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sldIdLst>
    <p:sldId id="463" r:id="rId2"/>
    <p:sldId id="499" r:id="rId3"/>
    <p:sldId id="462" r:id="rId4"/>
    <p:sldId id="450" r:id="rId5"/>
    <p:sldId id="464" r:id="rId6"/>
    <p:sldId id="470" r:id="rId7"/>
    <p:sldId id="465" r:id="rId8"/>
    <p:sldId id="466" r:id="rId9"/>
    <p:sldId id="467" r:id="rId10"/>
    <p:sldId id="468" r:id="rId11"/>
    <p:sldId id="484" r:id="rId12"/>
    <p:sldId id="486" r:id="rId13"/>
    <p:sldId id="487" r:id="rId14"/>
    <p:sldId id="483" r:id="rId15"/>
    <p:sldId id="469" r:id="rId16"/>
    <p:sldId id="493" r:id="rId17"/>
    <p:sldId id="480" r:id="rId18"/>
    <p:sldId id="472" r:id="rId19"/>
    <p:sldId id="471" r:id="rId20"/>
    <p:sldId id="473" r:id="rId21"/>
    <p:sldId id="481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2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2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2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2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3264FA"/>
    <a:srgbClr val="990000"/>
    <a:srgbClr val="0033CC"/>
    <a:srgbClr val="FFFF00"/>
    <a:srgbClr val="0066FF"/>
    <a:srgbClr val="33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96" autoAdjust="0"/>
    <p:restoredTop sz="94660"/>
  </p:normalViewPr>
  <p:slideViewPr>
    <p:cSldViewPr>
      <p:cViewPr varScale="1">
        <p:scale>
          <a:sx n="66" d="100"/>
          <a:sy n="66" d="100"/>
        </p:scale>
        <p:origin x="183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46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8.xml"/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pitchFamily="6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pitchFamily="6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pitchFamily="6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fld id="{8C465254-4795-49F9-AB0D-3B8D67638FB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6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C73B01-D6C3-49BE-8ED4-DB7045A428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1105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EFD82-E1ED-4387-AE87-8A4E55D57B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89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3F3960-5248-4449-AEC6-026639DBC5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315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1369E9-9857-46E3-86AC-FDAB9CFCBB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4799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IN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738D08-1089-4C8A-BA30-10253BC53B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425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EE6222-EDCB-4EF1-A763-AB35150E01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702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B64F18-E13A-473C-AD56-61C5CF0774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505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198BEC-7AB1-44ED-95DC-2A9EE376C7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387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54689A-9A7E-4B2F-AE5F-E4B2C0D21F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0393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46E91-03B8-4C95-A0CA-EC74BD4984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1363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9033FB-096D-45B1-B4CC-132CCA90DF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3037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80390F-5769-4C5B-B648-03B0E59D48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588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EAAEE2-5767-4C92-94C7-CDFFE7281D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7393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" pitchFamily="6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Times" pitchFamily="6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fld id="{5735A1C3-D89C-4B46-83AC-35BC4D1C4E2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6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6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6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6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6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6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6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ChangeArrowheads="1"/>
          </p:cNvSpPr>
          <p:nvPr/>
        </p:nvSpPr>
        <p:spPr bwMode="auto">
          <a:xfrm>
            <a:off x="0" y="647700"/>
            <a:ext cx="9144000" cy="5448300"/>
          </a:xfrm>
          <a:prstGeom prst="rect">
            <a:avLst/>
          </a:prstGeom>
          <a:solidFill>
            <a:schemeClr val="accent5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b="0" dirty="0">
                <a:solidFill>
                  <a:srgbClr val="FFFF66"/>
                </a:solidFill>
                <a:latin typeface="Times New Roman" pitchFamily="18" charset="0"/>
              </a:rPr>
              <a:t>Fundamentals of  Geochemistry </a:t>
            </a:r>
            <a:br>
              <a:rPr lang="en-US" sz="3600" b="0" dirty="0">
                <a:solidFill>
                  <a:srgbClr val="FFFF66"/>
                </a:solidFill>
                <a:latin typeface="Times New Roman" pitchFamily="18" charset="0"/>
              </a:rPr>
            </a:br>
            <a:r>
              <a:rPr lang="en-US" sz="2400" b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sz="2400" b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2400" b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sz="2400" b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2400" b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sz="2400" b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b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>Niranjan Mohanty</a:t>
            </a:r>
          </a:p>
          <a:p>
            <a:pPr algn="ctr" eaLnBrk="1" hangingPunct="1">
              <a:defRPr/>
            </a:pP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>Assistant Professor</a:t>
            </a:r>
          </a:p>
          <a:p>
            <a:pPr algn="ctr" eaLnBrk="1" hangingPunct="1">
              <a:defRPr/>
            </a:pP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>Department of Geology</a:t>
            </a:r>
          </a:p>
          <a:p>
            <a:pPr algn="ctr" eaLnBrk="1" hangingPunct="1">
              <a:defRPr/>
            </a:pPr>
            <a:r>
              <a:rPr lang="en-US" sz="2000" b="0" dirty="0">
                <a:solidFill>
                  <a:schemeClr val="tx1"/>
                </a:solidFill>
                <a:latin typeface="Times New Roman" pitchFamily="18" charset="0"/>
              </a:rPr>
              <a:t>MLS University, Udaipur</a:t>
            </a:r>
            <a:r>
              <a:rPr lang="en-US" sz="2000" b="0" dirty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en-US" sz="2000" b="0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en-US" sz="2000" b="0" dirty="0">
                <a:solidFill>
                  <a:srgbClr val="FFFF00"/>
                </a:solidFill>
                <a:latin typeface="Times New Roman" pitchFamily="18" charset="0"/>
              </a:rPr>
              <a:t>nmohantyngribhu@gmail.com</a:t>
            </a:r>
            <a:endParaRPr lang="en-US" sz="2000" dirty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8195" name="Picture 5" descr="Fig 1-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828800"/>
            <a:ext cx="2595563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Various Instrumental techniques -2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5334000"/>
          </a:xfrm>
        </p:spPr>
        <p:txBody>
          <a:bodyPr/>
          <a:lstStyle/>
          <a:p>
            <a:pPr eaLnBrk="1" hangingPunct="1"/>
            <a:r>
              <a:rPr lang="en-US" altLang="en-US" sz="2800" b="1" i="1" smtClean="0">
                <a:solidFill>
                  <a:srgbClr val="FFFF00"/>
                </a:solidFill>
              </a:rPr>
              <a:t>Mass spectrometers</a:t>
            </a:r>
            <a:r>
              <a:rPr lang="en-US" altLang="en-US" sz="2800" smtClean="0">
                <a:solidFill>
                  <a:srgbClr val="FFFF00"/>
                </a:solidFill>
              </a:rPr>
              <a:t> – for measuring isotopic ratio</a:t>
            </a:r>
          </a:p>
          <a:p>
            <a:pPr eaLnBrk="1" hangingPunct="1"/>
            <a:r>
              <a:rPr lang="en-US" altLang="en-US" sz="2800" b="1" i="1" smtClean="0">
                <a:solidFill>
                  <a:srgbClr val="FFFF00"/>
                </a:solidFill>
              </a:rPr>
              <a:t>Electron Micro Probe Analyzer (EPMA)</a:t>
            </a:r>
            <a:r>
              <a:rPr lang="en-US" altLang="en-US" sz="2800" smtClean="0">
                <a:solidFill>
                  <a:srgbClr val="FFFF00"/>
                </a:solidFill>
              </a:rPr>
              <a:t> – for mineral chemistry</a:t>
            </a:r>
          </a:p>
          <a:p>
            <a:pPr eaLnBrk="1" hangingPunct="1"/>
            <a:r>
              <a:rPr lang="en-US" altLang="en-US" sz="2800" b="1" smtClean="0">
                <a:solidFill>
                  <a:srgbClr val="FFFF00"/>
                </a:solidFill>
              </a:rPr>
              <a:t>Scanning Electron Microscopy (SEM)</a:t>
            </a:r>
            <a:r>
              <a:rPr lang="en-US" altLang="en-US" sz="2800" smtClean="0">
                <a:solidFill>
                  <a:srgbClr val="FFFF00"/>
                </a:solidFill>
              </a:rPr>
              <a:t> – for magnification &amp; surface topography of minerals</a:t>
            </a:r>
          </a:p>
          <a:p>
            <a:pPr eaLnBrk="1" hangingPunct="1"/>
            <a:r>
              <a:rPr lang="en-US" altLang="en-US" sz="2800" b="1" i="1" smtClean="0">
                <a:solidFill>
                  <a:srgbClr val="FFFF00"/>
                </a:solidFill>
              </a:rPr>
              <a:t>Ion Microprobe</a:t>
            </a:r>
            <a:r>
              <a:rPr lang="en-US" altLang="en-US" sz="2800" smtClean="0">
                <a:solidFill>
                  <a:srgbClr val="FFFF00"/>
                </a:solidFill>
              </a:rPr>
              <a:t> – for elemental as well as isotopic analysis in minerals.</a:t>
            </a:r>
          </a:p>
          <a:p>
            <a:pPr eaLnBrk="1" hangingPunct="1"/>
            <a:endParaRPr lang="en-US" altLang="en-US" sz="2800" smtClean="0">
              <a:solidFill>
                <a:srgbClr val="FFFF00"/>
              </a:solidFill>
            </a:endParaRPr>
          </a:p>
          <a:p>
            <a:pPr eaLnBrk="1" hangingPunct="1"/>
            <a:endParaRPr lang="en-US" altLang="en-US" sz="2800" smtClean="0">
              <a:solidFill>
                <a:srgbClr val="FFFF00"/>
              </a:solidFill>
            </a:endParaRPr>
          </a:p>
          <a:p>
            <a:pPr eaLnBrk="1" hangingPunct="1"/>
            <a:endParaRPr lang="en-US" altLang="en-US" sz="28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Electron Micro Probe Analyzer (EPMA)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1066800" y="1066800"/>
          <a:ext cx="693420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066800"/>
                        <a:ext cx="6934200" cy="556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Ilemnite &amp; Magnetite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79500"/>
            <a:ext cx="7620000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475" name="Rectangle 3"/>
          <p:cNvSpPr>
            <a:spLocks noChangeArrowheads="1"/>
          </p:cNvSpPr>
          <p:nvPr/>
        </p:nvSpPr>
        <p:spPr bwMode="auto">
          <a:xfrm>
            <a:off x="685800" y="2286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defRPr/>
            </a:pPr>
            <a:r>
              <a:rPr lang="en-US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64" charset="0"/>
              </a:rPr>
              <a:t>Gold grains in Sukinda Chromite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33400" y="1066800"/>
          <a:ext cx="40386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Document" r:id="rId3" imgW="5600880" imgH="7553160" progId="Word.Document.8">
                  <p:embed/>
                </p:oleObj>
              </mc:Choice>
              <mc:Fallback>
                <p:oleObj name="Document" r:id="rId3" imgW="5600880" imgH="7553160" progId="Word.Documen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403860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3657600" y="1066800"/>
          <a:ext cx="47371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Document" r:id="rId5" imgW="5600880" imgH="6954120" progId="Word.Document.8">
                  <p:embed/>
                </p:oleObj>
              </mc:Choice>
              <mc:Fallback>
                <p:oleObj name="Document" r:id="rId5" imgW="5600880" imgH="6954120" progId="Word.Documen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066800"/>
                        <a:ext cx="4737100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Three variables of instrumental techniques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777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solidFill>
                  <a:srgbClr val="FFFF00"/>
                </a:solidFill>
              </a:rPr>
              <a:t>Every instrumental technique is a function of three aspects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solidFill>
                  <a:srgbClr val="FFFF00"/>
                </a:solidFill>
              </a:rPr>
              <a:t>PRECISION (repeatability &amp; reproducibility)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solidFill>
                  <a:srgbClr val="FFFF00"/>
                </a:solidFill>
              </a:rPr>
              <a:t>ACCURACY (how close the obtained value is to that of REAL value)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80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solidFill>
                  <a:srgbClr val="FFFF00"/>
                </a:solidFill>
              </a:rPr>
              <a:t>DETECTION LIMIT (minimum concentration of an element that can be ‘SEEN’ by instrument)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0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381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Some terminalogy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791200"/>
          </a:xfrm>
        </p:spPr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FFFF00"/>
                </a:solidFill>
              </a:rPr>
              <a:t>H</a:t>
            </a:r>
            <a:r>
              <a:rPr lang="en-US" altLang="en-US" sz="2800" baseline="-25000" smtClean="0">
                <a:solidFill>
                  <a:srgbClr val="FFFF00"/>
                </a:solidFill>
              </a:rPr>
              <a:t>2</a:t>
            </a:r>
            <a:r>
              <a:rPr lang="en-US" altLang="en-US" sz="2800" smtClean="0">
                <a:solidFill>
                  <a:srgbClr val="FFFF00"/>
                </a:solidFill>
              </a:rPr>
              <a:t>O is the most common volatile in rocks &amp; minerals.</a:t>
            </a:r>
          </a:p>
          <a:p>
            <a:pPr eaLnBrk="1" hangingPunct="1"/>
            <a:r>
              <a:rPr lang="en-US" altLang="en-US" sz="2800" smtClean="0">
                <a:solidFill>
                  <a:srgbClr val="FFFF00"/>
                </a:solidFill>
              </a:rPr>
              <a:t>H</a:t>
            </a:r>
            <a:r>
              <a:rPr lang="en-US" altLang="en-US" sz="2800" baseline="-25000" smtClean="0">
                <a:solidFill>
                  <a:srgbClr val="FFFF00"/>
                </a:solidFill>
              </a:rPr>
              <a:t>2</a:t>
            </a:r>
            <a:r>
              <a:rPr lang="en-US" altLang="en-US" sz="2800" smtClean="0">
                <a:solidFill>
                  <a:srgbClr val="FFFF00"/>
                </a:solidFill>
              </a:rPr>
              <a:t>O</a:t>
            </a:r>
            <a:r>
              <a:rPr lang="en-US" altLang="en-US" sz="2800" baseline="30000" smtClean="0">
                <a:solidFill>
                  <a:srgbClr val="FFFF00"/>
                </a:solidFill>
              </a:rPr>
              <a:t>+ </a:t>
            </a:r>
            <a:r>
              <a:rPr lang="en-US" altLang="en-US" sz="2800" smtClean="0">
                <a:solidFill>
                  <a:srgbClr val="FFFF00"/>
                </a:solidFill>
              </a:rPr>
              <a:t> = structural water (water in hydrous minerals like mica, amphibole etc)</a:t>
            </a:r>
          </a:p>
          <a:p>
            <a:pPr eaLnBrk="1" hangingPunct="1"/>
            <a:r>
              <a:rPr lang="en-US" altLang="en-US" sz="2800" smtClean="0">
                <a:solidFill>
                  <a:srgbClr val="FFFF00"/>
                </a:solidFill>
              </a:rPr>
              <a:t>H</a:t>
            </a:r>
            <a:r>
              <a:rPr lang="en-US" altLang="en-US" sz="2800" baseline="-25000" smtClean="0">
                <a:solidFill>
                  <a:srgbClr val="FFFF00"/>
                </a:solidFill>
              </a:rPr>
              <a:t>2</a:t>
            </a:r>
            <a:r>
              <a:rPr lang="en-US" altLang="en-US" sz="2800" smtClean="0">
                <a:solidFill>
                  <a:srgbClr val="FFFF00"/>
                </a:solidFill>
              </a:rPr>
              <a:t>O</a:t>
            </a:r>
            <a:r>
              <a:rPr lang="en-US" altLang="en-US" sz="2800" baseline="30000" smtClean="0">
                <a:solidFill>
                  <a:srgbClr val="FFFF00"/>
                </a:solidFill>
              </a:rPr>
              <a:t>-</a:t>
            </a:r>
            <a:r>
              <a:rPr lang="en-US" altLang="en-US" sz="2800" smtClean="0">
                <a:solidFill>
                  <a:srgbClr val="FFFF00"/>
                </a:solidFill>
              </a:rPr>
              <a:t> = Adsorbed water along grain boundaries</a:t>
            </a:r>
          </a:p>
          <a:p>
            <a:pPr eaLnBrk="1" hangingPunct="1"/>
            <a:r>
              <a:rPr lang="en-US" altLang="en-US" sz="2800" smtClean="0">
                <a:solidFill>
                  <a:srgbClr val="FFFF00"/>
                </a:solidFill>
              </a:rPr>
              <a:t>This can be driven off if you heat the sample for ~100</a:t>
            </a:r>
            <a:r>
              <a:rPr lang="en-US" altLang="en-US" sz="2800" baseline="30000" smtClean="0">
                <a:solidFill>
                  <a:srgbClr val="FFFF00"/>
                </a:solidFill>
              </a:rPr>
              <a:t>o</a:t>
            </a:r>
            <a:r>
              <a:rPr lang="en-US" altLang="en-US" sz="2800" smtClean="0">
                <a:solidFill>
                  <a:srgbClr val="FFFF00"/>
                </a:solidFill>
              </a:rPr>
              <a:t>C</a:t>
            </a:r>
          </a:p>
          <a:p>
            <a:pPr eaLnBrk="1" hangingPunct="1"/>
            <a:r>
              <a:rPr lang="en-US" altLang="en-US" sz="2800" smtClean="0">
                <a:solidFill>
                  <a:srgbClr val="FFFF00"/>
                </a:solidFill>
              </a:rPr>
              <a:t>LOSS on IGNITION (LoI) is the heating of a sample to ~800</a:t>
            </a:r>
            <a:r>
              <a:rPr lang="en-US" altLang="en-US" sz="2800" baseline="30000" smtClean="0">
                <a:solidFill>
                  <a:srgbClr val="FFFF00"/>
                </a:solidFill>
              </a:rPr>
              <a:t>o</a:t>
            </a:r>
            <a:r>
              <a:rPr lang="en-US" altLang="en-US" sz="2800" smtClean="0">
                <a:solidFill>
                  <a:srgbClr val="FFFF00"/>
                </a:solidFill>
              </a:rPr>
              <a:t>C. It drives away all the volatiles in the sample (H2O, CO2 etc).</a:t>
            </a:r>
          </a:p>
          <a:p>
            <a:pPr eaLnBrk="1" hangingPunct="1"/>
            <a:r>
              <a:rPr lang="en-US" altLang="en-US" sz="2800" smtClean="0">
                <a:solidFill>
                  <a:srgbClr val="FFFF00"/>
                </a:solidFill>
              </a:rPr>
              <a:t>LoI includes structural + adsorbed water.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400" smtClean="0"/>
              <a:t>Major Minerals of Igneous Rocks</a:t>
            </a:r>
            <a:endParaRPr lang="en-US" sz="2400" smtClean="0"/>
          </a:p>
        </p:txBody>
      </p:sp>
      <p:pic>
        <p:nvPicPr>
          <p:cNvPr id="21507" name="Picture 3" descr="img04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001000" cy="574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VARIATION DIAGRAMS</a:t>
            </a:r>
            <a:br>
              <a:rPr lang="en-US" sz="2800" smtClean="0"/>
            </a:br>
            <a:endParaRPr lang="en-US" sz="280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534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FF00"/>
                </a:solidFill>
              </a:rPr>
              <a:t>If we go from peridotite to rhyolite, MgO will decrease, FeO* will decrease, SiO2, alkalies  and Al2O3 will increase.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FF00"/>
                </a:solidFill>
              </a:rPr>
              <a:t>This variation is a reflection of its mineralogy !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FF00"/>
                </a:solidFill>
              </a:rPr>
              <a:t>Data presentation in a table makes hard to see variations (norm)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FF00"/>
                </a:solidFill>
              </a:rPr>
              <a:t>If you plot it, then relationships are obvious.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FF00"/>
                </a:solidFill>
              </a:rPr>
              <a:t>Variation diagrams are used to test various hypothesis of magma origin and in classification of rocks.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FF00"/>
                </a:solidFill>
              </a:rPr>
              <a:t>Geochemical data when plotted in such a pattern so that they reflect systematic variations are called VARIATION DIAGRAMS.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smtClean="0">
                <a:solidFill>
                  <a:srgbClr val="FFFF00"/>
                </a:solidFill>
              </a:rPr>
              <a:t>They can be bi-variate or triangular diagrams.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457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Bi-variate diagrams</a:t>
            </a:r>
          </a:p>
        </p:txBody>
      </p:sp>
      <p:graphicFrame>
        <p:nvGraphicFramePr>
          <p:cNvPr id="3074" name="Object 8"/>
          <p:cNvGraphicFramePr>
            <a:graphicFrameLocks noChangeAspect="1"/>
          </p:cNvGraphicFramePr>
          <p:nvPr/>
        </p:nvGraphicFramePr>
        <p:xfrm>
          <a:off x="381000" y="838200"/>
          <a:ext cx="47625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CorelDRAW" r:id="rId3" imgW="4761720" imgH="5283720" progId="CorelDRAW.Graphic.12">
                  <p:embed/>
                </p:oleObj>
              </mc:Choice>
              <mc:Fallback>
                <p:oleObj name="CorelDRAW" r:id="rId3" imgW="4761720" imgH="5283720" progId="CorelDRAW.Graphic.1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838200"/>
                        <a:ext cx="4762500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10"/>
          <p:cNvSpPr txBox="1">
            <a:spLocks noChangeArrowheads="1"/>
          </p:cNvSpPr>
          <p:nvPr/>
        </p:nvSpPr>
        <p:spPr bwMode="auto">
          <a:xfrm>
            <a:off x="3276600" y="4419600"/>
            <a:ext cx="996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/>
              <a:t>CaO</a:t>
            </a:r>
          </a:p>
        </p:txBody>
      </p:sp>
      <p:sp>
        <p:nvSpPr>
          <p:cNvPr id="3078" name="Text Box 11"/>
          <p:cNvSpPr txBox="1">
            <a:spLocks noChangeArrowheads="1"/>
          </p:cNvSpPr>
          <p:nvPr/>
        </p:nvSpPr>
        <p:spPr bwMode="auto">
          <a:xfrm>
            <a:off x="1600200" y="4495800"/>
            <a:ext cx="9286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/>
              <a:t>FeO</a:t>
            </a:r>
          </a:p>
        </p:txBody>
      </p:sp>
      <p:sp>
        <p:nvSpPr>
          <p:cNvPr id="3079" name="Text Box 12"/>
          <p:cNvSpPr txBox="1">
            <a:spLocks noChangeArrowheads="1"/>
          </p:cNvSpPr>
          <p:nvPr/>
        </p:nvSpPr>
        <p:spPr bwMode="auto">
          <a:xfrm>
            <a:off x="1524000" y="914400"/>
            <a:ext cx="1154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/>
              <a:t>P2O5</a:t>
            </a:r>
          </a:p>
        </p:txBody>
      </p:sp>
      <p:sp>
        <p:nvSpPr>
          <p:cNvPr id="3080" name="Text Box 13"/>
          <p:cNvSpPr txBox="1">
            <a:spLocks noChangeArrowheads="1"/>
          </p:cNvSpPr>
          <p:nvPr/>
        </p:nvSpPr>
        <p:spPr bwMode="auto">
          <a:xfrm>
            <a:off x="4038600" y="838200"/>
            <a:ext cx="10874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/>
              <a:t>TiO2</a:t>
            </a:r>
          </a:p>
        </p:txBody>
      </p:sp>
      <p:sp>
        <p:nvSpPr>
          <p:cNvPr id="3081" name="Text Box 14"/>
          <p:cNvSpPr txBox="1">
            <a:spLocks noChangeArrowheads="1"/>
          </p:cNvSpPr>
          <p:nvPr/>
        </p:nvSpPr>
        <p:spPr bwMode="auto">
          <a:xfrm>
            <a:off x="3810000" y="2819400"/>
            <a:ext cx="1584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/>
              <a:t>Alkalies</a:t>
            </a:r>
          </a:p>
        </p:txBody>
      </p:sp>
      <p:sp>
        <p:nvSpPr>
          <p:cNvPr id="3082" name="Text Box 15"/>
          <p:cNvSpPr txBox="1">
            <a:spLocks noChangeArrowheads="1"/>
          </p:cNvSpPr>
          <p:nvPr/>
        </p:nvSpPr>
        <p:spPr bwMode="auto">
          <a:xfrm>
            <a:off x="1524000" y="2667000"/>
            <a:ext cx="13128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/>
              <a:t>Al2O3</a:t>
            </a:r>
          </a:p>
        </p:txBody>
      </p:sp>
      <p:graphicFrame>
        <p:nvGraphicFramePr>
          <p:cNvPr id="3075" name="Object 17"/>
          <p:cNvGraphicFramePr>
            <a:graphicFrameLocks noChangeAspect="1"/>
          </p:cNvGraphicFramePr>
          <p:nvPr/>
        </p:nvGraphicFramePr>
        <p:xfrm>
          <a:off x="6477000" y="304800"/>
          <a:ext cx="2311400" cy="528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CorelDRAW" r:id="rId5" imgW="2311920" imgH="5279760" progId="CorelDRAW.Graphic.12">
                  <p:embed/>
                </p:oleObj>
              </mc:Choice>
              <mc:Fallback>
                <p:oleObj name="CorelDRAW" r:id="rId5" imgW="2311920" imgH="5279760" progId="CorelDRAW.Graphic.12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04800"/>
                        <a:ext cx="2311400" cy="5280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3" name="Text Box 18"/>
          <p:cNvSpPr txBox="1">
            <a:spLocks noChangeArrowheads="1"/>
          </p:cNvSpPr>
          <p:nvPr/>
        </p:nvSpPr>
        <p:spPr bwMode="auto">
          <a:xfrm>
            <a:off x="6019800" y="6156325"/>
            <a:ext cx="28638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000"/>
              <a:t>Harker diagram – when </a:t>
            </a:r>
          </a:p>
          <a:p>
            <a:r>
              <a:rPr lang="en-US" altLang="en-US" sz="2000"/>
              <a:t>SiO2 is on absicca</a:t>
            </a:r>
          </a:p>
        </p:txBody>
      </p:sp>
      <p:sp>
        <p:nvSpPr>
          <p:cNvPr id="3084" name="Text Box 19"/>
          <p:cNvSpPr txBox="1">
            <a:spLocks noChangeArrowheads="1"/>
          </p:cNvSpPr>
          <p:nvPr/>
        </p:nvSpPr>
        <p:spPr bwMode="auto">
          <a:xfrm>
            <a:off x="7239000" y="5334000"/>
            <a:ext cx="12192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FFFF00"/>
                </a:solidFill>
              </a:rPr>
              <a:t>SiO2</a:t>
            </a:r>
          </a:p>
        </p:txBody>
      </p:sp>
      <p:sp>
        <p:nvSpPr>
          <p:cNvPr id="3085" name="Text Box 20"/>
          <p:cNvSpPr txBox="1">
            <a:spLocks noChangeArrowheads="1"/>
          </p:cNvSpPr>
          <p:nvPr/>
        </p:nvSpPr>
        <p:spPr bwMode="auto">
          <a:xfrm>
            <a:off x="6858000" y="3657600"/>
            <a:ext cx="15843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Alkalies</a:t>
            </a:r>
          </a:p>
        </p:txBody>
      </p:sp>
      <p:sp>
        <p:nvSpPr>
          <p:cNvPr id="3086" name="Text Box 21"/>
          <p:cNvSpPr txBox="1">
            <a:spLocks noChangeArrowheads="1"/>
          </p:cNvSpPr>
          <p:nvPr/>
        </p:nvSpPr>
        <p:spPr bwMode="auto">
          <a:xfrm>
            <a:off x="7620000" y="1981200"/>
            <a:ext cx="108743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TiO2</a:t>
            </a:r>
          </a:p>
        </p:txBody>
      </p:sp>
      <p:sp>
        <p:nvSpPr>
          <p:cNvPr id="3087" name="Text Box 22"/>
          <p:cNvSpPr txBox="1">
            <a:spLocks noChangeArrowheads="1"/>
          </p:cNvSpPr>
          <p:nvPr/>
        </p:nvSpPr>
        <p:spPr bwMode="auto">
          <a:xfrm>
            <a:off x="7696200" y="457200"/>
            <a:ext cx="11541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</a:rPr>
              <a:t>P2O5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TRIANGULAR DIAGRAMS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>
            <p:ph type="clipArt" sz="half" idx="1"/>
          </p:nvPr>
        </p:nvGraphicFramePr>
        <p:xfrm>
          <a:off x="685800" y="1828800"/>
          <a:ext cx="38100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CorelDRAW" r:id="rId3" imgW="2937240" imgH="2334960" progId="CorelDRAW.Graphic.12">
                  <p:embed/>
                </p:oleObj>
              </mc:Choice>
              <mc:Fallback>
                <p:oleObj name="CorelDRAW" r:id="rId3" imgW="2937240" imgH="2334960" progId="CorelDRAW.Graphic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828800"/>
                        <a:ext cx="3810000" cy="3657600"/>
                      </a:xfrm>
                      <a:prstGeom prst="rect">
                        <a:avLst/>
                      </a:prstGeom>
                      <a:solidFill>
                        <a:srgbClr val="FFFF6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447800"/>
            <a:ext cx="381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smtClean="0">
                <a:solidFill>
                  <a:srgbClr val="FFFF00"/>
                </a:solidFill>
              </a:rPr>
              <a:t>Three parameters can be represented at three corners.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smtClean="0">
                <a:solidFill>
                  <a:srgbClr val="FFFF00"/>
                </a:solidFill>
              </a:rPr>
              <a:t>They are only approximate amounts but not absolute concentrations.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b="1" smtClean="0">
                <a:solidFill>
                  <a:srgbClr val="FFFF00"/>
                </a:solidFill>
              </a:rPr>
              <a:t>Since they are all normalized to 100.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Geochemistry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FFFF00"/>
                </a:solidFill>
              </a:rPr>
              <a:t>Geochemistry – branch of earth sciences which concerns with the chemistry of the earth and its components.</a:t>
            </a:r>
          </a:p>
          <a:p>
            <a:pPr eaLnBrk="1" hangingPunct="1"/>
            <a:r>
              <a:rPr lang="en-US" altLang="en-US" sz="2800" smtClean="0">
                <a:solidFill>
                  <a:srgbClr val="FFFF00"/>
                </a:solidFill>
              </a:rPr>
              <a:t>Inorganic geochemistry – inorganic substances</a:t>
            </a:r>
          </a:p>
          <a:p>
            <a:pPr eaLnBrk="1" hangingPunct="1"/>
            <a:r>
              <a:rPr lang="en-US" altLang="en-US" sz="2800" smtClean="0">
                <a:solidFill>
                  <a:srgbClr val="FFFF00"/>
                </a:solidFill>
              </a:rPr>
              <a:t>Organic geochemistry – coal geochemistry</a:t>
            </a:r>
          </a:p>
          <a:p>
            <a:pPr eaLnBrk="1" hangingPunct="1"/>
            <a:r>
              <a:rPr lang="en-US" altLang="en-US" sz="2800" smtClean="0">
                <a:solidFill>
                  <a:srgbClr val="FFFF00"/>
                </a:solidFill>
              </a:rPr>
              <a:t>Cosmochemistry – chemistry of the universe.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381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Types of magmas- from variation diagrams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15000"/>
          </a:xfrm>
        </p:spPr>
        <p:txBody>
          <a:bodyPr/>
          <a:lstStyle/>
          <a:p>
            <a:pPr eaLnBrk="1" hangingPunct="1"/>
            <a:r>
              <a:rPr lang="en-US" altLang="en-US" sz="2400" b="1" smtClean="0">
                <a:solidFill>
                  <a:srgbClr val="FFFF00"/>
                </a:solidFill>
              </a:rPr>
              <a:t>PRIMARY MAGMAS</a:t>
            </a:r>
            <a:r>
              <a:rPr lang="en-US" altLang="en-US" sz="2400" smtClean="0">
                <a:solidFill>
                  <a:srgbClr val="FFFF00"/>
                </a:solidFill>
              </a:rPr>
              <a:t> – derived directly by partial melting of some source but they do not have characteristics to reflect effects of differentiation.</a:t>
            </a:r>
          </a:p>
          <a:p>
            <a:pPr eaLnBrk="1" hangingPunct="1"/>
            <a:r>
              <a:rPr lang="en-US" altLang="en-US" sz="2400" smtClean="0">
                <a:solidFill>
                  <a:srgbClr val="FFFF00"/>
                </a:solidFill>
              </a:rPr>
              <a:t>How to distinguish  that ?</a:t>
            </a:r>
          </a:p>
          <a:p>
            <a:pPr eaLnBrk="1" hangingPunct="1"/>
            <a:r>
              <a:rPr lang="en-US" altLang="en-US" sz="2400" smtClean="0">
                <a:solidFill>
                  <a:srgbClr val="FFFF00"/>
                </a:solidFill>
              </a:rPr>
              <a:t>Mg no = 65-80; Cr&gt;500 ppm, Co = &gt;50 ppm, Ni = &gt;500 ppm</a:t>
            </a:r>
          </a:p>
          <a:p>
            <a:pPr eaLnBrk="1" hangingPunct="1"/>
            <a:r>
              <a:rPr lang="en-US" altLang="en-US" sz="2400" b="1" smtClean="0">
                <a:solidFill>
                  <a:srgbClr val="FFFF00"/>
                </a:solidFill>
              </a:rPr>
              <a:t>EVOLVED or DERIVATIVE MAGMAS</a:t>
            </a:r>
            <a:r>
              <a:rPr lang="en-US" altLang="en-US" sz="2400" smtClean="0">
                <a:solidFill>
                  <a:srgbClr val="FFFF00"/>
                </a:solidFill>
              </a:rPr>
              <a:t> – some form of chemical differentiation.</a:t>
            </a:r>
          </a:p>
          <a:p>
            <a:pPr eaLnBrk="1" hangingPunct="1"/>
            <a:r>
              <a:rPr lang="en-US" altLang="en-US" sz="2400" smtClean="0">
                <a:solidFill>
                  <a:srgbClr val="FFFF00"/>
                </a:solidFill>
              </a:rPr>
              <a:t>These are of two types:</a:t>
            </a:r>
          </a:p>
          <a:p>
            <a:pPr eaLnBrk="1" hangingPunct="1"/>
            <a:r>
              <a:rPr lang="en-US" altLang="en-US" sz="2400" b="1" i="1" smtClean="0">
                <a:solidFill>
                  <a:srgbClr val="FFFF00"/>
                </a:solidFill>
              </a:rPr>
              <a:t>Primitive magma</a:t>
            </a:r>
            <a:r>
              <a:rPr lang="en-US" altLang="en-US" sz="2400" smtClean="0">
                <a:solidFill>
                  <a:srgbClr val="FFFF00"/>
                </a:solidFill>
              </a:rPr>
              <a:t> – not very evolved.</a:t>
            </a:r>
          </a:p>
          <a:p>
            <a:pPr eaLnBrk="1" hangingPunct="1"/>
            <a:r>
              <a:rPr lang="en-US" altLang="en-US" sz="2400" b="1" i="1" smtClean="0">
                <a:solidFill>
                  <a:srgbClr val="FFFF00"/>
                </a:solidFill>
              </a:rPr>
              <a:t>Parent magma</a:t>
            </a:r>
            <a:r>
              <a:rPr lang="en-US" altLang="en-US" sz="2400" smtClean="0">
                <a:solidFill>
                  <a:srgbClr val="FFFF00"/>
                </a:solidFill>
              </a:rPr>
              <a:t> – most primitive magma. From this magma, all the suites in that area are derived.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DALY GAP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smtClean="0">
                <a:solidFill>
                  <a:srgbClr val="FFFF00"/>
                </a:solidFill>
              </a:rPr>
              <a:t> Volcanics with SiO2 content  between 48-58 wt% are less common than basalts (&lt;48%) and trachytes and rhyolites (&gt;58%). This compositional gap in volcanic series is called Daly gap (after Reginald Daly).</a:t>
            </a:r>
          </a:p>
          <a:p>
            <a:pPr eaLnBrk="1" hangingPunct="1"/>
            <a:endParaRPr lang="en-US" altLang="en-US" sz="2800" smtClean="0">
              <a:solidFill>
                <a:srgbClr val="FFFF00"/>
              </a:solidFill>
            </a:endParaRPr>
          </a:p>
          <a:p>
            <a:pPr eaLnBrk="1" hangingPunct="1"/>
            <a:endParaRPr lang="en-US" altLang="en-US" sz="2800" smtClean="0">
              <a:solidFill>
                <a:srgbClr val="FFFF00"/>
              </a:solidFill>
            </a:endParaRPr>
          </a:p>
          <a:p>
            <a:pPr eaLnBrk="1" hangingPunct="1"/>
            <a:endParaRPr lang="en-US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0413"/>
            <a:ext cx="8402638" cy="609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743200" y="0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 sz="2400" b="0">
              <a:solidFill>
                <a:schemeClr val="tx1"/>
              </a:solidFill>
            </a:endParaRPr>
          </a:p>
        </p:txBody>
      </p:sp>
      <p:sp>
        <p:nvSpPr>
          <p:cNvPr id="761860" name="Text Box 4"/>
          <p:cNvSpPr txBox="1">
            <a:spLocks noChangeArrowheads="1"/>
          </p:cNvSpPr>
          <p:nvPr/>
        </p:nvSpPr>
        <p:spPr bwMode="auto">
          <a:xfrm>
            <a:off x="-15240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" pitchFamily="64" charset="0"/>
              </a:rPr>
              <a:t>Periodic table of the elements</a:t>
            </a:r>
            <a:endParaRPr lang="en-US" sz="4400">
              <a:solidFill>
                <a:srgbClr val="000000"/>
              </a:solidFill>
              <a:latin typeface="Times" pitchFamily="64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28600" y="6096000"/>
            <a:ext cx="1123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400" b="0">
                <a:solidFill>
                  <a:srgbClr val="000000"/>
                </a:solidFill>
              </a:rPr>
              <a:t>Fig.</a:t>
            </a:r>
            <a:r>
              <a:rPr lang="en-US" altLang="en-US" sz="2400" b="0">
                <a:solidFill>
                  <a:schemeClr val="tx1"/>
                </a:solidFill>
              </a:rPr>
              <a:t> </a:t>
            </a:r>
            <a:r>
              <a:rPr lang="en-US" altLang="en-US" sz="2400" b="0">
                <a:solidFill>
                  <a:srgbClr val="000000"/>
                </a:solidFill>
              </a:rPr>
              <a:t>3.3</a:t>
            </a:r>
          </a:p>
        </p:txBody>
      </p:sp>
      <p:sp>
        <p:nvSpPr>
          <p:cNvPr id="761862" name="Line 6"/>
          <p:cNvSpPr>
            <a:spLocks noChangeShapeType="1"/>
          </p:cNvSpPr>
          <p:nvPr/>
        </p:nvSpPr>
        <p:spPr bwMode="auto">
          <a:xfrm>
            <a:off x="8610600" y="1066800"/>
            <a:ext cx="0" cy="3810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61863" name="Text Box 7"/>
          <p:cNvSpPr txBox="1">
            <a:spLocks noChangeArrowheads="1"/>
          </p:cNvSpPr>
          <p:nvPr/>
        </p:nvSpPr>
        <p:spPr bwMode="auto">
          <a:xfrm>
            <a:off x="7848600" y="339725"/>
            <a:ext cx="12969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>
                <a:solidFill>
                  <a:schemeClr val="hlink"/>
                </a:solidFill>
              </a:rPr>
              <a:t>Similar </a:t>
            </a:r>
          </a:p>
          <a:p>
            <a:pPr algn="ctr">
              <a:lnSpc>
                <a:spcPct val="85000"/>
              </a:lnSpc>
            </a:pPr>
            <a:r>
              <a:rPr lang="en-US" altLang="en-US" sz="2000">
                <a:solidFill>
                  <a:schemeClr val="hlink"/>
                </a:solidFill>
              </a:rPr>
              <a:t>properties</a:t>
            </a:r>
          </a:p>
        </p:txBody>
      </p:sp>
      <p:sp>
        <p:nvSpPr>
          <p:cNvPr id="761864" name="Text Box 8"/>
          <p:cNvSpPr txBox="1">
            <a:spLocks noChangeArrowheads="1"/>
          </p:cNvSpPr>
          <p:nvPr/>
        </p:nvSpPr>
        <p:spPr bwMode="auto">
          <a:xfrm>
            <a:off x="7086600" y="5013325"/>
            <a:ext cx="1981200" cy="112712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>
                <a:solidFill>
                  <a:schemeClr val="hlink"/>
                </a:solidFill>
              </a:rPr>
              <a:t>Increasing atomic number</a:t>
            </a:r>
          </a:p>
          <a:p>
            <a:pPr algn="ctr">
              <a:lnSpc>
                <a:spcPct val="85000"/>
              </a:lnSpc>
            </a:pPr>
            <a:r>
              <a:rPr lang="en-US" altLang="en-US" sz="2000">
                <a:solidFill>
                  <a:schemeClr val="hlink"/>
                </a:solidFill>
              </a:rPr>
              <a:t>&amp; electrons in outer shell.</a:t>
            </a:r>
          </a:p>
        </p:txBody>
      </p:sp>
      <p:sp>
        <p:nvSpPr>
          <p:cNvPr id="761865" name="Text Box 9"/>
          <p:cNvSpPr txBox="1">
            <a:spLocks noChangeArrowheads="1"/>
          </p:cNvSpPr>
          <p:nvPr/>
        </p:nvSpPr>
        <p:spPr bwMode="auto">
          <a:xfrm>
            <a:off x="762000" y="1736725"/>
            <a:ext cx="16605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>
                <a:solidFill>
                  <a:schemeClr val="bg1"/>
                </a:solidFill>
              </a:rPr>
              <a:t>Elements lose electrons </a:t>
            </a:r>
          </a:p>
        </p:txBody>
      </p:sp>
      <p:sp>
        <p:nvSpPr>
          <p:cNvPr id="761866" name="Text Box 10"/>
          <p:cNvSpPr txBox="1">
            <a:spLocks noChangeArrowheads="1"/>
          </p:cNvSpPr>
          <p:nvPr/>
        </p:nvSpPr>
        <p:spPr bwMode="auto">
          <a:xfrm>
            <a:off x="5638800" y="1371600"/>
            <a:ext cx="18891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>
                <a:solidFill>
                  <a:schemeClr val="bg1"/>
                </a:solidFill>
              </a:rPr>
              <a:t>Elements gain electrons </a:t>
            </a:r>
          </a:p>
        </p:txBody>
      </p:sp>
      <p:sp>
        <p:nvSpPr>
          <p:cNvPr id="761867" name="Line 11"/>
          <p:cNvSpPr>
            <a:spLocks noChangeShapeType="1"/>
          </p:cNvSpPr>
          <p:nvPr/>
        </p:nvSpPr>
        <p:spPr bwMode="auto">
          <a:xfrm>
            <a:off x="152400" y="5349875"/>
            <a:ext cx="708660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761868" name="Rectangle 12"/>
          <p:cNvSpPr>
            <a:spLocks noChangeArrowheads="1"/>
          </p:cNvSpPr>
          <p:nvPr/>
        </p:nvSpPr>
        <p:spPr bwMode="auto">
          <a:xfrm>
            <a:off x="0" y="685800"/>
            <a:ext cx="3657600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endParaRPr lang="en-IN" altLang="en-US"/>
          </a:p>
        </p:txBody>
      </p:sp>
      <p:sp>
        <p:nvSpPr>
          <p:cNvPr id="761869" name="Text Box 13"/>
          <p:cNvSpPr txBox="1">
            <a:spLocks noChangeArrowheads="1"/>
          </p:cNvSpPr>
          <p:nvPr/>
        </p:nvSpPr>
        <p:spPr bwMode="auto">
          <a:xfrm>
            <a:off x="7315200" y="990600"/>
            <a:ext cx="137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n-US" altLang="en-US" sz="2000">
                <a:solidFill>
                  <a:schemeClr val="bg1"/>
                </a:solidFill>
              </a:rPr>
              <a:t>Inert elements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18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1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18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1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1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18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63" grpId="0" build="p" autoUpdateAnimBg="0" advAuto="0"/>
      <p:bldP spid="761864" grpId="0" animBg="1" autoUpdateAnimBg="0"/>
      <p:bldP spid="761865" grpId="0" build="p" autoUpdateAnimBg="0"/>
      <p:bldP spid="761866" grpId="0" build="p" autoUpdateAnimBg="0"/>
      <p:bldP spid="761868" grpId="0" animBg="1"/>
      <p:bldP spid="761869" grpId="0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838200"/>
            <a:ext cx="7759700" cy="4876800"/>
          </a:xfrm>
        </p:spPr>
        <p:txBody>
          <a:bodyPr lIns="90487" tIns="44450" rIns="90487" bIns="44450"/>
          <a:lstStyle/>
          <a:p>
            <a:pPr marL="49213" indent="4763" algn="l" eaLnBrk="1" hangingPunct="1">
              <a:lnSpc>
                <a:spcPct val="110000"/>
              </a:lnSpc>
              <a:tabLst>
                <a:tab pos="2857500" algn="l"/>
                <a:tab pos="2971800" algn="dec"/>
                <a:tab pos="5659438" algn="dec"/>
                <a:tab pos="6338888" algn="l"/>
              </a:tabLst>
              <a:defRPr/>
            </a:pP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	</a:t>
            </a:r>
            <a:r>
              <a:rPr lang="en-US" sz="2400" u="sng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64" charset="0"/>
              </a:rPr>
              <a:t>Crust</a:t>
            </a:r>
            <a:r>
              <a:rPr lang="en-US" sz="24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64" charset="0"/>
              </a:rPr>
              <a:t>        	          </a:t>
            </a:r>
            <a:r>
              <a:rPr lang="en-US" sz="2400" u="sng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64" charset="0"/>
              </a:rPr>
              <a:t>Whole Earth</a:t>
            </a:r>
            <a:endParaRPr lang="en-US" sz="2400" smtClean="0">
              <a:solidFill>
                <a:schemeClr val="tx1"/>
              </a:solidFill>
              <a:latin typeface="Times" pitchFamily="64" charset="0"/>
            </a:endParaRPr>
          </a:p>
          <a:p>
            <a:pPr marL="49213" indent="4763" algn="l" eaLnBrk="1" hangingPunct="1">
              <a:lnSpc>
                <a:spcPct val="110000"/>
              </a:lnSpc>
              <a:spcBef>
                <a:spcPct val="0"/>
              </a:spcBef>
              <a:tabLst>
                <a:tab pos="2857500" algn="l"/>
                <a:tab pos="2971800" algn="dec"/>
                <a:tab pos="5659438" algn="dec"/>
                <a:tab pos="6338888" algn="l"/>
              </a:tabLst>
              <a:defRPr/>
            </a:pP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Oxygen </a:t>
            </a:r>
            <a:r>
              <a:rPr lang="en-US" sz="2400" smtClean="0">
                <a:solidFill>
                  <a:schemeClr val="accent1"/>
                </a:solidFill>
                <a:latin typeface="Times" pitchFamily="64" charset="0"/>
              </a:rPr>
              <a:t>(O)</a:t>
            </a: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	46.3 %	29.5%		</a:t>
            </a:r>
          </a:p>
          <a:p>
            <a:pPr marL="49213" indent="4763" algn="l" eaLnBrk="1" hangingPunct="1">
              <a:lnSpc>
                <a:spcPct val="110000"/>
              </a:lnSpc>
              <a:spcBef>
                <a:spcPct val="0"/>
              </a:spcBef>
              <a:tabLst>
                <a:tab pos="2857500" algn="l"/>
                <a:tab pos="2971800" algn="dec"/>
                <a:tab pos="5659438" algn="dec"/>
                <a:tab pos="6338888" algn="l"/>
              </a:tabLst>
              <a:defRPr/>
            </a:pP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Silicon </a:t>
            </a:r>
            <a:r>
              <a:rPr lang="en-US" sz="2400" smtClean="0">
                <a:solidFill>
                  <a:schemeClr val="accent1"/>
                </a:solidFill>
                <a:latin typeface="Times" pitchFamily="64" charset="0"/>
              </a:rPr>
              <a:t>(Si)</a:t>
            </a: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	28.2%	15.2%</a:t>
            </a:r>
          </a:p>
          <a:p>
            <a:pPr marL="49213" indent="4763" algn="l" eaLnBrk="1" hangingPunct="1">
              <a:lnSpc>
                <a:spcPct val="110000"/>
              </a:lnSpc>
              <a:spcBef>
                <a:spcPct val="0"/>
              </a:spcBef>
              <a:tabLst>
                <a:tab pos="2857500" algn="l"/>
                <a:tab pos="2971800" algn="dec"/>
                <a:tab pos="5659438" algn="dec"/>
                <a:tab pos="6338888" algn="l"/>
              </a:tabLst>
              <a:defRPr/>
            </a:pP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Aluminum </a:t>
            </a:r>
            <a:r>
              <a:rPr lang="en-US" sz="2400" smtClean="0">
                <a:solidFill>
                  <a:schemeClr val="accent1"/>
                </a:solidFill>
                <a:latin typeface="Times" pitchFamily="64" charset="0"/>
              </a:rPr>
              <a:t>(Al)</a:t>
            </a: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	8.2%	1.1%</a:t>
            </a:r>
          </a:p>
          <a:p>
            <a:pPr marL="49213" indent="4763" algn="l" eaLnBrk="1" hangingPunct="1">
              <a:lnSpc>
                <a:spcPct val="110000"/>
              </a:lnSpc>
              <a:spcBef>
                <a:spcPct val="0"/>
              </a:spcBef>
              <a:tabLst>
                <a:tab pos="2857500" algn="l"/>
                <a:tab pos="2971800" algn="dec"/>
                <a:tab pos="5659438" algn="dec"/>
                <a:tab pos="6338888" algn="l"/>
              </a:tabLst>
              <a:defRPr/>
            </a:pP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Iron </a:t>
            </a:r>
            <a:r>
              <a:rPr lang="en-US" sz="2400" smtClean="0">
                <a:solidFill>
                  <a:schemeClr val="accent1"/>
                </a:solidFill>
                <a:latin typeface="Times" pitchFamily="64" charset="0"/>
              </a:rPr>
              <a:t>(Fe)</a:t>
            </a: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	5.6%	34.6%</a:t>
            </a:r>
          </a:p>
          <a:p>
            <a:pPr marL="49213" indent="4763" algn="l" eaLnBrk="1" hangingPunct="1">
              <a:lnSpc>
                <a:spcPct val="110000"/>
              </a:lnSpc>
              <a:spcBef>
                <a:spcPct val="0"/>
              </a:spcBef>
              <a:tabLst>
                <a:tab pos="2857500" algn="l"/>
                <a:tab pos="2971800" algn="dec"/>
                <a:tab pos="5659438" algn="dec"/>
                <a:tab pos="6338888" algn="l"/>
              </a:tabLst>
              <a:defRPr/>
            </a:pP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Calcium </a:t>
            </a:r>
            <a:r>
              <a:rPr lang="en-US" sz="2400" smtClean="0">
                <a:solidFill>
                  <a:schemeClr val="accent1"/>
                </a:solidFill>
                <a:latin typeface="Times" pitchFamily="64" charset="0"/>
              </a:rPr>
              <a:t>(Ca)</a:t>
            </a: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	4.1%	1.1%</a:t>
            </a:r>
          </a:p>
          <a:p>
            <a:pPr marL="49213" indent="4763" algn="l" eaLnBrk="1" hangingPunct="1">
              <a:lnSpc>
                <a:spcPct val="110000"/>
              </a:lnSpc>
              <a:spcBef>
                <a:spcPct val="0"/>
              </a:spcBef>
              <a:tabLst>
                <a:tab pos="2857500" algn="l"/>
                <a:tab pos="2971800" algn="dec"/>
                <a:tab pos="5659438" algn="dec"/>
                <a:tab pos="6338888" algn="l"/>
              </a:tabLst>
              <a:defRPr/>
            </a:pP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Sodium </a:t>
            </a:r>
            <a:r>
              <a:rPr lang="en-US" sz="2400" smtClean="0">
                <a:solidFill>
                  <a:schemeClr val="accent1"/>
                </a:solidFill>
                <a:latin typeface="Times" pitchFamily="64" charset="0"/>
              </a:rPr>
              <a:t>(Na)</a:t>
            </a: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	2.4%	0.6%</a:t>
            </a:r>
          </a:p>
          <a:p>
            <a:pPr marL="49213" indent="4763" algn="l" eaLnBrk="1" hangingPunct="1">
              <a:lnSpc>
                <a:spcPct val="110000"/>
              </a:lnSpc>
              <a:spcBef>
                <a:spcPct val="0"/>
              </a:spcBef>
              <a:tabLst>
                <a:tab pos="2857500" algn="l"/>
                <a:tab pos="2971800" algn="dec"/>
                <a:tab pos="5659438" algn="dec"/>
                <a:tab pos="6338888" algn="l"/>
              </a:tabLst>
              <a:defRPr/>
            </a:pP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Potassium </a:t>
            </a:r>
            <a:r>
              <a:rPr lang="en-US" sz="2400" smtClean="0">
                <a:solidFill>
                  <a:schemeClr val="accent1"/>
                </a:solidFill>
                <a:latin typeface="Times" pitchFamily="64" charset="0"/>
              </a:rPr>
              <a:t>(K)</a:t>
            </a: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	2.1%	0.1%</a:t>
            </a:r>
          </a:p>
          <a:p>
            <a:pPr marL="49213" indent="4763" algn="l" eaLnBrk="1" hangingPunct="1">
              <a:lnSpc>
                <a:spcPct val="110000"/>
              </a:lnSpc>
              <a:spcBef>
                <a:spcPct val="0"/>
              </a:spcBef>
              <a:tabLst>
                <a:tab pos="2857500" algn="l"/>
                <a:tab pos="2971800" algn="dec"/>
                <a:tab pos="5659438" algn="dec"/>
                <a:tab pos="6338888" algn="l"/>
              </a:tabLst>
              <a:defRPr/>
            </a:pP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Magnesium </a:t>
            </a:r>
            <a:r>
              <a:rPr lang="en-US" sz="2400" smtClean="0">
                <a:solidFill>
                  <a:schemeClr val="accent1"/>
                </a:solidFill>
                <a:latin typeface="Times" pitchFamily="64" charset="0"/>
              </a:rPr>
              <a:t>(Mg)</a:t>
            </a: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	2.3%	12.7%</a:t>
            </a:r>
          </a:p>
          <a:p>
            <a:pPr marL="49213" indent="4763" algn="l" eaLnBrk="1" hangingPunct="1">
              <a:lnSpc>
                <a:spcPct val="110000"/>
              </a:lnSpc>
              <a:spcBef>
                <a:spcPct val="0"/>
              </a:spcBef>
              <a:tabLst>
                <a:tab pos="2857500" algn="l"/>
                <a:tab pos="2971800" algn="dec"/>
                <a:tab pos="5659438" algn="dec"/>
                <a:tab pos="6338888" algn="l"/>
              </a:tabLst>
              <a:defRPr/>
            </a:pP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Titanium </a:t>
            </a:r>
            <a:r>
              <a:rPr lang="en-US" sz="2400" smtClean="0">
                <a:solidFill>
                  <a:schemeClr val="accent1"/>
                </a:solidFill>
                <a:latin typeface="Times" pitchFamily="64" charset="0"/>
              </a:rPr>
              <a:t>(Ti)</a:t>
            </a: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	0.5%	0.1%</a:t>
            </a:r>
          </a:p>
          <a:p>
            <a:pPr marL="49213" indent="4763" algn="l" eaLnBrk="1" hangingPunct="1">
              <a:lnSpc>
                <a:spcPct val="110000"/>
              </a:lnSpc>
              <a:spcBef>
                <a:spcPct val="0"/>
              </a:spcBef>
              <a:tabLst>
                <a:tab pos="2857500" algn="l"/>
                <a:tab pos="2971800" algn="dec"/>
                <a:tab pos="5659438" algn="dec"/>
                <a:tab pos="6338888" algn="l"/>
              </a:tabLst>
              <a:defRPr/>
            </a:pP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Nickel </a:t>
            </a:r>
            <a:r>
              <a:rPr lang="en-US" sz="2400" smtClean="0">
                <a:solidFill>
                  <a:schemeClr val="accent1"/>
                </a:solidFill>
                <a:latin typeface="Times" pitchFamily="64" charset="0"/>
              </a:rPr>
              <a:t>(Ni)</a:t>
            </a: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	trace	2.4%</a:t>
            </a:r>
          </a:p>
          <a:p>
            <a:pPr marL="49213" indent="4763" algn="l" eaLnBrk="1" hangingPunct="1">
              <a:lnSpc>
                <a:spcPct val="110000"/>
              </a:lnSpc>
              <a:spcBef>
                <a:spcPct val="0"/>
              </a:spcBef>
              <a:tabLst>
                <a:tab pos="2857500" algn="l"/>
                <a:tab pos="2971800" algn="dec"/>
                <a:tab pos="5659438" algn="dec"/>
                <a:tab pos="6338888" algn="l"/>
              </a:tabLst>
              <a:defRPr/>
            </a:pPr>
            <a:r>
              <a:rPr lang="en-US" sz="2400" smtClean="0">
                <a:solidFill>
                  <a:schemeClr val="tx1"/>
                </a:solidFill>
                <a:latin typeface="Times" pitchFamily="64" charset="0"/>
              </a:rPr>
              <a:t>All others	trace	2.6%</a:t>
            </a:r>
          </a:p>
        </p:txBody>
      </p:sp>
      <p:sp>
        <p:nvSpPr>
          <p:cNvPr id="7495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17475"/>
            <a:ext cx="9144000" cy="5683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>
                <a:latin typeface="Times" pitchFamily="64" charset="0"/>
              </a:rPr>
              <a:t>Abundance of the Elements (wt. %)</a:t>
            </a:r>
          </a:p>
        </p:txBody>
      </p:sp>
      <p:sp>
        <p:nvSpPr>
          <p:cNvPr id="749572" name="Rectangle 4"/>
          <p:cNvSpPr>
            <a:spLocks noChangeArrowheads="1"/>
          </p:cNvSpPr>
          <p:nvPr/>
        </p:nvSpPr>
        <p:spPr bwMode="auto">
          <a:xfrm>
            <a:off x="152400" y="5943600"/>
            <a:ext cx="8843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1pPr>
            <a:lvl2pPr marL="742950" indent="-28575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2pPr>
            <a:lvl3pPr marL="11430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3pPr>
            <a:lvl4pPr marL="16002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4pPr>
            <a:lvl5pPr marL="2057400" indent="-228600"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400" b="0" u="sng">
                <a:solidFill>
                  <a:schemeClr val="tx1"/>
                </a:solidFill>
              </a:rPr>
              <a:t>Others:</a:t>
            </a:r>
            <a:r>
              <a:rPr lang="en-US" altLang="en-US" sz="2400" b="0">
                <a:solidFill>
                  <a:schemeClr val="tx1"/>
                </a:solidFill>
              </a:rPr>
              <a:t> Hydrogen </a:t>
            </a:r>
            <a:r>
              <a:rPr lang="en-US" altLang="en-US" sz="2400" b="0">
                <a:solidFill>
                  <a:schemeClr val="accent1"/>
                </a:solidFill>
              </a:rPr>
              <a:t>(H)</a:t>
            </a:r>
            <a:r>
              <a:rPr lang="en-US" altLang="en-US" sz="2400" b="0">
                <a:solidFill>
                  <a:schemeClr val="tx1"/>
                </a:solidFill>
              </a:rPr>
              <a:t>, Carbon </a:t>
            </a:r>
            <a:r>
              <a:rPr lang="en-US" altLang="en-US" sz="2400" b="0">
                <a:solidFill>
                  <a:schemeClr val="accent1"/>
                </a:solidFill>
              </a:rPr>
              <a:t>(C )</a:t>
            </a:r>
            <a:r>
              <a:rPr lang="en-US" altLang="en-US" sz="2400" b="0">
                <a:solidFill>
                  <a:schemeClr val="tx1"/>
                </a:solidFill>
              </a:rPr>
              <a:t>, Sulfur </a:t>
            </a:r>
            <a:r>
              <a:rPr lang="en-US" altLang="en-US" sz="2400" b="0">
                <a:solidFill>
                  <a:schemeClr val="accent1"/>
                </a:solidFill>
              </a:rPr>
              <a:t>(S)</a:t>
            </a:r>
            <a:r>
              <a:rPr lang="en-US" altLang="en-US" sz="2400" b="0">
                <a:solidFill>
                  <a:schemeClr val="tx1"/>
                </a:solidFill>
              </a:rPr>
              <a:t>, Mangenese </a:t>
            </a:r>
            <a:r>
              <a:rPr lang="en-US" altLang="en-US" sz="2400" b="0">
                <a:solidFill>
                  <a:schemeClr val="accent1"/>
                </a:solidFill>
              </a:rPr>
              <a:t>(Mn)</a:t>
            </a:r>
            <a:r>
              <a:rPr lang="en-US" altLang="en-US" sz="2400" b="0">
                <a:solidFill>
                  <a:schemeClr val="tx1"/>
                </a:solidFill>
              </a:rPr>
              <a:t>, </a:t>
            </a:r>
          </a:p>
          <a:p>
            <a:r>
              <a:rPr lang="en-US" altLang="en-US" sz="2400" b="0">
                <a:solidFill>
                  <a:schemeClr val="tx1"/>
                </a:solidFill>
              </a:rPr>
              <a:t>Lead </a:t>
            </a:r>
            <a:r>
              <a:rPr lang="en-US" altLang="en-US" sz="2400" b="0">
                <a:solidFill>
                  <a:schemeClr val="accent1"/>
                </a:solidFill>
              </a:rPr>
              <a:t>(Pb)</a:t>
            </a:r>
            <a:r>
              <a:rPr lang="en-US" altLang="en-US" sz="2400" b="0">
                <a:solidFill>
                  <a:schemeClr val="tx1"/>
                </a:solidFill>
              </a:rPr>
              <a:t>, Uranium </a:t>
            </a:r>
            <a:r>
              <a:rPr lang="en-US" altLang="en-US" sz="2400" b="0">
                <a:solidFill>
                  <a:schemeClr val="accent1"/>
                </a:solidFill>
              </a:rPr>
              <a:t>(U)</a:t>
            </a:r>
            <a:r>
              <a:rPr lang="en-US" altLang="en-US" sz="2400" b="0">
                <a:solidFill>
                  <a:schemeClr val="tx1"/>
                </a:solidFill>
              </a:rPr>
              <a:t>, Argon </a:t>
            </a:r>
            <a:r>
              <a:rPr lang="en-US" altLang="en-US" sz="2400" b="0">
                <a:solidFill>
                  <a:schemeClr val="accent1"/>
                </a:solidFill>
              </a:rPr>
              <a:t>(Ar)</a:t>
            </a:r>
            <a:r>
              <a:rPr lang="en-US" altLang="en-US" sz="2400" b="0">
                <a:solidFill>
                  <a:schemeClr val="tx1"/>
                </a:solidFill>
              </a:rPr>
              <a:t>, Phosphorous </a:t>
            </a:r>
            <a:r>
              <a:rPr lang="en-US" altLang="en-US" sz="2400" b="0">
                <a:solidFill>
                  <a:schemeClr val="accent1"/>
                </a:solidFill>
              </a:rPr>
              <a:t>(P)</a:t>
            </a:r>
            <a:r>
              <a:rPr lang="en-US" altLang="en-US" sz="2400" b="0">
                <a:solidFill>
                  <a:schemeClr val="tx1"/>
                </a:solidFill>
              </a:rPr>
              <a:t>, Zirconium </a:t>
            </a:r>
            <a:r>
              <a:rPr lang="en-US" altLang="en-US" sz="2400" b="0">
                <a:solidFill>
                  <a:schemeClr val="accent1"/>
                </a:solidFill>
              </a:rPr>
              <a:t>(Zr)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9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9572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Geochemistry of Elements-1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38200"/>
            <a:ext cx="77724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200" smtClean="0">
                <a:solidFill>
                  <a:srgbClr val="FFFF00"/>
                </a:solidFill>
              </a:rPr>
              <a:t>Major Elements: &gt;1.0 wt% (Si, Al, Fe, Mg, K, Ca, Na, O)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smtClean="0">
                <a:solidFill>
                  <a:srgbClr val="FFFF00"/>
                </a:solidFill>
              </a:rPr>
              <a:t>Minor Elements: 01-1.0 wt% (Ti, Mn, Ni, P etc)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smtClean="0">
                <a:solidFill>
                  <a:srgbClr val="FFFF00"/>
                </a:solidFill>
              </a:rPr>
              <a:t>Trace Elements: &lt;0.1 wt% (REE, Zr, Nb, Ta etc) (ppm)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smtClean="0">
                <a:solidFill>
                  <a:srgbClr val="FFFF00"/>
                </a:solidFill>
              </a:rPr>
              <a:t>1 wt% = 10,000 ppm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b="1" smtClean="0">
                <a:solidFill>
                  <a:srgbClr val="FFFF00"/>
                </a:solidFill>
              </a:rPr>
              <a:t>MAJOR ELEMENTS</a:t>
            </a:r>
            <a:r>
              <a:rPr lang="en-US" altLang="en-US" sz="2200" smtClean="0">
                <a:solidFill>
                  <a:srgbClr val="FFFF00"/>
                </a:solidFill>
              </a:rPr>
              <a:t>- control the mineralogy &amp; crystallizing/melting behaviour in igneous systems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smtClean="0">
                <a:solidFill>
                  <a:srgbClr val="FFFF00"/>
                </a:solidFill>
              </a:rPr>
              <a:t>They also control viscosity, density, diffusivity etc of magmas.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b="1" smtClean="0">
                <a:solidFill>
                  <a:srgbClr val="FFFF00"/>
                </a:solidFill>
              </a:rPr>
              <a:t>MINOR ELEMENTS</a:t>
            </a:r>
            <a:r>
              <a:rPr lang="en-US" altLang="en-US" sz="2200" smtClean="0">
                <a:solidFill>
                  <a:srgbClr val="FFFF00"/>
                </a:solidFill>
              </a:rPr>
              <a:t> – substitute for an element in principal mineral (for eg. Mn substituting for Fe or Mg in mafic minerals)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smtClean="0">
                <a:solidFill>
                  <a:srgbClr val="FFFF00"/>
                </a:solidFill>
              </a:rPr>
              <a:t>They can form accessory minerals if they are in sufficient amounts.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smtClean="0">
                <a:solidFill>
                  <a:srgbClr val="FFFF00"/>
                </a:solidFill>
              </a:rPr>
              <a:t>Zircon, Apatite, Rutile or Ilmenite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200" b="1" smtClean="0">
                <a:solidFill>
                  <a:srgbClr val="FFFF00"/>
                </a:solidFill>
              </a:rPr>
              <a:t>TRACE ELEMENTS</a:t>
            </a:r>
            <a:r>
              <a:rPr lang="en-US" altLang="en-US" sz="2200" smtClean="0">
                <a:solidFill>
                  <a:srgbClr val="FFFF00"/>
                </a:solidFill>
              </a:rPr>
              <a:t> – cannot form a separate phase(they are so dilute) and they STRICTLY OCCUR as substitutes for major or minor elements.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3048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Geochemistry of Elements-2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7772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solidFill>
                  <a:srgbClr val="FFFF00"/>
                </a:solidFill>
              </a:rPr>
              <a:t>Cr is a minor element in ultramafic rocks but it is a trace element in crustal rocks.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solidFill>
                  <a:srgbClr val="FFFF00"/>
                </a:solidFill>
              </a:rPr>
              <a:t>Fe is the only major element that occurs in TWO oxidation states (Fe</a:t>
            </a:r>
            <a:r>
              <a:rPr lang="en-US" altLang="en-US" sz="2800" baseline="30000" smtClean="0">
                <a:solidFill>
                  <a:srgbClr val="FFFF00"/>
                </a:solidFill>
              </a:rPr>
              <a:t>+3</a:t>
            </a:r>
            <a:r>
              <a:rPr lang="en-US" altLang="en-US" sz="2800" smtClean="0">
                <a:solidFill>
                  <a:srgbClr val="FFFF00"/>
                </a:solidFill>
              </a:rPr>
              <a:t> or ferric iron) and (Fe </a:t>
            </a:r>
            <a:r>
              <a:rPr lang="en-US" altLang="en-US" sz="2800" baseline="30000" smtClean="0">
                <a:solidFill>
                  <a:srgbClr val="FFFF00"/>
                </a:solidFill>
              </a:rPr>
              <a:t>+2</a:t>
            </a:r>
            <a:r>
              <a:rPr lang="en-US" altLang="en-US" sz="2800" smtClean="0">
                <a:solidFill>
                  <a:srgbClr val="FFFF00"/>
                </a:solidFill>
              </a:rPr>
              <a:t> or ferrous iron).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solidFill>
                  <a:srgbClr val="FFFF00"/>
                </a:solidFill>
              </a:rPr>
              <a:t>Titration is required to quantify both form of iron.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solidFill>
                  <a:srgbClr val="FFFF00"/>
                </a:solidFill>
              </a:rPr>
              <a:t>Other wise, total Fe is determined where all iron is converted mathematically to FeO* or Fe2O3*.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smtClean="0">
                <a:solidFill>
                  <a:srgbClr val="FFFF00"/>
                </a:solidFill>
              </a:rPr>
              <a:t>Asterick means all iron is converted to FeO or Fe2O3 as the case may be.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18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7772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Elements &amp; Igneous Processes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305800" cy="5638800"/>
          </a:xfrm>
        </p:spPr>
        <p:txBody>
          <a:bodyPr/>
          <a:lstStyle/>
          <a:p>
            <a:pPr eaLnBrk="1" hangingPunct="1"/>
            <a:r>
              <a:rPr lang="en-US" altLang="en-US" sz="2400" smtClean="0">
                <a:solidFill>
                  <a:srgbClr val="FFFF00"/>
                </a:solidFill>
              </a:rPr>
              <a:t>As a result of different roles played by major, minor &amp; trace elements, they provide distinct insights into various igneous processes.</a:t>
            </a:r>
          </a:p>
          <a:p>
            <a:pPr eaLnBrk="1" hangingPunct="1">
              <a:buFontTx/>
              <a:buNone/>
            </a:pPr>
            <a:endParaRPr lang="en-US" altLang="en-US" sz="2400" smtClean="0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sz="2400" b="1" smtClean="0">
                <a:solidFill>
                  <a:srgbClr val="FFFF00"/>
                </a:solidFill>
              </a:rPr>
              <a:t>Major Elements</a:t>
            </a:r>
            <a:r>
              <a:rPr lang="en-US" altLang="en-US" sz="2400" smtClean="0">
                <a:solidFill>
                  <a:srgbClr val="FFFF00"/>
                </a:solidFill>
              </a:rPr>
              <a:t>- classification of rocks, study chemical evolution of melts (and minerals) during crystallization or melting process</a:t>
            </a:r>
          </a:p>
          <a:p>
            <a:pPr eaLnBrk="1" hangingPunct="1">
              <a:buFontTx/>
              <a:buNone/>
            </a:pPr>
            <a:endParaRPr lang="en-US" altLang="en-US" sz="2400" smtClean="0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sz="2400" b="1" smtClean="0">
                <a:solidFill>
                  <a:srgbClr val="FFFF00"/>
                </a:solidFill>
              </a:rPr>
              <a:t>Trace Elements</a:t>
            </a:r>
            <a:r>
              <a:rPr lang="en-US" altLang="en-US" sz="2400" smtClean="0">
                <a:solidFill>
                  <a:srgbClr val="FFFF00"/>
                </a:solidFill>
              </a:rPr>
              <a:t> – they are also used to study evolution of magmas but they are particularly effective as TRACERS to constrain magma sources or to DISCRIMINATE between some magmatic processes.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610600" cy="381000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smtClean="0"/>
              <a:t>How to determine elemental concentration in igneous rocks? 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762000"/>
            <a:ext cx="8839200" cy="5791200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rgbClr val="FFFF00"/>
                </a:solidFill>
              </a:rPr>
              <a:t>Wet Chemical methods (</a:t>
            </a:r>
            <a:r>
              <a:rPr lang="en-US" altLang="en-US" i="1" smtClean="0">
                <a:solidFill>
                  <a:srgbClr val="FFFF00"/>
                </a:solidFill>
              </a:rPr>
              <a:t>volumetric</a:t>
            </a:r>
            <a:r>
              <a:rPr lang="en-US" altLang="en-US" smtClean="0">
                <a:solidFill>
                  <a:srgbClr val="FFFF00"/>
                </a:solidFill>
              </a:rPr>
              <a:t> or </a:t>
            </a:r>
            <a:r>
              <a:rPr lang="en-US" altLang="en-US" i="1" smtClean="0">
                <a:solidFill>
                  <a:srgbClr val="FFFF00"/>
                </a:solidFill>
              </a:rPr>
              <a:t>gravimetric</a:t>
            </a:r>
            <a:r>
              <a:rPr lang="en-US" altLang="en-US" smtClean="0">
                <a:solidFill>
                  <a:srgbClr val="FFFF00"/>
                </a:solidFill>
              </a:rPr>
              <a:t>)</a:t>
            </a:r>
          </a:p>
          <a:p>
            <a:pPr lvl="1" eaLnBrk="1" hangingPunct="1"/>
            <a:r>
              <a:rPr lang="en-US" altLang="en-US" smtClean="0">
                <a:solidFill>
                  <a:srgbClr val="FFFF00"/>
                </a:solidFill>
              </a:rPr>
              <a:t>Time consuming</a:t>
            </a:r>
          </a:p>
          <a:p>
            <a:pPr lvl="1" eaLnBrk="1" hangingPunct="1"/>
            <a:r>
              <a:rPr lang="en-US" altLang="en-US" smtClean="0">
                <a:solidFill>
                  <a:srgbClr val="FFFF00"/>
                </a:solidFill>
              </a:rPr>
              <a:t>Experience needed</a:t>
            </a:r>
          </a:p>
          <a:p>
            <a:pPr lvl="1" eaLnBrk="1" hangingPunct="1"/>
            <a:r>
              <a:rPr lang="en-US" altLang="en-US" smtClean="0">
                <a:solidFill>
                  <a:srgbClr val="FFFF00"/>
                </a:solidFill>
              </a:rPr>
              <a:t>Only Major &amp; minor elements can be determined</a:t>
            </a:r>
          </a:p>
          <a:p>
            <a:pPr lvl="1" eaLnBrk="1" hangingPunct="1">
              <a:buFontTx/>
              <a:buNone/>
            </a:pPr>
            <a:r>
              <a:rPr lang="en-US" altLang="en-US" smtClean="0">
                <a:solidFill>
                  <a:srgbClr val="FFFF00"/>
                </a:solidFill>
              </a:rPr>
              <a:t>Instrumental techniques (based on ability of atoms to either to emit or absorb radiation with frequencies characteristic of element responsible)</a:t>
            </a:r>
          </a:p>
          <a:p>
            <a:pPr lvl="1" eaLnBrk="1" hangingPunct="1">
              <a:buFontTx/>
              <a:buNone/>
            </a:pPr>
            <a:r>
              <a:rPr lang="en-US" altLang="en-US" smtClean="0">
                <a:solidFill>
                  <a:srgbClr val="FFFF00"/>
                </a:solidFill>
              </a:rPr>
              <a:t>They are also called SPECTROSCOPIC TECHNIQUES (Electromagnetic spectrum)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83058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/>
              <a:t>Various Instrumental techniques -1 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685800"/>
            <a:ext cx="8458200" cy="5943600"/>
          </a:xfrm>
        </p:spPr>
        <p:txBody>
          <a:bodyPr/>
          <a:lstStyle/>
          <a:p>
            <a:pPr eaLnBrk="1" hangingPunct="1"/>
            <a:r>
              <a:rPr lang="en-US" altLang="en-US" b="1" i="1" smtClean="0">
                <a:solidFill>
                  <a:srgbClr val="FFFF00"/>
                </a:solidFill>
              </a:rPr>
              <a:t>Flame Photometry</a:t>
            </a:r>
            <a:r>
              <a:rPr lang="en-US" altLang="en-US" smtClean="0">
                <a:solidFill>
                  <a:srgbClr val="FFFF00"/>
                </a:solidFill>
              </a:rPr>
              <a:t>- for Na, K</a:t>
            </a:r>
          </a:p>
          <a:p>
            <a:pPr eaLnBrk="1" hangingPunct="1"/>
            <a:r>
              <a:rPr lang="en-US" altLang="en-US" i="1" smtClean="0">
                <a:solidFill>
                  <a:srgbClr val="FFFF00"/>
                </a:solidFill>
              </a:rPr>
              <a:t>Atomic absorption spectrometry (AAS)</a:t>
            </a:r>
            <a:r>
              <a:rPr lang="en-US" altLang="en-US" smtClean="0">
                <a:solidFill>
                  <a:srgbClr val="FFFF00"/>
                </a:solidFill>
              </a:rPr>
              <a:t> – for Minor elements</a:t>
            </a:r>
          </a:p>
          <a:p>
            <a:pPr eaLnBrk="1" hangingPunct="1"/>
            <a:r>
              <a:rPr lang="en-US" altLang="en-US" i="1" smtClean="0">
                <a:solidFill>
                  <a:srgbClr val="FFFF00"/>
                </a:solidFill>
              </a:rPr>
              <a:t>X-Ray fluorescence spectrometry (XRF)</a:t>
            </a:r>
            <a:r>
              <a:rPr lang="en-US" altLang="en-US" smtClean="0">
                <a:solidFill>
                  <a:srgbClr val="FFFF00"/>
                </a:solidFill>
              </a:rPr>
              <a:t> – for major and minor elements</a:t>
            </a:r>
          </a:p>
          <a:p>
            <a:pPr eaLnBrk="1" hangingPunct="1"/>
            <a:r>
              <a:rPr lang="en-US" altLang="en-US" i="1" smtClean="0">
                <a:solidFill>
                  <a:srgbClr val="FFFF00"/>
                </a:solidFill>
              </a:rPr>
              <a:t>Inductively coupled Plasma (ICP)</a:t>
            </a:r>
            <a:r>
              <a:rPr lang="en-US" altLang="en-US" smtClean="0">
                <a:solidFill>
                  <a:srgbClr val="FFFF00"/>
                </a:solidFill>
              </a:rPr>
              <a:t> – for trace and minor elements</a:t>
            </a:r>
          </a:p>
          <a:p>
            <a:pPr eaLnBrk="1" hangingPunct="1"/>
            <a:r>
              <a:rPr lang="en-US" altLang="en-US" smtClean="0">
                <a:solidFill>
                  <a:srgbClr val="FFFF00"/>
                </a:solidFill>
              </a:rPr>
              <a:t>Plasma = sample + argon gas </a:t>
            </a:r>
          </a:p>
          <a:p>
            <a:pPr eaLnBrk="1" hangingPunct="1"/>
            <a:r>
              <a:rPr lang="en-US" altLang="en-US" i="1" smtClean="0">
                <a:solidFill>
                  <a:srgbClr val="FFFF00"/>
                </a:solidFill>
              </a:rPr>
              <a:t>Instrumental Neutron activation analysis</a:t>
            </a:r>
            <a:r>
              <a:rPr lang="en-US" altLang="en-US" smtClean="0">
                <a:solidFill>
                  <a:srgbClr val="FFFF00"/>
                </a:solidFill>
              </a:rPr>
              <a:t> (INAA) – for trace elements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" pitchFamily="6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Times" pitchFamily="6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5567</TotalTime>
  <Words>1064</Words>
  <Application>Microsoft Office PowerPoint</Application>
  <PresentationFormat>On-screen Show (4:3)</PresentationFormat>
  <Paragraphs>131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Times</vt:lpstr>
      <vt:lpstr>Arial</vt:lpstr>
      <vt:lpstr>Helvetica</vt:lpstr>
      <vt:lpstr>Times New Roman</vt:lpstr>
      <vt:lpstr>Geneva</vt:lpstr>
      <vt:lpstr>Monotype Sorts</vt:lpstr>
      <vt:lpstr>Blank Presentation</vt:lpstr>
      <vt:lpstr>Microsoft Photo Editor 3.0 Photo</vt:lpstr>
      <vt:lpstr>Microsoft Word Document</vt:lpstr>
      <vt:lpstr>CorelDRAW 12.0 Graphic</vt:lpstr>
      <vt:lpstr>PowerPoint Presentation</vt:lpstr>
      <vt:lpstr>Geochemistry</vt:lpstr>
      <vt:lpstr>PowerPoint Presentation</vt:lpstr>
      <vt:lpstr>Abundance of the Elements (wt. %)</vt:lpstr>
      <vt:lpstr>Geochemistry of Elements-1</vt:lpstr>
      <vt:lpstr>Geochemistry of Elements-2</vt:lpstr>
      <vt:lpstr>Elements &amp; Igneous Processes</vt:lpstr>
      <vt:lpstr>How to determine elemental concentration in igneous rocks? </vt:lpstr>
      <vt:lpstr>Various Instrumental techniques -1 </vt:lpstr>
      <vt:lpstr>Various Instrumental techniques -2</vt:lpstr>
      <vt:lpstr>Electron Micro Probe Analyzer (EPMA)</vt:lpstr>
      <vt:lpstr>Ilemnite &amp; Magnetite</vt:lpstr>
      <vt:lpstr>PowerPoint Presentation</vt:lpstr>
      <vt:lpstr>Three variables of instrumental techniques</vt:lpstr>
      <vt:lpstr>Some terminalogy</vt:lpstr>
      <vt:lpstr>Major Minerals of Igneous Rocks</vt:lpstr>
      <vt:lpstr>VARIATION DIAGRAMS </vt:lpstr>
      <vt:lpstr>Bi-variate diagrams</vt:lpstr>
      <vt:lpstr>TRIANGULAR DIAGRAMS</vt:lpstr>
      <vt:lpstr>Types of magmas- from variation diagrams</vt:lpstr>
      <vt:lpstr>DALY GAP</vt:lpstr>
    </vt:vector>
  </TitlesOfParts>
  <Company>Sumanas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 w</dc:creator>
  <cp:lastModifiedBy>Admin</cp:lastModifiedBy>
  <cp:revision>665</cp:revision>
  <cp:lastPrinted>2005-01-29T17:40:49Z</cp:lastPrinted>
  <dcterms:created xsi:type="dcterms:W3CDTF">2002-12-24T01:08:46Z</dcterms:created>
  <dcterms:modified xsi:type="dcterms:W3CDTF">2021-04-26T11:50:00Z</dcterms:modified>
</cp:coreProperties>
</file>