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200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68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656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C73B01-D6C3-49BE-8ED4-DB7045A4282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21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EE6222-EDCB-4EF1-A763-AB35150E01A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587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B64F18-E13A-473C-AD56-61C5CF0774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89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198BEC-7AB1-44ED-95DC-2A9EE376C77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981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54689A-9A7E-4B2F-AE5F-E4B2C0D21F6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275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F46E91-03B8-4C95-A0CA-EC74BD4984F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76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9033FB-096D-45B1-B4CC-132CCA90DF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80390F-5769-4C5B-B648-03B0E59D484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747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2468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EAAEE2-5767-4C92-94C7-CDFFE7281D8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4658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6EFD82-E1ED-4387-AE87-8A4E55D57BA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151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3F3960-5248-4449-AEC6-026639DBC55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311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1369E9-9857-46E3-86AC-FDAB9CFCBBB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7383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738D08-1089-4C8A-BA30-10253BC53BA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34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41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75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715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27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26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831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500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1531-333D-4DE6-A8DA-1220FF6389C7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9BFF1-BB50-4732-8B16-BD7673E587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3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" pitchFamily="6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Times" pitchFamily="6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6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35A1C3-D89C-4B46-83AC-35BC4D1C4E2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4742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54483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 smtClean="0">
                <a:solidFill>
                  <a:srgbClr val="FFFF66"/>
                </a:solidFill>
                <a:latin typeface="Times New Roman" pitchFamily="18" charset="0"/>
              </a:rPr>
              <a:t>Major, REE, &amp; Trace element</a:t>
            </a:r>
            <a:r>
              <a:rPr lang="en-US" sz="3600" b="0" dirty="0" smtClean="0">
                <a:solidFill>
                  <a:srgbClr val="FFFF66"/>
                </a:solidFill>
                <a:latin typeface="Times New Roman" pitchFamily="18" charset="0"/>
              </a:rPr>
              <a:t> in  </a:t>
            </a:r>
            <a:r>
              <a:rPr lang="en-US" sz="3600" b="0" dirty="0">
                <a:solidFill>
                  <a:srgbClr val="FFFF66"/>
                </a:solidFill>
                <a:latin typeface="Times New Roman" pitchFamily="18" charset="0"/>
              </a:rPr>
              <a:t>Geochemistry </a:t>
            </a:r>
            <a:br>
              <a:rPr lang="en-US" sz="3600" b="0" dirty="0">
                <a:solidFill>
                  <a:srgbClr val="FFFF66"/>
                </a:solidFill>
                <a:latin typeface="Times New Roman" pitchFamily="18" charset="0"/>
              </a:rPr>
            </a:br>
            <a: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4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>Niranjan Mohanty</a:t>
            </a:r>
          </a:p>
          <a:p>
            <a:pPr algn="ctr" eaLnBrk="1" hangingPunct="1">
              <a:defRPr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>Assistant Professor</a:t>
            </a:r>
          </a:p>
          <a:p>
            <a:pPr algn="ctr" eaLnBrk="1" hangingPunct="1">
              <a:defRPr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>Department of Geology</a:t>
            </a:r>
          </a:p>
          <a:p>
            <a:pPr algn="ctr" eaLnBrk="1" hangingPunct="1">
              <a:defRPr/>
            </a:pPr>
            <a:r>
              <a:rPr lang="en-US" sz="2000" b="0" dirty="0">
                <a:solidFill>
                  <a:schemeClr val="tx1"/>
                </a:solidFill>
                <a:latin typeface="Times New Roman" pitchFamily="18" charset="0"/>
              </a:rPr>
              <a:t>MLS University, Udaipur</a:t>
            </a: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sz="2000" b="0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2000" b="0" dirty="0">
                <a:solidFill>
                  <a:srgbClr val="FFFF00"/>
                </a:solidFill>
                <a:latin typeface="Times New Roman" pitchFamily="18" charset="0"/>
              </a:rPr>
              <a:t>nmohantyngribhu@gmail.com</a:t>
            </a:r>
            <a:endParaRPr lang="en-US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Fig 1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25955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3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Partition coefficient or Distribution coefficient - 1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It is assumed that at equilibrium, the ratio of concentration of a trace element in a solid phase (C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s) </a:t>
            </a:r>
            <a:r>
              <a:rPr lang="en-US" altLang="en-US" sz="2400" smtClean="0">
                <a:solidFill>
                  <a:srgbClr val="FFFF00"/>
                </a:solidFill>
              </a:rPr>
              <a:t>to its concentration in liquid (C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L</a:t>
            </a:r>
            <a:r>
              <a:rPr lang="en-US" altLang="en-US" sz="2400" smtClean="0">
                <a:solidFill>
                  <a:srgbClr val="FFFF00"/>
                </a:solidFill>
              </a:rPr>
              <a:t>) is a constant (D):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                           D= C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s</a:t>
            </a:r>
            <a:r>
              <a:rPr lang="en-US" altLang="en-US" sz="2400" smtClean="0">
                <a:solidFill>
                  <a:srgbClr val="FFFF00"/>
                </a:solidFill>
              </a:rPr>
              <a:t>/C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The constant is called PARTITION COEFFICIENT or DISTRIBUTION COEFFICIENT or NERNST PARTITION COEFFICIENT.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It is also denoted  as K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Eg: Silicate melt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500 ppm of Sr in a plagioclase phenocryst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125 ppm  of Sr in glassy matrix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K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 </a:t>
            </a:r>
            <a:r>
              <a:rPr lang="en-US" altLang="en-US" sz="2400" smtClean="0">
                <a:solidFill>
                  <a:srgbClr val="FFFF00"/>
                </a:solidFill>
              </a:rPr>
              <a:t>of Sr for that melt is 4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baseline="-25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baseline="-250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58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0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Partition coefficient or Distribution coefficient - 2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If K</a:t>
            </a:r>
            <a:r>
              <a:rPr lang="en-US" altLang="en-US" sz="2800" baseline="-25000" smtClean="0">
                <a:solidFill>
                  <a:srgbClr val="FFFF00"/>
                </a:solidFill>
              </a:rPr>
              <a:t>D </a:t>
            </a:r>
            <a:r>
              <a:rPr lang="en-US" altLang="en-US" sz="2800" smtClean="0">
                <a:solidFill>
                  <a:srgbClr val="FFFF00"/>
                </a:solidFill>
              </a:rPr>
              <a:t>= 1, then trace element is equally distributed between mineral and melt</a:t>
            </a: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If K</a:t>
            </a:r>
            <a:r>
              <a:rPr lang="en-US" altLang="en-US" sz="2800" baseline="-25000" smtClean="0">
                <a:solidFill>
                  <a:srgbClr val="FFFF00"/>
                </a:solidFill>
              </a:rPr>
              <a:t>D </a:t>
            </a:r>
            <a:r>
              <a:rPr lang="en-US" altLang="en-US" sz="2800" smtClean="0">
                <a:solidFill>
                  <a:srgbClr val="FFFF00"/>
                </a:solidFill>
              </a:rPr>
              <a:t>= &gt; 1, then trace element has a ‘preference’ for mineral phase &amp; in the mineral-melt system under investigation and is a compatible trace element.</a:t>
            </a: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If K</a:t>
            </a:r>
            <a:r>
              <a:rPr lang="en-US" altLang="en-US" sz="2800" baseline="-25000" smtClean="0">
                <a:solidFill>
                  <a:srgbClr val="FFFF00"/>
                </a:solidFill>
              </a:rPr>
              <a:t>D </a:t>
            </a:r>
            <a:r>
              <a:rPr lang="en-US" altLang="en-US" sz="2800" smtClean="0">
                <a:solidFill>
                  <a:srgbClr val="FFFF00"/>
                </a:solidFill>
              </a:rPr>
              <a:t>= &lt; 1, then trace element has a ‘preference’ for melt phase &amp; in the mineral-melt system under investigation and is a incompatible trace element.</a:t>
            </a:r>
          </a:p>
          <a:p>
            <a:pPr eaLnBrk="1" hangingPunct="1"/>
            <a:endParaRPr lang="en-US" altLang="en-US" sz="28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BULK PARTITION COEFFICIENT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A rock is an aggregate of minerals, so the Bulk distribution coefficient for a rock for a specific element  can be calculated from partition coefficients of constituent minerals weighed according to their proportion. It is defined by expression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D</a:t>
            </a:r>
            <a:r>
              <a:rPr lang="en-US" altLang="en-US" sz="2400" i="1" baseline="-25000" smtClean="0">
                <a:solidFill>
                  <a:srgbClr val="FFFF00"/>
                </a:solidFill>
              </a:rPr>
              <a:t>i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 </a:t>
            </a:r>
            <a:r>
              <a:rPr lang="en-US" altLang="en-US" sz="2400" smtClean="0">
                <a:solidFill>
                  <a:srgbClr val="FFFF00"/>
                </a:solidFill>
              </a:rPr>
              <a:t>= x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altLang="en-US" sz="2400" smtClean="0">
                <a:solidFill>
                  <a:srgbClr val="FFFF00"/>
                </a:solidFill>
              </a:rPr>
              <a:t> K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d1</a:t>
            </a:r>
            <a:r>
              <a:rPr lang="en-US" altLang="en-US" sz="2400" smtClean="0">
                <a:solidFill>
                  <a:srgbClr val="FFFF00"/>
                </a:solidFill>
              </a:rPr>
              <a:t> + X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2</a:t>
            </a:r>
            <a:r>
              <a:rPr lang="en-US" altLang="en-US" sz="2400" smtClean="0">
                <a:solidFill>
                  <a:srgbClr val="FFFF00"/>
                </a:solidFill>
              </a:rPr>
              <a:t>K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d2</a:t>
            </a:r>
            <a:r>
              <a:rPr lang="en-US" altLang="en-US" sz="2400" smtClean="0">
                <a:solidFill>
                  <a:srgbClr val="FFFF00"/>
                </a:solidFill>
              </a:rPr>
              <a:t> + X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3</a:t>
            </a:r>
            <a:r>
              <a:rPr lang="en-US" altLang="en-US" sz="2400" smtClean="0">
                <a:solidFill>
                  <a:srgbClr val="FFFF00"/>
                </a:solidFill>
              </a:rPr>
              <a:t>K 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d3</a:t>
            </a:r>
            <a:r>
              <a:rPr lang="en-US" altLang="en-US" sz="2400" smtClean="0">
                <a:solidFill>
                  <a:srgbClr val="FFFF00"/>
                </a:solidFill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D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i</a:t>
            </a:r>
            <a:r>
              <a:rPr lang="en-US" altLang="en-US" sz="2400" smtClean="0">
                <a:solidFill>
                  <a:srgbClr val="FFFF00"/>
                </a:solidFill>
              </a:rPr>
              <a:t> = bulk partition coefficient for element 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X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1</a:t>
            </a:r>
            <a:r>
              <a:rPr lang="en-US" altLang="en-US" sz="2400" smtClean="0">
                <a:solidFill>
                  <a:srgbClr val="FFFF00"/>
                </a:solidFill>
              </a:rPr>
              <a:t> = modal proportion of mineral 1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K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d1</a:t>
            </a:r>
            <a:r>
              <a:rPr lang="en-US" altLang="en-US" sz="2400" smtClean="0">
                <a:solidFill>
                  <a:srgbClr val="FFFF00"/>
                </a:solidFill>
              </a:rPr>
              <a:t> = parition coefficient for element </a:t>
            </a:r>
            <a:r>
              <a:rPr lang="en-US" altLang="en-US" sz="2400" i="1" smtClean="0">
                <a:solidFill>
                  <a:srgbClr val="FFFF00"/>
                </a:solidFill>
              </a:rPr>
              <a:t>i</a:t>
            </a:r>
            <a:r>
              <a:rPr lang="en-US" altLang="en-US" sz="2400" smtClean="0">
                <a:solidFill>
                  <a:srgbClr val="FFFF00"/>
                </a:solidFill>
              </a:rPr>
              <a:t> in mineral1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For eg. In a rock containing 50% olivine, 30% Opx &amp; 20% cpx, the bulk partition coefficient would be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FFFF00"/>
                </a:solidFill>
              </a:rPr>
              <a:t>D</a:t>
            </a:r>
            <a:r>
              <a:rPr lang="en-US" altLang="en-US" sz="2400" i="1" baseline="-25000" smtClean="0">
                <a:solidFill>
                  <a:srgbClr val="FFFF00"/>
                </a:solidFill>
              </a:rPr>
              <a:t>i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 </a:t>
            </a:r>
            <a:r>
              <a:rPr lang="en-US" altLang="en-US" sz="2400" smtClean="0">
                <a:solidFill>
                  <a:srgbClr val="FFFF00"/>
                </a:solidFill>
              </a:rPr>
              <a:t>= 0.5 K</a:t>
            </a:r>
            <a:r>
              <a:rPr lang="en-US" altLang="en-US" sz="2400" baseline="30000" smtClean="0">
                <a:solidFill>
                  <a:srgbClr val="FFFF00"/>
                </a:solidFill>
              </a:rPr>
              <a:t>ol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d1</a:t>
            </a:r>
            <a:r>
              <a:rPr lang="en-US" altLang="en-US" sz="2400" smtClean="0">
                <a:solidFill>
                  <a:srgbClr val="FFFF00"/>
                </a:solidFill>
              </a:rPr>
              <a:t> + 0.3K</a:t>
            </a:r>
            <a:r>
              <a:rPr lang="en-US" altLang="en-US" sz="2400" baseline="30000" smtClean="0">
                <a:solidFill>
                  <a:srgbClr val="FFFF00"/>
                </a:solidFill>
              </a:rPr>
              <a:t>opx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d2</a:t>
            </a:r>
            <a:r>
              <a:rPr lang="en-US" altLang="en-US" sz="2400" smtClean="0">
                <a:solidFill>
                  <a:srgbClr val="FFFF00"/>
                </a:solidFill>
              </a:rPr>
              <a:t> + 0.2K</a:t>
            </a:r>
            <a:r>
              <a:rPr lang="en-US" altLang="en-US" sz="2400" baseline="30000" smtClean="0">
                <a:solidFill>
                  <a:srgbClr val="FFFF00"/>
                </a:solidFill>
              </a:rPr>
              <a:t>cpx</a:t>
            </a:r>
            <a:r>
              <a:rPr lang="en-US" altLang="en-US" sz="2400" smtClean="0">
                <a:solidFill>
                  <a:srgbClr val="FFFF00"/>
                </a:solidFill>
              </a:rPr>
              <a:t> </a:t>
            </a:r>
            <a:r>
              <a:rPr lang="en-US" altLang="en-US" sz="2400" baseline="-25000" smtClean="0">
                <a:solidFill>
                  <a:srgbClr val="FFFF00"/>
                </a:solidFill>
              </a:rPr>
              <a:t>d3</a:t>
            </a:r>
            <a:r>
              <a:rPr lang="en-US" altLang="en-US" sz="2400" smtClean="0">
                <a:solidFill>
                  <a:srgbClr val="FFFF00"/>
                </a:solidFill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aseline="-250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baseline="-250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What controls value of partition coefficients in mineral/melt systems?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Melt composition (elements partition differently in a acidic or basaltic melt)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Temperature (they are a function of temperature) 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Pressure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Oxygen fugacity (activity of oxygen) 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Water content of melt</a:t>
            </a:r>
          </a:p>
          <a:p>
            <a:pPr eaLnBrk="1" hangingPunct="1"/>
            <a:r>
              <a:rPr lang="en-US" altLang="en-US" smtClean="0">
                <a:solidFill>
                  <a:srgbClr val="FFFF00"/>
                </a:solidFill>
              </a:rPr>
              <a:t>Crystal chemistry (structure)</a:t>
            </a:r>
          </a:p>
          <a:p>
            <a:pPr eaLnBrk="1" hangingPunct="1"/>
            <a:endParaRPr lang="en-US" altLang="en-US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3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Partial Melting – application of trace elements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Partial melting</a:t>
            </a:r>
            <a:r>
              <a:rPr lang="en-US" altLang="en-US" sz="2400" smtClean="0">
                <a:solidFill>
                  <a:srgbClr val="FFFF00"/>
                </a:solidFill>
              </a:rPr>
              <a:t> – localization of present day volcanism shows that Earth’s mantle melts only partially.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It means that required conditions of mantle conditions are available only locally &amp; accessible temperature in earth are not sufficient to melt earth totally!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Why earth’s mantle melts?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The composition of melt depends on 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(I) mineralogy &amp; chemistry of source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(ii) residual mineralogy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(iii) depth &amp; degree of melting</a:t>
            </a:r>
          </a:p>
          <a:p>
            <a:pPr eaLnBrk="1" hangingPunct="1"/>
            <a:r>
              <a:rPr lang="en-US" altLang="en-US" sz="2400" smtClean="0">
                <a:solidFill>
                  <a:srgbClr val="FFFF00"/>
                </a:solidFill>
              </a:rPr>
              <a:t>(iv) type of melting process</a:t>
            </a:r>
          </a:p>
          <a:p>
            <a:pPr eaLnBrk="1" hangingPunct="1"/>
            <a:endParaRPr lang="en-US" altLang="en-US" sz="2400" smtClean="0">
              <a:solidFill>
                <a:srgbClr val="FFFF00"/>
              </a:solidFill>
            </a:endParaRPr>
          </a:p>
          <a:p>
            <a:pPr eaLnBrk="1" hangingPunct="1"/>
            <a:endParaRPr lang="en-US" altLang="en-US" sz="2400" smtClean="0">
              <a:solidFill>
                <a:srgbClr val="FFFF00"/>
              </a:solidFill>
            </a:endParaRPr>
          </a:p>
          <a:p>
            <a:pPr eaLnBrk="1" hangingPunct="1"/>
            <a:endParaRPr lang="en-US" altLang="en-US" sz="24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Why Earth’s mantle melts?</a:t>
            </a:r>
          </a:p>
        </p:txBody>
      </p:sp>
      <p:pic>
        <p:nvPicPr>
          <p:cNvPr id="38915" name="Picture 4" descr="Fig-10-3New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685800"/>
            <a:ext cx="3505200" cy="2971800"/>
          </a:xfrm>
          <a:noFill/>
        </p:spPr>
      </p:pic>
      <p:pic>
        <p:nvPicPr>
          <p:cNvPr id="38916" name="Picture 5" descr="Fig-10-4New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3505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Fig-10-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9600"/>
            <a:ext cx="37338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3733800" y="2362200"/>
            <a:ext cx="1436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Rise T</a:t>
            </a:r>
            <a:r>
              <a:rPr kumimoji="0" lang="en-US" altLang="en-US" sz="3200" b="1" i="0" u="none" strike="noStrike" kern="1200" cap="none" spc="0" normalizeH="0" baseline="3000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o</a:t>
            </a:r>
          </a:p>
        </p:txBody>
      </p:sp>
      <p:sp>
        <p:nvSpPr>
          <p:cNvPr id="38919" name="Text Box 8"/>
          <p:cNvSpPr txBox="1">
            <a:spLocks noChangeArrowheads="1"/>
          </p:cNvSpPr>
          <p:nvPr/>
        </p:nvSpPr>
        <p:spPr bwMode="auto">
          <a:xfrm>
            <a:off x="3657600" y="5562600"/>
            <a:ext cx="1765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Lower  P</a:t>
            </a:r>
            <a:endParaRPr kumimoji="0" lang="en-US" altLang="en-US" sz="3200" b="1" i="0" u="none" strike="noStrike" kern="1200" cap="none" spc="0" normalizeH="0" baseline="3000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20" name="Text Box 9"/>
          <p:cNvSpPr txBox="1">
            <a:spLocks noChangeArrowheads="1"/>
          </p:cNvSpPr>
          <p:nvPr/>
        </p:nvSpPr>
        <p:spPr bwMode="auto">
          <a:xfrm>
            <a:off x="5257800" y="4191000"/>
            <a:ext cx="3681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Addition of volatiles</a:t>
            </a:r>
          </a:p>
        </p:txBody>
      </p:sp>
    </p:spTree>
    <p:extLst>
      <p:ext uri="{BB962C8B-B14F-4D97-AF65-F5344CB8AC3E}">
        <p14:creationId xmlns:p14="http://schemas.microsoft.com/office/powerpoint/2010/main" val="8056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0" smtClean="0"/>
              <a:t>Different types of partial melting – based on observations on trace element compositions of basalts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FFFF00"/>
                </a:solidFill>
              </a:rPr>
              <a:t>Four types of partial melting processes are known: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FFFF00"/>
                </a:solidFill>
              </a:rPr>
              <a:t>Batch melting or Equilibrium melting or equilibrium fusion melting</a:t>
            </a:r>
            <a:r>
              <a:rPr lang="en-US" altLang="en-US" sz="2000" smtClean="0">
                <a:solidFill>
                  <a:srgbClr val="FFFF00"/>
                </a:solidFill>
              </a:rPr>
              <a:t> – after a certain fraction of melting , the melt is extracted mechanically from the solid phases in a single batch .Chemical equlibrium is achieved between solid and melt and bulk composition of system remains unchanged until melting is completed).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FFFF00"/>
                </a:solidFill>
              </a:rPr>
              <a:t>Fractional melting or Rayleigh melting</a:t>
            </a:r>
            <a:r>
              <a:rPr lang="en-US" altLang="en-US" sz="2000" smtClean="0">
                <a:solidFill>
                  <a:srgbClr val="FFFF00"/>
                </a:solidFill>
              </a:rPr>
              <a:t> – here small melt fractions are continuously &amp; completely extracted as the melting proceeds. Only the last drop of liquid is thought to be in equilibrium with the residue.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FFFF00"/>
                </a:solidFill>
              </a:rPr>
              <a:t>Continuous melting or disequilibrium melting</a:t>
            </a:r>
            <a:r>
              <a:rPr lang="en-US" altLang="en-US" sz="2000" smtClean="0">
                <a:solidFill>
                  <a:srgbClr val="FFFF00"/>
                </a:solidFill>
              </a:rPr>
              <a:t> – intermediate process between batch &amp; fractional melting where instantaneous melt is continuously but not completely removed as melting proceeds. Here, a part of melt always remains in residue.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FFFF00"/>
                </a:solidFill>
              </a:rPr>
              <a:t>Dynamic partial melting</a:t>
            </a:r>
            <a:r>
              <a:rPr lang="en-US" altLang="en-US" sz="2000" smtClean="0">
                <a:solidFill>
                  <a:srgbClr val="FFFF00"/>
                </a:solidFill>
              </a:rPr>
              <a:t> – a composition of melts produced by both batch melting and continuous melting of a chemically homogeneous source.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FFFF00"/>
                </a:solidFill>
              </a:rPr>
              <a:t>They show both LREE enriched and LREE depleted patterns with crossing REE patterns. </a:t>
            </a:r>
          </a:p>
        </p:txBody>
      </p:sp>
    </p:spTree>
    <p:extLst>
      <p:ext uri="{BB962C8B-B14F-4D97-AF65-F5344CB8AC3E}">
        <p14:creationId xmlns:p14="http://schemas.microsoft.com/office/powerpoint/2010/main" val="3942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Trace elements- igneous petrogenesis</a:t>
            </a:r>
          </a:p>
        </p:txBody>
      </p:sp>
      <p:graphicFrame>
        <p:nvGraphicFramePr>
          <p:cNvPr id="861234" name="Group 50"/>
          <p:cNvGraphicFramePr>
            <a:graphicFrameLocks noGrp="1"/>
          </p:cNvGraphicFramePr>
          <p:nvPr>
            <p:ph type="tbl" idx="1"/>
          </p:nvPr>
        </p:nvGraphicFramePr>
        <p:xfrm>
          <a:off x="685800" y="533400"/>
          <a:ext cx="7772400" cy="6029324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Element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Use as a petrogenetic indicator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Ni, Co, Cr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Highly compatible elements in olivine, spinel and cpx; High concentrations indicate a mantle source; limited fractionation.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V, Ti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Compatible elements; Show parallel behaviour in melting &amp; crystallization;They are useful indicators of fractionation of Fe-Ti oxides (ilmenite or ti-magnetite).If they show divergent behaviour, then Ti substitution into rutile or spheneis indicated.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Zr, Hf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Classic incompatible elements; do not substitute into any major silicate phase; high contents – enriched source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Ba, Rb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Incompatible elements; substitutes for K in KF, Biotite and Hbl; K/Ba or K/Rb indicate role of these phases in petrogenesis.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Sr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Substitutes for Ca in plagioclase (not in pyroxene) and rarely K in KF; behaves as compatible element at low pressure (where plagioclase forms early) but as incompatible element at high pressures (Plg is unstable).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REE, Y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64" charset="0"/>
                        </a:rPr>
                        <a:t>Incompatible elements; myriad used in petrogenesis; HREE &gt;LREE occur in garnet; LREE&gt;HREE in sphene and plagioclase; Eu +2 is strongly partitioned in plagioclase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5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Rare Earth Elements</a:t>
            </a:r>
          </a:p>
        </p:txBody>
      </p:sp>
      <p:grpSp>
        <p:nvGrpSpPr>
          <p:cNvPr id="41987" name="Group 4"/>
          <p:cNvGrpSpPr>
            <a:grpSpLocks/>
          </p:cNvGrpSpPr>
          <p:nvPr/>
        </p:nvGrpSpPr>
        <p:grpSpPr bwMode="auto">
          <a:xfrm>
            <a:off x="1146175" y="982663"/>
            <a:ext cx="6988175" cy="4818062"/>
            <a:chOff x="722" y="619"/>
            <a:chExt cx="4402" cy="3035"/>
          </a:xfrm>
        </p:grpSpPr>
        <p:sp>
          <p:nvSpPr>
            <p:cNvPr id="41990" name="Rectangle 5"/>
            <p:cNvSpPr>
              <a:spLocks noChangeArrowheads="1"/>
            </p:cNvSpPr>
            <p:nvPr/>
          </p:nvSpPr>
          <p:spPr bwMode="auto">
            <a:xfrm>
              <a:off x="722" y="619"/>
              <a:ext cx="4402" cy="303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endParaRPr>
            </a:p>
          </p:txBody>
        </p:sp>
        <p:pic>
          <p:nvPicPr>
            <p:cNvPr id="41991" name="Picture 6" descr="Fig 10-13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" y="693"/>
              <a:ext cx="4219" cy="2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4263" name="Rectangle 7"/>
          <p:cNvSpPr>
            <a:spLocks noChangeArrowheads="1"/>
          </p:cNvSpPr>
          <p:nvPr/>
        </p:nvSpPr>
        <p:spPr bwMode="auto">
          <a:xfrm>
            <a:off x="3048000" y="6096000"/>
            <a:ext cx="39417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increasing incompatibility</a:t>
            </a:r>
          </a:p>
        </p:txBody>
      </p:sp>
      <p:sp>
        <p:nvSpPr>
          <p:cNvPr id="41989" name="Line 8"/>
          <p:cNvSpPr>
            <a:spLocks noChangeShapeType="1"/>
          </p:cNvSpPr>
          <p:nvPr/>
        </p:nvSpPr>
        <p:spPr bwMode="auto">
          <a:xfrm flipH="1" flipV="1">
            <a:off x="2057400" y="6324600"/>
            <a:ext cx="827088" cy="6350"/>
          </a:xfrm>
          <a:prstGeom prst="line">
            <a:avLst/>
          </a:prstGeom>
          <a:noFill/>
          <a:ln w="12700">
            <a:solidFill>
              <a:srgbClr val="FF66CC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8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Spidergrams or Spider-diagrams</a:t>
            </a:r>
          </a:p>
        </p:txBody>
      </p:sp>
      <p:sp>
        <p:nvSpPr>
          <p:cNvPr id="865285" name="Rectangle 5"/>
          <p:cNvSpPr>
            <a:spLocks noChangeArrowheads="1"/>
          </p:cNvSpPr>
          <p:nvPr/>
        </p:nvSpPr>
        <p:spPr bwMode="auto">
          <a:xfrm>
            <a:off x="238125" y="1133475"/>
            <a:ext cx="8513763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5050"/>
              </a:buClr>
              <a:buSzPct val="60000"/>
              <a:buFont typeface="Monotype Sorts" pitchFamily="2" charset="2"/>
              <a:buChar char="l"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65286" name="Rectangle 6"/>
          <p:cNvSpPr>
            <a:spLocks noChangeArrowheads="1"/>
          </p:cNvSpPr>
          <p:nvPr/>
        </p:nvSpPr>
        <p:spPr bwMode="auto">
          <a:xfrm>
            <a:off x="3048000" y="6172200"/>
            <a:ext cx="39417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increasing incompatibility</a:t>
            </a:r>
          </a:p>
        </p:txBody>
      </p:sp>
      <p:sp>
        <p:nvSpPr>
          <p:cNvPr id="43013" name="Line 7"/>
          <p:cNvSpPr>
            <a:spLocks noChangeShapeType="1"/>
          </p:cNvSpPr>
          <p:nvPr/>
        </p:nvSpPr>
        <p:spPr bwMode="auto">
          <a:xfrm flipH="1" flipV="1">
            <a:off x="2209800" y="6172200"/>
            <a:ext cx="827088" cy="6350"/>
          </a:xfrm>
          <a:prstGeom prst="line">
            <a:avLst/>
          </a:prstGeom>
          <a:noFill/>
          <a:ln w="12700">
            <a:solidFill>
              <a:srgbClr val="FF66CC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3014" name="Group 8"/>
          <p:cNvGrpSpPr>
            <a:grpSpLocks/>
          </p:cNvGrpSpPr>
          <p:nvPr/>
        </p:nvGrpSpPr>
        <p:grpSpPr bwMode="auto">
          <a:xfrm>
            <a:off x="685800" y="914400"/>
            <a:ext cx="7478713" cy="4886325"/>
            <a:chOff x="473" y="576"/>
            <a:chExt cx="4711" cy="3078"/>
          </a:xfrm>
        </p:grpSpPr>
        <p:sp>
          <p:nvSpPr>
            <p:cNvPr id="43016" name="Rectangle 9"/>
            <p:cNvSpPr>
              <a:spLocks noChangeArrowheads="1"/>
            </p:cNvSpPr>
            <p:nvPr/>
          </p:nvSpPr>
          <p:spPr bwMode="auto">
            <a:xfrm>
              <a:off x="473" y="576"/>
              <a:ext cx="4711" cy="307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2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endParaRPr>
            </a:p>
          </p:txBody>
        </p:sp>
        <p:pic>
          <p:nvPicPr>
            <p:cNvPr id="43017" name="Picture 10" descr="Fig 10-13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" y="622"/>
              <a:ext cx="4486" cy="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015" name="WordArt 13"/>
          <p:cNvSpPr>
            <a:spLocks noChangeArrowheads="1" noChangeShapeType="1" noTextEdit="1"/>
          </p:cNvSpPr>
          <p:nvPr/>
        </p:nvSpPr>
        <p:spPr bwMode="auto">
          <a:xfrm>
            <a:off x="7543800" y="6019800"/>
            <a:ext cx="11430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0" cap="none" spc="0" normalizeH="0" baseline="0" noProof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391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Trace elements &amp; igneous processes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4864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Because different minerals selectively incorporate or exclude trace elements with much greater selectivity than for major elements TRACE ELEMENTS are far more SENSITITIVE TO igneous fractionation processes.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Origin and evolution of magmas can be better constrained by using trace elements than by major elements.</a:t>
            </a:r>
          </a:p>
          <a:p>
            <a:pPr eaLnBrk="1" hangingPunct="1"/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endParaRPr lang="en-US" altLang="en-US" sz="280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4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Goldschmidt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77200" cy="5486400"/>
          </a:xfrm>
        </p:spPr>
        <p:txBody>
          <a:bodyPr/>
          <a:lstStyle/>
          <a:p>
            <a:pPr eaLnBrk="1" hangingPunct="1"/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V.M.Goldschmidt – FATHER OF GEOCHEMISTRY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International Goldschmidt conferences are held every two years.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r>
              <a:rPr lang="en-US" altLang="en-US" sz="2800" smtClean="0">
                <a:solidFill>
                  <a:srgbClr val="FFFF00"/>
                </a:solidFill>
              </a:rPr>
              <a:t>He has classfied trace elements and also gave certain rules which predict their behaviour in magmatic systems</a:t>
            </a:r>
          </a:p>
          <a:p>
            <a:pPr eaLnBrk="1" hangingPunct="1"/>
            <a:endParaRPr lang="en-US" altLang="en-US" sz="2800" smtClean="0">
              <a:solidFill>
                <a:srgbClr val="FFFF00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129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3"/>
          <p:cNvSpPr>
            <a:spLocks noChangeArrowheads="1"/>
          </p:cNvSpPr>
          <p:nvPr/>
        </p:nvSpPr>
        <p:spPr bwMode="auto">
          <a:xfrm>
            <a:off x="609600" y="3429000"/>
            <a:ext cx="2438400" cy="22098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609600" y="2514600"/>
            <a:ext cx="2438400" cy="1219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09600" y="3733800"/>
            <a:ext cx="24384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874502" name="Rectangle 6"/>
          <p:cNvSpPr>
            <a:spLocks noChangeArrowheads="1"/>
          </p:cNvSpPr>
          <p:nvPr/>
        </p:nvSpPr>
        <p:spPr bwMode="auto">
          <a:xfrm>
            <a:off x="685800" y="1524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Helvetica" pitchFamily="64" charset="0"/>
              <a:ea typeface="+mn-ea"/>
              <a:cs typeface="Times" pitchFamily="64" charset="0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81000" y="3810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61925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174625" marR="0" lvl="0" indent="-161925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• In the classification scheme of Goldschmidt, elements are divided according to how they partition between coexisting silicate liquid, sulfide liquid, metallic liquid, and gas phase… </a:t>
            </a: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Melting a chondrite gives 3 immiscible liquids plus vapor:</a:t>
            </a:r>
          </a:p>
        </p:txBody>
      </p:sp>
      <p:sp>
        <p:nvSpPr>
          <p:cNvPr id="27655" name="Freeform 8"/>
          <p:cNvSpPr>
            <a:spLocks/>
          </p:cNvSpPr>
          <p:nvPr/>
        </p:nvSpPr>
        <p:spPr bwMode="auto">
          <a:xfrm>
            <a:off x="850900" y="1752600"/>
            <a:ext cx="2032000" cy="673100"/>
          </a:xfrm>
          <a:custGeom>
            <a:avLst/>
            <a:gdLst>
              <a:gd name="T0" fmla="*/ 101600 w 1280"/>
              <a:gd name="T1" fmla="*/ 152400 h 424"/>
              <a:gd name="T2" fmla="*/ 215900 w 1280"/>
              <a:gd name="T3" fmla="*/ 50800 h 424"/>
              <a:gd name="T4" fmla="*/ 355600 w 1280"/>
              <a:gd name="T5" fmla="*/ 38100 h 424"/>
              <a:gd name="T6" fmla="*/ 406400 w 1280"/>
              <a:gd name="T7" fmla="*/ 88900 h 424"/>
              <a:gd name="T8" fmla="*/ 406400 w 1280"/>
              <a:gd name="T9" fmla="*/ 152400 h 424"/>
              <a:gd name="T10" fmla="*/ 406400 w 1280"/>
              <a:gd name="T11" fmla="*/ 228600 h 424"/>
              <a:gd name="T12" fmla="*/ 431800 w 1280"/>
              <a:gd name="T13" fmla="*/ 228600 h 424"/>
              <a:gd name="T14" fmla="*/ 495300 w 1280"/>
              <a:gd name="T15" fmla="*/ 139700 h 424"/>
              <a:gd name="T16" fmla="*/ 546100 w 1280"/>
              <a:gd name="T17" fmla="*/ 88900 h 424"/>
              <a:gd name="T18" fmla="*/ 685800 w 1280"/>
              <a:gd name="T19" fmla="*/ 12700 h 424"/>
              <a:gd name="T20" fmla="*/ 762000 w 1280"/>
              <a:gd name="T21" fmla="*/ 12700 h 424"/>
              <a:gd name="T22" fmla="*/ 825500 w 1280"/>
              <a:gd name="T23" fmla="*/ 50800 h 424"/>
              <a:gd name="T24" fmla="*/ 914400 w 1280"/>
              <a:gd name="T25" fmla="*/ 139700 h 424"/>
              <a:gd name="T26" fmla="*/ 927100 w 1280"/>
              <a:gd name="T27" fmla="*/ 203200 h 424"/>
              <a:gd name="T28" fmla="*/ 1003300 w 1280"/>
              <a:gd name="T29" fmla="*/ 127000 h 424"/>
              <a:gd name="T30" fmla="*/ 1092200 w 1280"/>
              <a:gd name="T31" fmla="*/ 63500 h 424"/>
              <a:gd name="T32" fmla="*/ 1206500 w 1280"/>
              <a:gd name="T33" fmla="*/ 25400 h 424"/>
              <a:gd name="T34" fmla="*/ 1320800 w 1280"/>
              <a:gd name="T35" fmla="*/ 38100 h 424"/>
              <a:gd name="T36" fmla="*/ 1346200 w 1280"/>
              <a:gd name="T37" fmla="*/ 101600 h 424"/>
              <a:gd name="T38" fmla="*/ 1320800 w 1280"/>
              <a:gd name="T39" fmla="*/ 165100 h 424"/>
              <a:gd name="T40" fmla="*/ 1346200 w 1280"/>
              <a:gd name="T41" fmla="*/ 165100 h 424"/>
              <a:gd name="T42" fmla="*/ 1473200 w 1280"/>
              <a:gd name="T43" fmla="*/ 114300 h 424"/>
              <a:gd name="T44" fmla="*/ 1600200 w 1280"/>
              <a:gd name="T45" fmla="*/ 127000 h 424"/>
              <a:gd name="T46" fmla="*/ 1676400 w 1280"/>
              <a:gd name="T47" fmla="*/ 152400 h 424"/>
              <a:gd name="T48" fmla="*/ 1689100 w 1280"/>
              <a:gd name="T49" fmla="*/ 203200 h 424"/>
              <a:gd name="T50" fmla="*/ 1689100 w 1280"/>
              <a:gd name="T51" fmla="*/ 215900 h 424"/>
              <a:gd name="T52" fmla="*/ 1790700 w 1280"/>
              <a:gd name="T53" fmla="*/ 177800 h 424"/>
              <a:gd name="T54" fmla="*/ 1917700 w 1280"/>
              <a:gd name="T55" fmla="*/ 177800 h 424"/>
              <a:gd name="T56" fmla="*/ 2006600 w 1280"/>
              <a:gd name="T57" fmla="*/ 241300 h 424"/>
              <a:gd name="T58" fmla="*/ 1993900 w 1280"/>
              <a:gd name="T59" fmla="*/ 482600 h 424"/>
              <a:gd name="T60" fmla="*/ 1866900 w 1280"/>
              <a:gd name="T61" fmla="*/ 609600 h 424"/>
              <a:gd name="T62" fmla="*/ 1765300 w 1280"/>
              <a:gd name="T63" fmla="*/ 609600 h 424"/>
              <a:gd name="T64" fmla="*/ 1676400 w 1280"/>
              <a:gd name="T65" fmla="*/ 584200 h 424"/>
              <a:gd name="T66" fmla="*/ 1638300 w 1280"/>
              <a:gd name="T67" fmla="*/ 508000 h 424"/>
              <a:gd name="T68" fmla="*/ 1612900 w 1280"/>
              <a:gd name="T69" fmla="*/ 546100 h 424"/>
              <a:gd name="T70" fmla="*/ 1600200 w 1280"/>
              <a:gd name="T71" fmla="*/ 584200 h 424"/>
              <a:gd name="T72" fmla="*/ 1485900 w 1280"/>
              <a:gd name="T73" fmla="*/ 622300 h 424"/>
              <a:gd name="T74" fmla="*/ 1384300 w 1280"/>
              <a:gd name="T75" fmla="*/ 571500 h 424"/>
              <a:gd name="T76" fmla="*/ 1358900 w 1280"/>
              <a:gd name="T77" fmla="*/ 495300 h 424"/>
              <a:gd name="T78" fmla="*/ 1308100 w 1280"/>
              <a:gd name="T79" fmla="*/ 596900 h 424"/>
              <a:gd name="T80" fmla="*/ 1206500 w 1280"/>
              <a:gd name="T81" fmla="*/ 647700 h 424"/>
              <a:gd name="T82" fmla="*/ 1054100 w 1280"/>
              <a:gd name="T83" fmla="*/ 635000 h 424"/>
              <a:gd name="T84" fmla="*/ 977900 w 1280"/>
              <a:gd name="T85" fmla="*/ 596900 h 424"/>
              <a:gd name="T86" fmla="*/ 939800 w 1280"/>
              <a:gd name="T87" fmla="*/ 609600 h 424"/>
              <a:gd name="T88" fmla="*/ 889000 w 1280"/>
              <a:gd name="T89" fmla="*/ 647700 h 424"/>
              <a:gd name="T90" fmla="*/ 762000 w 1280"/>
              <a:gd name="T91" fmla="*/ 673100 h 424"/>
              <a:gd name="T92" fmla="*/ 698500 w 1280"/>
              <a:gd name="T93" fmla="*/ 596900 h 424"/>
              <a:gd name="T94" fmla="*/ 711200 w 1280"/>
              <a:gd name="T95" fmla="*/ 546100 h 424"/>
              <a:gd name="T96" fmla="*/ 584200 w 1280"/>
              <a:gd name="T97" fmla="*/ 647700 h 424"/>
              <a:gd name="T98" fmla="*/ 469900 w 1280"/>
              <a:gd name="T99" fmla="*/ 673100 h 424"/>
              <a:gd name="T100" fmla="*/ 368300 w 1280"/>
              <a:gd name="T101" fmla="*/ 647700 h 424"/>
              <a:gd name="T102" fmla="*/ 266700 w 1280"/>
              <a:gd name="T103" fmla="*/ 546100 h 424"/>
              <a:gd name="T104" fmla="*/ 241300 w 1280"/>
              <a:gd name="T105" fmla="*/ 520700 h 424"/>
              <a:gd name="T106" fmla="*/ 241300 w 1280"/>
              <a:gd name="T107" fmla="*/ 558800 h 424"/>
              <a:gd name="T108" fmla="*/ 177800 w 1280"/>
              <a:gd name="T109" fmla="*/ 596900 h 424"/>
              <a:gd name="T110" fmla="*/ 101600 w 1280"/>
              <a:gd name="T111" fmla="*/ 584200 h 424"/>
              <a:gd name="T112" fmla="*/ 38100 w 1280"/>
              <a:gd name="T113" fmla="*/ 546100 h 424"/>
              <a:gd name="T114" fmla="*/ 12700 w 1280"/>
              <a:gd name="T115" fmla="*/ 495300 h 424"/>
              <a:gd name="T116" fmla="*/ 0 w 1280"/>
              <a:gd name="T117" fmla="*/ 457200 h 424"/>
              <a:gd name="T118" fmla="*/ 38100 w 1280"/>
              <a:gd name="T119" fmla="*/ 419100 h 424"/>
              <a:gd name="T120" fmla="*/ 88900 w 1280"/>
              <a:gd name="T121" fmla="*/ 381000 h 424"/>
              <a:gd name="T122" fmla="*/ 76200 w 1280"/>
              <a:gd name="T123" fmla="*/ 355600 h 424"/>
              <a:gd name="T124" fmla="*/ 38100 w 1280"/>
              <a:gd name="T125" fmla="*/ 304800 h 42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80"/>
              <a:gd name="T190" fmla="*/ 0 h 424"/>
              <a:gd name="T191" fmla="*/ 1280 w 1280"/>
              <a:gd name="T192" fmla="*/ 424 h 42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80" h="424">
                <a:moveTo>
                  <a:pt x="32" y="176"/>
                </a:moveTo>
                <a:lnTo>
                  <a:pt x="40" y="136"/>
                </a:lnTo>
                <a:lnTo>
                  <a:pt x="64" y="96"/>
                </a:lnTo>
                <a:lnTo>
                  <a:pt x="96" y="56"/>
                </a:lnTo>
                <a:lnTo>
                  <a:pt x="136" y="32"/>
                </a:lnTo>
                <a:lnTo>
                  <a:pt x="168" y="24"/>
                </a:lnTo>
                <a:lnTo>
                  <a:pt x="208" y="24"/>
                </a:lnTo>
                <a:lnTo>
                  <a:pt x="224" y="24"/>
                </a:lnTo>
                <a:lnTo>
                  <a:pt x="240" y="32"/>
                </a:lnTo>
                <a:lnTo>
                  <a:pt x="256" y="40"/>
                </a:lnTo>
                <a:lnTo>
                  <a:pt x="256" y="56"/>
                </a:lnTo>
                <a:lnTo>
                  <a:pt x="256" y="80"/>
                </a:lnTo>
                <a:lnTo>
                  <a:pt x="256" y="96"/>
                </a:lnTo>
                <a:lnTo>
                  <a:pt x="256" y="120"/>
                </a:lnTo>
                <a:lnTo>
                  <a:pt x="256" y="144"/>
                </a:lnTo>
                <a:lnTo>
                  <a:pt x="256" y="152"/>
                </a:lnTo>
                <a:lnTo>
                  <a:pt x="272" y="144"/>
                </a:lnTo>
                <a:lnTo>
                  <a:pt x="280" y="128"/>
                </a:lnTo>
                <a:lnTo>
                  <a:pt x="296" y="112"/>
                </a:lnTo>
                <a:lnTo>
                  <a:pt x="312" y="88"/>
                </a:lnTo>
                <a:lnTo>
                  <a:pt x="328" y="72"/>
                </a:lnTo>
                <a:lnTo>
                  <a:pt x="344" y="56"/>
                </a:lnTo>
                <a:lnTo>
                  <a:pt x="376" y="32"/>
                </a:lnTo>
                <a:lnTo>
                  <a:pt x="416" y="16"/>
                </a:lnTo>
                <a:lnTo>
                  <a:pt x="432" y="8"/>
                </a:lnTo>
                <a:lnTo>
                  <a:pt x="448" y="0"/>
                </a:lnTo>
                <a:lnTo>
                  <a:pt x="464" y="0"/>
                </a:lnTo>
                <a:lnTo>
                  <a:pt x="480" y="8"/>
                </a:lnTo>
                <a:lnTo>
                  <a:pt x="496" y="16"/>
                </a:lnTo>
                <a:lnTo>
                  <a:pt x="520" y="32"/>
                </a:lnTo>
                <a:lnTo>
                  <a:pt x="536" y="48"/>
                </a:lnTo>
                <a:lnTo>
                  <a:pt x="560" y="64"/>
                </a:lnTo>
                <a:lnTo>
                  <a:pt x="576" y="88"/>
                </a:lnTo>
                <a:lnTo>
                  <a:pt x="592" y="104"/>
                </a:lnTo>
                <a:lnTo>
                  <a:pt x="592" y="120"/>
                </a:lnTo>
                <a:lnTo>
                  <a:pt x="584" y="128"/>
                </a:lnTo>
                <a:lnTo>
                  <a:pt x="608" y="112"/>
                </a:lnTo>
                <a:lnTo>
                  <a:pt x="632" y="80"/>
                </a:lnTo>
                <a:lnTo>
                  <a:pt x="664" y="56"/>
                </a:lnTo>
                <a:lnTo>
                  <a:pt x="688" y="40"/>
                </a:lnTo>
                <a:lnTo>
                  <a:pt x="712" y="32"/>
                </a:lnTo>
                <a:lnTo>
                  <a:pt x="736" y="24"/>
                </a:lnTo>
                <a:lnTo>
                  <a:pt x="760" y="16"/>
                </a:lnTo>
                <a:lnTo>
                  <a:pt x="784" y="16"/>
                </a:lnTo>
                <a:lnTo>
                  <a:pt x="808" y="24"/>
                </a:lnTo>
                <a:lnTo>
                  <a:pt x="832" y="24"/>
                </a:lnTo>
                <a:lnTo>
                  <a:pt x="840" y="40"/>
                </a:lnTo>
                <a:lnTo>
                  <a:pt x="848" y="64"/>
                </a:lnTo>
                <a:lnTo>
                  <a:pt x="840" y="80"/>
                </a:lnTo>
                <a:lnTo>
                  <a:pt x="840" y="88"/>
                </a:lnTo>
                <a:lnTo>
                  <a:pt x="832" y="104"/>
                </a:lnTo>
                <a:lnTo>
                  <a:pt x="832" y="120"/>
                </a:lnTo>
                <a:lnTo>
                  <a:pt x="848" y="104"/>
                </a:lnTo>
                <a:lnTo>
                  <a:pt x="872" y="88"/>
                </a:lnTo>
                <a:lnTo>
                  <a:pt x="904" y="72"/>
                </a:lnTo>
                <a:lnTo>
                  <a:pt x="928" y="72"/>
                </a:lnTo>
                <a:lnTo>
                  <a:pt x="968" y="72"/>
                </a:lnTo>
                <a:lnTo>
                  <a:pt x="1008" y="80"/>
                </a:lnTo>
                <a:lnTo>
                  <a:pt x="1032" y="80"/>
                </a:lnTo>
                <a:lnTo>
                  <a:pt x="1048" y="88"/>
                </a:lnTo>
                <a:lnTo>
                  <a:pt x="1056" y="96"/>
                </a:lnTo>
                <a:lnTo>
                  <a:pt x="1064" y="112"/>
                </a:lnTo>
                <a:lnTo>
                  <a:pt x="1064" y="128"/>
                </a:lnTo>
                <a:lnTo>
                  <a:pt x="1064" y="136"/>
                </a:lnTo>
                <a:lnTo>
                  <a:pt x="1064" y="144"/>
                </a:lnTo>
                <a:lnTo>
                  <a:pt x="1064" y="136"/>
                </a:lnTo>
                <a:lnTo>
                  <a:pt x="1072" y="128"/>
                </a:lnTo>
                <a:lnTo>
                  <a:pt x="1096" y="120"/>
                </a:lnTo>
                <a:lnTo>
                  <a:pt x="1128" y="112"/>
                </a:lnTo>
                <a:lnTo>
                  <a:pt x="1176" y="112"/>
                </a:lnTo>
                <a:lnTo>
                  <a:pt x="1208" y="112"/>
                </a:lnTo>
                <a:lnTo>
                  <a:pt x="1232" y="120"/>
                </a:lnTo>
                <a:lnTo>
                  <a:pt x="1256" y="128"/>
                </a:lnTo>
                <a:lnTo>
                  <a:pt x="1264" y="152"/>
                </a:lnTo>
                <a:lnTo>
                  <a:pt x="1280" y="200"/>
                </a:lnTo>
                <a:lnTo>
                  <a:pt x="1280" y="256"/>
                </a:lnTo>
                <a:lnTo>
                  <a:pt x="1256" y="304"/>
                </a:lnTo>
                <a:lnTo>
                  <a:pt x="1224" y="352"/>
                </a:lnTo>
                <a:lnTo>
                  <a:pt x="1200" y="368"/>
                </a:lnTo>
                <a:lnTo>
                  <a:pt x="1176" y="384"/>
                </a:lnTo>
                <a:lnTo>
                  <a:pt x="1144" y="384"/>
                </a:lnTo>
                <a:lnTo>
                  <a:pt x="1112" y="384"/>
                </a:lnTo>
                <a:lnTo>
                  <a:pt x="1088" y="384"/>
                </a:lnTo>
                <a:lnTo>
                  <a:pt x="1072" y="376"/>
                </a:lnTo>
                <a:lnTo>
                  <a:pt x="1056" y="368"/>
                </a:lnTo>
                <a:lnTo>
                  <a:pt x="1048" y="360"/>
                </a:lnTo>
                <a:lnTo>
                  <a:pt x="1040" y="344"/>
                </a:lnTo>
                <a:lnTo>
                  <a:pt x="1032" y="320"/>
                </a:lnTo>
                <a:lnTo>
                  <a:pt x="1024" y="336"/>
                </a:lnTo>
                <a:lnTo>
                  <a:pt x="1016" y="344"/>
                </a:lnTo>
                <a:lnTo>
                  <a:pt x="1016" y="352"/>
                </a:lnTo>
                <a:lnTo>
                  <a:pt x="1008" y="368"/>
                </a:lnTo>
                <a:lnTo>
                  <a:pt x="984" y="376"/>
                </a:lnTo>
                <a:lnTo>
                  <a:pt x="960" y="384"/>
                </a:lnTo>
                <a:lnTo>
                  <a:pt x="936" y="392"/>
                </a:lnTo>
                <a:lnTo>
                  <a:pt x="912" y="384"/>
                </a:lnTo>
                <a:lnTo>
                  <a:pt x="872" y="360"/>
                </a:lnTo>
                <a:lnTo>
                  <a:pt x="856" y="344"/>
                </a:lnTo>
                <a:lnTo>
                  <a:pt x="848" y="328"/>
                </a:lnTo>
                <a:lnTo>
                  <a:pt x="856" y="312"/>
                </a:lnTo>
                <a:lnTo>
                  <a:pt x="840" y="352"/>
                </a:lnTo>
                <a:lnTo>
                  <a:pt x="824" y="376"/>
                </a:lnTo>
                <a:lnTo>
                  <a:pt x="800" y="400"/>
                </a:lnTo>
                <a:lnTo>
                  <a:pt x="760" y="408"/>
                </a:lnTo>
                <a:lnTo>
                  <a:pt x="728" y="416"/>
                </a:lnTo>
                <a:lnTo>
                  <a:pt x="696" y="408"/>
                </a:lnTo>
                <a:lnTo>
                  <a:pt x="664" y="400"/>
                </a:lnTo>
                <a:lnTo>
                  <a:pt x="632" y="384"/>
                </a:lnTo>
                <a:lnTo>
                  <a:pt x="616" y="376"/>
                </a:lnTo>
                <a:lnTo>
                  <a:pt x="608" y="376"/>
                </a:lnTo>
                <a:lnTo>
                  <a:pt x="600" y="384"/>
                </a:lnTo>
                <a:lnTo>
                  <a:pt x="592" y="384"/>
                </a:lnTo>
                <a:lnTo>
                  <a:pt x="584" y="400"/>
                </a:lnTo>
                <a:lnTo>
                  <a:pt x="560" y="408"/>
                </a:lnTo>
                <a:lnTo>
                  <a:pt x="528" y="424"/>
                </a:lnTo>
                <a:lnTo>
                  <a:pt x="496" y="424"/>
                </a:lnTo>
                <a:lnTo>
                  <a:pt x="480" y="424"/>
                </a:lnTo>
                <a:lnTo>
                  <a:pt x="464" y="416"/>
                </a:lnTo>
                <a:lnTo>
                  <a:pt x="456" y="400"/>
                </a:lnTo>
                <a:lnTo>
                  <a:pt x="440" y="376"/>
                </a:lnTo>
                <a:lnTo>
                  <a:pt x="440" y="360"/>
                </a:lnTo>
                <a:lnTo>
                  <a:pt x="448" y="344"/>
                </a:lnTo>
                <a:lnTo>
                  <a:pt x="408" y="376"/>
                </a:lnTo>
                <a:lnTo>
                  <a:pt x="368" y="408"/>
                </a:lnTo>
                <a:lnTo>
                  <a:pt x="344" y="416"/>
                </a:lnTo>
                <a:lnTo>
                  <a:pt x="320" y="424"/>
                </a:lnTo>
                <a:lnTo>
                  <a:pt x="296" y="424"/>
                </a:lnTo>
                <a:lnTo>
                  <a:pt x="272" y="416"/>
                </a:lnTo>
                <a:lnTo>
                  <a:pt x="232" y="408"/>
                </a:lnTo>
                <a:lnTo>
                  <a:pt x="208" y="392"/>
                </a:lnTo>
                <a:lnTo>
                  <a:pt x="184" y="368"/>
                </a:lnTo>
                <a:lnTo>
                  <a:pt x="168" y="344"/>
                </a:lnTo>
                <a:lnTo>
                  <a:pt x="160" y="336"/>
                </a:lnTo>
                <a:lnTo>
                  <a:pt x="152" y="328"/>
                </a:lnTo>
                <a:lnTo>
                  <a:pt x="152" y="336"/>
                </a:lnTo>
                <a:lnTo>
                  <a:pt x="152" y="344"/>
                </a:lnTo>
                <a:lnTo>
                  <a:pt x="152" y="352"/>
                </a:lnTo>
                <a:lnTo>
                  <a:pt x="144" y="368"/>
                </a:lnTo>
                <a:lnTo>
                  <a:pt x="128" y="376"/>
                </a:lnTo>
                <a:lnTo>
                  <a:pt x="112" y="376"/>
                </a:lnTo>
                <a:lnTo>
                  <a:pt x="88" y="376"/>
                </a:lnTo>
                <a:lnTo>
                  <a:pt x="64" y="368"/>
                </a:lnTo>
                <a:lnTo>
                  <a:pt x="40" y="360"/>
                </a:lnTo>
                <a:lnTo>
                  <a:pt x="24" y="344"/>
                </a:lnTo>
                <a:lnTo>
                  <a:pt x="24" y="328"/>
                </a:lnTo>
                <a:lnTo>
                  <a:pt x="16" y="320"/>
                </a:lnTo>
                <a:lnTo>
                  <a:pt x="8" y="312"/>
                </a:lnTo>
                <a:lnTo>
                  <a:pt x="8" y="296"/>
                </a:lnTo>
                <a:lnTo>
                  <a:pt x="0" y="288"/>
                </a:lnTo>
                <a:lnTo>
                  <a:pt x="8" y="280"/>
                </a:lnTo>
                <a:lnTo>
                  <a:pt x="16" y="272"/>
                </a:lnTo>
                <a:lnTo>
                  <a:pt x="24" y="264"/>
                </a:lnTo>
                <a:lnTo>
                  <a:pt x="40" y="248"/>
                </a:lnTo>
                <a:lnTo>
                  <a:pt x="56" y="240"/>
                </a:lnTo>
                <a:lnTo>
                  <a:pt x="64" y="232"/>
                </a:lnTo>
                <a:lnTo>
                  <a:pt x="56" y="224"/>
                </a:lnTo>
                <a:lnTo>
                  <a:pt x="48" y="224"/>
                </a:lnTo>
                <a:lnTo>
                  <a:pt x="40" y="216"/>
                </a:lnTo>
                <a:lnTo>
                  <a:pt x="32" y="200"/>
                </a:lnTo>
                <a:lnTo>
                  <a:pt x="24" y="192"/>
                </a:lnTo>
                <a:lnTo>
                  <a:pt x="24" y="184"/>
                </a:lnTo>
                <a:lnTo>
                  <a:pt x="32" y="176"/>
                </a:lnTo>
                <a:close/>
              </a:path>
            </a:pathLst>
          </a:custGeom>
          <a:gradFill rotWithShape="0">
            <a:gsLst>
              <a:gs pos="0">
                <a:srgbClr val="F5ECF3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6" name="Freeform 9"/>
          <p:cNvSpPr>
            <a:spLocks/>
          </p:cNvSpPr>
          <p:nvPr/>
        </p:nvSpPr>
        <p:spPr bwMode="auto">
          <a:xfrm>
            <a:off x="850900" y="1752600"/>
            <a:ext cx="2032000" cy="673100"/>
          </a:xfrm>
          <a:custGeom>
            <a:avLst/>
            <a:gdLst>
              <a:gd name="T0" fmla="*/ 152400 w 1280"/>
              <a:gd name="T1" fmla="*/ 88900 h 424"/>
              <a:gd name="T2" fmla="*/ 266700 w 1280"/>
              <a:gd name="T3" fmla="*/ 38100 h 424"/>
              <a:gd name="T4" fmla="*/ 381000 w 1280"/>
              <a:gd name="T5" fmla="*/ 50800 h 424"/>
              <a:gd name="T6" fmla="*/ 406400 w 1280"/>
              <a:gd name="T7" fmla="*/ 88900 h 424"/>
              <a:gd name="T8" fmla="*/ 406400 w 1280"/>
              <a:gd name="T9" fmla="*/ 190500 h 424"/>
              <a:gd name="T10" fmla="*/ 406400 w 1280"/>
              <a:gd name="T11" fmla="*/ 241300 h 424"/>
              <a:gd name="T12" fmla="*/ 444500 w 1280"/>
              <a:gd name="T13" fmla="*/ 203200 h 424"/>
              <a:gd name="T14" fmla="*/ 520700 w 1280"/>
              <a:gd name="T15" fmla="*/ 114300 h 424"/>
              <a:gd name="T16" fmla="*/ 596900 w 1280"/>
              <a:gd name="T17" fmla="*/ 50800 h 424"/>
              <a:gd name="T18" fmla="*/ 711200 w 1280"/>
              <a:gd name="T19" fmla="*/ 0 h 424"/>
              <a:gd name="T20" fmla="*/ 762000 w 1280"/>
              <a:gd name="T21" fmla="*/ 12700 h 424"/>
              <a:gd name="T22" fmla="*/ 850900 w 1280"/>
              <a:gd name="T23" fmla="*/ 76200 h 424"/>
              <a:gd name="T24" fmla="*/ 939800 w 1280"/>
              <a:gd name="T25" fmla="*/ 165100 h 424"/>
              <a:gd name="T26" fmla="*/ 927100 w 1280"/>
              <a:gd name="T27" fmla="*/ 203200 h 424"/>
              <a:gd name="T28" fmla="*/ 1054100 w 1280"/>
              <a:gd name="T29" fmla="*/ 88900 h 424"/>
              <a:gd name="T30" fmla="*/ 1130300 w 1280"/>
              <a:gd name="T31" fmla="*/ 50800 h 424"/>
              <a:gd name="T32" fmla="*/ 1244600 w 1280"/>
              <a:gd name="T33" fmla="*/ 25400 h 424"/>
              <a:gd name="T34" fmla="*/ 1333500 w 1280"/>
              <a:gd name="T35" fmla="*/ 63500 h 424"/>
              <a:gd name="T36" fmla="*/ 1333500 w 1280"/>
              <a:gd name="T37" fmla="*/ 127000 h 424"/>
              <a:gd name="T38" fmla="*/ 1320800 w 1280"/>
              <a:gd name="T39" fmla="*/ 190500 h 424"/>
              <a:gd name="T40" fmla="*/ 1384300 w 1280"/>
              <a:gd name="T41" fmla="*/ 139700 h 424"/>
              <a:gd name="T42" fmla="*/ 1473200 w 1280"/>
              <a:gd name="T43" fmla="*/ 114300 h 424"/>
              <a:gd name="T44" fmla="*/ 1638300 w 1280"/>
              <a:gd name="T45" fmla="*/ 127000 h 424"/>
              <a:gd name="T46" fmla="*/ 1689100 w 1280"/>
              <a:gd name="T47" fmla="*/ 177800 h 424"/>
              <a:gd name="T48" fmla="*/ 1689100 w 1280"/>
              <a:gd name="T49" fmla="*/ 215900 h 424"/>
              <a:gd name="T50" fmla="*/ 1701800 w 1280"/>
              <a:gd name="T51" fmla="*/ 203200 h 424"/>
              <a:gd name="T52" fmla="*/ 1866900 w 1280"/>
              <a:gd name="T53" fmla="*/ 177800 h 424"/>
              <a:gd name="T54" fmla="*/ 1955800 w 1280"/>
              <a:gd name="T55" fmla="*/ 190500 h 424"/>
              <a:gd name="T56" fmla="*/ 2032000 w 1280"/>
              <a:gd name="T57" fmla="*/ 317500 h 424"/>
              <a:gd name="T58" fmla="*/ 1943100 w 1280"/>
              <a:gd name="T59" fmla="*/ 558800 h 424"/>
              <a:gd name="T60" fmla="*/ 1816100 w 1280"/>
              <a:gd name="T61" fmla="*/ 609600 h 424"/>
              <a:gd name="T62" fmla="*/ 1727200 w 1280"/>
              <a:gd name="T63" fmla="*/ 609600 h 424"/>
              <a:gd name="T64" fmla="*/ 1663700 w 1280"/>
              <a:gd name="T65" fmla="*/ 571500 h 424"/>
              <a:gd name="T66" fmla="*/ 1638300 w 1280"/>
              <a:gd name="T67" fmla="*/ 508000 h 424"/>
              <a:gd name="T68" fmla="*/ 1612900 w 1280"/>
              <a:gd name="T69" fmla="*/ 558800 h 424"/>
              <a:gd name="T70" fmla="*/ 1562100 w 1280"/>
              <a:gd name="T71" fmla="*/ 596900 h 424"/>
              <a:gd name="T72" fmla="*/ 1447800 w 1280"/>
              <a:gd name="T73" fmla="*/ 609600 h 424"/>
              <a:gd name="T74" fmla="*/ 1358900 w 1280"/>
              <a:gd name="T75" fmla="*/ 546100 h 424"/>
              <a:gd name="T76" fmla="*/ 1358900 w 1280"/>
              <a:gd name="T77" fmla="*/ 495300 h 424"/>
              <a:gd name="T78" fmla="*/ 1270000 w 1280"/>
              <a:gd name="T79" fmla="*/ 635000 h 424"/>
              <a:gd name="T80" fmla="*/ 1155700 w 1280"/>
              <a:gd name="T81" fmla="*/ 660400 h 424"/>
              <a:gd name="T82" fmla="*/ 1003300 w 1280"/>
              <a:gd name="T83" fmla="*/ 609600 h 424"/>
              <a:gd name="T84" fmla="*/ 965200 w 1280"/>
              <a:gd name="T85" fmla="*/ 596900 h 424"/>
              <a:gd name="T86" fmla="*/ 927100 w 1280"/>
              <a:gd name="T87" fmla="*/ 635000 h 424"/>
              <a:gd name="T88" fmla="*/ 838200 w 1280"/>
              <a:gd name="T89" fmla="*/ 673100 h 424"/>
              <a:gd name="T90" fmla="*/ 736600 w 1280"/>
              <a:gd name="T91" fmla="*/ 660400 h 424"/>
              <a:gd name="T92" fmla="*/ 698500 w 1280"/>
              <a:gd name="T93" fmla="*/ 596900 h 424"/>
              <a:gd name="T94" fmla="*/ 711200 w 1280"/>
              <a:gd name="T95" fmla="*/ 546100 h 424"/>
              <a:gd name="T96" fmla="*/ 546100 w 1280"/>
              <a:gd name="T97" fmla="*/ 660400 h 424"/>
              <a:gd name="T98" fmla="*/ 431800 w 1280"/>
              <a:gd name="T99" fmla="*/ 660400 h 424"/>
              <a:gd name="T100" fmla="*/ 330200 w 1280"/>
              <a:gd name="T101" fmla="*/ 622300 h 424"/>
              <a:gd name="T102" fmla="*/ 266700 w 1280"/>
              <a:gd name="T103" fmla="*/ 546100 h 424"/>
              <a:gd name="T104" fmla="*/ 241300 w 1280"/>
              <a:gd name="T105" fmla="*/ 533400 h 424"/>
              <a:gd name="T106" fmla="*/ 228600 w 1280"/>
              <a:gd name="T107" fmla="*/ 584200 h 424"/>
              <a:gd name="T108" fmla="*/ 177800 w 1280"/>
              <a:gd name="T109" fmla="*/ 596900 h 424"/>
              <a:gd name="T110" fmla="*/ 63500 w 1280"/>
              <a:gd name="T111" fmla="*/ 571500 h 424"/>
              <a:gd name="T112" fmla="*/ 38100 w 1280"/>
              <a:gd name="T113" fmla="*/ 520700 h 424"/>
              <a:gd name="T114" fmla="*/ 12700 w 1280"/>
              <a:gd name="T115" fmla="*/ 469900 h 424"/>
              <a:gd name="T116" fmla="*/ 12700 w 1280"/>
              <a:gd name="T117" fmla="*/ 444500 h 424"/>
              <a:gd name="T118" fmla="*/ 63500 w 1280"/>
              <a:gd name="T119" fmla="*/ 393700 h 424"/>
              <a:gd name="T120" fmla="*/ 101600 w 1280"/>
              <a:gd name="T121" fmla="*/ 368300 h 424"/>
              <a:gd name="T122" fmla="*/ 63500 w 1280"/>
              <a:gd name="T123" fmla="*/ 342900 h 424"/>
              <a:gd name="T124" fmla="*/ 38100 w 1280"/>
              <a:gd name="T125" fmla="*/ 292100 h 42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80"/>
              <a:gd name="T190" fmla="*/ 0 h 424"/>
              <a:gd name="T191" fmla="*/ 1280 w 1280"/>
              <a:gd name="T192" fmla="*/ 424 h 42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80" h="424">
                <a:moveTo>
                  <a:pt x="32" y="176"/>
                </a:moveTo>
                <a:lnTo>
                  <a:pt x="40" y="136"/>
                </a:lnTo>
                <a:lnTo>
                  <a:pt x="64" y="96"/>
                </a:lnTo>
                <a:lnTo>
                  <a:pt x="96" y="56"/>
                </a:lnTo>
                <a:lnTo>
                  <a:pt x="136" y="32"/>
                </a:lnTo>
                <a:lnTo>
                  <a:pt x="168" y="24"/>
                </a:lnTo>
                <a:lnTo>
                  <a:pt x="208" y="24"/>
                </a:lnTo>
                <a:lnTo>
                  <a:pt x="224" y="24"/>
                </a:lnTo>
                <a:lnTo>
                  <a:pt x="240" y="32"/>
                </a:lnTo>
                <a:lnTo>
                  <a:pt x="256" y="40"/>
                </a:lnTo>
                <a:lnTo>
                  <a:pt x="256" y="56"/>
                </a:lnTo>
                <a:lnTo>
                  <a:pt x="256" y="80"/>
                </a:lnTo>
                <a:lnTo>
                  <a:pt x="256" y="96"/>
                </a:lnTo>
                <a:lnTo>
                  <a:pt x="256" y="120"/>
                </a:lnTo>
                <a:lnTo>
                  <a:pt x="256" y="144"/>
                </a:lnTo>
                <a:lnTo>
                  <a:pt x="256" y="152"/>
                </a:lnTo>
                <a:lnTo>
                  <a:pt x="272" y="144"/>
                </a:lnTo>
                <a:lnTo>
                  <a:pt x="280" y="128"/>
                </a:lnTo>
                <a:lnTo>
                  <a:pt x="296" y="112"/>
                </a:lnTo>
                <a:lnTo>
                  <a:pt x="312" y="88"/>
                </a:lnTo>
                <a:lnTo>
                  <a:pt x="328" y="72"/>
                </a:lnTo>
                <a:lnTo>
                  <a:pt x="344" y="56"/>
                </a:lnTo>
                <a:lnTo>
                  <a:pt x="376" y="32"/>
                </a:lnTo>
                <a:lnTo>
                  <a:pt x="416" y="16"/>
                </a:lnTo>
                <a:lnTo>
                  <a:pt x="432" y="8"/>
                </a:lnTo>
                <a:lnTo>
                  <a:pt x="448" y="0"/>
                </a:lnTo>
                <a:lnTo>
                  <a:pt x="464" y="0"/>
                </a:lnTo>
                <a:lnTo>
                  <a:pt x="480" y="8"/>
                </a:lnTo>
                <a:lnTo>
                  <a:pt x="496" y="16"/>
                </a:lnTo>
                <a:lnTo>
                  <a:pt x="520" y="32"/>
                </a:lnTo>
                <a:lnTo>
                  <a:pt x="536" y="48"/>
                </a:lnTo>
                <a:lnTo>
                  <a:pt x="560" y="64"/>
                </a:lnTo>
                <a:lnTo>
                  <a:pt x="576" y="88"/>
                </a:lnTo>
                <a:lnTo>
                  <a:pt x="592" y="104"/>
                </a:lnTo>
                <a:lnTo>
                  <a:pt x="592" y="120"/>
                </a:lnTo>
                <a:lnTo>
                  <a:pt x="584" y="128"/>
                </a:lnTo>
                <a:lnTo>
                  <a:pt x="608" y="112"/>
                </a:lnTo>
                <a:lnTo>
                  <a:pt x="632" y="80"/>
                </a:lnTo>
                <a:lnTo>
                  <a:pt x="664" y="56"/>
                </a:lnTo>
                <a:lnTo>
                  <a:pt x="688" y="40"/>
                </a:lnTo>
                <a:lnTo>
                  <a:pt x="712" y="32"/>
                </a:lnTo>
                <a:lnTo>
                  <a:pt x="736" y="24"/>
                </a:lnTo>
                <a:lnTo>
                  <a:pt x="760" y="16"/>
                </a:lnTo>
                <a:lnTo>
                  <a:pt x="784" y="16"/>
                </a:lnTo>
                <a:lnTo>
                  <a:pt x="808" y="24"/>
                </a:lnTo>
                <a:lnTo>
                  <a:pt x="832" y="24"/>
                </a:lnTo>
                <a:lnTo>
                  <a:pt x="840" y="40"/>
                </a:lnTo>
                <a:lnTo>
                  <a:pt x="848" y="64"/>
                </a:lnTo>
                <a:lnTo>
                  <a:pt x="840" y="80"/>
                </a:lnTo>
                <a:lnTo>
                  <a:pt x="840" y="88"/>
                </a:lnTo>
                <a:lnTo>
                  <a:pt x="832" y="104"/>
                </a:lnTo>
                <a:lnTo>
                  <a:pt x="832" y="120"/>
                </a:lnTo>
                <a:lnTo>
                  <a:pt x="848" y="104"/>
                </a:lnTo>
                <a:lnTo>
                  <a:pt x="872" y="88"/>
                </a:lnTo>
                <a:lnTo>
                  <a:pt x="904" y="72"/>
                </a:lnTo>
                <a:lnTo>
                  <a:pt x="928" y="72"/>
                </a:lnTo>
                <a:lnTo>
                  <a:pt x="968" y="72"/>
                </a:lnTo>
                <a:lnTo>
                  <a:pt x="1008" y="80"/>
                </a:lnTo>
                <a:lnTo>
                  <a:pt x="1032" y="80"/>
                </a:lnTo>
                <a:lnTo>
                  <a:pt x="1048" y="88"/>
                </a:lnTo>
                <a:lnTo>
                  <a:pt x="1056" y="96"/>
                </a:lnTo>
                <a:lnTo>
                  <a:pt x="1064" y="112"/>
                </a:lnTo>
                <a:lnTo>
                  <a:pt x="1064" y="128"/>
                </a:lnTo>
                <a:lnTo>
                  <a:pt x="1064" y="136"/>
                </a:lnTo>
                <a:lnTo>
                  <a:pt x="1064" y="144"/>
                </a:lnTo>
                <a:lnTo>
                  <a:pt x="1064" y="136"/>
                </a:lnTo>
                <a:lnTo>
                  <a:pt x="1072" y="128"/>
                </a:lnTo>
                <a:lnTo>
                  <a:pt x="1096" y="120"/>
                </a:lnTo>
                <a:lnTo>
                  <a:pt x="1128" y="112"/>
                </a:lnTo>
                <a:lnTo>
                  <a:pt x="1176" y="112"/>
                </a:lnTo>
                <a:lnTo>
                  <a:pt x="1208" y="112"/>
                </a:lnTo>
                <a:lnTo>
                  <a:pt x="1232" y="120"/>
                </a:lnTo>
                <a:lnTo>
                  <a:pt x="1256" y="128"/>
                </a:lnTo>
                <a:lnTo>
                  <a:pt x="1264" y="152"/>
                </a:lnTo>
                <a:lnTo>
                  <a:pt x="1280" y="200"/>
                </a:lnTo>
                <a:lnTo>
                  <a:pt x="1280" y="256"/>
                </a:lnTo>
                <a:lnTo>
                  <a:pt x="1256" y="304"/>
                </a:lnTo>
                <a:lnTo>
                  <a:pt x="1224" y="352"/>
                </a:lnTo>
                <a:lnTo>
                  <a:pt x="1200" y="368"/>
                </a:lnTo>
                <a:lnTo>
                  <a:pt x="1176" y="384"/>
                </a:lnTo>
                <a:lnTo>
                  <a:pt x="1144" y="384"/>
                </a:lnTo>
                <a:lnTo>
                  <a:pt x="1112" y="384"/>
                </a:lnTo>
                <a:lnTo>
                  <a:pt x="1088" y="384"/>
                </a:lnTo>
                <a:lnTo>
                  <a:pt x="1072" y="376"/>
                </a:lnTo>
                <a:lnTo>
                  <a:pt x="1056" y="368"/>
                </a:lnTo>
                <a:lnTo>
                  <a:pt x="1048" y="360"/>
                </a:lnTo>
                <a:lnTo>
                  <a:pt x="1040" y="344"/>
                </a:lnTo>
                <a:lnTo>
                  <a:pt x="1032" y="320"/>
                </a:lnTo>
                <a:lnTo>
                  <a:pt x="1024" y="336"/>
                </a:lnTo>
                <a:lnTo>
                  <a:pt x="1016" y="344"/>
                </a:lnTo>
                <a:lnTo>
                  <a:pt x="1016" y="352"/>
                </a:lnTo>
                <a:lnTo>
                  <a:pt x="1008" y="368"/>
                </a:lnTo>
                <a:lnTo>
                  <a:pt x="984" y="376"/>
                </a:lnTo>
                <a:lnTo>
                  <a:pt x="960" y="384"/>
                </a:lnTo>
                <a:lnTo>
                  <a:pt x="936" y="392"/>
                </a:lnTo>
                <a:lnTo>
                  <a:pt x="912" y="384"/>
                </a:lnTo>
                <a:lnTo>
                  <a:pt x="872" y="360"/>
                </a:lnTo>
                <a:lnTo>
                  <a:pt x="856" y="344"/>
                </a:lnTo>
                <a:lnTo>
                  <a:pt x="848" y="328"/>
                </a:lnTo>
                <a:lnTo>
                  <a:pt x="856" y="312"/>
                </a:lnTo>
                <a:lnTo>
                  <a:pt x="840" y="352"/>
                </a:lnTo>
                <a:lnTo>
                  <a:pt x="824" y="376"/>
                </a:lnTo>
                <a:lnTo>
                  <a:pt x="800" y="400"/>
                </a:lnTo>
                <a:lnTo>
                  <a:pt x="760" y="408"/>
                </a:lnTo>
                <a:lnTo>
                  <a:pt x="728" y="416"/>
                </a:lnTo>
                <a:lnTo>
                  <a:pt x="696" y="408"/>
                </a:lnTo>
                <a:lnTo>
                  <a:pt x="664" y="400"/>
                </a:lnTo>
                <a:lnTo>
                  <a:pt x="632" y="384"/>
                </a:lnTo>
                <a:lnTo>
                  <a:pt x="616" y="376"/>
                </a:lnTo>
                <a:lnTo>
                  <a:pt x="608" y="376"/>
                </a:lnTo>
                <a:lnTo>
                  <a:pt x="600" y="384"/>
                </a:lnTo>
                <a:lnTo>
                  <a:pt x="592" y="384"/>
                </a:lnTo>
                <a:lnTo>
                  <a:pt x="584" y="400"/>
                </a:lnTo>
                <a:lnTo>
                  <a:pt x="560" y="408"/>
                </a:lnTo>
                <a:lnTo>
                  <a:pt x="528" y="424"/>
                </a:lnTo>
                <a:lnTo>
                  <a:pt x="496" y="424"/>
                </a:lnTo>
                <a:lnTo>
                  <a:pt x="480" y="424"/>
                </a:lnTo>
                <a:lnTo>
                  <a:pt x="464" y="416"/>
                </a:lnTo>
                <a:lnTo>
                  <a:pt x="456" y="400"/>
                </a:lnTo>
                <a:lnTo>
                  <a:pt x="440" y="376"/>
                </a:lnTo>
                <a:lnTo>
                  <a:pt x="440" y="360"/>
                </a:lnTo>
                <a:lnTo>
                  <a:pt x="448" y="344"/>
                </a:lnTo>
                <a:lnTo>
                  <a:pt x="408" y="376"/>
                </a:lnTo>
                <a:lnTo>
                  <a:pt x="368" y="408"/>
                </a:lnTo>
                <a:lnTo>
                  <a:pt x="344" y="416"/>
                </a:lnTo>
                <a:lnTo>
                  <a:pt x="320" y="424"/>
                </a:lnTo>
                <a:lnTo>
                  <a:pt x="296" y="424"/>
                </a:lnTo>
                <a:lnTo>
                  <a:pt x="272" y="416"/>
                </a:lnTo>
                <a:lnTo>
                  <a:pt x="232" y="408"/>
                </a:lnTo>
                <a:lnTo>
                  <a:pt x="208" y="392"/>
                </a:lnTo>
                <a:lnTo>
                  <a:pt x="184" y="368"/>
                </a:lnTo>
                <a:lnTo>
                  <a:pt x="168" y="344"/>
                </a:lnTo>
                <a:lnTo>
                  <a:pt x="160" y="336"/>
                </a:lnTo>
                <a:lnTo>
                  <a:pt x="152" y="328"/>
                </a:lnTo>
                <a:lnTo>
                  <a:pt x="152" y="336"/>
                </a:lnTo>
                <a:lnTo>
                  <a:pt x="152" y="344"/>
                </a:lnTo>
                <a:lnTo>
                  <a:pt x="152" y="352"/>
                </a:lnTo>
                <a:lnTo>
                  <a:pt x="144" y="368"/>
                </a:lnTo>
                <a:lnTo>
                  <a:pt x="128" y="376"/>
                </a:lnTo>
                <a:lnTo>
                  <a:pt x="112" y="376"/>
                </a:lnTo>
                <a:lnTo>
                  <a:pt x="88" y="376"/>
                </a:lnTo>
                <a:lnTo>
                  <a:pt x="64" y="368"/>
                </a:lnTo>
                <a:lnTo>
                  <a:pt x="40" y="360"/>
                </a:lnTo>
                <a:lnTo>
                  <a:pt x="24" y="344"/>
                </a:lnTo>
                <a:lnTo>
                  <a:pt x="24" y="328"/>
                </a:lnTo>
                <a:lnTo>
                  <a:pt x="16" y="320"/>
                </a:lnTo>
                <a:lnTo>
                  <a:pt x="8" y="312"/>
                </a:lnTo>
                <a:lnTo>
                  <a:pt x="8" y="296"/>
                </a:lnTo>
                <a:lnTo>
                  <a:pt x="0" y="288"/>
                </a:lnTo>
                <a:lnTo>
                  <a:pt x="8" y="280"/>
                </a:lnTo>
                <a:lnTo>
                  <a:pt x="16" y="272"/>
                </a:lnTo>
                <a:lnTo>
                  <a:pt x="24" y="264"/>
                </a:lnTo>
                <a:lnTo>
                  <a:pt x="40" y="248"/>
                </a:lnTo>
                <a:lnTo>
                  <a:pt x="56" y="240"/>
                </a:lnTo>
                <a:lnTo>
                  <a:pt x="64" y="232"/>
                </a:lnTo>
                <a:lnTo>
                  <a:pt x="56" y="224"/>
                </a:lnTo>
                <a:lnTo>
                  <a:pt x="48" y="224"/>
                </a:lnTo>
                <a:lnTo>
                  <a:pt x="40" y="216"/>
                </a:lnTo>
                <a:lnTo>
                  <a:pt x="32" y="200"/>
                </a:lnTo>
                <a:lnTo>
                  <a:pt x="24" y="192"/>
                </a:lnTo>
                <a:lnTo>
                  <a:pt x="24" y="184"/>
                </a:lnTo>
                <a:lnTo>
                  <a:pt x="32" y="176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1085850" y="3041650"/>
            <a:ext cx="15097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neva" pitchFamily="48" charset="0"/>
                <a:ea typeface="+mn-ea"/>
                <a:cs typeface="+mn-cs"/>
              </a:rPr>
              <a:t>Silicate Liquid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1111250" y="3956050"/>
            <a:ext cx="14573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neva" pitchFamily="48" charset="0"/>
                <a:ea typeface="+mn-ea"/>
                <a:cs typeface="+mn-cs"/>
              </a:rPr>
              <a:t>Sulfide Liquid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1085850" y="4806950"/>
            <a:ext cx="155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neva" pitchFamily="48" charset="0"/>
                <a:ea typeface="+mn-ea"/>
                <a:cs typeface="+mn-cs"/>
              </a:rPr>
              <a:t>Metallic Liquid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1327150" y="1974850"/>
            <a:ext cx="1114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neva" pitchFamily="48" charset="0"/>
                <a:ea typeface="+mn-ea"/>
                <a:cs typeface="+mn-cs"/>
              </a:rPr>
              <a:t>Gas Phase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3810000" y="4953000"/>
            <a:ext cx="158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Siderophile</a:t>
            </a:r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3810000" y="4038600"/>
            <a:ext cx="165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Chalcophile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3810000" y="2971800"/>
            <a:ext cx="145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Lithophile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810000" y="1905000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Atmophile</a:t>
            </a:r>
          </a:p>
        </p:txBody>
      </p:sp>
      <p:sp>
        <p:nvSpPr>
          <p:cNvPr id="27665" name="Line 18"/>
          <p:cNvSpPr>
            <a:spLocks noChangeShapeType="1"/>
          </p:cNvSpPr>
          <p:nvPr/>
        </p:nvSpPr>
        <p:spPr bwMode="auto">
          <a:xfrm flipH="1">
            <a:off x="3276600" y="213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 flipH="1">
            <a:off x="3276600" y="3200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7" name="Line 20"/>
          <p:cNvSpPr>
            <a:spLocks noChangeShapeType="1"/>
          </p:cNvSpPr>
          <p:nvPr/>
        </p:nvSpPr>
        <p:spPr bwMode="auto">
          <a:xfrm flipH="1">
            <a:off x="3276600" y="4267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8" name="Line 21"/>
          <p:cNvSpPr>
            <a:spLocks noChangeShapeType="1"/>
          </p:cNvSpPr>
          <p:nvPr/>
        </p:nvSpPr>
        <p:spPr bwMode="auto">
          <a:xfrm flipH="1">
            <a:off x="3276600" y="5181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5791200" y="19812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H, He, N, Noble gases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5791200" y="2667000"/>
            <a:ext cx="2971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Alkalis, Alkaline Earths, Halogens, B, O, Al, Si, Sc, Ti, V, Cr, Mn, Y, Zr, Nb, Lanthanides, Hf, Ta, Th, U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5791200" y="403860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Cu, Zn, Ga, Ag, Cd, In, Hg, Tl, As, S, Sb, Se, Pb, Bi, Te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5791200" y="50292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Fe, Co, Ni, Ru, Rh, Pd, Os, Ir, Pt, Mo, Re, Au, C, P, Ge, Sn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381000" y="5943600"/>
            <a:ext cx="845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174625" marR="0" lvl="0" indent="-174625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•</a:t>
            </a:r>
          </a:p>
        </p:txBody>
      </p:sp>
      <p:sp>
        <p:nvSpPr>
          <p:cNvPr id="27674" name="Text Box 27"/>
          <p:cNvSpPr txBox="1">
            <a:spLocks noChangeArrowheads="1"/>
          </p:cNvSpPr>
          <p:nvPr/>
        </p:nvSpPr>
        <p:spPr bwMode="auto">
          <a:xfrm>
            <a:off x="3124200" y="15240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•</a:t>
            </a:r>
          </a:p>
        </p:txBody>
      </p:sp>
      <p:sp>
        <p:nvSpPr>
          <p:cNvPr id="27675" name="AutoShape 28"/>
          <p:cNvSpPr>
            <a:spLocks noChangeArrowheads="1"/>
          </p:cNvSpPr>
          <p:nvPr/>
        </p:nvSpPr>
        <p:spPr bwMode="auto">
          <a:xfrm>
            <a:off x="609600" y="2514600"/>
            <a:ext cx="2438400" cy="3124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76" name="Rectangle 29"/>
          <p:cNvSpPr>
            <a:spLocks noChangeArrowheads="1"/>
          </p:cNvSpPr>
          <p:nvPr/>
        </p:nvSpPr>
        <p:spPr bwMode="auto">
          <a:xfrm>
            <a:off x="609600" y="2492375"/>
            <a:ext cx="2438400" cy="5334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77" name="Freeform 30"/>
          <p:cNvSpPr>
            <a:spLocks/>
          </p:cNvSpPr>
          <p:nvPr/>
        </p:nvSpPr>
        <p:spPr bwMode="auto">
          <a:xfrm>
            <a:off x="403225" y="2365375"/>
            <a:ext cx="228600" cy="685800"/>
          </a:xfrm>
          <a:custGeom>
            <a:avLst/>
            <a:gdLst>
              <a:gd name="T0" fmla="*/ 205740 w 160"/>
              <a:gd name="T1" fmla="*/ 685800 h 240"/>
              <a:gd name="T2" fmla="*/ 205740 w 160"/>
              <a:gd name="T3" fmla="*/ 411480 h 240"/>
              <a:gd name="T4" fmla="*/ 205740 w 160"/>
              <a:gd name="T5" fmla="*/ 137160 h 240"/>
              <a:gd name="T6" fmla="*/ 68580 w 160"/>
              <a:gd name="T7" fmla="*/ 0 h 240"/>
              <a:gd name="T8" fmla="*/ 0 w 160"/>
              <a:gd name="T9" fmla="*/ 137160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"/>
              <a:gd name="T16" fmla="*/ 0 h 240"/>
              <a:gd name="T17" fmla="*/ 160 w 16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" h="240">
                <a:moveTo>
                  <a:pt x="144" y="240"/>
                </a:moveTo>
                <a:cubicBezTo>
                  <a:pt x="144" y="208"/>
                  <a:pt x="144" y="176"/>
                  <a:pt x="144" y="144"/>
                </a:cubicBezTo>
                <a:cubicBezTo>
                  <a:pt x="144" y="112"/>
                  <a:pt x="160" y="72"/>
                  <a:pt x="144" y="48"/>
                </a:cubicBezTo>
                <a:cubicBezTo>
                  <a:pt x="128" y="24"/>
                  <a:pt x="72" y="0"/>
                  <a:pt x="48" y="0"/>
                </a:cubicBezTo>
                <a:cubicBezTo>
                  <a:pt x="24" y="0"/>
                  <a:pt x="12" y="24"/>
                  <a:pt x="0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78" name="Freeform 31"/>
          <p:cNvSpPr>
            <a:spLocks/>
          </p:cNvSpPr>
          <p:nvPr/>
        </p:nvSpPr>
        <p:spPr bwMode="auto">
          <a:xfrm flipH="1">
            <a:off x="3025775" y="2362200"/>
            <a:ext cx="228600" cy="685800"/>
          </a:xfrm>
          <a:custGeom>
            <a:avLst/>
            <a:gdLst>
              <a:gd name="T0" fmla="*/ 205740 w 160"/>
              <a:gd name="T1" fmla="*/ 685800 h 240"/>
              <a:gd name="T2" fmla="*/ 205740 w 160"/>
              <a:gd name="T3" fmla="*/ 411480 h 240"/>
              <a:gd name="T4" fmla="*/ 205740 w 160"/>
              <a:gd name="T5" fmla="*/ 137160 h 240"/>
              <a:gd name="T6" fmla="*/ 68580 w 160"/>
              <a:gd name="T7" fmla="*/ 0 h 240"/>
              <a:gd name="T8" fmla="*/ 0 w 160"/>
              <a:gd name="T9" fmla="*/ 137160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"/>
              <a:gd name="T16" fmla="*/ 0 h 240"/>
              <a:gd name="T17" fmla="*/ 160 w 16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" h="240">
                <a:moveTo>
                  <a:pt x="144" y="240"/>
                </a:moveTo>
                <a:cubicBezTo>
                  <a:pt x="144" y="208"/>
                  <a:pt x="144" y="176"/>
                  <a:pt x="144" y="144"/>
                </a:cubicBezTo>
                <a:cubicBezTo>
                  <a:pt x="144" y="112"/>
                  <a:pt x="160" y="72"/>
                  <a:pt x="144" y="48"/>
                </a:cubicBezTo>
                <a:cubicBezTo>
                  <a:pt x="128" y="24"/>
                  <a:pt x="72" y="0"/>
                  <a:pt x="48" y="0"/>
                </a:cubicBezTo>
                <a:cubicBezTo>
                  <a:pt x="24" y="0"/>
                  <a:pt x="12" y="24"/>
                  <a:pt x="0" y="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874528" name="Rectangle 32"/>
          <p:cNvSpPr>
            <a:spLocks noChangeArrowheads="1"/>
          </p:cNvSpPr>
          <p:nvPr/>
        </p:nvSpPr>
        <p:spPr bwMode="auto">
          <a:xfrm>
            <a:off x="0" y="0"/>
            <a:ext cx="882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Helvetica" pitchFamily="64" charset="0"/>
                <a:ea typeface="+mn-ea"/>
                <a:cs typeface="+mn-cs"/>
              </a:rPr>
              <a:t>Classification of elements in periodic table  by Goldschmidt</a:t>
            </a:r>
          </a:p>
        </p:txBody>
      </p:sp>
      <p:sp>
        <p:nvSpPr>
          <p:cNvPr id="27680" name="Rectangle 33"/>
          <p:cNvSpPr>
            <a:spLocks noChangeArrowheads="1"/>
          </p:cNvSpPr>
          <p:nvPr/>
        </p:nvSpPr>
        <p:spPr bwMode="auto">
          <a:xfrm>
            <a:off x="381000" y="5715000"/>
            <a:ext cx="8763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Some elements show affinity for more than one group because distribution of an element is also dependent on temp, pressure and chemical environment of system as a whole.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+mn-cs"/>
              </a:rPr>
              <a:t>For eg Fe, Co, Ni  = Siderophile but also chalcophile &amp; lithophile in earth’s crust.</a:t>
            </a:r>
          </a:p>
        </p:txBody>
      </p:sp>
    </p:spTree>
    <p:extLst>
      <p:ext uri="{BB962C8B-B14F-4D97-AF65-F5344CB8AC3E}">
        <p14:creationId xmlns:p14="http://schemas.microsoft.com/office/powerpoint/2010/main" val="41476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81000" y="685800"/>
            <a:ext cx="845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Goldschmidt categories are well-grouped in the </a:t>
            </a:r>
            <a:r>
              <a:rPr kumimoji="0" lang="en-US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t>periodic table of the elements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5344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50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Goldschmidt rules – trace element distribution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FFFF00"/>
                </a:solidFill>
              </a:rPr>
              <a:t>1. When a minor element has same charge &amp; ionic radius as a major element then this substitution is called CAMOFLAUGE e.g. Rb in K (K-feldspars), Ni in Mg in (olivine).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FFFF00"/>
                </a:solidFill>
              </a:rPr>
              <a:t>2. When a minor element has similar ionic radius but a higher charge than that of a major element then it is said to be CAPTURED by lattice of major element e.g. Ba+2 in K+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FFFF00"/>
                </a:solidFill>
              </a:rPr>
              <a:t>3. When a minor element has same or similar ionic radius but lower charge than a major element then it is said to be ADMITTED into the crystal lattice of the major element. E.g. Li+ in Mg++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FFFF00"/>
                </a:solidFill>
              </a:rPr>
              <a:t>It should be remembered that in CAPTURE &amp; ADMITTANCE ions of different charge, balance has to be maintained by concomitant substitution elsewhere in the structure.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 b="1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Henry’s Law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i="1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In particular the behavior of the trace element does not depend on its own concentration</a:t>
            </a:r>
            <a:endParaRPr lang="en-US" altLang="en-US" sz="2800" smtClean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Depends on -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Composition of minerals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substituted element (ionic radii, charge etc)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Temperature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Pressure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None/>
            </a:pPr>
            <a:endParaRPr lang="en-US" altLang="en-US" sz="2800" smtClean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12024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Compatible &amp; Incompatible trace elements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solidFill>
                  <a:srgbClr val="FFFF00"/>
                </a:solidFill>
              </a:rPr>
              <a:t>When Earth’s mantle is melted, trace elements display a preference either for a melt phase or a solid (mineral) phase.</a:t>
            </a:r>
          </a:p>
          <a:p>
            <a:pPr eaLnBrk="1" hangingPunct="1"/>
            <a:r>
              <a:rPr lang="en-US" altLang="en-US" sz="2600" smtClean="0">
                <a:solidFill>
                  <a:srgbClr val="FFFF00"/>
                </a:solidFill>
              </a:rPr>
              <a:t>Trace elements whose preference is for mineral phase are COMPATIBLE trace elements.</a:t>
            </a:r>
          </a:p>
          <a:p>
            <a:pPr eaLnBrk="1" hangingPunct="1"/>
            <a:r>
              <a:rPr lang="en-US" altLang="en-US" sz="2600" smtClean="0">
                <a:solidFill>
                  <a:srgbClr val="FFFF00"/>
                </a:solidFill>
              </a:rPr>
              <a:t>Those elements which show preference for melt are called INCOMPATIBLE trace elements.</a:t>
            </a:r>
          </a:p>
          <a:p>
            <a:pPr eaLnBrk="1" hangingPunct="1"/>
            <a:r>
              <a:rPr lang="en-US" altLang="en-US" sz="2600" smtClean="0">
                <a:solidFill>
                  <a:srgbClr val="FFFF00"/>
                </a:solidFill>
              </a:rPr>
              <a:t>Incompatible elements (are not compatible in mineral structure) and will leave at FIRST opportunity.</a:t>
            </a:r>
          </a:p>
          <a:p>
            <a:pPr eaLnBrk="1" hangingPunct="1"/>
            <a:r>
              <a:rPr lang="en-US" altLang="en-US" sz="2600" smtClean="0">
                <a:solidFill>
                  <a:srgbClr val="FFFF00"/>
                </a:solidFill>
              </a:rPr>
              <a:t>Incompatible elements are also called HYGROMAGMATOPHILE elements.</a:t>
            </a:r>
          </a:p>
          <a:p>
            <a:pPr eaLnBrk="1" hangingPunct="1"/>
            <a:endParaRPr lang="en-US" altLang="en-US" sz="2600" smtClean="0"/>
          </a:p>
        </p:txBody>
      </p:sp>
    </p:spTree>
    <p:extLst>
      <p:ext uri="{BB962C8B-B14F-4D97-AF65-F5344CB8AC3E}">
        <p14:creationId xmlns:p14="http://schemas.microsoft.com/office/powerpoint/2010/main" val="307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Illustration of compatibility &amp; incompatibility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FFFF00"/>
                </a:solidFill>
              </a:rPr>
              <a:t>The degree of compatibility &amp; incompatibility of trace elements vary in melts of different composition.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FFFF00"/>
                </a:solidFill>
              </a:rPr>
              <a:t>Phosphorous is incompatible element in mantle mineralogy &amp; during partial melting gets quickly concentrated in melt.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FFFF00"/>
                </a:solidFill>
              </a:rPr>
              <a:t>Phosphorous is compatible in crustal rock like granite since it is accomodated in apatite.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b="1" smtClean="0">
                <a:solidFill>
                  <a:srgbClr val="FFFF00"/>
                </a:solidFill>
              </a:rPr>
              <a:t>Incompatible trace elements are</a:t>
            </a:r>
            <a:r>
              <a:rPr lang="en-US" altLang="en-US" sz="2200" smtClean="0">
                <a:solidFill>
                  <a:srgbClr val="FFFF00"/>
                </a:solidFill>
              </a:rPr>
              <a:t> of two types based on ratio of valency to ionic radius: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chemeClr val="tx1"/>
                </a:solidFill>
              </a:rPr>
              <a:t>High Field Strength Elements (HFSE)</a:t>
            </a:r>
            <a:r>
              <a:rPr lang="en-US" altLang="en-US" sz="2200" smtClean="0">
                <a:solidFill>
                  <a:srgbClr val="FFFF00"/>
                </a:solidFill>
              </a:rPr>
              <a:t> – these are smaller but highly charged e.g. REE, Th, U, Zr, Hf, Ti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chemeClr val="tx1"/>
                </a:solidFill>
              </a:rPr>
              <a:t>Large Ion Lithophile Elements (LILE) or Low field strength elements</a:t>
            </a:r>
            <a:r>
              <a:rPr lang="en-US" altLang="en-US" sz="2200" smtClean="0">
                <a:solidFill>
                  <a:srgbClr val="FFFF00"/>
                </a:solidFill>
              </a:rPr>
              <a:t> – these are larger but has less charge e.g. K, Rb, cs, Ba, Pb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FFFF00"/>
                </a:solidFill>
              </a:rPr>
              <a:t>LILE are more MOBILE compared to HFSE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FFFF00"/>
                </a:solidFill>
              </a:rPr>
              <a:t>(Indices of alteration, metamorphism)</a:t>
            </a:r>
          </a:p>
        </p:txBody>
      </p:sp>
    </p:spTree>
    <p:extLst>
      <p:ext uri="{BB962C8B-B14F-4D97-AF65-F5344CB8AC3E}">
        <p14:creationId xmlns:p14="http://schemas.microsoft.com/office/powerpoint/2010/main" val="33376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" pitchFamily="6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" pitchFamily="6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1562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Geneva</vt:lpstr>
      <vt:lpstr>Helvetica</vt:lpstr>
      <vt:lpstr>Impact</vt:lpstr>
      <vt:lpstr>Monotype Sorts</vt:lpstr>
      <vt:lpstr>Times</vt:lpstr>
      <vt:lpstr>Times New Roman</vt:lpstr>
      <vt:lpstr>Office Theme</vt:lpstr>
      <vt:lpstr>Blank Presentation</vt:lpstr>
      <vt:lpstr>PowerPoint Presentation</vt:lpstr>
      <vt:lpstr>Trace elements &amp; igneous processes</vt:lpstr>
      <vt:lpstr>Goldschmidt</vt:lpstr>
      <vt:lpstr>PowerPoint Presentation</vt:lpstr>
      <vt:lpstr>PowerPoint Presentation</vt:lpstr>
      <vt:lpstr>Goldschmidt rules – trace element distribution</vt:lpstr>
      <vt:lpstr>Henry’s Law</vt:lpstr>
      <vt:lpstr>Compatible &amp; Incompatible trace elements</vt:lpstr>
      <vt:lpstr>Illustration of compatibility &amp; incompatibility</vt:lpstr>
      <vt:lpstr>Partition coefficient or Distribution coefficient - 1</vt:lpstr>
      <vt:lpstr>Partition coefficient or Distribution coefficient - 2</vt:lpstr>
      <vt:lpstr>BULK PARTITION COEFFICIENT</vt:lpstr>
      <vt:lpstr>What controls value of partition coefficients in mineral/melt systems?</vt:lpstr>
      <vt:lpstr>Partial Melting – application of trace elements</vt:lpstr>
      <vt:lpstr>Why Earth’s mantle melts?</vt:lpstr>
      <vt:lpstr>Different types of partial melting – based on observations on trace element compositions of basalts</vt:lpstr>
      <vt:lpstr>Trace elements- igneous petrogenesis</vt:lpstr>
      <vt:lpstr>Rare Earth Elements</vt:lpstr>
      <vt:lpstr>Spidergrams or Spider-diagrams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2021-04-26T11:46:05Z</dcterms:created>
  <dcterms:modified xsi:type="dcterms:W3CDTF">2021-04-26T11:49:11Z</dcterms:modified>
</cp:coreProperties>
</file>