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4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925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296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918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327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125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406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886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89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410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973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75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B984-6F51-476D-A9E5-ADD8DA995CF6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D0EB-9704-4FEE-BF3C-957D04645D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533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b="1" dirty="0" smtClean="0"/>
              <a:t>UNIT-I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936" y="3456555"/>
            <a:ext cx="7886700" cy="1461067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5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Crystal Chemistry</a:t>
            </a:r>
            <a:endParaRPr lang="en-IN" sz="4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78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9077" y="323000"/>
            <a:ext cx="6172200" cy="36552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00B0F0"/>
                </a:solidFill>
              </a:rPr>
              <a:t>POLYMORPHISM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272720" y="1020537"/>
            <a:ext cx="6598557" cy="4625520"/>
          </a:xfrm>
        </p:spPr>
        <p:txBody>
          <a:bodyPr>
            <a:noAutofit/>
          </a:bodyPr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1600" dirty="0"/>
              <a:t>A mineral that can exist in more than one crystal form is said to be polymorphous.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chemeClr val="accent2"/>
                </a:solidFill>
              </a:rPr>
              <a:t>Illustration that chemical composition do not </a:t>
            </a:r>
            <a:r>
              <a:rPr lang="en-US" altLang="en-US" sz="1600" b="1" dirty="0">
                <a:solidFill>
                  <a:schemeClr val="accent2"/>
                </a:solidFill>
              </a:rPr>
              <a:t>exclusively</a:t>
            </a:r>
            <a:r>
              <a:rPr lang="en-US" altLang="en-US" sz="1600" dirty="0">
                <a:solidFill>
                  <a:schemeClr val="accent2"/>
                </a:solidFill>
              </a:rPr>
              <a:t> decide crystal structure.</a:t>
            </a:r>
            <a:r>
              <a:rPr lang="en-US" altLang="en-US" sz="1600" dirty="0"/>
              <a:t>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1600" b="1" dirty="0"/>
              <a:t>Different polymorphs of same substance </a:t>
            </a:r>
            <a:r>
              <a:rPr lang="en-US" altLang="en-US" sz="1600" b="1" dirty="0">
                <a:solidFill>
                  <a:schemeClr val="accent2"/>
                </a:solidFill>
              </a:rPr>
              <a:t>are formed at different temperature, and pressure environment</a:t>
            </a:r>
            <a:r>
              <a:rPr lang="en-US" altLang="en-US" sz="1600" dirty="0">
                <a:solidFill>
                  <a:schemeClr val="accent2"/>
                </a:solidFill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1600" dirty="0"/>
              <a:t>Polymorphism </a:t>
            </a:r>
            <a:r>
              <a:rPr lang="en-US" altLang="en-US" sz="1600" dirty="0">
                <a:solidFill>
                  <a:schemeClr val="accent2"/>
                </a:solidFill>
              </a:rPr>
              <a:t>tells us</a:t>
            </a:r>
            <a:r>
              <a:rPr lang="en-US" altLang="en-US" sz="1600" dirty="0"/>
              <a:t> the conditions under which rocks are formed e.g. diamond &amp; graphite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1600" b="1" i="1" dirty="0" err="1" smtClean="0"/>
              <a:t>Enantiotropic</a:t>
            </a:r>
            <a:r>
              <a:rPr lang="en-US" altLang="en-US" sz="1600" b="1" i="1" dirty="0" smtClean="0"/>
              <a:t> </a:t>
            </a:r>
            <a:r>
              <a:rPr lang="en-US" altLang="en-US" sz="1600" b="1" i="1" dirty="0"/>
              <a:t>polymorphism</a:t>
            </a:r>
            <a:r>
              <a:rPr lang="en-US" altLang="en-US" sz="1600" dirty="0"/>
              <a:t>: Change from one polymorph to other is reversible. </a:t>
            </a:r>
            <a:r>
              <a:rPr lang="en-US" altLang="en-US" sz="1600" dirty="0"/>
              <a:t>E.g. Quartz and </a:t>
            </a:r>
            <a:r>
              <a:rPr lang="en-US" altLang="en-US" sz="1600" dirty="0" err="1"/>
              <a:t>tridymite</a:t>
            </a:r>
            <a:endParaRPr lang="en-US" altLang="en-US" sz="1600" dirty="0"/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1600" b="1" i="1" dirty="0" err="1"/>
              <a:t>Monotropic</a:t>
            </a:r>
            <a:r>
              <a:rPr lang="en-US" altLang="en-US" sz="1600" b="1" i="1" dirty="0"/>
              <a:t> polymorphism</a:t>
            </a:r>
            <a:r>
              <a:rPr lang="en-US" altLang="en-US" sz="1600" dirty="0"/>
              <a:t>: Irreversible e.g. Marcasite(orthorhombic)  to pyrite(cubic) but not the reverse.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1600" dirty="0"/>
              <a:t>Diamond to graphite was initially believed to be </a:t>
            </a:r>
            <a:r>
              <a:rPr lang="en-US" altLang="en-US" sz="1600" dirty="0" err="1"/>
              <a:t>monotropic</a:t>
            </a:r>
            <a:r>
              <a:rPr lang="en-US" altLang="en-US" sz="1600" dirty="0"/>
              <a:t> but experimental studies using high pressures revealed that it is indeed </a:t>
            </a:r>
            <a:r>
              <a:rPr lang="en-US" altLang="en-US" sz="1600" dirty="0" err="1"/>
              <a:t>enantiotropic</a:t>
            </a:r>
            <a:r>
              <a:rPr lang="en-US" alt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480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4243" y="279457"/>
            <a:ext cx="6172200" cy="36552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200" b="1" dirty="0">
                <a:solidFill>
                  <a:srgbClr val="00B0F0"/>
                </a:solidFill>
              </a:rPr>
              <a:t>POLYMORPHISM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16001" y="1371601"/>
            <a:ext cx="7184570" cy="390882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1650" dirty="0"/>
              <a:t>Rate of change of one polymorph to another can be  very slow or very rapid (I</a:t>
            </a:r>
            <a:r>
              <a:rPr lang="en-US" altLang="en-US" sz="1650" dirty="0">
                <a:solidFill>
                  <a:srgbClr val="9900CC"/>
                </a:solidFill>
              </a:rPr>
              <a:t>NSTANTANEOUS</a:t>
            </a:r>
            <a:r>
              <a:rPr lang="en-US" altLang="en-US" sz="1650" dirty="0"/>
              <a:t>).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1650" dirty="0"/>
              <a:t>Change from one polymorph to another is called </a:t>
            </a:r>
            <a:r>
              <a:rPr lang="en-US" altLang="en-US" sz="1650" dirty="0">
                <a:solidFill>
                  <a:srgbClr val="9900CC"/>
                </a:solidFill>
              </a:rPr>
              <a:t>INVERSION</a:t>
            </a:r>
            <a:r>
              <a:rPr lang="en-US" altLang="en-US" sz="1650" dirty="0"/>
              <a:t> or </a:t>
            </a:r>
            <a:r>
              <a:rPr lang="en-US" altLang="en-US" sz="1650" dirty="0">
                <a:solidFill>
                  <a:srgbClr val="9900CC"/>
                </a:solidFill>
              </a:rPr>
              <a:t>TRANSFORMATION</a:t>
            </a:r>
            <a:r>
              <a:rPr lang="en-US" altLang="en-US" sz="1650" dirty="0"/>
              <a:t>.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1650" dirty="0"/>
              <a:t>Two types of inversions exist: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1650" b="1" dirty="0">
                <a:solidFill>
                  <a:srgbClr val="666633"/>
                </a:solidFill>
              </a:rPr>
              <a:t>DISPLACIVE INVERSION</a:t>
            </a:r>
            <a:r>
              <a:rPr lang="en-US" altLang="en-US" sz="1650" dirty="0"/>
              <a:t>: immediate &amp; reversible. No breaking of bonds is involved but simply bending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1650" dirty="0"/>
              <a:t>E.g. low </a:t>
            </a:r>
            <a:r>
              <a:rPr lang="en-US" altLang="en-US" sz="1650" dirty="0" err="1"/>
              <a:t>qtz</a:t>
            </a:r>
            <a:r>
              <a:rPr lang="en-US" altLang="en-US" sz="1650" dirty="0"/>
              <a:t> –high </a:t>
            </a:r>
            <a:r>
              <a:rPr lang="en-US" altLang="en-US" sz="1650" dirty="0" err="1"/>
              <a:t>qtz</a:t>
            </a:r>
            <a:r>
              <a:rPr lang="en-US" altLang="en-US" sz="1650" dirty="0"/>
              <a:t>.; low leucite-high leucite (high forms-more symmetry</a:t>
            </a:r>
            <a:r>
              <a:rPr lang="en-US" altLang="en-US" sz="1650" dirty="0" smtClean="0"/>
              <a:t>).</a:t>
            </a:r>
            <a:endParaRPr lang="en-US" altLang="en-US" sz="1650" dirty="0"/>
          </a:p>
        </p:txBody>
      </p:sp>
    </p:spTree>
    <p:extLst>
      <p:ext uri="{BB962C8B-B14F-4D97-AF65-F5344CB8AC3E}">
        <p14:creationId xmlns:p14="http://schemas.microsoft.com/office/powerpoint/2010/main" val="153399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386" y="293972"/>
            <a:ext cx="6172200" cy="30837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00B0F0"/>
                </a:solidFill>
              </a:rPr>
              <a:t>ISOMORPHISM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335315" y="1079501"/>
            <a:ext cx="6816271" cy="3965972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</a:pPr>
            <a:r>
              <a:rPr lang="en-US" altLang="en-US" sz="1650" dirty="0"/>
              <a:t>Phenomenon of minerals having analogous formulae but having closely related crystal structures. </a:t>
            </a:r>
            <a:r>
              <a:rPr lang="en-US" altLang="en-US" sz="1650" dirty="0" err="1"/>
              <a:t>E.g</a:t>
            </a:r>
            <a:r>
              <a:rPr lang="en-US" altLang="en-US" sz="1650" dirty="0"/>
              <a:t> </a:t>
            </a:r>
            <a:r>
              <a:rPr lang="en-US" altLang="en-US" sz="1650" dirty="0">
                <a:solidFill>
                  <a:srgbClr val="666633"/>
                </a:solidFill>
              </a:rPr>
              <a:t>spinel group of minerals</a:t>
            </a:r>
            <a:r>
              <a:rPr lang="en-US" altLang="en-US" sz="1650" dirty="0"/>
              <a:t>, garnet group and </a:t>
            </a:r>
            <a:r>
              <a:rPr lang="en-US" altLang="en-US" sz="1650" dirty="0">
                <a:solidFill>
                  <a:srgbClr val="666633"/>
                </a:solidFill>
              </a:rPr>
              <a:t>amphibole group</a:t>
            </a:r>
            <a:r>
              <a:rPr lang="en-US" altLang="en-US" sz="1650" dirty="0"/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1650" dirty="0">
                <a:solidFill>
                  <a:srgbClr val="9900CC"/>
                </a:solidFill>
              </a:rPr>
              <a:t>Here anions and cations of the same relative size (showing same coordination) and in same numbers crystallize in same structure type. 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1650" dirty="0">
                <a:solidFill>
                  <a:srgbClr val="666633"/>
                </a:solidFill>
              </a:rPr>
              <a:t>Important factor in isomorphism is similarity in size relations of different ions rather than any chemical similarity</a:t>
            </a:r>
            <a:r>
              <a:rPr lang="en-US" altLang="en-US" sz="1650" dirty="0" smtClean="0">
                <a:solidFill>
                  <a:srgbClr val="666633"/>
                </a:solidFill>
              </a:rPr>
              <a:t>.</a:t>
            </a:r>
            <a:endParaRPr lang="en-US" altLang="en-US" sz="1650" dirty="0">
              <a:solidFill>
                <a:srgbClr val="66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2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293971"/>
            <a:ext cx="6172200" cy="36552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200" b="1" dirty="0">
                <a:solidFill>
                  <a:srgbClr val="00B0F0"/>
                </a:solidFill>
              </a:rPr>
              <a:t>Atomic </a:t>
            </a:r>
            <a:r>
              <a:rPr lang="en-US" altLang="en-US" sz="3200" b="1" dirty="0" smtClean="0">
                <a:solidFill>
                  <a:srgbClr val="00B0F0"/>
                </a:solidFill>
              </a:rPr>
              <a:t>substitution</a:t>
            </a:r>
            <a:endParaRPr lang="en-US" altLang="en-US" sz="3200" b="1" dirty="0">
              <a:solidFill>
                <a:srgbClr val="00B0F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485900" y="1134837"/>
            <a:ext cx="6172200" cy="379452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100% pure mineral is </a:t>
            </a:r>
            <a:r>
              <a:rPr lang="en-US" altLang="en-US" sz="1600" dirty="0" err="1"/>
              <a:t>v.v.v.rare</a:t>
            </a:r>
            <a:r>
              <a:rPr lang="en-US" altLang="en-US" sz="1600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Quartz &gt;99 </a:t>
            </a:r>
            <a:r>
              <a:rPr lang="en-US" altLang="en-US" sz="1600" dirty="0" err="1"/>
              <a:t>wt</a:t>
            </a:r>
            <a:r>
              <a:rPr lang="en-US" altLang="en-US" sz="1600" dirty="0"/>
              <a:t>%. (EPMA)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Most minerals have variable chemical compositions due to </a:t>
            </a:r>
            <a:r>
              <a:rPr lang="en-US" altLang="en-US" sz="1600" dirty="0" smtClean="0"/>
              <a:t>substitution's.</a:t>
            </a:r>
            <a:endParaRPr lang="en-US" altLang="en-US" sz="1600" dirty="0"/>
          </a:p>
          <a:p>
            <a:pPr eaLnBrk="1" hangingPunct="1">
              <a:lnSpc>
                <a:spcPct val="200000"/>
              </a:lnSpc>
            </a:pPr>
            <a:r>
              <a:rPr lang="en-US" altLang="en-US" sz="1600" dirty="0"/>
              <a:t>The nature and extent of </a:t>
            </a:r>
            <a:r>
              <a:rPr lang="en-US" altLang="en-US" sz="1600" dirty="0" smtClean="0"/>
              <a:t>substitution </a:t>
            </a:r>
            <a:r>
              <a:rPr lang="en-US" altLang="en-US" sz="1600" dirty="0"/>
              <a:t>depends on </a:t>
            </a:r>
            <a:r>
              <a:rPr lang="en-US" altLang="en-US" sz="1600" b="1" dirty="0"/>
              <a:t>ionic size</a:t>
            </a:r>
            <a:r>
              <a:rPr lang="en-US" altLang="en-US" sz="1600" dirty="0"/>
              <a:t> and </a:t>
            </a:r>
            <a:r>
              <a:rPr lang="en-US" altLang="en-US" sz="1600" b="1" dirty="0"/>
              <a:t>charge</a:t>
            </a:r>
            <a:r>
              <a:rPr lang="en-US" altLang="en-US" sz="1600" dirty="0"/>
              <a:t> and </a:t>
            </a:r>
            <a:r>
              <a:rPr lang="en-US" altLang="en-US" sz="1600" b="1" dirty="0">
                <a:solidFill>
                  <a:srgbClr val="9900CC"/>
                </a:solidFill>
              </a:rPr>
              <a:t>on nature of atomic bonding</a:t>
            </a:r>
            <a:r>
              <a:rPr lang="en-US" altLang="en-US" sz="1600" dirty="0"/>
              <a:t> in a mineral’s structure (</a:t>
            </a:r>
            <a:r>
              <a:rPr lang="en-US" altLang="en-US" sz="1600" dirty="0">
                <a:solidFill>
                  <a:srgbClr val="CC9900"/>
                </a:solidFill>
              </a:rPr>
              <a:t>Pauling’s rule</a:t>
            </a:r>
            <a:r>
              <a:rPr lang="en-US" altLang="en-US" sz="1600" dirty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b="1" dirty="0" smtClean="0">
                <a:solidFill>
                  <a:srgbClr val="9900CC"/>
                </a:solidFill>
              </a:rPr>
              <a:t>SIMPLE </a:t>
            </a:r>
            <a:r>
              <a:rPr lang="en-US" altLang="en-US" sz="1600" b="1" dirty="0">
                <a:solidFill>
                  <a:srgbClr val="9900CC"/>
                </a:solidFill>
              </a:rPr>
              <a:t>SUBSTITUITIONS</a:t>
            </a:r>
            <a:r>
              <a:rPr lang="en-US" altLang="en-US" sz="1600" dirty="0"/>
              <a:t>: Involving substitutions due to similarity in charge and size e.g. K and Na replace each other in feldspars and amphiboles; Fe </a:t>
            </a:r>
            <a:r>
              <a:rPr lang="en-US" altLang="en-US" sz="1600" baseline="30000" dirty="0"/>
              <a:t>3+</a:t>
            </a:r>
            <a:r>
              <a:rPr lang="en-US" altLang="en-US" sz="1600" dirty="0"/>
              <a:t> and Al </a:t>
            </a:r>
            <a:r>
              <a:rPr lang="en-US" altLang="en-US" sz="1600" baseline="30000" dirty="0"/>
              <a:t>3+</a:t>
            </a:r>
            <a:r>
              <a:rPr lang="en-US" altLang="en-US" sz="1600" dirty="0"/>
              <a:t> replace each other in garnet and spinel.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Here substituting ion and substituted ion has same charge.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683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497171"/>
            <a:ext cx="6172200" cy="4798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800" b="1" dirty="0">
                <a:solidFill>
                  <a:srgbClr val="00B0F0"/>
                </a:solidFill>
              </a:rPr>
              <a:t>Atomic </a:t>
            </a:r>
            <a:r>
              <a:rPr lang="en-US" altLang="en-US" sz="2800" b="1" dirty="0" err="1" smtClean="0">
                <a:solidFill>
                  <a:srgbClr val="00B0F0"/>
                </a:solidFill>
              </a:rPr>
              <a:t>substituition</a:t>
            </a:r>
            <a:endParaRPr lang="en-US" altLang="en-US" sz="2800" b="1" dirty="0">
              <a:solidFill>
                <a:srgbClr val="00B0F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485900" y="1264558"/>
            <a:ext cx="6172200" cy="3943350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en-US" sz="2400" dirty="0">
                <a:solidFill>
                  <a:srgbClr val="9900CC"/>
                </a:solidFill>
              </a:rPr>
              <a:t>COUPLED SUBSTITUTIONS</a:t>
            </a:r>
            <a:r>
              <a:rPr lang="en-US" altLang="en-US" sz="2400" dirty="0"/>
              <a:t>: Ca </a:t>
            </a:r>
            <a:r>
              <a:rPr lang="en-US" altLang="en-US" sz="2400" baseline="30000" dirty="0"/>
              <a:t>2+</a:t>
            </a:r>
            <a:r>
              <a:rPr lang="en-US" altLang="en-US" sz="2400" dirty="0"/>
              <a:t> replacing Na </a:t>
            </a:r>
            <a:r>
              <a:rPr lang="en-US" altLang="en-US" sz="2400" baseline="30000" dirty="0"/>
              <a:t>1+</a:t>
            </a:r>
            <a:r>
              <a:rPr lang="en-US" altLang="en-US" sz="2400" dirty="0"/>
              <a:t> in feldspar. To maintain the charge balance, Al </a:t>
            </a:r>
            <a:r>
              <a:rPr lang="en-US" altLang="en-US" sz="2400" baseline="30000" dirty="0"/>
              <a:t>3+</a:t>
            </a:r>
            <a:r>
              <a:rPr lang="en-US" altLang="en-US" sz="2400" dirty="0"/>
              <a:t> replaces Si </a:t>
            </a:r>
            <a:r>
              <a:rPr lang="en-US" altLang="en-US" sz="2400" baseline="30000" dirty="0"/>
              <a:t>4+ 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400" dirty="0"/>
              <a:t>This can be written as </a:t>
            </a:r>
            <a:r>
              <a:rPr lang="en-US" altLang="en-US" sz="2400" dirty="0" err="1"/>
              <a:t>CaAl</a:t>
            </a:r>
            <a:r>
              <a:rPr lang="en-US" altLang="en-US" sz="2400" dirty="0"/>
              <a:t>= </a:t>
            </a:r>
            <a:r>
              <a:rPr lang="en-US" altLang="en-US" sz="2400" dirty="0" err="1"/>
              <a:t>NaSi</a:t>
            </a:r>
            <a:r>
              <a:rPr lang="en-US" altLang="en-US" sz="2400" dirty="0"/>
              <a:t> or Ca </a:t>
            </a:r>
            <a:r>
              <a:rPr lang="en-US" altLang="en-US" sz="2400" baseline="30000" dirty="0"/>
              <a:t>2+</a:t>
            </a:r>
            <a:r>
              <a:rPr lang="en-US" altLang="en-US" sz="2400" dirty="0"/>
              <a:t> Al </a:t>
            </a:r>
            <a:r>
              <a:rPr lang="en-US" altLang="en-US" sz="2400" baseline="30000" dirty="0"/>
              <a:t>3+</a:t>
            </a:r>
            <a:r>
              <a:rPr lang="en-US" altLang="en-US" sz="2400" dirty="0"/>
              <a:t> = Na </a:t>
            </a:r>
            <a:r>
              <a:rPr lang="en-US" altLang="en-US" sz="2400" baseline="30000" dirty="0"/>
              <a:t>1+</a:t>
            </a:r>
            <a:r>
              <a:rPr lang="en-US" altLang="en-US" sz="2400" dirty="0"/>
              <a:t> Si </a:t>
            </a:r>
            <a:r>
              <a:rPr lang="en-US" altLang="en-US" sz="2400" baseline="30000" dirty="0"/>
              <a:t>4+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400" dirty="0" smtClean="0"/>
              <a:t>Anions </a:t>
            </a:r>
            <a:r>
              <a:rPr lang="en-US" altLang="en-US" sz="2400" dirty="0"/>
              <a:t>too substitute for each other in minerals. 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400" dirty="0"/>
              <a:t>In some micas and some amphiboles, Cl</a:t>
            </a:r>
            <a:r>
              <a:rPr lang="en-US" altLang="en-US" sz="2400" baseline="30000" dirty="0"/>
              <a:t>-</a:t>
            </a:r>
            <a:r>
              <a:rPr lang="en-US" altLang="en-US" sz="2400" dirty="0"/>
              <a:t> or F</a:t>
            </a:r>
            <a:r>
              <a:rPr lang="en-US" altLang="en-US" sz="2400" baseline="30000" dirty="0"/>
              <a:t>- </a:t>
            </a:r>
            <a:r>
              <a:rPr lang="en-US" altLang="en-US" sz="2400" dirty="0"/>
              <a:t>may replace (OH</a:t>
            </a:r>
            <a:r>
              <a:rPr lang="en-US" altLang="en-US" sz="2400" baseline="30000" dirty="0" smtClean="0"/>
              <a:t>)-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1321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063228"/>
            <a:ext cx="6172200" cy="42267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000" b="1" dirty="0">
                <a:solidFill>
                  <a:srgbClr val="00B0F0"/>
                </a:solidFill>
              </a:rPr>
              <a:t>PSEUDOMORPHISM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485900" y="1600201"/>
            <a:ext cx="6172200" cy="385167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1500" dirty="0"/>
              <a:t>A mineral can replace another mineral without change in its external form. They are called </a:t>
            </a:r>
            <a:r>
              <a:rPr lang="en-US" altLang="en-US" sz="1500" dirty="0" err="1"/>
              <a:t>pseudomorphs</a:t>
            </a:r>
            <a:r>
              <a:rPr lang="en-US" altLang="en-US" sz="1500" dirty="0"/>
              <a:t> of each other.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500" dirty="0"/>
              <a:t>Two types are present: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500" dirty="0"/>
              <a:t>No chemical change involved. No change of substance occurs </a:t>
            </a:r>
            <a:r>
              <a:rPr lang="en-US" altLang="en-US" sz="1500" dirty="0" err="1"/>
              <a:t>eg</a:t>
            </a:r>
            <a:r>
              <a:rPr lang="en-US" altLang="en-US" sz="1500" dirty="0"/>
              <a:t>. calcite and aragonite. (PARAMORPHISM)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500" dirty="0"/>
              <a:t>Chemical change involved: gypsum after anhydrite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500" dirty="0"/>
              <a:t>The formation of </a:t>
            </a:r>
            <a:r>
              <a:rPr lang="en-US" altLang="en-US" sz="1500" dirty="0" err="1"/>
              <a:t>pseudomorph</a:t>
            </a:r>
            <a:r>
              <a:rPr lang="en-US" altLang="en-US" sz="1500" dirty="0"/>
              <a:t> implies that original mineral is NO LONGER in stable under changed physical &amp; chemical conditions and thus replaced by another mineral more suited to the conditions.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500" dirty="0"/>
              <a:t>Stability conditions of two minerals involved are known, then it is possible to estimate the pressure-temperature conditions in which change took place.</a:t>
            </a:r>
          </a:p>
        </p:txBody>
      </p:sp>
    </p:spTree>
    <p:extLst>
      <p:ext uri="{BB962C8B-B14F-4D97-AF65-F5344CB8AC3E}">
        <p14:creationId xmlns:p14="http://schemas.microsoft.com/office/powerpoint/2010/main" val="2106754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063228"/>
            <a:ext cx="6172200" cy="479822"/>
          </a:xfrm>
        </p:spPr>
        <p:txBody>
          <a:bodyPr/>
          <a:lstStyle/>
          <a:p>
            <a:pPr eaLnBrk="1" hangingPunct="1"/>
            <a:r>
              <a:rPr lang="en-US" altLang="en-US" sz="1800" b="1">
                <a:solidFill>
                  <a:srgbClr val="9900CC"/>
                </a:solidFill>
              </a:rPr>
              <a:t>What do Pauling’s Rules tell us?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485900" y="1657351"/>
            <a:ext cx="6172200" cy="379452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/>
              <a:t>They are fundamental concepts for understanding crystal chemistry of minerals.</a:t>
            </a:r>
          </a:p>
          <a:p>
            <a:pPr eaLnBrk="1" hangingPunct="1"/>
            <a:r>
              <a:rPr lang="en-US" altLang="en-US" b="1" dirty="0"/>
              <a:t>They express conditions for stability of minerals.</a:t>
            </a:r>
          </a:p>
          <a:p>
            <a:pPr eaLnBrk="1" hangingPunct="1"/>
            <a:r>
              <a:rPr lang="en-US" altLang="en-US" b="1" dirty="0"/>
              <a:t>They indicate that only very STABLE compounds occur as minerals.</a:t>
            </a:r>
          </a:p>
          <a:p>
            <a:pPr eaLnBrk="1" hangingPunct="1"/>
            <a:r>
              <a:rPr lang="en-US" altLang="en-US" b="1" dirty="0"/>
              <a:t>Less stable compounds either do not form in nature or soon decompose to minerals that are stable at that conditions.</a:t>
            </a:r>
          </a:p>
          <a:p>
            <a:pPr eaLnBrk="1" hangingPunct="1"/>
            <a:r>
              <a:rPr lang="en-US" altLang="en-US" b="1" dirty="0"/>
              <a:t>They also provide a basis for classifying minerals.</a:t>
            </a:r>
          </a:p>
          <a:p>
            <a:pPr eaLnBrk="1" hangingPunct="1"/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05536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606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UNIT-I</vt:lpstr>
      <vt:lpstr>POLYMORPHISM </vt:lpstr>
      <vt:lpstr>POLYMORPHISM </vt:lpstr>
      <vt:lpstr>ISOMORPHISM</vt:lpstr>
      <vt:lpstr>Atomic substitution</vt:lpstr>
      <vt:lpstr>Atomic substituition</vt:lpstr>
      <vt:lpstr>PSEUDOMORPHISM</vt:lpstr>
      <vt:lpstr>What do Pauling’s Rules tell us?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UNIT-I</dc:title>
  <dc:creator>Admin</dc:creator>
  <cp:lastModifiedBy>Admin</cp:lastModifiedBy>
  <cp:revision>1</cp:revision>
  <dcterms:created xsi:type="dcterms:W3CDTF">2021-04-26T11:57:14Z</dcterms:created>
  <dcterms:modified xsi:type="dcterms:W3CDTF">2021-04-26T12:04:22Z</dcterms:modified>
</cp:coreProperties>
</file>