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6" r:id="rId24"/>
    <p:sldId id="277" r:id="rId25"/>
    <p:sldId id="279" r:id="rId26"/>
    <p:sldId id="280" r:id="rId27"/>
    <p:sldId id="281" r:id="rId28"/>
    <p:sldId id="283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38B6-0244-4931-9C45-8AF3375B15FB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7F77-52F4-40A3-A200-9386591F20F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38B6-0244-4931-9C45-8AF3375B15FB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7F77-52F4-40A3-A200-9386591F20F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38B6-0244-4931-9C45-8AF3375B15FB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7F77-52F4-40A3-A200-9386591F20F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38B6-0244-4931-9C45-8AF3375B15FB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7F77-52F4-40A3-A200-9386591F20F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38B6-0244-4931-9C45-8AF3375B15FB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7F77-52F4-40A3-A200-9386591F20F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38B6-0244-4931-9C45-8AF3375B15FB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7F77-52F4-40A3-A200-9386591F20F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38B6-0244-4931-9C45-8AF3375B15FB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7F77-52F4-40A3-A200-9386591F20F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38B6-0244-4931-9C45-8AF3375B15FB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7F77-52F4-40A3-A200-9386591F20F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38B6-0244-4931-9C45-8AF3375B15FB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7F77-52F4-40A3-A200-9386591F20F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38B6-0244-4931-9C45-8AF3375B15FB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7F77-52F4-40A3-A200-9386591F20F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38B6-0244-4931-9C45-8AF3375B15FB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7F77-52F4-40A3-A200-9386591F20F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38B6-0244-4931-9C45-8AF3375B15FB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B7F77-52F4-40A3-A200-9386591F20FC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54483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FFFF66"/>
                </a:solidFill>
                <a:latin typeface="Times New Roman" pitchFamily="18" charset="0"/>
              </a:rPr>
              <a:t>Thermodynamics in</a:t>
            </a:r>
            <a:r>
              <a:rPr lang="en-US" sz="3600" b="0" dirty="0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600" b="0" dirty="0">
                <a:solidFill>
                  <a:srgbClr val="FFFF66"/>
                </a:solidFill>
                <a:latin typeface="Times New Roman" pitchFamily="18" charset="0"/>
              </a:rPr>
              <a:t>Geochemistry </a:t>
            </a:r>
            <a:br>
              <a:rPr lang="en-US" sz="3600" b="0" dirty="0">
                <a:solidFill>
                  <a:srgbClr val="FFFF66"/>
                </a:solidFill>
                <a:latin typeface="Times New Roman" pitchFamily="18" charset="0"/>
              </a:rPr>
            </a:b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Niranjan Mohanty</a:t>
            </a:r>
          </a:p>
          <a:p>
            <a:pPr algn="ctr" eaLnBrk="1" hangingPunct="1">
              <a:defRPr/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Assistant Professor</a:t>
            </a:r>
          </a:p>
          <a:p>
            <a:pPr algn="ctr" eaLnBrk="1" hangingPunct="1">
              <a:defRPr/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Department of Geology</a:t>
            </a:r>
          </a:p>
          <a:p>
            <a:pPr algn="ctr" eaLnBrk="1" hangingPunct="1">
              <a:defRPr/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MLS University, Udaipur</a:t>
            </a:r>
            <a:r>
              <a:rPr lang="en-US" sz="2000" b="0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2000" b="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2000" b="0" dirty="0">
                <a:solidFill>
                  <a:srgbClr val="FFFF00"/>
                </a:solidFill>
                <a:latin typeface="Times New Roman" pitchFamily="18" charset="0"/>
              </a:rPr>
              <a:t>nmohantyngribhu@gmail.com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8195" name="Picture 5" descr="Fig 1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25955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1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unit-5, isotope\Captur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237669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unit-5, isotope\Capture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7072362" cy="5093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unit-5, isotope\Capture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14356"/>
            <a:ext cx="6572296" cy="4941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unit-5, isotope\Capture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6878605" cy="4838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unit-5, isotope\Capture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263" y="1538288"/>
            <a:ext cx="4943475" cy="378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unit-5, isotope\Capture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32" y="1071546"/>
            <a:ext cx="7008816" cy="44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unit-5, isotope\Capture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71675"/>
            <a:ext cx="502920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unit-5, isotope\Capture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8" y="1657350"/>
            <a:ext cx="4924425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unit-5, isotope\Capture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75" y="1533525"/>
            <a:ext cx="5048250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unit-5, isotope\Capture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1213" y="1643063"/>
            <a:ext cx="4981575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H:\unit-5, isotope\Cap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844123" cy="502443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unit-5, isotope\Capture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113" y="1557338"/>
            <a:ext cx="505777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unit-5, isotope\Capture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75" y="1643063"/>
            <a:ext cx="504825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unit-5, isotope\Capture 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643063"/>
            <a:ext cx="489585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unit-5, isotope\Capture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406799" cy="4714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unit-5, isotope\Capture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4654" y="1657102"/>
            <a:ext cx="5134692" cy="3543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unit-5, isotope\Capture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588" y="1724025"/>
            <a:ext cx="5076825" cy="34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unit-5, isotope\Capture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588" y="1724025"/>
            <a:ext cx="5076825" cy="34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unit-5, isotope\Capture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825" y="1666875"/>
            <a:ext cx="5086350" cy="352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:\unit-5, isotope\Capture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8350" y="1643063"/>
            <a:ext cx="50673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:\unit-5, isotope\Capture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3"/>
            <a:ext cx="6858048" cy="5222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H:\unit-5, isotope\Captur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334002" cy="544560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215206" y="642918"/>
            <a:ext cx="10001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unit-5, isotope\Capture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6525257" cy="488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:\unit-5, isotope\Capture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6852922" cy="4981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unit-5, isotope\Capture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3"/>
            <a:ext cx="6572296" cy="4961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:\unit-5, isotope\Capture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657" y="1000108"/>
            <a:ext cx="6805929" cy="4793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8572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Gibbs free energy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3357554" y="78579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</a:t>
            </a:r>
            <a:r>
              <a:rPr lang="en-US" dirty="0" smtClean="0"/>
              <a:t>=</a:t>
            </a:r>
            <a:r>
              <a:rPr lang="en-US" dirty="0" err="1" smtClean="0"/>
              <a:t>dQ-PdV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1428736"/>
            <a:ext cx="68580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integrating the above equation </a:t>
            </a:r>
          </a:p>
          <a:p>
            <a:r>
              <a:rPr lang="en-US" dirty="0" smtClean="0"/>
              <a:t>∫dE= ∫dq-P∫dV</a:t>
            </a:r>
          </a:p>
          <a:p>
            <a:r>
              <a:rPr lang="en-US" dirty="0" smtClean="0"/>
              <a:t>E=q-PV</a:t>
            </a:r>
          </a:p>
          <a:p>
            <a:r>
              <a:rPr lang="en-US" dirty="0" smtClean="0"/>
              <a:t>E+PV=q</a:t>
            </a:r>
          </a:p>
          <a:p>
            <a:r>
              <a:rPr lang="en-US" dirty="0" smtClean="0"/>
              <a:t>E+PV=H (Enthalpy)</a:t>
            </a:r>
          </a:p>
          <a:p>
            <a:r>
              <a:rPr lang="en-US" dirty="0" smtClean="0"/>
              <a:t>So, H=q</a:t>
            </a:r>
          </a:p>
          <a:p>
            <a:r>
              <a:rPr lang="en-US" dirty="0" smtClean="0"/>
              <a:t>From second law of thermodynamics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res</a:t>
            </a:r>
            <a:r>
              <a:rPr lang="en-US" dirty="0" smtClean="0"/>
              <a:t>/T=S (Entropy)</a:t>
            </a:r>
          </a:p>
          <a:p>
            <a:r>
              <a:rPr lang="en-US" dirty="0" smtClean="0"/>
              <a:t>Or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res</a:t>
            </a:r>
            <a:r>
              <a:rPr lang="en-US" dirty="0" smtClean="0"/>
              <a:t>=TS</a:t>
            </a:r>
          </a:p>
          <a:p>
            <a:r>
              <a:rPr lang="en-US" dirty="0" smtClean="0"/>
              <a:t>By equation 2 put the value of q in equation 3</a:t>
            </a:r>
          </a:p>
          <a:p>
            <a:r>
              <a:rPr lang="en-US" dirty="0" smtClean="0"/>
              <a:t>H=TS</a:t>
            </a:r>
          </a:p>
          <a:p>
            <a:r>
              <a:rPr lang="en-US" dirty="0" smtClean="0"/>
              <a:t>Or </a:t>
            </a:r>
          </a:p>
          <a:p>
            <a:r>
              <a:rPr lang="en-US" dirty="0" smtClean="0"/>
              <a:t>H-TS=0</a:t>
            </a:r>
          </a:p>
          <a:p>
            <a:r>
              <a:rPr lang="en-US" dirty="0" smtClean="0"/>
              <a:t>Now introducing the new functions of </a:t>
            </a:r>
            <a:r>
              <a:rPr lang="en-US" dirty="0" err="1" smtClean="0"/>
              <a:t>gibbs</a:t>
            </a:r>
            <a:r>
              <a:rPr lang="en-US" dirty="0" smtClean="0"/>
              <a:t> free energy (G) in the expression at the equilibrium</a:t>
            </a:r>
          </a:p>
          <a:p>
            <a:r>
              <a:rPr lang="en-US" dirty="0" smtClean="0"/>
              <a:t>The  quantity  G is called </a:t>
            </a:r>
            <a:r>
              <a:rPr lang="en-US" dirty="0" err="1" smtClean="0"/>
              <a:t>gibbs</a:t>
            </a:r>
            <a:r>
              <a:rPr lang="en-US" dirty="0" smtClean="0"/>
              <a:t> free energy</a:t>
            </a:r>
          </a:p>
          <a:p>
            <a:r>
              <a:rPr lang="en-US" dirty="0" smtClean="0"/>
              <a:t>G=H-TS</a:t>
            </a:r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560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changes in </a:t>
            </a:r>
            <a:r>
              <a:rPr lang="en-US" dirty="0"/>
              <a:t>G</a:t>
            </a:r>
            <a:r>
              <a:rPr lang="en-US" dirty="0" smtClean="0"/>
              <a:t>ibbs free energy from initial to final state 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85723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∆G= ∆ H- T ∆ S ( T, temp is constant)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1142984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any reaction</a:t>
            </a:r>
          </a:p>
          <a:p>
            <a:r>
              <a:rPr lang="en-US" dirty="0" smtClean="0"/>
              <a:t>∑∆ G=∑ ∆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produc</a:t>
            </a:r>
            <a:r>
              <a:rPr lang="en-US" baseline="-25000" dirty="0" err="1"/>
              <a:t>t</a:t>
            </a:r>
            <a:r>
              <a:rPr lang="en-US" dirty="0" smtClean="0"/>
              <a:t>- ∑∆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reactant</a:t>
            </a:r>
            <a:endParaRPr lang="en-IN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192880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standard state equation is written as 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221455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∆ G˚=  ∆ G ˚ -T  ∆ S ˚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2571744"/>
            <a:ext cx="669035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Variation of Gibbs free energy change with temperature and pressure</a:t>
            </a:r>
          </a:p>
          <a:p>
            <a:r>
              <a:rPr lang="en-US" dirty="0" smtClean="0"/>
              <a:t>We know G= H-TS &amp; H= E+PV</a:t>
            </a:r>
          </a:p>
          <a:p>
            <a:r>
              <a:rPr lang="en-US" dirty="0" smtClean="0"/>
              <a:t>Now substituting value of H from the above equation</a:t>
            </a:r>
          </a:p>
          <a:p>
            <a:r>
              <a:rPr lang="en-US" dirty="0" smtClean="0"/>
              <a:t>G= E+PV-TS</a:t>
            </a:r>
          </a:p>
          <a:p>
            <a:r>
              <a:rPr lang="en-US" dirty="0" smtClean="0"/>
              <a:t>Differentiating the above equation, we have </a:t>
            </a:r>
          </a:p>
          <a:p>
            <a:r>
              <a:rPr lang="en-US" dirty="0" err="1" smtClean="0"/>
              <a:t>dG</a:t>
            </a:r>
            <a:r>
              <a:rPr lang="en-US" dirty="0" smtClean="0"/>
              <a:t>=</a:t>
            </a:r>
            <a:r>
              <a:rPr lang="en-US" dirty="0" err="1" smtClean="0"/>
              <a:t>dE+PdV+VdP-TdS-SdT</a:t>
            </a:r>
            <a:endParaRPr lang="en-US" dirty="0" smtClean="0"/>
          </a:p>
          <a:p>
            <a:r>
              <a:rPr lang="en-US" dirty="0" smtClean="0"/>
              <a:t>From the 1</a:t>
            </a:r>
            <a:r>
              <a:rPr lang="en-US" baseline="30000" dirty="0" smtClean="0"/>
              <a:t>st</a:t>
            </a:r>
            <a:r>
              <a:rPr lang="en-US" dirty="0" smtClean="0"/>
              <a:t> law of thermodynamics for infinitesimal change</a:t>
            </a:r>
          </a:p>
          <a:p>
            <a:r>
              <a:rPr lang="en-US" dirty="0"/>
              <a:t> </a:t>
            </a:r>
            <a:r>
              <a:rPr lang="en-US" dirty="0" smtClean="0"/>
              <a:t>dE=</a:t>
            </a:r>
            <a:r>
              <a:rPr lang="en-US" dirty="0" err="1" smtClean="0"/>
              <a:t>dq-dW</a:t>
            </a:r>
            <a:endParaRPr lang="en-US" dirty="0" smtClean="0"/>
          </a:p>
          <a:p>
            <a:r>
              <a:rPr lang="en-US" dirty="0" smtClean="0"/>
              <a:t>dE= </a:t>
            </a:r>
            <a:r>
              <a:rPr lang="en-US" dirty="0" err="1" smtClean="0"/>
              <a:t>dq-PdV</a:t>
            </a:r>
            <a:endParaRPr lang="en-US" dirty="0" smtClean="0"/>
          </a:p>
          <a:p>
            <a:r>
              <a:rPr lang="en-US" dirty="0" err="1" smtClean="0"/>
              <a:t>dE+PdV</a:t>
            </a:r>
            <a:r>
              <a:rPr lang="en-US" dirty="0" smtClean="0"/>
              <a:t>=</a:t>
            </a:r>
            <a:r>
              <a:rPr lang="en-US" dirty="0" err="1" smtClean="0"/>
              <a:t>dQ</a:t>
            </a:r>
            <a:endParaRPr lang="en-US" dirty="0" smtClean="0"/>
          </a:p>
          <a:p>
            <a:r>
              <a:rPr lang="en-US" dirty="0" smtClean="0"/>
              <a:t>Entropy </a:t>
            </a:r>
            <a:r>
              <a:rPr lang="en-US" dirty="0" err="1" smtClean="0"/>
              <a:t>dS</a:t>
            </a:r>
            <a:r>
              <a:rPr lang="en-US" dirty="0" smtClean="0"/>
              <a:t>=</a:t>
            </a:r>
            <a:r>
              <a:rPr lang="en-US" dirty="0" err="1" smtClean="0"/>
              <a:t>dQ</a:t>
            </a:r>
            <a:r>
              <a:rPr lang="en-US" dirty="0" smtClean="0"/>
              <a:t>/T</a:t>
            </a:r>
          </a:p>
          <a:p>
            <a:r>
              <a:rPr lang="en-US" dirty="0" err="1" smtClean="0"/>
              <a:t>dQ</a:t>
            </a:r>
            <a:r>
              <a:rPr lang="en-US" dirty="0" smtClean="0"/>
              <a:t>=</a:t>
            </a:r>
            <a:r>
              <a:rPr lang="en-US" dirty="0" err="1" smtClean="0"/>
              <a:t>TdS</a:t>
            </a:r>
            <a:endParaRPr lang="en-US" dirty="0" smtClean="0"/>
          </a:p>
          <a:p>
            <a:r>
              <a:rPr lang="en-US" dirty="0" smtClean="0"/>
              <a:t>Substituting the value of </a:t>
            </a:r>
            <a:r>
              <a:rPr lang="en-US" dirty="0" err="1" smtClean="0"/>
              <a:t>dq</a:t>
            </a:r>
            <a:r>
              <a:rPr lang="en-US" dirty="0" smtClean="0"/>
              <a:t> from equation b to equation a, we have </a:t>
            </a:r>
          </a:p>
          <a:p>
            <a:r>
              <a:rPr lang="en-US" dirty="0" err="1" smtClean="0"/>
              <a:t>dE+PdV</a:t>
            </a:r>
            <a:r>
              <a:rPr lang="en-US" dirty="0" smtClean="0"/>
              <a:t>=</a:t>
            </a:r>
            <a:r>
              <a:rPr lang="en-US" dirty="0" err="1" smtClean="0"/>
              <a:t>TdS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7072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Substituing</a:t>
            </a:r>
            <a:r>
              <a:rPr lang="en-US" dirty="0" smtClean="0"/>
              <a:t> the value of </a:t>
            </a:r>
            <a:r>
              <a:rPr lang="en-US" dirty="0" err="1" smtClean="0"/>
              <a:t>dE+PdV</a:t>
            </a:r>
            <a:r>
              <a:rPr lang="en-US" dirty="0" smtClean="0"/>
              <a:t> from equation </a:t>
            </a:r>
          </a:p>
          <a:p>
            <a:r>
              <a:rPr lang="en-US" dirty="0" err="1" smtClean="0"/>
              <a:t>dG</a:t>
            </a:r>
            <a:r>
              <a:rPr lang="en-US" dirty="0" smtClean="0"/>
              <a:t>=</a:t>
            </a:r>
            <a:r>
              <a:rPr lang="en-US" dirty="0" err="1" smtClean="0"/>
              <a:t>TdS+VdP-TdS-SdT</a:t>
            </a:r>
            <a:endParaRPr lang="en-US" dirty="0" smtClean="0"/>
          </a:p>
          <a:p>
            <a:r>
              <a:rPr lang="en-US" dirty="0" err="1" smtClean="0"/>
              <a:t>dG</a:t>
            </a:r>
            <a:r>
              <a:rPr lang="en-US" dirty="0" smtClean="0"/>
              <a:t>=</a:t>
            </a:r>
            <a:r>
              <a:rPr lang="en-US" dirty="0" err="1" smtClean="0"/>
              <a:t>VdP-SdT</a:t>
            </a:r>
            <a:endParaRPr lang="en-US" dirty="0" smtClean="0"/>
          </a:p>
          <a:p>
            <a:r>
              <a:rPr lang="en-US" dirty="0" smtClean="0"/>
              <a:t>This equation give change of free energy, when a system undergoes </a:t>
            </a:r>
            <a:r>
              <a:rPr lang="en-US" dirty="0" err="1" smtClean="0"/>
              <a:t>revesibly</a:t>
            </a:r>
            <a:r>
              <a:rPr lang="en-US" dirty="0" smtClean="0"/>
              <a:t>, a change of pressure as well as change of </a:t>
            </a:r>
            <a:r>
              <a:rPr lang="en-US" dirty="0" err="1" smtClean="0"/>
              <a:t>temprature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"/>
          <a:stretch/>
        </p:blipFill>
        <p:spPr>
          <a:xfrm>
            <a:off x="0" y="1033464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1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H:\unit-5, isotope\Cap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786610" cy="51173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000892" y="702214"/>
            <a:ext cx="10001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H:\unit-5, isotope\Capture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114634" cy="4605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H:\unit-5, isotope\Captur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37009" cy="6072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43834" y="0"/>
            <a:ext cx="10001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7715272" y="357166"/>
            <a:ext cx="10001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H:\unit-5, isotope\Capture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286676" cy="536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unit-5, isotope\Capture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449489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unit-5, isotope\Capture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609013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243</Words>
  <Application>Microsoft Office PowerPoint</Application>
  <PresentationFormat>On-screen Show (4:3)</PresentationFormat>
  <Paragraphs>47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Admin</cp:lastModifiedBy>
  <cp:revision>9</cp:revision>
  <dcterms:created xsi:type="dcterms:W3CDTF">2019-05-02T10:48:03Z</dcterms:created>
  <dcterms:modified xsi:type="dcterms:W3CDTF">2021-04-26T11:45:01Z</dcterms:modified>
</cp:coreProperties>
</file>