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</p:sldMasterIdLst>
  <p:sldIdLst>
    <p:sldId id="257" r:id="rId3"/>
    <p:sldId id="292" r:id="rId4"/>
    <p:sldId id="258" r:id="rId5"/>
    <p:sldId id="259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9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142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054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5843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981917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C73B01-D6C3-49BE-8ED4-DB7045A428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27768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E6222-EDCB-4EF1-A763-AB35150E01A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9743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B64F18-E13A-473C-AD56-61C5CF0774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8546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98BEC-7AB1-44ED-95DC-2A9EE376C77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05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54689A-9A7E-4B2F-AE5F-E4B2C0D21F6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1261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F46E91-03B8-4C95-A0CA-EC74BD4984F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72837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9033FB-096D-45B1-B4CC-132CCA90DF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8781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80390F-5769-4C5B-B648-03B0E59D484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112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385377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EAAEE2-5767-4C92-94C7-CDFFE7281D8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99668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A6EFD82-E1ED-4387-AE87-8A4E55D57BA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7063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13F3960-5248-4449-AEC6-026639DBC55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5718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1369E9-9857-46E3-86AC-FDAB9CFCBBB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26925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IN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738D08-1089-4C8A-BA30-10253BC53BA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0361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1957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19847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841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440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9657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01644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995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EE42-F22F-4480-86D5-5FF9DD6F27B0}" type="datetimeFigureOut">
              <a:rPr lang="en-IN" smtClean="0"/>
              <a:t>26-04-2021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E874A-068A-4DC0-8C32-0011F86331C1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936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Times" pitchFamily="64" charset="0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Times" pitchFamily="64" charset="0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itchFamily="64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35A1C3-D89C-4B46-83AC-35BC4D1C4E2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78527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6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6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6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6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6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6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6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rgbClr val="FFFF00"/>
          </a:solidFill>
          <a:effectLst>
            <a:outerShdw blurRad="38100" dist="38100" dir="2700000" algn="tl">
              <a:srgbClr val="000000"/>
            </a:outerShdw>
          </a:effectLst>
          <a:latin typeface="Helvetica" pitchFamily="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063230"/>
            <a:ext cx="7886700" cy="367903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de-DE" altLang="en-US" sz="2400" b="1" dirty="0">
                <a:solidFill>
                  <a:srgbClr val="FF0000"/>
                </a:solidFill>
              </a:rPr>
              <a:t>Meteorites: what are they ?</a:t>
            </a:r>
            <a:r>
              <a:rPr lang="de-DE" altLang="en-US" sz="210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856355"/>
            <a:ext cx="7886700" cy="3263504"/>
          </a:xfrm>
        </p:spPr>
        <p:txBody>
          <a:bodyPr/>
          <a:lstStyle/>
          <a:p>
            <a:pPr eaLnBrk="1" hangingPunct="1"/>
            <a:r>
              <a:rPr lang="de-DE" altLang="en-US" sz="1500" dirty="0"/>
              <a:t>Shooting stars or Falling stars or Fire balls. </a:t>
            </a:r>
          </a:p>
          <a:p>
            <a:pPr eaLnBrk="1" hangingPunct="1">
              <a:buFontTx/>
              <a:buNone/>
            </a:pPr>
            <a:endParaRPr lang="de-DE" altLang="en-US" sz="1500" dirty="0"/>
          </a:p>
          <a:p>
            <a:pPr eaLnBrk="1" hangingPunct="1"/>
            <a:r>
              <a:rPr lang="de-DE" altLang="en-US" sz="1500" dirty="0"/>
              <a:t>Natural object from outspace falling on the Earth`s surface. </a:t>
            </a:r>
          </a:p>
          <a:p>
            <a:pPr eaLnBrk="1" hangingPunct="1">
              <a:buFontTx/>
              <a:buNone/>
            </a:pPr>
            <a:endParaRPr lang="de-DE" altLang="en-US" sz="1500" dirty="0"/>
          </a:p>
          <a:p>
            <a:pPr eaLnBrk="1" hangingPunct="1"/>
            <a:r>
              <a:rPr lang="de-DE" altLang="en-US" sz="1500" dirty="0"/>
              <a:t>Disintegrated fragments survived upon entering Earth‘s atmosphere. </a:t>
            </a:r>
          </a:p>
          <a:p>
            <a:pPr eaLnBrk="1" hangingPunct="1">
              <a:buFontTx/>
              <a:buNone/>
            </a:pPr>
            <a:endParaRPr lang="de-DE" altLang="en-US" sz="1500" dirty="0"/>
          </a:p>
          <a:p>
            <a:pPr eaLnBrk="1" hangingPunct="1"/>
            <a:r>
              <a:rPr lang="de-DE" altLang="en-US" sz="1500" dirty="0"/>
              <a:t>They may be derived from meteoroids (smaller) or even asteroids (bigger).</a:t>
            </a:r>
          </a:p>
          <a:p>
            <a:pPr eaLnBrk="1" hangingPunct="1">
              <a:buFontTx/>
              <a:buNone/>
            </a:pPr>
            <a:endParaRPr lang="de-DE" altLang="en-US" sz="1500" dirty="0"/>
          </a:p>
          <a:p>
            <a:pPr eaLnBrk="1" hangingPunct="1"/>
            <a:r>
              <a:rPr lang="de-DE" altLang="en-US" sz="1500" dirty="0"/>
              <a:t>They may also be derived from other planets such as Mars or even Moon. </a:t>
            </a:r>
            <a:endParaRPr lang="de-DE" altLang="en-US" dirty="0"/>
          </a:p>
          <a:p>
            <a:pPr eaLnBrk="1" hangingPunct="1"/>
            <a:endParaRPr lang="de-DE" altLang="en-US" dirty="0"/>
          </a:p>
          <a:p>
            <a:pPr eaLnBrk="1" hangingPunct="1"/>
            <a:endParaRPr lang="de-DE" altLang="en-US" dirty="0"/>
          </a:p>
        </p:txBody>
      </p:sp>
    </p:spTree>
    <p:extLst>
      <p:ext uri="{BB962C8B-B14F-4D97-AF65-F5344CB8AC3E}">
        <p14:creationId xmlns:p14="http://schemas.microsoft.com/office/powerpoint/2010/main" val="18033504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3131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1800" b="1"/>
              <a:t>What can be the size of the meteorites?</a:t>
            </a:r>
          </a:p>
        </p:txBody>
      </p:sp>
      <p:pic>
        <p:nvPicPr>
          <p:cNvPr id="18435" name="Picture 4" descr="slide0078_image09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1391" y="1754983"/>
            <a:ext cx="5562600" cy="3718322"/>
          </a:xfrm>
          <a:noFill/>
        </p:spPr>
      </p:pic>
    </p:spTree>
    <p:extLst>
      <p:ext uri="{BB962C8B-B14F-4D97-AF65-F5344CB8AC3E}">
        <p14:creationId xmlns:p14="http://schemas.microsoft.com/office/powerpoint/2010/main" val="255337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3679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2100"/>
              <a:t>What meteorite impacts  can cause?</a:t>
            </a:r>
          </a:p>
        </p:txBody>
      </p:sp>
      <p:pic>
        <p:nvPicPr>
          <p:cNvPr id="19459" name="Picture 4" descr="slide0016_image0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086" y="1659732"/>
            <a:ext cx="5292328" cy="406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9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421481"/>
          </a:xfrm>
        </p:spPr>
        <p:txBody>
          <a:bodyPr/>
          <a:lstStyle/>
          <a:p>
            <a:pPr eaLnBrk="1" hangingPunct="1"/>
            <a:r>
              <a:rPr lang="de-DE" altLang="en-US" sz="2100" b="1"/>
              <a:t>How to recognize a meteorite?</a:t>
            </a:r>
            <a:r>
              <a:rPr lang="de-DE" altLang="en-US" sz="2100"/>
              <a:t> 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en-US" sz="1800"/>
              <a:t>Fall : a meteorite actually observed falling </a:t>
            </a:r>
          </a:p>
          <a:p>
            <a:pPr eaLnBrk="1" hangingPunct="1"/>
            <a:endParaRPr lang="de-DE" altLang="en-US" sz="1800"/>
          </a:p>
          <a:p>
            <a:pPr eaLnBrk="1" hangingPunct="1"/>
            <a:r>
              <a:rPr lang="de-DE" altLang="en-US" sz="1800"/>
              <a:t>Find: a meterorite not seen to fall but found sometime later (even 2 Ga!) </a:t>
            </a:r>
          </a:p>
          <a:p>
            <a:pPr eaLnBrk="1" hangingPunct="1"/>
            <a:endParaRPr lang="de-DE" altLang="en-US" sz="1800"/>
          </a:p>
          <a:p>
            <a:pPr eaLnBrk="1" hangingPunct="1"/>
            <a:r>
              <a:rPr lang="de-DE" altLang="en-US" sz="1800"/>
              <a:t>1000 falls and 31,000 finds as on 2006.</a:t>
            </a:r>
          </a:p>
          <a:p>
            <a:pPr eaLnBrk="1" hangingPunct="1">
              <a:buFontTx/>
              <a:buNone/>
            </a:pPr>
            <a:endParaRPr lang="de-DE" altLang="en-US" sz="1800"/>
          </a:p>
          <a:p>
            <a:pPr eaLnBrk="1" hangingPunct="1"/>
            <a:r>
              <a:rPr lang="de-DE" altLang="en-US" sz="1800"/>
              <a:t>So, falls are rarer than finds. </a:t>
            </a:r>
          </a:p>
          <a:p>
            <a:pPr eaLnBrk="1" hangingPunct="1"/>
            <a:endParaRPr lang="de-DE" altLang="en-US" sz="1800"/>
          </a:p>
          <a:p>
            <a:pPr eaLnBrk="1" hangingPunct="1"/>
            <a:endParaRPr lang="de-DE" altLang="en-US" smtClean="0"/>
          </a:p>
        </p:txBody>
      </p:sp>
    </p:spTree>
    <p:extLst>
      <p:ext uri="{BB962C8B-B14F-4D97-AF65-F5344CB8AC3E}">
        <p14:creationId xmlns:p14="http://schemas.microsoft.com/office/powerpoint/2010/main" val="1470196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3679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2100" b="1"/>
              <a:t>How to know you have got a meteorite?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en-US"/>
              <a:t>They have high iridium and other metal contents considerably higher than those known in terrestrial samples.</a:t>
            </a:r>
          </a:p>
          <a:p>
            <a:pPr eaLnBrk="1" hangingPunct="1"/>
            <a:endParaRPr lang="de-DE" altLang="en-US"/>
          </a:p>
          <a:p>
            <a:pPr eaLnBrk="1" hangingPunct="1"/>
            <a:r>
              <a:rPr lang="de-DE" altLang="en-US"/>
              <a:t>Many other metal contents are also higher.</a:t>
            </a:r>
            <a:r>
              <a:rPr lang="de-DE" altLang="en-US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31044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638175"/>
          </a:xfrm>
        </p:spPr>
        <p:txBody>
          <a:bodyPr/>
          <a:lstStyle/>
          <a:p>
            <a:pPr eaLnBrk="1" hangingPunct="1"/>
            <a:r>
              <a:rPr lang="de-DE" altLang="en-US" sz="2100" b="1"/>
              <a:t>How meteorites are named?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en-US" sz="1800"/>
              <a:t>Name of the place: </a:t>
            </a:r>
          </a:p>
          <a:p>
            <a:pPr eaLnBrk="1" hangingPunct="1">
              <a:buFontTx/>
              <a:buNone/>
            </a:pPr>
            <a:endParaRPr lang="de-DE" altLang="en-US" sz="1800"/>
          </a:p>
          <a:p>
            <a:pPr eaLnBrk="1" hangingPunct="1"/>
            <a:r>
              <a:rPr lang="de-DE" altLang="en-US" sz="1800"/>
              <a:t>e.g. Prairie dog Creek (USA); </a:t>
            </a:r>
          </a:p>
          <a:p>
            <a:pPr eaLnBrk="1" hangingPunct="1"/>
            <a:r>
              <a:rPr lang="de-DE" altLang="en-US" sz="1800"/>
              <a:t>Murchison meteorite (Victoria, Australia) organic compounds</a:t>
            </a:r>
          </a:p>
          <a:p>
            <a:pPr eaLnBrk="1" hangingPunct="1"/>
            <a:r>
              <a:rPr lang="de-DE" altLang="en-US" sz="1800"/>
              <a:t>Kendrapara (India)</a:t>
            </a:r>
          </a:p>
          <a:p>
            <a:pPr eaLnBrk="1" hangingPunct="1"/>
            <a:r>
              <a:rPr lang="de-DE" altLang="en-US" sz="1800"/>
              <a:t>Allende (Mexico)</a:t>
            </a:r>
          </a:p>
        </p:txBody>
      </p:sp>
    </p:spTree>
    <p:extLst>
      <p:ext uri="{BB962C8B-B14F-4D97-AF65-F5344CB8AC3E}">
        <p14:creationId xmlns:p14="http://schemas.microsoft.com/office/powerpoint/2010/main" val="3889295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529828"/>
          </a:xfrm>
        </p:spPr>
        <p:txBody>
          <a:bodyPr/>
          <a:lstStyle/>
          <a:p>
            <a:pPr eaLnBrk="1" hangingPunct="1"/>
            <a:r>
              <a:rPr lang="de-DE" altLang="en-US" sz="1800" b="1"/>
              <a:t>Four major types of meteorites (Mason and Moore)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idx="1"/>
          </p:nvPr>
        </p:nvSpPr>
        <p:spPr>
          <a:xfrm>
            <a:off x="1439466" y="2240757"/>
            <a:ext cx="6172200" cy="3588544"/>
          </a:xfrm>
        </p:spPr>
        <p:txBody>
          <a:bodyPr/>
          <a:lstStyle/>
          <a:p>
            <a:pPr eaLnBrk="1" hangingPunct="1"/>
            <a:r>
              <a:rPr lang="de-DE" altLang="en-US" sz="1800"/>
              <a:t>Siderites or Irons (avg 98% metal)</a:t>
            </a:r>
          </a:p>
          <a:p>
            <a:pPr eaLnBrk="1" hangingPunct="1">
              <a:buFontTx/>
              <a:buNone/>
            </a:pPr>
            <a:endParaRPr lang="de-DE" altLang="en-US" sz="1800"/>
          </a:p>
          <a:p>
            <a:pPr eaLnBrk="1" hangingPunct="1"/>
            <a:r>
              <a:rPr lang="de-DE" altLang="en-US" sz="1800"/>
              <a:t>Siderolites or Stony irons (50% metal; 50% silicates) </a:t>
            </a:r>
          </a:p>
          <a:p>
            <a:pPr eaLnBrk="1" hangingPunct="1">
              <a:buFontTx/>
              <a:buNone/>
            </a:pPr>
            <a:endParaRPr lang="de-DE" altLang="en-US" sz="1800"/>
          </a:p>
          <a:p>
            <a:pPr eaLnBrk="1" hangingPunct="1"/>
            <a:r>
              <a:rPr lang="de-DE" altLang="en-US" sz="1800"/>
              <a:t>Aerolites or Stones (silicates)</a:t>
            </a:r>
          </a:p>
          <a:p>
            <a:pPr eaLnBrk="1" hangingPunct="1">
              <a:buFontTx/>
              <a:buNone/>
            </a:pPr>
            <a:endParaRPr lang="de-DE" altLang="en-US" sz="1800"/>
          </a:p>
          <a:p>
            <a:pPr eaLnBrk="1" hangingPunct="1"/>
            <a:r>
              <a:rPr lang="de-DE" altLang="en-US" sz="1800"/>
              <a:t>Tekites (75% made of tektosilicates)</a:t>
            </a:r>
          </a:p>
        </p:txBody>
      </p:sp>
    </p:spTree>
    <p:extLst>
      <p:ext uri="{BB962C8B-B14F-4D97-AF65-F5344CB8AC3E}">
        <p14:creationId xmlns:p14="http://schemas.microsoft.com/office/powerpoint/2010/main" val="3608829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3679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2100" b="1"/>
              <a:t>Siderites or Irons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754981"/>
            <a:ext cx="6172200" cy="3696891"/>
          </a:xfrm>
        </p:spPr>
        <p:txBody>
          <a:bodyPr/>
          <a:lstStyle/>
          <a:p>
            <a:pPr eaLnBrk="1" hangingPunct="1"/>
            <a:r>
              <a:rPr lang="de-DE" altLang="en-US" sz="1800"/>
              <a:t>Made of Ni-Fe alloy (Ni is 4-20 %) </a:t>
            </a:r>
          </a:p>
          <a:p>
            <a:pPr eaLnBrk="1" hangingPunct="1"/>
            <a:r>
              <a:rPr lang="de-DE" altLang="en-US" sz="1800"/>
              <a:t>Other accesories such as FeS (troilite), schreibersite [(Fe, Ni, Co)</a:t>
            </a:r>
            <a:r>
              <a:rPr lang="de-DE" altLang="en-US" sz="1800" baseline="-25000"/>
              <a:t>3</a:t>
            </a:r>
            <a:r>
              <a:rPr lang="de-DE" altLang="en-US" sz="1800"/>
              <a:t> P] and graphite.</a:t>
            </a:r>
          </a:p>
          <a:p>
            <a:pPr eaLnBrk="1" hangingPunct="1"/>
            <a:r>
              <a:rPr lang="de-DE" altLang="en-US" sz="1800">
                <a:solidFill>
                  <a:srgbClr val="6600FF"/>
                </a:solidFill>
              </a:rPr>
              <a:t>Widmanstatten figure</a:t>
            </a:r>
            <a:r>
              <a:rPr lang="de-DE" altLang="en-US" sz="1800"/>
              <a:t> is displayed normally (etch the polished surface with alcoholic solution of HNO</a:t>
            </a:r>
            <a:r>
              <a:rPr lang="de-DE" altLang="en-US" sz="1800" baseline="-25000"/>
              <a:t>3</a:t>
            </a:r>
            <a:r>
              <a:rPr lang="de-DE" altLang="en-US" sz="1800"/>
              <a:t>) </a:t>
            </a:r>
          </a:p>
          <a:p>
            <a:pPr eaLnBrk="1" hangingPunct="1"/>
            <a:r>
              <a:rPr lang="de-DE" altLang="en-US" sz="1800"/>
              <a:t>Lamellae are parallel to octahedral faces (exsolution due to very slow cooling)</a:t>
            </a:r>
          </a:p>
          <a:p>
            <a:pPr eaLnBrk="1" hangingPunct="1"/>
            <a:r>
              <a:rPr lang="de-DE" altLang="en-US" sz="1800"/>
              <a:t>Lamellae are made of kamacite (Ni-Fe alloy with 6% Ni) bordered by taenite (Ni-Fe alloy with 30% Ni)</a:t>
            </a:r>
          </a:p>
          <a:p>
            <a:pPr eaLnBrk="1" hangingPunct="1"/>
            <a:r>
              <a:rPr lang="de-DE" altLang="en-US" sz="1800"/>
              <a:t>Such meteorites are called Octahedrites.</a:t>
            </a:r>
          </a:p>
          <a:p>
            <a:pPr eaLnBrk="1" hangingPunct="1"/>
            <a:r>
              <a:rPr lang="de-DE" altLang="en-US" sz="1800"/>
              <a:t>Hexahedrites = dominated by kamacite.</a:t>
            </a:r>
          </a:p>
          <a:p>
            <a:pPr eaLnBrk="1" hangingPunct="1"/>
            <a:endParaRPr lang="de-DE" altLang="en-US" sz="1800"/>
          </a:p>
          <a:p>
            <a:pPr eaLnBrk="1" hangingPunct="1"/>
            <a:endParaRPr lang="de-DE" altLang="en-US" sz="1800"/>
          </a:p>
        </p:txBody>
      </p:sp>
    </p:spTree>
    <p:extLst>
      <p:ext uri="{BB962C8B-B14F-4D97-AF65-F5344CB8AC3E}">
        <p14:creationId xmlns:p14="http://schemas.microsoft.com/office/powerpoint/2010/main" val="18357538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3679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3000"/>
              <a:t>Iron meteorites</a:t>
            </a:r>
          </a:p>
        </p:txBody>
      </p:sp>
      <p:pic>
        <p:nvPicPr>
          <p:cNvPr id="25603" name="Picture 4" descr="Iron meteor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6" y="1593058"/>
            <a:ext cx="5778103" cy="3755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729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42148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3000"/>
              <a:t>Widmanstatten structure</a:t>
            </a:r>
          </a:p>
        </p:txBody>
      </p:sp>
      <p:pic>
        <p:nvPicPr>
          <p:cNvPr id="26627" name="Picture 4" descr="meteorites_8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7" y="1498998"/>
            <a:ext cx="5293519" cy="3969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5133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475059"/>
          </a:xfrm>
        </p:spPr>
        <p:txBody>
          <a:bodyPr/>
          <a:lstStyle/>
          <a:p>
            <a:pPr eaLnBrk="1" hangingPunct="1"/>
            <a:r>
              <a:rPr lang="de-DE" altLang="en-US" sz="2100"/>
              <a:t>Siderolites or Stony Irons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593056"/>
            <a:ext cx="6172200" cy="3858816"/>
          </a:xfrm>
        </p:spPr>
        <p:txBody>
          <a:bodyPr/>
          <a:lstStyle/>
          <a:p>
            <a:pPr eaLnBrk="1" hangingPunct="1"/>
            <a:r>
              <a:rPr lang="de-DE" altLang="en-US" sz="1800"/>
              <a:t>They have Ni-Fe and silicates in approximately equal proportions.</a:t>
            </a:r>
          </a:p>
          <a:p>
            <a:pPr eaLnBrk="1" hangingPunct="1"/>
            <a:r>
              <a:rPr lang="de-DE" altLang="en-US" sz="1800"/>
              <a:t>Two groups are recognized:</a:t>
            </a:r>
          </a:p>
          <a:p>
            <a:pPr eaLnBrk="1" hangingPunct="1"/>
            <a:r>
              <a:rPr lang="de-DE" altLang="en-US" sz="1800"/>
              <a:t>Pallasites</a:t>
            </a:r>
          </a:p>
          <a:p>
            <a:pPr eaLnBrk="1" hangingPunct="1"/>
            <a:r>
              <a:rPr lang="de-DE" altLang="en-US" sz="1800"/>
              <a:t>Mesosiderites</a:t>
            </a:r>
          </a:p>
          <a:p>
            <a:pPr eaLnBrk="1" hangingPunct="1"/>
            <a:endParaRPr lang="de-DE" altLang="en-US" sz="1800"/>
          </a:p>
          <a:p>
            <a:pPr eaLnBrk="1" hangingPunct="1"/>
            <a:r>
              <a:rPr lang="de-DE" altLang="en-US" sz="1800"/>
              <a:t>Pallasites have a continuous base of Ni-Fe and enclose olivine grains of euhedral forms.</a:t>
            </a:r>
          </a:p>
          <a:p>
            <a:pPr eaLnBrk="1" hangingPunct="1"/>
            <a:endParaRPr lang="de-DE" altLang="en-US" sz="1800"/>
          </a:p>
          <a:p>
            <a:pPr eaLnBrk="1" hangingPunct="1"/>
            <a:r>
              <a:rPr lang="de-DE" altLang="en-US" sz="1800"/>
              <a:t>Mesosiderites have a discontinuous base and silicates are Plagioclase and pyroxene with accessory olivine.</a:t>
            </a:r>
          </a:p>
        </p:txBody>
      </p:sp>
    </p:spTree>
    <p:extLst>
      <p:ext uri="{BB962C8B-B14F-4D97-AF65-F5344CB8AC3E}">
        <p14:creationId xmlns:p14="http://schemas.microsoft.com/office/powerpoint/2010/main" val="25119235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5448300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srgbClr val="FFFF66"/>
                </a:solidFill>
                <a:latin typeface="Times New Roman" pitchFamily="18" charset="0"/>
              </a:rPr>
              <a:t>Introduction to Meteorites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Niranjan Mohanty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Assistant Professor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Department of Geology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MLS University, Udaipur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nmohantyngribhu@gmail.com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8195" name="Picture 5" descr="Fig 1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28800"/>
            <a:ext cx="2595563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60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3131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1800"/>
              <a:t>Stony Iron meteorites</a:t>
            </a:r>
          </a:p>
        </p:txBody>
      </p:sp>
      <p:pic>
        <p:nvPicPr>
          <p:cNvPr id="28675" name="Picture 4" descr="stony iron meteor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391" y="1646636"/>
            <a:ext cx="6048375" cy="404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588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36790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2100"/>
              <a:t>Aerolites or Stones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754981"/>
            <a:ext cx="6172200" cy="3696891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de-DE" altLang="en-US" sz="1800"/>
              <a:t>Two groups: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Chondrites (primitive and non-differentiated or unmelted)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Achondrites (differentiated or melted)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Chondrites have chondrules or chondri (small rounded bodies of up to 1mm in diameter) made of olivine and pyroxene. Unique to meteorites and never found in terrestrial rocks.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Avg composition: 40% Olivine, 30% pyroxene, 10-20% nickel-iron, 10% plagioclase and 6% troilite.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A group of chondrites are carbonaceous chondrites consists of complex organic compounds (origin is controversial).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Responsible for life and water on Earth!</a:t>
            </a:r>
          </a:p>
        </p:txBody>
      </p:sp>
    </p:spTree>
    <p:extLst>
      <p:ext uri="{BB962C8B-B14F-4D97-AF65-F5344CB8AC3E}">
        <p14:creationId xmlns:p14="http://schemas.microsoft.com/office/powerpoint/2010/main" val="1896031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367903"/>
          </a:xfrm>
        </p:spPr>
        <p:txBody>
          <a:bodyPr/>
          <a:lstStyle/>
          <a:p>
            <a:pPr eaLnBrk="1" hangingPunct="1"/>
            <a:r>
              <a:rPr lang="de-DE" altLang="en-US" sz="1800"/>
              <a:t>Chondritic meteorites</a:t>
            </a:r>
          </a:p>
        </p:txBody>
      </p:sp>
      <p:pic>
        <p:nvPicPr>
          <p:cNvPr id="30723" name="Picture 4" descr="chondr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2" y="1538288"/>
            <a:ext cx="5454254" cy="429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88368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475059"/>
          </a:xfrm>
        </p:spPr>
        <p:txBody>
          <a:bodyPr/>
          <a:lstStyle/>
          <a:p>
            <a:pPr eaLnBrk="1" hangingPunct="1"/>
            <a:r>
              <a:rPr lang="de-DE" altLang="en-US" sz="1800"/>
              <a:t>Chondrites in microscope</a:t>
            </a:r>
          </a:p>
        </p:txBody>
      </p:sp>
      <p:pic>
        <p:nvPicPr>
          <p:cNvPr id="31747" name="Picture 4" descr="microsco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38" y="1675210"/>
            <a:ext cx="5400675" cy="403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35997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421481"/>
          </a:xfrm>
        </p:spPr>
        <p:txBody>
          <a:bodyPr/>
          <a:lstStyle/>
          <a:p>
            <a:pPr eaLnBrk="1" hangingPunct="1"/>
            <a:r>
              <a:rPr lang="de-DE" altLang="en-US" sz="2100"/>
              <a:t>Achondrites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701405"/>
            <a:ext cx="6172200" cy="3750469"/>
          </a:xfrm>
        </p:spPr>
        <p:txBody>
          <a:bodyPr/>
          <a:lstStyle/>
          <a:p>
            <a:pPr eaLnBrk="1" hangingPunct="1"/>
            <a:r>
              <a:rPr lang="de-DE" altLang="en-US" sz="1800"/>
              <a:t>Donot contain chondrules and are more coarse grained</a:t>
            </a:r>
          </a:p>
          <a:p>
            <a:pPr eaLnBrk="1" hangingPunct="1"/>
            <a:r>
              <a:rPr lang="de-DE" altLang="en-US" sz="1800"/>
              <a:t>Resemble terrestrial silicate rocks and hence probably crystallized from a silicate melt.</a:t>
            </a:r>
          </a:p>
          <a:p>
            <a:pPr eaLnBrk="1" hangingPunct="1"/>
            <a:r>
              <a:rPr lang="de-DE" altLang="en-US" sz="1800"/>
              <a:t>Similar to basalts and gabbros.</a:t>
            </a:r>
          </a:p>
          <a:p>
            <a:pPr eaLnBrk="1" hangingPunct="1"/>
            <a:r>
              <a:rPr lang="de-DE" altLang="en-US" sz="1800"/>
              <a:t>They are differentiated meteorites.</a:t>
            </a:r>
          </a:p>
        </p:txBody>
      </p:sp>
      <p:pic>
        <p:nvPicPr>
          <p:cNvPr id="32772" name="Picture 4" descr="achondr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6024" y="3275410"/>
            <a:ext cx="2258615" cy="169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65398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367903"/>
          </a:xfrm>
        </p:spPr>
        <p:txBody>
          <a:bodyPr/>
          <a:lstStyle/>
          <a:p>
            <a:pPr eaLnBrk="1" hangingPunct="1"/>
            <a:r>
              <a:rPr lang="de-DE" altLang="en-US" sz="1800" b="1"/>
              <a:t>Chondrites = Bulk Earth</a:t>
            </a:r>
            <a:r>
              <a:rPr lang="de-DE" altLang="en-US" sz="1800"/>
              <a:t> </a:t>
            </a:r>
          </a:p>
        </p:txBody>
      </p:sp>
      <p:pic>
        <p:nvPicPr>
          <p:cNvPr id="3379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56161" y="2781301"/>
            <a:ext cx="1674019" cy="1674019"/>
          </a:xfrm>
          <a:noFill/>
        </p:spPr>
      </p:pic>
      <p:pic>
        <p:nvPicPr>
          <p:cNvPr id="337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50" y="2619375"/>
            <a:ext cx="14192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050382"/>
            <a:ext cx="2106216" cy="1389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8" name="Rectangle 7"/>
          <p:cNvSpPr>
            <a:spLocks noChangeArrowheads="1"/>
          </p:cNvSpPr>
          <p:nvPr/>
        </p:nvSpPr>
        <p:spPr bwMode="auto">
          <a:xfrm>
            <a:off x="3545681" y="3482578"/>
            <a:ext cx="2856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350" b="1"/>
              <a:t>+</a:t>
            </a:r>
          </a:p>
        </p:txBody>
      </p:sp>
      <p:sp>
        <p:nvSpPr>
          <p:cNvPr id="33799" name="Rectangle 8"/>
          <p:cNvSpPr>
            <a:spLocks noChangeArrowheads="1"/>
          </p:cNvSpPr>
          <p:nvPr/>
        </p:nvSpPr>
        <p:spPr bwMode="auto">
          <a:xfrm>
            <a:off x="4895850" y="3537347"/>
            <a:ext cx="285656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350" b="1"/>
              <a:t>=</a:t>
            </a:r>
          </a:p>
        </p:txBody>
      </p:sp>
      <p:sp>
        <p:nvSpPr>
          <p:cNvPr id="33800" name="Text Box 9"/>
          <p:cNvSpPr txBox="1">
            <a:spLocks noChangeArrowheads="1"/>
          </p:cNvSpPr>
          <p:nvPr/>
        </p:nvSpPr>
        <p:spPr bwMode="auto">
          <a:xfrm>
            <a:off x="1910954" y="4686300"/>
            <a:ext cx="805029" cy="715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350"/>
              <a:t>Crust+</a:t>
            </a:r>
          </a:p>
          <a:p>
            <a:pPr eaLnBrk="1" hangingPunct="1"/>
            <a:r>
              <a:rPr lang="de-DE" altLang="en-US" sz="1350"/>
              <a:t>Mantle+</a:t>
            </a:r>
          </a:p>
          <a:p>
            <a:pPr eaLnBrk="1" hangingPunct="1"/>
            <a:r>
              <a:rPr lang="de-DE" altLang="en-US" sz="1350"/>
              <a:t>Core</a:t>
            </a:r>
          </a:p>
        </p:txBody>
      </p:sp>
    </p:spTree>
    <p:extLst>
      <p:ext uri="{BB962C8B-B14F-4D97-AF65-F5344CB8AC3E}">
        <p14:creationId xmlns:p14="http://schemas.microsoft.com/office/powerpoint/2010/main" val="1018560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31313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2100" b="1"/>
              <a:t>Tektites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646635"/>
            <a:ext cx="6172200" cy="380523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de-DE" altLang="en-US" sz="1800"/>
              <a:t>Made of silica-rich glass (75% SiO2)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Resembles obsidian but still different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Also have Al, K, and Ca.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Very low Mg and Na.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Driest glasses (0.005% water)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Unusual in composition.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Usually small (200-300gm) and occur in areas where no volcanic activity is known.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 sz="1800"/>
              <a:t>Nobody has seen them as falls so their origin is controversial.</a:t>
            </a:r>
            <a:r>
              <a:rPr lang="de-DE" altLang="en-US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de-DE" altLang="en-US"/>
              <a:t>But the precuror material is of terrestrial orgin (chemistry and isotopes)</a:t>
            </a:r>
          </a:p>
        </p:txBody>
      </p:sp>
    </p:spTree>
    <p:extLst>
      <p:ext uri="{BB962C8B-B14F-4D97-AF65-F5344CB8AC3E}">
        <p14:creationId xmlns:p14="http://schemas.microsoft.com/office/powerpoint/2010/main" val="8643507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en-US" smtClean="0"/>
              <a:t>Tektite</a:t>
            </a:r>
          </a:p>
        </p:txBody>
      </p:sp>
      <p:pic>
        <p:nvPicPr>
          <p:cNvPr id="35843" name="Picture 4" descr="180px-Moldav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636" y="2402681"/>
            <a:ext cx="3131344" cy="234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85697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529828"/>
          </a:xfrm>
        </p:spPr>
        <p:txBody>
          <a:bodyPr/>
          <a:lstStyle/>
          <a:p>
            <a:pPr eaLnBrk="1" hangingPunct="1"/>
            <a:r>
              <a:rPr lang="de-DE" altLang="en-US" sz="2100"/>
              <a:t>Relative abundances of falls</a:t>
            </a:r>
          </a:p>
        </p:txBody>
      </p:sp>
      <p:pic>
        <p:nvPicPr>
          <p:cNvPr id="36867" name="Picture 4" descr="meteorites_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1625205"/>
            <a:ext cx="2857500" cy="3607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3059907" y="4832747"/>
            <a:ext cx="2970610" cy="43219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US" altLang="en-US" sz="135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931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25955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de-DE" altLang="en-US" sz="2400"/>
              <a:t>Classification of meteorites</a:t>
            </a:r>
          </a:p>
        </p:txBody>
      </p:sp>
      <p:pic>
        <p:nvPicPr>
          <p:cNvPr id="37891" name="Picture 4" descr="meteorites_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2207" y="1665685"/>
            <a:ext cx="4266010" cy="4170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677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de-DE" altLang="en-US" sz="2100" b="1" dirty="0"/>
              <a:t>Meteoroids vs Asteroids vs Meteors vs Comets</a:t>
            </a:r>
            <a:r>
              <a:rPr lang="de-DE" altLang="en-US" sz="3000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DE" altLang="en-US" sz="1500"/>
              <a:t>Meteoroids: any object which orbits around the sun on a collision course with another planetary object.</a:t>
            </a:r>
          </a:p>
          <a:p>
            <a:pPr eaLnBrk="1" hangingPunct="1"/>
            <a:endParaRPr lang="de-DE" altLang="en-US" sz="1500"/>
          </a:p>
          <a:p>
            <a:pPr eaLnBrk="1" hangingPunct="1"/>
            <a:r>
              <a:rPr lang="de-DE" altLang="en-US" sz="1500"/>
              <a:t>Meteor: Bright streak of light in the sky due to burning of a planetary object on entering the Earth`s atmosphere. Flash of light!</a:t>
            </a:r>
          </a:p>
          <a:p>
            <a:pPr eaLnBrk="1" hangingPunct="1"/>
            <a:endParaRPr lang="de-DE" altLang="en-US" sz="1500"/>
          </a:p>
          <a:p>
            <a:pPr eaLnBrk="1" hangingPunct="1"/>
            <a:r>
              <a:rPr lang="de-DE" altLang="en-US" sz="1500"/>
              <a:t>Comet: An asteroid or meteroid which glows when close to the Sun; it should have a tail like a comma (e.g., Halley‘s comet).</a:t>
            </a:r>
          </a:p>
          <a:p>
            <a:pPr eaLnBrk="1" hangingPunct="1"/>
            <a:endParaRPr lang="de-DE" altLang="en-US" sz="1500"/>
          </a:p>
          <a:p>
            <a:pPr eaLnBrk="1" hangingPunct="1"/>
            <a:r>
              <a:rPr lang="de-DE" altLang="en-US" sz="1500"/>
              <a:t>Asteroid: it is bigger than a meteroid and orbits around the sun (e.g., Shoemaker levy) </a:t>
            </a:r>
          </a:p>
        </p:txBody>
      </p:sp>
    </p:spTree>
    <p:extLst>
      <p:ext uri="{BB962C8B-B14F-4D97-AF65-F5344CB8AC3E}">
        <p14:creationId xmlns:p14="http://schemas.microsoft.com/office/powerpoint/2010/main" val="2663145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529828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 eaLnBrk="1" hangingPunct="1"/>
            <a:r>
              <a:rPr lang="de-DE" altLang="en-US" sz="2400" b="1" dirty="0"/>
              <a:t>Why are they important 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976098"/>
            <a:ext cx="7886700" cy="3263504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</a:pPr>
            <a:r>
              <a:rPr lang="de-DE" altLang="en-US" sz="1350" dirty="0"/>
              <a:t>They provide direct information on the </a:t>
            </a:r>
            <a:r>
              <a:rPr lang="de-DE" altLang="en-US" sz="1350" i="1" dirty="0"/>
              <a:t>early</a:t>
            </a:r>
            <a:r>
              <a:rPr lang="de-DE" altLang="en-US" sz="1350" dirty="0"/>
              <a:t> conditions of the solar system.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r>
              <a:rPr lang="de-DE" altLang="en-US" sz="1350" dirty="0"/>
              <a:t>They provide direct information on the </a:t>
            </a:r>
            <a:r>
              <a:rPr lang="de-DE" altLang="en-US" sz="1350" i="1" dirty="0"/>
              <a:t>interiors</a:t>
            </a:r>
            <a:r>
              <a:rPr lang="de-DE" altLang="en-US" sz="1350" dirty="0"/>
              <a:t> of the planets and asteroids.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r>
              <a:rPr lang="de-DE" altLang="en-US" sz="1350" dirty="0"/>
              <a:t>They also tell us about the planets or asteroids that have </a:t>
            </a:r>
            <a:r>
              <a:rPr lang="de-DE" altLang="en-US" sz="1350" i="1" dirty="0"/>
              <a:t>long disappeared</a:t>
            </a:r>
            <a:r>
              <a:rPr lang="de-DE" altLang="en-US" sz="1350" dirty="0"/>
              <a:t> and constitute only ever sources of information.</a:t>
            </a:r>
          </a:p>
          <a:p>
            <a:pPr eaLnBrk="1" hangingPunct="1">
              <a:lnSpc>
                <a:spcPct val="80000"/>
              </a:lnSpc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r>
              <a:rPr lang="de-DE" altLang="en-US" sz="1350" dirty="0"/>
              <a:t>The age of formation of the solar system (condensation of solid material from gas and cloud ) is based on ages of meterorites.</a:t>
            </a:r>
          </a:p>
          <a:p>
            <a:pPr eaLnBrk="1" hangingPunct="1">
              <a:lnSpc>
                <a:spcPct val="80000"/>
              </a:lnSpc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r>
              <a:rPr lang="de-DE" altLang="en-US" sz="1350" dirty="0"/>
              <a:t>The age of the Earth is based on measurements of dating on hundreds of meteorites (4.47-4.57 Ga). </a:t>
            </a:r>
          </a:p>
          <a:p>
            <a:pPr eaLnBrk="1" hangingPunct="1">
              <a:lnSpc>
                <a:spcPct val="80000"/>
              </a:lnSpc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r>
              <a:rPr lang="de-DE" altLang="en-US" sz="1350" dirty="0"/>
              <a:t>They are the oldest materials we have from the solar system. </a:t>
            </a:r>
          </a:p>
          <a:p>
            <a:pPr eaLnBrk="1" hangingPunct="1">
              <a:lnSpc>
                <a:spcPct val="80000"/>
              </a:lnSpc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r>
              <a:rPr lang="de-DE" altLang="en-US" sz="1350" dirty="0"/>
              <a:t>Meteorites are Poor man‘s space probes!!!</a:t>
            </a:r>
          </a:p>
          <a:p>
            <a:pPr eaLnBrk="1" hangingPunct="1">
              <a:lnSpc>
                <a:spcPct val="80000"/>
              </a:lnSpc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endParaRPr lang="de-DE" altLang="en-US" sz="1350" dirty="0"/>
          </a:p>
          <a:p>
            <a:pPr eaLnBrk="1" hangingPunct="1">
              <a:lnSpc>
                <a:spcPct val="80000"/>
              </a:lnSpc>
            </a:pPr>
            <a:endParaRPr lang="de-DE" altLang="en-US" sz="1800" dirty="0"/>
          </a:p>
        </p:txBody>
      </p:sp>
    </p:spTree>
    <p:extLst>
      <p:ext uri="{BB962C8B-B14F-4D97-AF65-F5344CB8AC3E}">
        <p14:creationId xmlns:p14="http://schemas.microsoft.com/office/powerpoint/2010/main" val="479631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475059"/>
          </a:xfrm>
        </p:spPr>
        <p:txBody>
          <a:bodyPr/>
          <a:lstStyle/>
          <a:p>
            <a:pPr eaLnBrk="1" hangingPunct="1"/>
            <a:r>
              <a:rPr lang="de-DE" altLang="en-US" sz="2100"/>
              <a:t>Smaller meteorites -2</a:t>
            </a:r>
          </a:p>
        </p:txBody>
      </p:sp>
      <p:pic>
        <p:nvPicPr>
          <p:cNvPr id="13315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0550" y="2078832"/>
            <a:ext cx="2971800" cy="3618310"/>
          </a:xfrm>
          <a:noFill/>
        </p:spPr>
      </p:pic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35" y="3590925"/>
            <a:ext cx="1565672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6"/>
          <p:cNvSpPr>
            <a:spLocks noChangeArrowheads="1"/>
          </p:cNvSpPr>
          <p:nvPr/>
        </p:nvSpPr>
        <p:spPr bwMode="auto">
          <a:xfrm>
            <a:off x="1331119" y="2078832"/>
            <a:ext cx="34290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350" b="1"/>
              <a:t>Wethersfield, Connecticut,</a:t>
            </a:r>
          </a:p>
          <a:p>
            <a:pPr eaLnBrk="1" hangingPunct="1"/>
            <a:r>
              <a:rPr lang="de-DE" altLang="en-US" sz="1350" b="1"/>
              <a:t>November 8, 1982.</a:t>
            </a:r>
          </a:p>
          <a:p>
            <a:pPr eaLnBrk="1" hangingPunct="1"/>
            <a:r>
              <a:rPr lang="de-DE" altLang="en-US" sz="1350" b="1"/>
              <a:t>6-pound meteorite crashed</a:t>
            </a:r>
          </a:p>
          <a:p>
            <a:pPr eaLnBrk="1" hangingPunct="1"/>
            <a:r>
              <a:rPr lang="de-DE" altLang="en-US" sz="1350" b="1"/>
              <a:t>through roof.</a:t>
            </a:r>
          </a:p>
        </p:txBody>
      </p:sp>
    </p:spTree>
    <p:extLst>
      <p:ext uri="{BB962C8B-B14F-4D97-AF65-F5344CB8AC3E}">
        <p14:creationId xmlns:p14="http://schemas.microsoft.com/office/powerpoint/2010/main" val="2633752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421481"/>
          </a:xfrm>
        </p:spPr>
        <p:txBody>
          <a:bodyPr/>
          <a:lstStyle/>
          <a:p>
            <a:pPr eaLnBrk="1" hangingPunct="1"/>
            <a:r>
              <a:rPr lang="de-DE" altLang="en-US" sz="2100"/>
              <a:t>Smaller meteorites -1</a:t>
            </a:r>
          </a:p>
        </p:txBody>
      </p:sp>
      <p:pic>
        <p:nvPicPr>
          <p:cNvPr id="1433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01730" y="1646635"/>
            <a:ext cx="3021806" cy="3618309"/>
          </a:xfrm>
          <a:noFill/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547813" y="2834879"/>
            <a:ext cx="34290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350"/>
              <a:t>Peekskill Meteorite</a:t>
            </a:r>
          </a:p>
          <a:p>
            <a:pPr eaLnBrk="1" hangingPunct="1"/>
            <a:endParaRPr lang="de-DE" altLang="en-US" sz="1350"/>
          </a:p>
          <a:p>
            <a:pPr eaLnBrk="1" hangingPunct="1"/>
            <a:r>
              <a:rPr lang="de-DE" altLang="en-US" sz="1350"/>
              <a:t>Now in the</a:t>
            </a:r>
          </a:p>
          <a:p>
            <a:pPr eaLnBrk="1" hangingPunct="1"/>
            <a:r>
              <a:rPr lang="de-DE" altLang="en-US" sz="1350"/>
              <a:t>Smithsonian Museum of natural </a:t>
            </a:r>
          </a:p>
          <a:p>
            <a:pPr eaLnBrk="1" hangingPunct="1"/>
            <a:r>
              <a:rPr lang="de-DE" altLang="en-US" sz="1350"/>
              <a:t>history!</a:t>
            </a:r>
          </a:p>
        </p:txBody>
      </p:sp>
    </p:spTree>
    <p:extLst>
      <p:ext uri="{BB962C8B-B14F-4D97-AF65-F5344CB8AC3E}">
        <p14:creationId xmlns:p14="http://schemas.microsoft.com/office/powerpoint/2010/main" val="2938709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475059"/>
          </a:xfrm>
        </p:spPr>
        <p:txBody>
          <a:bodyPr/>
          <a:lstStyle/>
          <a:p>
            <a:pPr eaLnBrk="1" hangingPunct="1"/>
            <a:r>
              <a:rPr lang="de-DE" altLang="en-US" sz="1800" b="1"/>
              <a:t>Where to look for meteorites?</a:t>
            </a:r>
            <a:r>
              <a:rPr lang="de-DE" altLang="en-US" sz="1800"/>
              <a:t> 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1485900" y="1808560"/>
            <a:ext cx="6172200" cy="3643313"/>
          </a:xfrm>
        </p:spPr>
        <p:txBody>
          <a:bodyPr/>
          <a:lstStyle/>
          <a:p>
            <a:pPr eaLnBrk="1" hangingPunct="1"/>
            <a:r>
              <a:rPr lang="de-DE" altLang="en-US" sz="1800"/>
              <a:t>Anywhere (ocean bottoms to mountain tops!)</a:t>
            </a:r>
          </a:p>
          <a:p>
            <a:pPr eaLnBrk="1" hangingPunct="1"/>
            <a:endParaRPr lang="de-DE" altLang="en-US" sz="1800"/>
          </a:p>
          <a:p>
            <a:pPr eaLnBrk="1" hangingPunct="1"/>
            <a:r>
              <a:rPr lang="de-DE" altLang="en-US" sz="1800"/>
              <a:t>Best places are deserts and…</a:t>
            </a:r>
          </a:p>
        </p:txBody>
      </p:sp>
      <p:pic>
        <p:nvPicPr>
          <p:cNvPr id="15364" name="Picture 4" descr="slide0023_image0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317" y="3050381"/>
            <a:ext cx="2917031" cy="1787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5" descr="slide0019_image0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272" y="2943226"/>
            <a:ext cx="2862263" cy="1922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95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30"/>
            <a:ext cx="6172200" cy="529828"/>
          </a:xfrm>
        </p:spPr>
        <p:txBody>
          <a:bodyPr/>
          <a:lstStyle/>
          <a:p>
            <a:pPr eaLnBrk="1" hangingPunct="1"/>
            <a:r>
              <a:rPr lang="de-DE" altLang="en-US" sz="2100" b="1"/>
              <a:t>Where to look for meteorites?</a:t>
            </a:r>
          </a:p>
        </p:txBody>
      </p:sp>
      <p:pic>
        <p:nvPicPr>
          <p:cNvPr id="16387" name="Picture 4" descr="antarctic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160" y="1701404"/>
            <a:ext cx="4157663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 descr="antarctic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579" y="3807619"/>
            <a:ext cx="2808684" cy="1849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 Box 6"/>
          <p:cNvSpPr txBox="1">
            <a:spLocks noChangeArrowheads="1"/>
          </p:cNvSpPr>
          <p:nvPr/>
        </p:nvSpPr>
        <p:spPr bwMode="auto">
          <a:xfrm>
            <a:off x="1856185" y="5118497"/>
            <a:ext cx="1002197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350"/>
              <a:t>Antarctica!</a:t>
            </a:r>
          </a:p>
        </p:txBody>
      </p:sp>
    </p:spTree>
    <p:extLst>
      <p:ext uri="{BB962C8B-B14F-4D97-AF65-F5344CB8AC3E}">
        <p14:creationId xmlns:p14="http://schemas.microsoft.com/office/powerpoint/2010/main" val="3627668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5900" y="1063229"/>
            <a:ext cx="6172200" cy="475059"/>
          </a:xfrm>
        </p:spPr>
        <p:txBody>
          <a:bodyPr/>
          <a:lstStyle/>
          <a:p>
            <a:pPr eaLnBrk="1" hangingPunct="1"/>
            <a:r>
              <a:rPr lang="de-DE" altLang="en-US" sz="1800" b="1"/>
              <a:t>Some Indian Meteorites</a:t>
            </a:r>
          </a:p>
        </p:txBody>
      </p:sp>
      <p:pic>
        <p:nvPicPr>
          <p:cNvPr id="17411" name="Picture 4" descr="Dharamsha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35" y="1646635"/>
            <a:ext cx="3186113" cy="238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5"/>
          <p:cNvSpPr txBox="1">
            <a:spLocks noChangeArrowheads="1"/>
          </p:cNvSpPr>
          <p:nvPr/>
        </p:nvSpPr>
        <p:spPr bwMode="auto">
          <a:xfrm>
            <a:off x="1763316" y="4185047"/>
            <a:ext cx="1646605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350"/>
              <a:t>Dharamshala 1860</a:t>
            </a:r>
          </a:p>
        </p:txBody>
      </p:sp>
      <p:pic>
        <p:nvPicPr>
          <p:cNvPr id="17413" name="Picture 8" descr="Khanpur 19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655" y="3423047"/>
            <a:ext cx="3239690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Text Box 9"/>
          <p:cNvSpPr txBox="1">
            <a:spLocks noChangeArrowheads="1"/>
          </p:cNvSpPr>
          <p:nvPr/>
        </p:nvSpPr>
        <p:spPr bwMode="auto">
          <a:xfrm>
            <a:off x="6354366" y="3050382"/>
            <a:ext cx="1271502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en-US" sz="1350"/>
              <a:t>Khanpur 1933</a:t>
            </a:r>
          </a:p>
        </p:txBody>
      </p:sp>
    </p:spTree>
    <p:extLst>
      <p:ext uri="{BB962C8B-B14F-4D97-AF65-F5344CB8AC3E}">
        <p14:creationId xmlns:p14="http://schemas.microsoft.com/office/powerpoint/2010/main" val="183000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Blank Presentation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Times" pitchFamily="6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69</TotalTime>
  <Words>920</Words>
  <Application>Microsoft Office PowerPoint</Application>
  <PresentationFormat>On-screen Show (4:3)</PresentationFormat>
  <Paragraphs>141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Helvetica</vt:lpstr>
      <vt:lpstr>Times</vt:lpstr>
      <vt:lpstr>Times New Roman</vt:lpstr>
      <vt:lpstr>Office Theme</vt:lpstr>
      <vt:lpstr>Blank Presentation</vt:lpstr>
      <vt:lpstr>Meteorites: what are they ? </vt:lpstr>
      <vt:lpstr>PowerPoint Presentation</vt:lpstr>
      <vt:lpstr>Meteoroids vs Asteroids vs Meteors vs Comets </vt:lpstr>
      <vt:lpstr>Why are they important ?</vt:lpstr>
      <vt:lpstr>Smaller meteorites -2</vt:lpstr>
      <vt:lpstr>Smaller meteorites -1</vt:lpstr>
      <vt:lpstr>Where to look for meteorites? </vt:lpstr>
      <vt:lpstr>Where to look for meteorites?</vt:lpstr>
      <vt:lpstr>Some Indian Meteorites</vt:lpstr>
      <vt:lpstr>What can be the size of the meteorites?</vt:lpstr>
      <vt:lpstr>What meteorite impacts  can cause?</vt:lpstr>
      <vt:lpstr>How to recognize a meteorite? </vt:lpstr>
      <vt:lpstr>How to know you have got a meteorite?</vt:lpstr>
      <vt:lpstr>How meteorites are named?</vt:lpstr>
      <vt:lpstr>Four major types of meteorites (Mason and Moore)</vt:lpstr>
      <vt:lpstr>Siderites or Irons</vt:lpstr>
      <vt:lpstr>Iron meteorites</vt:lpstr>
      <vt:lpstr>Widmanstatten structure</vt:lpstr>
      <vt:lpstr>Siderolites or Stony Irons</vt:lpstr>
      <vt:lpstr>Stony Iron meteorites</vt:lpstr>
      <vt:lpstr>Aerolites or Stones</vt:lpstr>
      <vt:lpstr>Chondritic meteorites</vt:lpstr>
      <vt:lpstr>Chondrites in microscope</vt:lpstr>
      <vt:lpstr>Achondrites</vt:lpstr>
      <vt:lpstr>Chondrites = Bulk Earth </vt:lpstr>
      <vt:lpstr>Tektites</vt:lpstr>
      <vt:lpstr>Tektite</vt:lpstr>
      <vt:lpstr>Relative abundances of falls</vt:lpstr>
      <vt:lpstr>Classification of meteorites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Meteorites: what are they ?</dc:title>
  <dc:creator>Niranjan</dc:creator>
  <cp:lastModifiedBy>Admin</cp:lastModifiedBy>
  <cp:revision>6</cp:revision>
  <dcterms:created xsi:type="dcterms:W3CDTF">2020-05-23T09:43:27Z</dcterms:created>
  <dcterms:modified xsi:type="dcterms:W3CDTF">2021-04-26T12:11:08Z</dcterms:modified>
</cp:coreProperties>
</file>