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67" r:id="rId12"/>
    <p:sldId id="275" r:id="rId13"/>
    <p:sldId id="269" r:id="rId14"/>
    <p:sldId id="270" r:id="rId15"/>
    <p:sldId id="271" r:id="rId16"/>
    <p:sldId id="272" r:id="rId17"/>
    <p:sldId id="273" r:id="rId18"/>
    <p:sldId id="258" r:id="rId19"/>
    <p:sldId id="268" r:id="rId20"/>
    <p:sldId id="274" r:id="rId21"/>
  </p:sldIdLst>
  <p:sldSz cx="12192000" cy="6858000"/>
  <p:notesSz cx="7102475"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1" d="100"/>
          <a:sy n="91" d="100"/>
        </p:scale>
        <p:origin x="-534" y="-11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BCFA96-F556-4F77-8680-F37E4248A1EE}"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DD32B-865A-4A68-9906-E4A59AC87134}" type="slidenum">
              <a:rPr lang="en-US" smtClean="0"/>
              <a:pPr/>
              <a:t>‹#›</a:t>
            </a:fld>
            <a:endParaRPr lang="en-US"/>
          </a:p>
        </p:txBody>
      </p:sp>
    </p:spTree>
    <p:extLst>
      <p:ext uri="{BB962C8B-B14F-4D97-AF65-F5344CB8AC3E}">
        <p14:creationId xmlns:p14="http://schemas.microsoft.com/office/powerpoint/2010/main" xmlns="" val="2420265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BCFA96-F556-4F77-8680-F37E4248A1EE}"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DD32B-865A-4A68-9906-E4A59AC87134}" type="slidenum">
              <a:rPr lang="en-US" smtClean="0"/>
              <a:pPr/>
              <a:t>‹#›</a:t>
            </a:fld>
            <a:endParaRPr lang="en-US"/>
          </a:p>
        </p:txBody>
      </p:sp>
    </p:spTree>
    <p:extLst>
      <p:ext uri="{BB962C8B-B14F-4D97-AF65-F5344CB8AC3E}">
        <p14:creationId xmlns:p14="http://schemas.microsoft.com/office/powerpoint/2010/main" xmlns="" val="2792372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BCFA96-F556-4F77-8680-F37E4248A1EE}"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DD32B-865A-4A68-9906-E4A59AC87134}"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3769905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BCFA96-F556-4F77-8680-F37E4248A1EE}"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DD32B-865A-4A68-9906-E4A59AC87134}" type="slidenum">
              <a:rPr lang="en-US" smtClean="0"/>
              <a:pPr/>
              <a:t>‹#›</a:t>
            </a:fld>
            <a:endParaRPr lang="en-US"/>
          </a:p>
        </p:txBody>
      </p:sp>
    </p:spTree>
    <p:extLst>
      <p:ext uri="{BB962C8B-B14F-4D97-AF65-F5344CB8AC3E}">
        <p14:creationId xmlns:p14="http://schemas.microsoft.com/office/powerpoint/2010/main" xmlns="" val="3228851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BCFA96-F556-4F77-8680-F37E4248A1EE}"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DD32B-865A-4A68-9906-E4A59AC87134}"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1914200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BCFA96-F556-4F77-8680-F37E4248A1EE}"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DD32B-865A-4A68-9906-E4A59AC87134}" type="slidenum">
              <a:rPr lang="en-US" smtClean="0"/>
              <a:pPr/>
              <a:t>‹#›</a:t>
            </a:fld>
            <a:endParaRPr lang="en-US"/>
          </a:p>
        </p:txBody>
      </p:sp>
    </p:spTree>
    <p:extLst>
      <p:ext uri="{BB962C8B-B14F-4D97-AF65-F5344CB8AC3E}">
        <p14:creationId xmlns:p14="http://schemas.microsoft.com/office/powerpoint/2010/main" xmlns="" val="463514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BCFA96-F556-4F77-8680-F37E4248A1EE}"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DD32B-865A-4A68-9906-E4A59AC87134}" type="slidenum">
              <a:rPr lang="en-US" smtClean="0"/>
              <a:pPr/>
              <a:t>‹#›</a:t>
            </a:fld>
            <a:endParaRPr lang="en-US"/>
          </a:p>
        </p:txBody>
      </p:sp>
    </p:spTree>
    <p:extLst>
      <p:ext uri="{BB962C8B-B14F-4D97-AF65-F5344CB8AC3E}">
        <p14:creationId xmlns:p14="http://schemas.microsoft.com/office/powerpoint/2010/main" xmlns="" val="1312728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BCFA96-F556-4F77-8680-F37E4248A1EE}"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DD32B-865A-4A68-9906-E4A59AC87134}" type="slidenum">
              <a:rPr lang="en-US" smtClean="0"/>
              <a:pPr/>
              <a:t>‹#›</a:t>
            </a:fld>
            <a:endParaRPr lang="en-US"/>
          </a:p>
        </p:txBody>
      </p:sp>
    </p:spTree>
    <p:extLst>
      <p:ext uri="{BB962C8B-B14F-4D97-AF65-F5344CB8AC3E}">
        <p14:creationId xmlns:p14="http://schemas.microsoft.com/office/powerpoint/2010/main" xmlns="" val="3291029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BCFA96-F556-4F77-8680-F37E4248A1EE}"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DD32B-865A-4A68-9906-E4A59AC87134}" type="slidenum">
              <a:rPr lang="en-US" smtClean="0"/>
              <a:pPr/>
              <a:t>‹#›</a:t>
            </a:fld>
            <a:endParaRPr lang="en-US"/>
          </a:p>
        </p:txBody>
      </p:sp>
    </p:spTree>
    <p:extLst>
      <p:ext uri="{BB962C8B-B14F-4D97-AF65-F5344CB8AC3E}">
        <p14:creationId xmlns:p14="http://schemas.microsoft.com/office/powerpoint/2010/main" xmlns="" val="2550681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BCFA96-F556-4F77-8680-F37E4248A1EE}"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DD32B-865A-4A68-9906-E4A59AC87134}" type="slidenum">
              <a:rPr lang="en-US" smtClean="0"/>
              <a:pPr/>
              <a:t>‹#›</a:t>
            </a:fld>
            <a:endParaRPr lang="en-US"/>
          </a:p>
        </p:txBody>
      </p:sp>
    </p:spTree>
    <p:extLst>
      <p:ext uri="{BB962C8B-B14F-4D97-AF65-F5344CB8AC3E}">
        <p14:creationId xmlns:p14="http://schemas.microsoft.com/office/powerpoint/2010/main" xmlns="" val="67221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BCFA96-F556-4F77-8680-F37E4248A1EE}" type="datetimeFigureOut">
              <a:rPr lang="en-US" smtClean="0"/>
              <a:pPr/>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BDD32B-865A-4A68-9906-E4A59AC87134}" type="slidenum">
              <a:rPr lang="en-US" smtClean="0"/>
              <a:pPr/>
              <a:t>‹#›</a:t>
            </a:fld>
            <a:endParaRPr lang="en-US"/>
          </a:p>
        </p:txBody>
      </p:sp>
    </p:spTree>
    <p:extLst>
      <p:ext uri="{BB962C8B-B14F-4D97-AF65-F5344CB8AC3E}">
        <p14:creationId xmlns:p14="http://schemas.microsoft.com/office/powerpoint/2010/main" xmlns="" val="3994922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BCFA96-F556-4F77-8680-F37E4248A1EE}" type="datetimeFigureOut">
              <a:rPr lang="en-US" smtClean="0"/>
              <a:pPr/>
              <a:t>5/22/2020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BDD32B-865A-4A68-9906-E4A59AC87134}" type="slidenum">
              <a:rPr lang="en-US" smtClean="0"/>
              <a:pPr/>
              <a:t>‹#›</a:t>
            </a:fld>
            <a:endParaRPr lang="en-US"/>
          </a:p>
        </p:txBody>
      </p:sp>
    </p:spTree>
    <p:extLst>
      <p:ext uri="{BB962C8B-B14F-4D97-AF65-F5344CB8AC3E}">
        <p14:creationId xmlns:p14="http://schemas.microsoft.com/office/powerpoint/2010/main" xmlns="" val="1157402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BCFA96-F556-4F77-8680-F37E4248A1EE}" type="datetimeFigureOut">
              <a:rPr lang="en-US" smtClean="0"/>
              <a:pPr/>
              <a:t>5/22/2020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BDD32B-865A-4A68-9906-E4A59AC87134}" type="slidenum">
              <a:rPr lang="en-US" smtClean="0"/>
              <a:pPr/>
              <a:t>‹#›</a:t>
            </a:fld>
            <a:endParaRPr lang="en-US"/>
          </a:p>
        </p:txBody>
      </p:sp>
    </p:spTree>
    <p:extLst>
      <p:ext uri="{BB962C8B-B14F-4D97-AF65-F5344CB8AC3E}">
        <p14:creationId xmlns:p14="http://schemas.microsoft.com/office/powerpoint/2010/main" xmlns="" val="4264328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BCFA96-F556-4F77-8680-F37E4248A1EE}" type="datetimeFigureOut">
              <a:rPr lang="en-US" smtClean="0"/>
              <a:pPr/>
              <a:t>5/22/2020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BDD32B-865A-4A68-9906-E4A59AC87134}" type="slidenum">
              <a:rPr lang="en-US" smtClean="0"/>
              <a:pPr/>
              <a:t>‹#›</a:t>
            </a:fld>
            <a:endParaRPr lang="en-US"/>
          </a:p>
        </p:txBody>
      </p:sp>
    </p:spTree>
    <p:extLst>
      <p:ext uri="{BB962C8B-B14F-4D97-AF65-F5344CB8AC3E}">
        <p14:creationId xmlns:p14="http://schemas.microsoft.com/office/powerpoint/2010/main" xmlns="" val="3579582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BCFA96-F556-4F77-8680-F37E4248A1EE}" type="datetimeFigureOut">
              <a:rPr lang="en-US" smtClean="0"/>
              <a:pPr/>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BDD32B-865A-4A68-9906-E4A59AC87134}" type="slidenum">
              <a:rPr lang="en-US" smtClean="0"/>
              <a:pPr/>
              <a:t>‹#›</a:t>
            </a:fld>
            <a:endParaRPr lang="en-US"/>
          </a:p>
        </p:txBody>
      </p:sp>
    </p:spTree>
    <p:extLst>
      <p:ext uri="{BB962C8B-B14F-4D97-AF65-F5344CB8AC3E}">
        <p14:creationId xmlns:p14="http://schemas.microsoft.com/office/powerpoint/2010/main" xmlns="" val="541332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BCFA96-F556-4F77-8680-F37E4248A1EE}" type="datetimeFigureOut">
              <a:rPr lang="en-US" smtClean="0"/>
              <a:pPr/>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BDD32B-865A-4A68-9906-E4A59AC87134}" type="slidenum">
              <a:rPr lang="en-US" smtClean="0"/>
              <a:pPr/>
              <a:t>‹#›</a:t>
            </a:fld>
            <a:endParaRPr lang="en-US"/>
          </a:p>
        </p:txBody>
      </p:sp>
    </p:spTree>
    <p:extLst>
      <p:ext uri="{BB962C8B-B14F-4D97-AF65-F5344CB8AC3E}">
        <p14:creationId xmlns:p14="http://schemas.microsoft.com/office/powerpoint/2010/main" xmlns="" val="2585938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EBCFA96-F556-4F77-8680-F37E4248A1EE}" type="datetimeFigureOut">
              <a:rPr lang="en-US" smtClean="0"/>
              <a:pPr/>
              <a:t>5/22/2020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0BDD32B-865A-4A68-9906-E4A59AC87134}" type="slidenum">
              <a:rPr lang="en-US" smtClean="0"/>
              <a:pPr/>
              <a:t>‹#›</a:t>
            </a:fld>
            <a:endParaRPr lang="en-US"/>
          </a:p>
        </p:txBody>
      </p:sp>
    </p:spTree>
    <p:extLst>
      <p:ext uri="{BB962C8B-B14F-4D97-AF65-F5344CB8AC3E}">
        <p14:creationId xmlns:p14="http://schemas.microsoft.com/office/powerpoint/2010/main" xmlns="" val="24472201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C29A04-B7E6-4039-B76B-568E149EC53A}"/>
              </a:ext>
            </a:extLst>
          </p:cNvPr>
          <p:cNvSpPr>
            <a:spLocks noGrp="1"/>
          </p:cNvSpPr>
          <p:nvPr>
            <p:ph type="ctrTitle"/>
          </p:nvPr>
        </p:nvSpPr>
        <p:spPr>
          <a:xfrm>
            <a:off x="1052945" y="304800"/>
            <a:ext cx="10113819" cy="4454235"/>
          </a:xfrm>
        </p:spPr>
        <p:txBody>
          <a:bodyPr>
            <a:normAutofit/>
          </a:bodyPr>
          <a:lstStyle/>
          <a:p>
            <a:pPr algn="ctr"/>
            <a:r>
              <a:rPr lang="en-US" dirty="0" err="1">
                <a:latin typeface="Times New Roman" panose="02020603050405020304" pitchFamily="18" charset="0"/>
                <a:cs typeface="Times New Roman" panose="02020603050405020304" pitchFamily="18" charset="0"/>
              </a:rPr>
              <a:t>BLISc</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PAPER- BLIS/2/CT/07 Information Sources and Services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Unit 3: Information Delivery Services</a:t>
            </a:r>
          </a:p>
        </p:txBody>
      </p:sp>
      <p:sp>
        <p:nvSpPr>
          <p:cNvPr id="3" name="Subtitle 2">
            <a:extLst>
              <a:ext uri="{FF2B5EF4-FFF2-40B4-BE49-F238E27FC236}">
                <a16:creationId xmlns:a16="http://schemas.microsoft.com/office/drawing/2014/main" xmlns="" id="{C715D28A-AA89-4EF5-B138-92E1D8513820}"/>
              </a:ext>
            </a:extLst>
          </p:cNvPr>
          <p:cNvSpPr>
            <a:spLocks noGrp="1"/>
          </p:cNvSpPr>
          <p:nvPr>
            <p:ph type="subTitle" idx="1"/>
          </p:nvPr>
        </p:nvSpPr>
        <p:spPr>
          <a:xfrm>
            <a:off x="1413164" y="4759036"/>
            <a:ext cx="9144000" cy="1794164"/>
          </a:xfrm>
        </p:spPr>
        <p:txBody>
          <a:bodyPr/>
          <a:lstStyle/>
          <a:p>
            <a:endParaRPr lang="en-US" dirty="0"/>
          </a:p>
          <a:p>
            <a:pPr algn="ctr"/>
            <a:r>
              <a:rPr lang="en-US" dirty="0">
                <a:latin typeface="Times New Roman" panose="02020603050405020304" pitchFamily="18" charset="0"/>
                <a:cs typeface="Times New Roman" panose="02020603050405020304" pitchFamily="18" charset="0"/>
              </a:rPr>
              <a:t>Naveen </a:t>
            </a:r>
            <a:r>
              <a:rPr lang="en-US" dirty="0" err="1">
                <a:latin typeface="Times New Roman" panose="02020603050405020304" pitchFamily="18" charset="0"/>
                <a:cs typeface="Times New Roman" panose="02020603050405020304" pitchFamily="18" charset="0"/>
              </a:rPr>
              <a:t>Chaparwal</a:t>
            </a: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Guest Faculty, </a:t>
            </a:r>
            <a:r>
              <a:rPr lang="en-US" dirty="0" err="1">
                <a:latin typeface="Times New Roman" panose="02020603050405020304" pitchFamily="18" charset="0"/>
                <a:cs typeface="Times New Roman" panose="02020603050405020304" pitchFamily="18" charset="0"/>
              </a:rPr>
              <a:t>DLISc</a:t>
            </a:r>
            <a:r>
              <a:rPr lang="en-US" dirty="0">
                <a:latin typeface="Times New Roman" panose="02020603050405020304" pitchFamily="18" charset="0"/>
                <a:cs typeface="Times New Roman" panose="02020603050405020304" pitchFamily="18" charset="0"/>
              </a:rPr>
              <a:t>, UCSSH, MLSU, Udaipur</a:t>
            </a:r>
          </a:p>
        </p:txBody>
      </p:sp>
    </p:spTree>
    <p:extLst>
      <p:ext uri="{BB962C8B-B14F-4D97-AF65-F5344CB8AC3E}">
        <p14:creationId xmlns:p14="http://schemas.microsoft.com/office/powerpoint/2010/main" xmlns="" val="42425468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DB05FEA-6BDA-4E6B-A070-912F29CA0272}"/>
              </a:ext>
            </a:extLst>
          </p:cNvPr>
          <p:cNvSpPr>
            <a:spLocks noGrp="1"/>
          </p:cNvSpPr>
          <p:nvPr>
            <p:ph idx="1"/>
          </p:nvPr>
        </p:nvSpPr>
        <p:spPr>
          <a:xfrm>
            <a:off x="677334" y="357809"/>
            <a:ext cx="8718457" cy="6016487"/>
          </a:xfrm>
        </p:spPr>
        <p:txBody>
          <a:bodyPr>
            <a:normAutofit/>
          </a:bodyPr>
          <a:lstStyle/>
          <a:p>
            <a:pPr algn="just"/>
            <a:r>
              <a:rPr lang="en-US" dirty="0">
                <a:latin typeface="Times New Roman" panose="02020603050405020304" pitchFamily="18" charset="0"/>
                <a:cs typeface="Times New Roman" panose="02020603050405020304" pitchFamily="18" charset="0"/>
              </a:rPr>
              <a:t>British Library Document Supply Service (BLDSS) (earlier known as British Library Direct Service): British Library Direct was an integrated service which included copyright fee paid document delivery and current awareness service. Offered since 2005, this service used to provide online access to table of contents of highly used journals in BLDSC and access to 5 years old full-text journal archive. It was a subscription based service, but it offered free access to bibliographic records and abstracts of articles. Access to full-text article(s) was on payment basis. Over 40,000 researchers were registered users of this service.</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This service has now been replaced by a new online ordering system called BLDSS (British Library Document Supply Service). This also is a subscription based service. This new service provides the customers with keyword searching for over 42 million articles and more than 12.5 million journal articles with immediate download facility. This service facilitates electronic downloading of documents needed by customers. This service gives customers the information regarding time of delivery, price, etc. The customers can also track their orders online. With the introduction of BLDSS, the document delivery service of the British Library (BL) has become more efficient and quality based. </a:t>
            </a:r>
          </a:p>
        </p:txBody>
      </p:sp>
    </p:spTree>
    <p:extLst>
      <p:ext uri="{BB962C8B-B14F-4D97-AF65-F5344CB8AC3E}">
        <p14:creationId xmlns:p14="http://schemas.microsoft.com/office/powerpoint/2010/main" xmlns="" val="3590605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6D4A645-FC53-487A-B728-4E2A674BFB21}"/>
              </a:ext>
            </a:extLst>
          </p:cNvPr>
          <p:cNvSpPr>
            <a:spLocks noGrp="1"/>
          </p:cNvSpPr>
          <p:nvPr>
            <p:ph idx="1"/>
          </p:nvPr>
        </p:nvSpPr>
        <p:spPr>
          <a:xfrm>
            <a:off x="677334" y="569843"/>
            <a:ext cx="8596668" cy="5963479"/>
          </a:xfrm>
        </p:spPr>
        <p:txBody>
          <a:bodyPr>
            <a:normAutofit/>
          </a:bodyPr>
          <a:lstStyle/>
          <a:p>
            <a:pPr algn="just"/>
            <a:r>
              <a:rPr lang="en-US" dirty="0">
                <a:latin typeface="Times New Roman" panose="02020603050405020304" pitchFamily="18" charset="0"/>
                <a:cs typeface="Times New Roman" panose="02020603050405020304" pitchFamily="18" charset="0"/>
              </a:rPr>
              <a:t>British Library Direct Plus: It is a subscription based service which allows simultaneously searching three databases viz. British Library ETOC (Electronic Table of Contents), Google Scholar and </a:t>
            </a:r>
            <a:r>
              <a:rPr lang="en-US" dirty="0" err="1">
                <a:latin typeface="Times New Roman" panose="02020603050405020304" pitchFamily="18" charset="0"/>
                <a:cs typeface="Times New Roman" panose="02020603050405020304" pitchFamily="18" charset="0"/>
              </a:rPr>
              <a:t>Pubmed</a:t>
            </a:r>
            <a:r>
              <a:rPr lang="en-US" dirty="0">
                <a:latin typeface="Times New Roman" panose="02020603050405020304" pitchFamily="18" charset="0"/>
                <a:cs typeface="Times New Roman" panose="02020603050405020304" pitchFamily="18" charset="0"/>
              </a:rPr>
              <a:t> databases. Launched in 2007, this service replaces British Library “Inside” service. The service provides online access to over 300,000 journal titles and 400,000 conference proceedings. It allows archival searching dating back till 1940. The service allows searching of all the three databases by entering keywords or phrases. The number of results retrieved from each database, are displayed. The service permits viewing bibliographic records with or without abstracts for free. The service also has a range of bibliographic management tools.</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After that the British library announced Direct Plus 2.0 with additional features. Now, the BL in partnership with </a:t>
            </a:r>
            <a:r>
              <a:rPr lang="en-US" dirty="0" err="1">
                <a:latin typeface="Times New Roman" panose="02020603050405020304" pitchFamily="18" charset="0"/>
                <a:cs typeface="Times New Roman" panose="02020603050405020304" pitchFamily="18" charset="0"/>
              </a:rPr>
              <a:t>TDNet</a:t>
            </a:r>
            <a:r>
              <a:rPr lang="en-US" dirty="0">
                <a:latin typeface="Times New Roman" panose="02020603050405020304" pitchFamily="18" charset="0"/>
                <a:cs typeface="Times New Roman" panose="02020603050405020304" pitchFamily="18" charset="0"/>
              </a:rPr>
              <a:t> is providing British Library Direct Plus service. This joint venture is subscription based. It combines the federated search feature of the </a:t>
            </a:r>
            <a:r>
              <a:rPr lang="en-US" dirty="0" err="1">
                <a:latin typeface="Times New Roman" panose="02020603050405020304" pitchFamily="18" charset="0"/>
                <a:cs typeface="Times New Roman" panose="02020603050405020304" pitchFamily="18" charset="0"/>
              </a:rPr>
              <a:t>TDNet</a:t>
            </a:r>
            <a:r>
              <a:rPr lang="en-US" dirty="0">
                <a:latin typeface="Times New Roman" panose="02020603050405020304" pitchFamily="18" charset="0"/>
                <a:cs typeface="Times New Roman" panose="02020603050405020304" pitchFamily="18" charset="0"/>
              </a:rPr>
              <a:t> and the BL’s comprehensive online collection. With this service a customer can search the BL’s electronic table of contents, PubMed Central and Google Scholar and place order with the BL.</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British Library Publishers’ Digitization Service: Under this service the library undertakes </a:t>
            </a:r>
            <a:r>
              <a:rPr lang="en-US" dirty="0" err="1">
                <a:latin typeface="Times New Roman" panose="02020603050405020304" pitchFamily="18" charset="0"/>
                <a:cs typeface="Times New Roman" panose="02020603050405020304" pitchFamily="18" charset="0"/>
              </a:rPr>
              <a:t>digitisation</a:t>
            </a:r>
            <a:r>
              <a:rPr lang="en-US" dirty="0">
                <a:latin typeface="Times New Roman" panose="02020603050405020304" pitchFamily="18" charset="0"/>
                <a:cs typeface="Times New Roman" panose="02020603050405020304" pitchFamily="18" charset="0"/>
              </a:rPr>
              <a:t> work of old publications of the publishers.</a:t>
            </a:r>
          </a:p>
        </p:txBody>
      </p:sp>
    </p:spTree>
    <p:extLst>
      <p:ext uri="{BB962C8B-B14F-4D97-AF65-F5344CB8AC3E}">
        <p14:creationId xmlns:p14="http://schemas.microsoft.com/office/powerpoint/2010/main" xmlns="" val="3835445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6CDB383-4A04-45F8-8D59-48286A77B793}"/>
              </a:ext>
            </a:extLst>
          </p:cNvPr>
          <p:cNvSpPr>
            <a:spLocks noGrp="1"/>
          </p:cNvSpPr>
          <p:nvPr>
            <p:ph idx="1"/>
          </p:nvPr>
        </p:nvSpPr>
        <p:spPr>
          <a:xfrm>
            <a:off x="571317" y="460513"/>
            <a:ext cx="8596668" cy="5936974"/>
          </a:xfrm>
        </p:spPr>
        <p:txBody>
          <a:bodyPr>
            <a:normAutofit fontScale="92500" lnSpcReduction="20000"/>
          </a:bodyPr>
          <a:lstStyle/>
          <a:p>
            <a:pPr algn="just"/>
            <a:r>
              <a:rPr lang="en-US" dirty="0">
                <a:solidFill>
                  <a:schemeClr val="accent2"/>
                </a:solidFill>
                <a:latin typeface="Times New Roman" panose="02020603050405020304" pitchFamily="18" charset="0"/>
                <a:cs typeface="Times New Roman" panose="02020603050405020304" pitchFamily="18" charset="0"/>
              </a:rPr>
              <a:t>BLDSS Loan Service</a:t>
            </a:r>
            <a:r>
              <a:rPr lang="en-US" dirty="0">
                <a:latin typeface="Times New Roman" panose="02020603050405020304" pitchFamily="18" charset="0"/>
                <a:cs typeface="Times New Roman" panose="02020603050405020304" pitchFamily="18" charset="0"/>
              </a:rPr>
              <a:t>: The British Library offers loan services to both commercial and non-commercial </a:t>
            </a:r>
            <a:r>
              <a:rPr lang="en-US" dirty="0" err="1">
                <a:latin typeface="Times New Roman" panose="02020603050405020304" pitchFamily="18" charset="0"/>
                <a:cs typeface="Times New Roman" panose="02020603050405020304" pitchFamily="18" charset="0"/>
              </a:rPr>
              <a:t>organisations</a:t>
            </a:r>
            <a:r>
              <a:rPr lang="en-US" dirty="0">
                <a:latin typeface="Times New Roman" panose="02020603050405020304" pitchFamily="18" charset="0"/>
                <a:cs typeface="Times New Roman" panose="02020603050405020304" pitchFamily="18" charset="0"/>
              </a:rPr>
              <a:t> from its collection of 3 million English language books. Loans are offered only to the </a:t>
            </a:r>
            <a:r>
              <a:rPr lang="en-US" dirty="0" err="1">
                <a:latin typeface="Times New Roman" panose="02020603050405020304" pitchFamily="18" charset="0"/>
                <a:cs typeface="Times New Roman" panose="02020603050405020304" pitchFamily="18" charset="0"/>
              </a:rPr>
              <a:t>organisations</a:t>
            </a:r>
            <a:r>
              <a:rPr lang="en-US" dirty="0">
                <a:latin typeface="Times New Roman" panose="02020603050405020304" pitchFamily="18" charset="0"/>
                <a:cs typeface="Times New Roman" panose="02020603050405020304" pitchFamily="18" charset="0"/>
              </a:rPr>
              <a:t> and not to individuals. </a:t>
            </a:r>
          </a:p>
          <a:p>
            <a:pPr algn="just"/>
            <a:r>
              <a:rPr lang="en-US" dirty="0">
                <a:solidFill>
                  <a:schemeClr val="accent2"/>
                </a:solidFill>
                <a:latin typeface="Times New Roman" panose="02020603050405020304" pitchFamily="18" charset="0"/>
                <a:cs typeface="Times New Roman" panose="02020603050405020304" pitchFamily="18" charset="0"/>
              </a:rPr>
              <a:t>British Library Reprints: </a:t>
            </a:r>
            <a:r>
              <a:rPr lang="en-US" dirty="0">
                <a:latin typeface="Times New Roman" panose="02020603050405020304" pitchFamily="18" charset="0"/>
                <a:cs typeface="Times New Roman" panose="02020603050405020304" pitchFamily="18" charset="0"/>
              </a:rPr>
              <a:t>Under this service the British Library places order for the original reprints on the behalf of the user direct from the publisher with full copyright compliance. A user can place order through the library for multiple copies of a document for training or marketing purposes through this service. Multiple copies are supplied in print (Reprint) or in electronic (</a:t>
            </a:r>
            <a:r>
              <a:rPr lang="en-US" dirty="0" err="1">
                <a:latin typeface="Times New Roman" panose="02020603050405020304" pitchFamily="18" charset="0"/>
                <a:cs typeface="Times New Roman" panose="02020603050405020304" pitchFamily="18" charset="0"/>
              </a:rPr>
              <a:t>ePrint</a:t>
            </a:r>
            <a:r>
              <a:rPr lang="en-US" dirty="0">
                <a:latin typeface="Times New Roman" panose="02020603050405020304" pitchFamily="18" charset="0"/>
                <a:cs typeface="Times New Roman" panose="02020603050405020304" pitchFamily="18" charset="0"/>
              </a:rPr>
              <a:t>) format. </a:t>
            </a:r>
          </a:p>
          <a:p>
            <a:pPr algn="just"/>
            <a:r>
              <a:rPr lang="en-US" dirty="0">
                <a:solidFill>
                  <a:schemeClr val="accent2"/>
                </a:solidFill>
                <a:latin typeface="Times New Roman" panose="02020603050405020304" pitchFamily="18" charset="0"/>
                <a:cs typeface="Times New Roman" panose="02020603050405020304" pitchFamily="18" charset="0"/>
              </a:rPr>
              <a:t>Electronic Theses Online Service (</a:t>
            </a:r>
            <a:r>
              <a:rPr lang="en-US" dirty="0" err="1">
                <a:solidFill>
                  <a:schemeClr val="accent2"/>
                </a:solidFill>
                <a:latin typeface="Times New Roman" panose="02020603050405020304" pitchFamily="18" charset="0"/>
                <a:cs typeface="Times New Roman" panose="02020603050405020304" pitchFamily="18" charset="0"/>
              </a:rPr>
              <a:t>EThOS</a:t>
            </a:r>
            <a:r>
              <a:rPr lang="en-US" dirty="0">
                <a:solidFill>
                  <a:schemeClr val="accent2"/>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This service provides free online access to over 300,000 plus U.K. theses. One can search the database free of cost and access full-text theses on payment basis. </a:t>
            </a:r>
          </a:p>
          <a:p>
            <a:pPr algn="just"/>
            <a:r>
              <a:rPr lang="en-US" dirty="0">
                <a:solidFill>
                  <a:schemeClr val="accent2"/>
                </a:solidFill>
                <a:latin typeface="Times New Roman" panose="02020603050405020304" pitchFamily="18" charset="0"/>
                <a:cs typeface="Times New Roman" panose="02020603050405020304" pitchFamily="18" charset="0"/>
              </a:rPr>
              <a:t>Higher Education Scanning Service: </a:t>
            </a:r>
            <a:r>
              <a:rPr lang="en-US" dirty="0">
                <a:latin typeface="Times New Roman" panose="02020603050405020304" pitchFamily="18" charset="0"/>
                <a:cs typeface="Times New Roman" panose="02020603050405020304" pitchFamily="18" charset="0"/>
              </a:rPr>
              <a:t>The materials which are covered by CLA (The Copyright </a:t>
            </a:r>
            <a:r>
              <a:rPr lang="en-US" dirty="0" err="1">
                <a:latin typeface="Times New Roman" panose="02020603050405020304" pitchFamily="18" charset="0"/>
                <a:cs typeface="Times New Roman" panose="02020603050405020304" pitchFamily="18" charset="0"/>
              </a:rPr>
              <a:t>Licencing</a:t>
            </a:r>
            <a:r>
              <a:rPr lang="en-US" dirty="0">
                <a:latin typeface="Times New Roman" panose="02020603050405020304" pitchFamily="18" charset="0"/>
                <a:cs typeface="Times New Roman" panose="02020603050405020304" pitchFamily="18" charset="0"/>
              </a:rPr>
              <a:t> Agency) HE Photocopying and Trial Scanning </a:t>
            </a:r>
            <a:r>
              <a:rPr lang="en-US" dirty="0" err="1">
                <a:latin typeface="Times New Roman" panose="02020603050405020304" pitchFamily="18" charset="0"/>
                <a:cs typeface="Times New Roman" panose="02020603050405020304" pitchFamily="18" charset="0"/>
              </a:rPr>
              <a:t>Licence</a:t>
            </a:r>
            <a:r>
              <a:rPr lang="en-US" dirty="0">
                <a:latin typeface="Times New Roman" panose="02020603050405020304" pitchFamily="18" charset="0"/>
                <a:cs typeface="Times New Roman" panose="02020603050405020304" pitchFamily="18" charset="0"/>
              </a:rPr>
              <a:t>, can be supplied to the customers through this service. Institutions which are holding the </a:t>
            </a:r>
            <a:r>
              <a:rPr lang="en-US" dirty="0" err="1">
                <a:latin typeface="Times New Roman" panose="02020603050405020304" pitchFamily="18" charset="0"/>
                <a:cs typeface="Times New Roman" panose="02020603050405020304" pitchFamily="18" charset="0"/>
              </a:rPr>
              <a:t>licence</a:t>
            </a:r>
            <a:r>
              <a:rPr lang="en-US" dirty="0">
                <a:latin typeface="Times New Roman" panose="02020603050405020304" pitchFamily="18" charset="0"/>
                <a:cs typeface="Times New Roman" panose="02020603050405020304" pitchFamily="18" charset="0"/>
              </a:rPr>
              <a:t> can order material for course packs from the British Library under this service. The </a:t>
            </a:r>
            <a:r>
              <a:rPr lang="en-US" dirty="0" err="1">
                <a:latin typeface="Times New Roman" panose="02020603050405020304" pitchFamily="18" charset="0"/>
                <a:cs typeface="Times New Roman" panose="02020603050405020304" pitchFamily="18" charset="0"/>
              </a:rPr>
              <a:t>licence</a:t>
            </a:r>
            <a:r>
              <a:rPr lang="en-US" dirty="0">
                <a:latin typeface="Times New Roman" panose="02020603050405020304" pitchFamily="18" charset="0"/>
                <a:cs typeface="Times New Roman" panose="02020603050405020304" pitchFamily="18" charset="0"/>
              </a:rPr>
              <a:t> permits the British Library to deliver paper based materials in PDF version. The PDF files are loaded on the library server. The customers get information through e-mail about the availability of their document(s) on the server and they can download the files within 14 days.</a:t>
            </a:r>
          </a:p>
          <a:p>
            <a:pPr algn="just"/>
            <a:r>
              <a:rPr lang="en-US" dirty="0" err="1">
                <a:solidFill>
                  <a:schemeClr val="accent2"/>
                </a:solidFill>
                <a:latin typeface="Times New Roman" panose="02020603050405020304" pitchFamily="18" charset="0"/>
                <a:cs typeface="Times New Roman" panose="02020603050405020304" pitchFamily="18" charset="0"/>
              </a:rPr>
              <a:t>Licence</a:t>
            </a:r>
            <a:r>
              <a:rPr lang="en-US" dirty="0">
                <a:solidFill>
                  <a:schemeClr val="accent2"/>
                </a:solidFill>
                <a:latin typeface="Times New Roman" panose="02020603050405020304" pitchFamily="18" charset="0"/>
                <a:cs typeface="Times New Roman" panose="02020603050405020304" pitchFamily="18" charset="0"/>
              </a:rPr>
              <a:t> Our Data: </a:t>
            </a:r>
            <a:r>
              <a:rPr lang="en-US" dirty="0">
                <a:latin typeface="Times New Roman" panose="02020603050405020304" pitchFamily="18" charset="0"/>
                <a:cs typeface="Times New Roman" panose="02020603050405020304" pitchFamily="18" charset="0"/>
              </a:rPr>
              <a:t>The British Library has bibliographic data from over 200,000 journals and 5 million conference papers. The library has 12 years archive for each journal. From this electronic database, the </a:t>
            </a:r>
            <a:r>
              <a:rPr lang="en-US" dirty="0" err="1">
                <a:latin typeface="Times New Roman" panose="02020603050405020304" pitchFamily="18" charset="0"/>
                <a:cs typeface="Times New Roman" panose="02020603050405020304" pitchFamily="18" charset="0"/>
              </a:rPr>
              <a:t>organisations</a:t>
            </a:r>
            <a:r>
              <a:rPr lang="en-US" dirty="0">
                <a:latin typeface="Times New Roman" panose="02020603050405020304" pitchFamily="18" charset="0"/>
                <a:cs typeface="Times New Roman" panose="02020603050405020304" pitchFamily="18" charset="0"/>
              </a:rPr>
              <a:t> can make use of the data, under </a:t>
            </a:r>
            <a:r>
              <a:rPr lang="en-US" dirty="0" err="1">
                <a:latin typeface="Times New Roman" panose="02020603050405020304" pitchFamily="18" charset="0"/>
                <a:cs typeface="Times New Roman" panose="02020603050405020304" pitchFamily="18" charset="0"/>
              </a:rPr>
              <a:t>licence</a:t>
            </a:r>
            <a:r>
              <a:rPr lang="en-US" dirty="0">
                <a:latin typeface="Times New Roman" panose="02020603050405020304" pitchFamily="18" charset="0"/>
                <a:cs typeface="Times New Roman" panose="02020603050405020304" pitchFamily="18" charset="0"/>
              </a:rPr>
              <a:t> agreement with The British Library, either for the whole file or for subject specific sub-set, or for specific journal titles.</a:t>
            </a:r>
          </a:p>
        </p:txBody>
      </p:sp>
    </p:spTree>
    <p:extLst>
      <p:ext uri="{BB962C8B-B14F-4D97-AF65-F5344CB8AC3E}">
        <p14:creationId xmlns:p14="http://schemas.microsoft.com/office/powerpoint/2010/main" xmlns="" val="3469912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FF6F69-B269-4D4A-9346-4AED1670042F}"/>
              </a:ext>
            </a:extLst>
          </p:cNvPr>
          <p:cNvSpPr>
            <a:spLocks noGrp="1"/>
          </p:cNvSpPr>
          <p:nvPr>
            <p:ph type="title"/>
          </p:nvPr>
        </p:nvSpPr>
        <p:spPr>
          <a:xfrm>
            <a:off x="677334" y="609600"/>
            <a:ext cx="9102770" cy="980661"/>
          </a:xfrm>
        </p:spPr>
        <p:txBody>
          <a:bodyPr>
            <a:normAutofit fontScale="90000"/>
          </a:bodyPr>
          <a:lstStyle/>
          <a:p>
            <a:r>
              <a:rPr lang="en-US" dirty="0"/>
              <a:t>NISCAIR (National Institute of Science Communication and Information Resources )</a:t>
            </a:r>
          </a:p>
        </p:txBody>
      </p:sp>
      <p:sp>
        <p:nvSpPr>
          <p:cNvPr id="3" name="Content Placeholder 2">
            <a:extLst>
              <a:ext uri="{FF2B5EF4-FFF2-40B4-BE49-F238E27FC236}">
                <a16:creationId xmlns:a16="http://schemas.microsoft.com/office/drawing/2014/main" xmlns="" id="{00A2B9C5-9D4A-4903-B96E-2D8C7812BDFA}"/>
              </a:ext>
            </a:extLst>
          </p:cNvPr>
          <p:cNvSpPr>
            <a:spLocks noGrp="1"/>
          </p:cNvSpPr>
          <p:nvPr>
            <p:ph idx="1"/>
          </p:nvPr>
        </p:nvSpPr>
        <p:spPr>
          <a:xfrm>
            <a:off x="677333" y="1921565"/>
            <a:ext cx="9328058" cy="4439478"/>
          </a:xfrm>
        </p:spPr>
        <p:txBody>
          <a:bodyPr>
            <a:normAutofit fontScale="92500" lnSpcReduction="10000"/>
          </a:bodyPr>
          <a:lstStyle/>
          <a:p>
            <a:pPr algn="just"/>
            <a:r>
              <a:rPr lang="en-US" dirty="0"/>
              <a:t>NISCAIR (Formerly INSDOC) has been offering Document Procurement and Supply Service at a national level since its inception in 1952. This service is based on the </a:t>
            </a:r>
            <a:r>
              <a:rPr lang="en-US" dirty="0" err="1"/>
              <a:t>decentralised</a:t>
            </a:r>
            <a:r>
              <a:rPr lang="en-US" dirty="0"/>
              <a:t> collection of resources held in major libraries in India including its own library i.e. National Science Library (NSL). While providing such a service NISCAIR uses its own collection of about 1,20,000 bound volumes of periodicals. NSL subscribes a total of approximately 1250 Indian and 300 plus foreign periodicals and about 4256 international electronic journals. The requests are received by mail, fax or e-mail. The location of the required document is identified by using the database of NUCSSI (National Union Catalogue of Scientific Serials in India). NUCSSI database has information on 45,433 periodical titles pertaining to 564 major S&amp;T libraries in the country. When requests for document delivery are received, they are sorted out on the basis of availability of source documents. First, the requests are met from NISCAIR’s own library collection, then from Delhi based libraries and if not available, then requests are met from other libraries in India or from foreign countries. Some of the important Delhi based libraries </a:t>
            </a:r>
            <a:r>
              <a:rPr lang="en-US" dirty="0" err="1"/>
              <a:t>utilised</a:t>
            </a:r>
            <a:r>
              <a:rPr lang="en-US" dirty="0"/>
              <a:t> for document delivery purposes are Indian Agricultural Research Institute’s Library; National Medical Library and Delhi University Library. It has been observed that maximum number of demands (over 80%) is for journal articles.</a:t>
            </a:r>
          </a:p>
        </p:txBody>
      </p:sp>
    </p:spTree>
    <p:extLst>
      <p:ext uri="{BB962C8B-B14F-4D97-AF65-F5344CB8AC3E}">
        <p14:creationId xmlns:p14="http://schemas.microsoft.com/office/powerpoint/2010/main" xmlns="" val="2727828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16E469-ED85-4F19-8C8C-6BC9575F4FCC}"/>
              </a:ext>
            </a:extLst>
          </p:cNvPr>
          <p:cNvSpPr>
            <a:spLocks noGrp="1"/>
          </p:cNvSpPr>
          <p:nvPr>
            <p:ph idx="1"/>
          </p:nvPr>
        </p:nvSpPr>
        <p:spPr>
          <a:xfrm>
            <a:off x="677334" y="622853"/>
            <a:ext cx="9063014" cy="5671930"/>
          </a:xfrm>
        </p:spPr>
        <p:txBody>
          <a:bodyPr>
            <a:normAutofit/>
          </a:bodyPr>
          <a:lstStyle/>
          <a:p>
            <a:pPr algn="just"/>
            <a:r>
              <a:rPr lang="en-US" dirty="0">
                <a:latin typeface="Times New Roman" panose="02020603050405020304" pitchFamily="18" charset="0"/>
                <a:cs typeface="Times New Roman" panose="02020603050405020304" pitchFamily="18" charset="0"/>
              </a:rPr>
              <a:t>Contents, Abstracts and Photocopy Service (CAPS): This is another form of document delivery service offered by NISCAIR. Under CAPS service, the subscribers receive table of contents of selected journals (15 titles for individual subscriber and 30 titles for institutional subscriber) every month from a list of core 7300 Indian and foreign periodicals pertaining to various S&amp;T disciplines. The service is available to subscribers on paper, diskette or through e-mail. On browsing the contents, one can place order for abstracts and/or photocopies of full-text articles. NISCAIR also provides on the spot photocopies of articles from its own collection to the students and researchers who visit the library.</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NOPR (NISCAIR Online Periodicals Repository) provides free access to </a:t>
            </a:r>
            <a:r>
              <a:rPr lang="en-US" dirty="0" err="1">
                <a:latin typeface="Times New Roman" panose="02020603050405020304" pitchFamily="18" charset="0"/>
                <a:cs typeface="Times New Roman" panose="02020603050405020304" pitchFamily="18" charset="0"/>
              </a:rPr>
              <a:t>fulltext</a:t>
            </a:r>
            <a:r>
              <a:rPr lang="en-US" dirty="0">
                <a:latin typeface="Times New Roman" panose="02020603050405020304" pitchFamily="18" charset="0"/>
                <a:cs typeface="Times New Roman" panose="02020603050405020304" pitchFamily="18" charset="0"/>
              </a:rPr>
              <a:t> articles from 17 research periodicals published by CSIR. The Repository at present provides access to over 15766 articles. One can search the database by periodical title, article title, authors, keywords and date of publication</a:t>
            </a:r>
          </a:p>
        </p:txBody>
      </p:sp>
    </p:spTree>
    <p:extLst>
      <p:ext uri="{BB962C8B-B14F-4D97-AF65-F5344CB8AC3E}">
        <p14:creationId xmlns:p14="http://schemas.microsoft.com/office/powerpoint/2010/main" xmlns="" val="1332419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4591AD0-F81D-45F2-BF49-CF12ABC4C21B}"/>
              </a:ext>
            </a:extLst>
          </p:cNvPr>
          <p:cNvSpPr>
            <a:spLocks noGrp="1"/>
          </p:cNvSpPr>
          <p:nvPr>
            <p:ph idx="1"/>
          </p:nvPr>
        </p:nvSpPr>
        <p:spPr>
          <a:xfrm>
            <a:off x="677333" y="516835"/>
            <a:ext cx="8850979" cy="5524527"/>
          </a:xfrm>
        </p:spPr>
        <p:txBody>
          <a:bodyPr/>
          <a:lstStyle/>
          <a:p>
            <a:pPr algn="just"/>
            <a:r>
              <a:rPr lang="en-US" dirty="0"/>
              <a:t>NKRC (National Knowledge Resource Consortium) (erstwhile CSIR DST e-Journal Consortium): This is CSIR’s Network Project with NISCAIR as an implementing agency. Under this project CSIR laboratories are provided online access to over 5000 plus e-journals of all major publishers, patents, standards, citation and bibliographic databases. The access is provided on 24x7x365 days basis to all the scientists of CSIR laboratories in cost-effective manner. The scientists can search and download full-text article instantaneously on their desktop. NISCAIR serves as a nodal agency for e-journal consortium. It deals with publishers and CSIR laboratories, monitors the usage statistics, and </a:t>
            </a:r>
            <a:r>
              <a:rPr lang="en-US" dirty="0" err="1"/>
              <a:t>organises</a:t>
            </a:r>
            <a:r>
              <a:rPr lang="en-US" dirty="0"/>
              <a:t> training </a:t>
            </a:r>
            <a:r>
              <a:rPr lang="en-US" dirty="0" err="1"/>
              <a:t>programmes</a:t>
            </a:r>
            <a:r>
              <a:rPr lang="en-US" dirty="0"/>
              <a:t> for the end-users.</a:t>
            </a:r>
          </a:p>
          <a:p>
            <a:pPr algn="just"/>
            <a:endParaRPr lang="en-US" dirty="0"/>
          </a:p>
          <a:p>
            <a:pPr algn="just"/>
            <a:r>
              <a:rPr lang="en-US" dirty="0"/>
              <a:t>NISCAIR also provides walk-in-user facility to use the consortium to other researchers who visit the Institute. There has been constant increase every year in the number of articles accessed and downloaded by the researchers/scientists. The number of full-text articles downloaded were 16,72,000 in the year 2009 as against 16,34,000 in the year 2008.</a:t>
            </a:r>
          </a:p>
        </p:txBody>
      </p:sp>
    </p:spTree>
    <p:extLst>
      <p:ext uri="{BB962C8B-B14F-4D97-AF65-F5344CB8AC3E}">
        <p14:creationId xmlns:p14="http://schemas.microsoft.com/office/powerpoint/2010/main" xmlns="" val="536222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5E0B2F-0BA1-489B-B404-37202FD75C00}"/>
              </a:ext>
            </a:extLst>
          </p:cNvPr>
          <p:cNvSpPr>
            <a:spLocks noGrp="1"/>
          </p:cNvSpPr>
          <p:nvPr>
            <p:ph type="title"/>
          </p:nvPr>
        </p:nvSpPr>
        <p:spPr>
          <a:xfrm>
            <a:off x="677334" y="609600"/>
            <a:ext cx="8596668" cy="715617"/>
          </a:xfrm>
        </p:spPr>
        <p:txBody>
          <a:bodyPr>
            <a:normAutofit fontScale="90000"/>
          </a:bodyPr>
          <a:lstStyle/>
          <a:p>
            <a:r>
              <a:rPr lang="en-US" dirty="0"/>
              <a:t>Information and Library Network (INFLIBNET)</a:t>
            </a:r>
          </a:p>
        </p:txBody>
      </p:sp>
      <p:sp>
        <p:nvSpPr>
          <p:cNvPr id="3" name="Content Placeholder 2">
            <a:extLst>
              <a:ext uri="{FF2B5EF4-FFF2-40B4-BE49-F238E27FC236}">
                <a16:creationId xmlns:a16="http://schemas.microsoft.com/office/drawing/2014/main" xmlns="" id="{C5ED1A90-FA02-4918-9616-C9E8737390D2}"/>
              </a:ext>
            </a:extLst>
          </p:cNvPr>
          <p:cNvSpPr>
            <a:spLocks noGrp="1"/>
          </p:cNvSpPr>
          <p:nvPr>
            <p:ph idx="1"/>
          </p:nvPr>
        </p:nvSpPr>
        <p:spPr/>
        <p:txBody>
          <a:bodyPr/>
          <a:lstStyle/>
          <a:p>
            <a:r>
              <a:rPr lang="en-US" dirty="0"/>
              <a:t>Document Delivery Service of INFLIBNET </a:t>
            </a:r>
            <a:r>
              <a:rPr lang="en-US" dirty="0" err="1"/>
              <a:t>Certre</a:t>
            </a:r>
            <a:r>
              <a:rPr lang="en-US" dirty="0"/>
              <a:t>, Ahmedabad.</a:t>
            </a:r>
          </a:p>
          <a:p>
            <a:r>
              <a:rPr lang="en-US" dirty="0"/>
              <a:t>Information and Library Network (INFLIBNET) Centre is an autonomous </a:t>
            </a:r>
            <a:r>
              <a:rPr lang="en-US" dirty="0" err="1"/>
              <a:t>InterUniversity</a:t>
            </a:r>
            <a:r>
              <a:rPr lang="en-US" dirty="0"/>
              <a:t> Centre (IUC) of the University Grants Commission (UGC). It is involved in </a:t>
            </a:r>
            <a:r>
              <a:rPr lang="en-US" dirty="0" err="1"/>
              <a:t>modernising</a:t>
            </a:r>
            <a:r>
              <a:rPr lang="en-US" dirty="0"/>
              <a:t> university libraries, connecting them as well as information </a:t>
            </a:r>
            <a:r>
              <a:rPr lang="en-US" dirty="0" err="1"/>
              <a:t>centres</a:t>
            </a:r>
            <a:r>
              <a:rPr lang="en-US" dirty="0"/>
              <a:t> through nation-wide high-speed data network for optimum </a:t>
            </a:r>
            <a:r>
              <a:rPr lang="en-US" dirty="0" err="1"/>
              <a:t>utilisation</a:t>
            </a:r>
            <a:r>
              <a:rPr lang="en-US" dirty="0"/>
              <a:t> of information resources. Infrastructure is being created for sharing of information resources and services among academic and research libraries. INFLIBNET works collaboratively with Indian university libraries to shape the future of academic libraries in the evolving information environment.</a:t>
            </a:r>
          </a:p>
        </p:txBody>
      </p:sp>
    </p:spTree>
    <p:extLst>
      <p:ext uri="{BB962C8B-B14F-4D97-AF65-F5344CB8AC3E}">
        <p14:creationId xmlns:p14="http://schemas.microsoft.com/office/powerpoint/2010/main" xmlns="" val="842172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223085E-2BBF-483F-BD62-83AEF799858E}"/>
              </a:ext>
            </a:extLst>
          </p:cNvPr>
          <p:cNvSpPr>
            <a:spLocks noGrp="1"/>
          </p:cNvSpPr>
          <p:nvPr>
            <p:ph idx="1"/>
          </p:nvPr>
        </p:nvSpPr>
        <p:spPr>
          <a:xfrm>
            <a:off x="703839" y="596348"/>
            <a:ext cx="8596668" cy="5950226"/>
          </a:xfrm>
        </p:spPr>
        <p:txBody>
          <a:bodyPr>
            <a:normAutofit/>
          </a:bodyPr>
          <a:lstStyle/>
          <a:p>
            <a:pPr algn="just"/>
            <a:r>
              <a:rPr lang="en-US" dirty="0">
                <a:latin typeface="Times New Roman" panose="02020603050405020304" pitchFamily="18" charset="0"/>
                <a:cs typeface="Times New Roman" panose="02020603050405020304" pitchFamily="18" charset="0"/>
              </a:rPr>
              <a:t>INFLIBNET has started document supply service based on the collection of subscribed journals within the UGC-INFONET Digital Library Consortium and the journals’ collection of 22 libraries designated as document supply </a:t>
            </a:r>
            <a:r>
              <a:rPr lang="en-US" dirty="0" err="1">
                <a:latin typeface="Times New Roman" panose="02020603050405020304" pitchFamily="18" charset="0"/>
                <a:cs typeface="Times New Roman" panose="02020603050405020304" pitchFamily="18" charset="0"/>
              </a:rPr>
              <a:t>centres</a:t>
            </a:r>
            <a:r>
              <a:rPr lang="en-US" dirty="0">
                <a:latin typeface="Times New Roman" panose="02020603050405020304" pitchFamily="18" charset="0"/>
                <a:cs typeface="Times New Roman" panose="02020603050405020304" pitchFamily="18" charset="0"/>
              </a:rPr>
              <a:t>. These 22 libraries subscribe to over 2,000 journals which are not available through the consortium. The document supply facility is available through </a:t>
            </a:r>
            <a:r>
              <a:rPr lang="en-US" dirty="0" err="1">
                <a:latin typeface="Times New Roman" panose="02020603050405020304" pitchFamily="18" charset="0"/>
                <a:cs typeface="Times New Roman" panose="02020603050405020304" pitchFamily="18" charset="0"/>
              </a:rPr>
              <a:t>JCCC@UGCInfonet</a:t>
            </a:r>
            <a:r>
              <a:rPr lang="en-US" dirty="0">
                <a:latin typeface="Times New Roman" panose="02020603050405020304" pitchFamily="18" charset="0"/>
                <a:cs typeface="Times New Roman" panose="02020603050405020304" pitchFamily="18" charset="0"/>
              </a:rPr>
              <a:t>, which provides access to 149 Indian universities for articles from journal holdings of participating libraries. The JCCC (J-Gate Custom Content Consortium), interface facilitates searching articles in:</a:t>
            </a:r>
          </a:p>
          <a:p>
            <a:pPr marL="400050" indent="-400050" algn="just">
              <a:buAutoNum type="romanLcParenR"/>
            </a:pPr>
            <a:r>
              <a:rPr lang="en-US" dirty="0">
                <a:latin typeface="Times New Roman" panose="02020603050405020304" pitchFamily="18" charset="0"/>
                <a:cs typeface="Times New Roman" panose="02020603050405020304" pitchFamily="18" charset="0"/>
              </a:rPr>
              <a:t>Journals subscribed through UGC-INFONET Consortium; </a:t>
            </a:r>
          </a:p>
          <a:p>
            <a:pPr marL="400050" indent="-400050" algn="just">
              <a:buAutoNum type="romanLcParenR"/>
            </a:pPr>
            <a:r>
              <a:rPr lang="en-US" dirty="0">
                <a:latin typeface="Times New Roman" panose="02020603050405020304" pitchFamily="18" charset="0"/>
                <a:cs typeface="Times New Roman" panose="02020603050405020304" pitchFamily="18" charset="0"/>
              </a:rPr>
              <a:t>ii) Journals (print and e-journals) subscribed by 22 document supply </a:t>
            </a:r>
            <a:r>
              <a:rPr lang="en-US" dirty="0" err="1">
                <a:latin typeface="Times New Roman" panose="02020603050405020304" pitchFamily="18" charset="0"/>
                <a:cs typeface="Times New Roman" panose="02020603050405020304" pitchFamily="18" charset="0"/>
              </a:rPr>
              <a:t>centres</a:t>
            </a:r>
            <a:r>
              <a:rPr lang="en-US" dirty="0">
                <a:latin typeface="Times New Roman" panose="02020603050405020304" pitchFamily="18" charset="0"/>
                <a:cs typeface="Times New Roman" panose="02020603050405020304" pitchFamily="18" charset="0"/>
              </a:rPr>
              <a:t>; </a:t>
            </a:r>
          </a:p>
          <a:p>
            <a:pPr marL="400050" indent="-400050" algn="just">
              <a:buAutoNum type="romanLcParenR"/>
            </a:pPr>
            <a:r>
              <a:rPr lang="en-US" dirty="0">
                <a:latin typeface="Times New Roman" panose="02020603050405020304" pitchFamily="18" charset="0"/>
                <a:cs typeface="Times New Roman" panose="02020603050405020304" pitchFamily="18" charset="0"/>
              </a:rPr>
              <a:t>iii) Journals subscribed by other member libraries; and </a:t>
            </a:r>
          </a:p>
          <a:p>
            <a:pPr marL="400050" indent="-400050" algn="just">
              <a:buAutoNum type="romanLcParenR"/>
            </a:pPr>
            <a:r>
              <a:rPr lang="en-US" dirty="0">
                <a:latin typeface="Times New Roman" panose="02020603050405020304" pitchFamily="18" charset="0"/>
                <a:cs typeface="Times New Roman" panose="02020603050405020304" pitchFamily="18" charset="0"/>
              </a:rPr>
              <a:t>iv) Open access journals. </a:t>
            </a:r>
          </a:p>
          <a:p>
            <a:pPr marL="0" indent="0" algn="just">
              <a:buNone/>
            </a:pPr>
            <a:r>
              <a:rPr lang="en-US" dirty="0">
                <a:latin typeface="Times New Roman" panose="02020603050405020304" pitchFamily="18" charset="0"/>
                <a:cs typeface="Times New Roman" panose="02020603050405020304" pitchFamily="18" charset="0"/>
              </a:rPr>
              <a:t>The interface of JCCC provides a hyperlink to articles so that user can access and download the articles accessible to their university. The journals which are not accessible to the users in their own university, the interface facilitates semiautomatic generation of a document supply request directly from user to INFLIBNET Centre or to one of the document supply </a:t>
            </a:r>
            <a:r>
              <a:rPr lang="en-US" dirty="0" err="1">
                <a:latin typeface="Times New Roman" panose="02020603050405020304" pitchFamily="18" charset="0"/>
                <a:cs typeface="Times New Roman" panose="02020603050405020304" pitchFamily="18" charset="0"/>
              </a:rPr>
              <a:t>centres</a:t>
            </a:r>
            <a:r>
              <a:rPr lang="en-US" dirty="0">
                <a:latin typeface="Times New Roman" panose="02020603050405020304" pitchFamily="18" charset="0"/>
                <a:cs typeface="Times New Roman" panose="02020603050405020304" pitchFamily="18" charset="0"/>
              </a:rPr>
              <a:t>. The software also tracks the request history as well as status of the request.</a:t>
            </a:r>
          </a:p>
        </p:txBody>
      </p:sp>
    </p:spTree>
    <p:extLst>
      <p:ext uri="{BB962C8B-B14F-4D97-AF65-F5344CB8AC3E}">
        <p14:creationId xmlns:p14="http://schemas.microsoft.com/office/powerpoint/2010/main" xmlns="" val="376715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659AF50-6CEE-4F2A-BBB2-A33AF656CF78}"/>
              </a:ext>
            </a:extLst>
          </p:cNvPr>
          <p:cNvSpPr>
            <a:spLocks noGrp="1"/>
          </p:cNvSpPr>
          <p:nvPr>
            <p:ph idx="1"/>
          </p:nvPr>
        </p:nvSpPr>
        <p:spPr>
          <a:xfrm>
            <a:off x="543339" y="1073426"/>
            <a:ext cx="9250018" cy="5340626"/>
          </a:xfrm>
        </p:spPr>
        <p:txBody>
          <a:bodyPr>
            <a:normAutofit/>
          </a:bodyPr>
          <a:lstStyle/>
          <a:p>
            <a:pPr algn="just"/>
            <a:r>
              <a:rPr lang="en-US" dirty="0"/>
              <a:t>Bernard, </a:t>
            </a:r>
            <a:r>
              <a:rPr lang="en-US" dirty="0" err="1"/>
              <a:t>J.S.William</a:t>
            </a:r>
            <a:r>
              <a:rPr lang="en-US" dirty="0"/>
              <a:t>. Document Delivery Survey. Published quarterly in FID News Bulletin. </a:t>
            </a:r>
            <a:r>
              <a:rPr lang="en-US" dirty="0" err="1"/>
              <a:t>Compier</a:t>
            </a:r>
            <a:r>
              <a:rPr lang="en-US" dirty="0"/>
              <a:t>, Henk and Campbell, Robert (1995). </a:t>
            </a:r>
          </a:p>
          <a:p>
            <a:pPr algn="just"/>
            <a:r>
              <a:rPr lang="en-US" dirty="0"/>
              <a:t>https://www.ift.edu.mo/EN/Document_Delivery_Service/Home/Index/444</a:t>
            </a:r>
          </a:p>
          <a:p>
            <a:pPr algn="just"/>
            <a:r>
              <a:rPr lang="en-US" dirty="0" err="1"/>
              <a:t>Bansod</a:t>
            </a:r>
            <a:r>
              <a:rPr lang="en-US" dirty="0"/>
              <a:t>, Bhupendra &amp; </a:t>
            </a:r>
            <a:r>
              <a:rPr lang="en-US" dirty="0" err="1"/>
              <a:t>Kamble</a:t>
            </a:r>
            <a:r>
              <a:rPr lang="en-US" dirty="0"/>
              <a:t>, Ajay. (2012). Documents delivery services in India. </a:t>
            </a:r>
          </a:p>
          <a:p>
            <a:pPr algn="just"/>
            <a:r>
              <a:rPr lang="en-US" dirty="0"/>
              <a:t>http://www.netugc.com/document-delivery-service-dds </a:t>
            </a:r>
          </a:p>
          <a:p>
            <a:pPr algn="just"/>
            <a:r>
              <a:rPr lang="en-US" alt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Cold Regions Technical Digests. Web. 19 Aug. 2010 .</a:t>
            </a:r>
            <a:endParaRPr lang="en-US" altLang="en-US" dirty="0">
              <a:solidFill>
                <a:schemeClr val="tx1"/>
              </a:solidFill>
            </a:endParaRPr>
          </a:p>
          <a:p>
            <a:pPr algn="just"/>
            <a:r>
              <a:rPr lang="en-US" alt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Cold Regions Technical Digests. Web. 19 Aug. 2010. </a:t>
            </a:r>
            <a:endParaRPr lang="en-US" altLang="en-US" dirty="0">
              <a:solidFill>
                <a:schemeClr val="tx1"/>
              </a:solidFill>
            </a:endParaRPr>
          </a:p>
          <a:p>
            <a:pPr algn="just"/>
            <a:r>
              <a:rPr lang="en-US" alt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ERIC Digests . Web. 19 Aug. 2010</a:t>
            </a:r>
            <a:endParaRPr lang="en-US" dirty="0"/>
          </a:p>
          <a:p>
            <a:pPr algn="just"/>
            <a:r>
              <a:rPr lang="en-US" alt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ISA Manual: A Draft. Delhi: Indian National Scientific Documentation Centre, 1969. Print. </a:t>
            </a:r>
            <a:endParaRPr lang="en-US" altLang="en-US" dirty="0">
              <a:solidFill>
                <a:schemeClr val="tx1"/>
              </a:solidFill>
            </a:endParaRPr>
          </a:p>
          <a:p>
            <a:pPr algn="just"/>
            <a:r>
              <a:rPr lang="en-US" alt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MLA Handbook for Writers of Research Papers. 7th ed. New Delhi: Affiliated East-West Press, 2009. Print. </a:t>
            </a:r>
          </a:p>
          <a:p>
            <a:pPr algn="just"/>
            <a:r>
              <a:rPr lang="en-US" alt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Reader’s Digest. Web. 22 Jul. 2010.</a:t>
            </a:r>
          </a:p>
          <a:p>
            <a:pPr algn="just"/>
            <a:r>
              <a:rPr lang="en-US" dirty="0"/>
              <a:t>bl.uk/aboutus/terms/index.html.com</a:t>
            </a:r>
            <a:endParaRPr lang="en-US" altLang="en-US" sz="3200" dirty="0">
              <a:solidFill>
                <a:schemeClr val="tx1"/>
              </a:solidFill>
              <a:latin typeface="Arial" panose="020B0604020202020204" pitchFamily="34" charset="0"/>
            </a:endParaRPr>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p:txBody>
      </p:sp>
      <p:sp>
        <p:nvSpPr>
          <p:cNvPr id="9" name="TextBox 8">
            <a:extLst>
              <a:ext uri="{FF2B5EF4-FFF2-40B4-BE49-F238E27FC236}">
                <a16:creationId xmlns:a16="http://schemas.microsoft.com/office/drawing/2014/main" xmlns="" id="{928383BE-C0F7-4720-A03D-1B8CF23E2B19}"/>
              </a:ext>
            </a:extLst>
          </p:cNvPr>
          <p:cNvSpPr txBox="1"/>
          <p:nvPr/>
        </p:nvSpPr>
        <p:spPr>
          <a:xfrm>
            <a:off x="887895" y="556591"/>
            <a:ext cx="4717774" cy="369332"/>
          </a:xfrm>
          <a:prstGeom prst="rect">
            <a:avLst/>
          </a:prstGeom>
          <a:noFill/>
        </p:spPr>
        <p:txBody>
          <a:bodyPr wrap="square" rtlCol="0">
            <a:spAutoFit/>
          </a:bodyPr>
          <a:lstStyle/>
          <a:p>
            <a:r>
              <a:rPr lang="en-US" dirty="0">
                <a:solidFill>
                  <a:schemeClr val="accent2"/>
                </a:solidFill>
              </a:rPr>
              <a:t>References</a:t>
            </a:r>
          </a:p>
        </p:txBody>
      </p:sp>
    </p:spTree>
    <p:extLst>
      <p:ext uri="{BB962C8B-B14F-4D97-AF65-F5344CB8AC3E}">
        <p14:creationId xmlns:p14="http://schemas.microsoft.com/office/powerpoint/2010/main" xmlns="" val="2914805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115A999-0C89-4DF1-AA8C-7B412719CB7D}"/>
              </a:ext>
            </a:extLst>
          </p:cNvPr>
          <p:cNvSpPr>
            <a:spLocks noGrp="1"/>
          </p:cNvSpPr>
          <p:nvPr>
            <p:ph idx="1"/>
          </p:nvPr>
        </p:nvSpPr>
        <p:spPr>
          <a:xfrm>
            <a:off x="530087" y="569843"/>
            <a:ext cx="8929446" cy="6122505"/>
          </a:xfrm>
        </p:spPr>
        <p:txBody>
          <a:bodyPr>
            <a:normAutofit fontScale="92500" lnSpcReduction="10000"/>
          </a:bodyPr>
          <a:lstStyle/>
          <a:p>
            <a:r>
              <a:rPr lang="en-US" dirty="0"/>
              <a:t> https://support.office.com/en-us/article/What-is-a-document- library-3b5976dd-65cf-4c9e-bf5a-713c10ca2872</a:t>
            </a:r>
          </a:p>
          <a:p>
            <a:r>
              <a:rPr lang="en-US" dirty="0"/>
              <a:t>Https://www.bl.uk</a:t>
            </a:r>
          </a:p>
          <a:p>
            <a:r>
              <a:rPr lang="en-US" dirty="0"/>
              <a:t>https://www.webmasterworld.com/search_engine_spide </a:t>
            </a:r>
            <a:r>
              <a:rPr lang="en-US" dirty="0" err="1"/>
              <a:t>rs</a:t>
            </a:r>
            <a:r>
              <a:rPr lang="en-US" dirty="0"/>
              <a:t>/4484756.htm.</a:t>
            </a:r>
          </a:p>
          <a:p>
            <a:r>
              <a:rPr lang="en-US" dirty="0"/>
              <a:t>ttps://en.wikipedia.org/wiki/British_Library</a:t>
            </a:r>
          </a:p>
          <a:p>
            <a:r>
              <a:rPr lang="en-US" dirty="0"/>
              <a:t>http://www.bldss.bl.uk/BLDSS/</a:t>
            </a:r>
          </a:p>
          <a:p>
            <a:r>
              <a:rPr lang="en-US" dirty="0"/>
              <a:t>http://www.bl.uk/reshelp/atyourdesk/docsupply/productsservices/index.html/</a:t>
            </a:r>
          </a:p>
          <a:p>
            <a:r>
              <a:rPr lang="en-US" dirty="0"/>
              <a:t>http://www.niscair.res.in</a:t>
            </a:r>
          </a:p>
          <a:p>
            <a:r>
              <a:rPr lang="en-US" dirty="0" err="1"/>
              <a:t>Desale</a:t>
            </a:r>
            <a:r>
              <a:rPr lang="en-US" dirty="0"/>
              <a:t>, Sanjay K. “Resource Sharing and Document Supply in India: INFLIBNET and the Experience of JCC@UGC-INFONET at the University of Pune”. </a:t>
            </a:r>
            <a:r>
              <a:rPr lang="en-US" dirty="0" err="1"/>
              <a:t>Interlending</a:t>
            </a:r>
            <a:r>
              <a:rPr lang="en-US" dirty="0"/>
              <a:t> and Document Supply 37.4(2009): 208-14. Print. </a:t>
            </a:r>
          </a:p>
          <a:p>
            <a:r>
              <a:rPr lang="en-US" dirty="0"/>
              <a:t>Gillet, Jaqueline. “Sharing Resources, Networking and Document Delivery: The INIST Experience”. </a:t>
            </a:r>
            <a:r>
              <a:rPr lang="en-US" dirty="0" err="1"/>
              <a:t>Interlending</a:t>
            </a:r>
            <a:r>
              <a:rPr lang="en-US" dirty="0"/>
              <a:t> and Document Supply 36.4(2008):196-202. Print. </a:t>
            </a:r>
          </a:p>
          <a:p>
            <a:r>
              <a:rPr lang="en-US" dirty="0" err="1"/>
              <a:t>Grahm</a:t>
            </a:r>
            <a:r>
              <a:rPr lang="en-US" dirty="0"/>
              <a:t> P, Cornish, and Alison </a:t>
            </a:r>
            <a:r>
              <a:rPr lang="en-US" dirty="0" err="1"/>
              <a:t>Gallico,eds</a:t>
            </a:r>
            <a:r>
              <a:rPr lang="en-US" dirty="0"/>
              <a:t>. Proceedings of International Conference on </a:t>
            </a:r>
            <a:r>
              <a:rPr lang="en-US" dirty="0" err="1"/>
              <a:t>Interlending</a:t>
            </a:r>
            <a:r>
              <a:rPr lang="en-US" dirty="0"/>
              <a:t> and Document Supply. 1988. Boston Spa: Office for International Lending,1989. Print. </a:t>
            </a:r>
          </a:p>
          <a:p>
            <a:r>
              <a:rPr lang="en-US" dirty="0"/>
              <a:t>Line, Maurice B., et al. National </a:t>
            </a:r>
            <a:r>
              <a:rPr lang="en-US" dirty="0" err="1"/>
              <a:t>Interlending</a:t>
            </a:r>
            <a:r>
              <a:rPr lang="en-US" dirty="0"/>
              <a:t> System: A Comparative Study of Existing Systems and Possible Models. Paris: UNESCO, General Information Program,1980. Print.</a:t>
            </a:r>
          </a:p>
        </p:txBody>
      </p:sp>
    </p:spTree>
    <p:extLst>
      <p:ext uri="{BB962C8B-B14F-4D97-AF65-F5344CB8AC3E}">
        <p14:creationId xmlns:p14="http://schemas.microsoft.com/office/powerpoint/2010/main" xmlns="" val="3182678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44FB545-CB23-4701-BD64-DDAF3CF05A90}"/>
              </a:ext>
            </a:extLst>
          </p:cNvPr>
          <p:cNvSpPr>
            <a:spLocks noGrp="1"/>
          </p:cNvSpPr>
          <p:nvPr>
            <p:ph idx="1"/>
          </p:nvPr>
        </p:nvSpPr>
        <p:spPr>
          <a:xfrm>
            <a:off x="677334" y="997527"/>
            <a:ext cx="8674484" cy="5043835"/>
          </a:xfrm>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Document Delivery Service (DDS) is actually concerned with the supply of documents to the users on demand, either in original or its copy in print or non-print form, irrespective of the location and form of the original.</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Most of the other information services such as current awareness service, SDI service, indexing and abstracting services, etc. , are designed mainly to guide the users to the currently published sources of information, whereas DDS actually locates the required document and supplies it to the requester.</a:t>
            </a:r>
          </a:p>
          <a:p>
            <a:pPr marL="0" indent="0" algn="just">
              <a:buNone/>
            </a:pPr>
            <a:r>
              <a:rPr lang="en-US" dirty="0">
                <a:latin typeface="Times New Roman" panose="02020603050405020304" pitchFamily="18" charset="0"/>
                <a:cs typeface="Times New Roman" panose="02020603050405020304" pitchFamily="18" charset="0"/>
              </a:rPr>
              <a:t> </a:t>
            </a:r>
          </a:p>
          <a:p>
            <a:pPr algn="just"/>
            <a:r>
              <a:rPr lang="en-US" dirty="0">
                <a:latin typeface="Times New Roman" panose="02020603050405020304" pitchFamily="18" charset="0"/>
                <a:cs typeface="Times New Roman" panose="02020603050405020304" pitchFamily="18" charset="0"/>
              </a:rPr>
              <a:t>DDS is a very important service, since the value and importance of other access services are directly dependent on the efficiency of this service. For instance, if a user, alerted by a current awareness service, requires a document and efforts are not made to supply the same to him in time, then the availability of any alerting service, however efficient it may be, will have no value for him. Thus, DDS adds value to other information services.</a:t>
            </a:r>
          </a:p>
          <a:p>
            <a:pPr marL="0" indent="0" algn="just">
              <a:buNone/>
            </a:pPr>
            <a:r>
              <a:rPr lang="en-US" dirty="0">
                <a:latin typeface="Times New Roman" panose="02020603050405020304" pitchFamily="18" charset="0"/>
                <a:cs typeface="Times New Roman" panose="02020603050405020304" pitchFamily="18" charset="0"/>
              </a:rPr>
              <a:t> </a:t>
            </a:r>
          </a:p>
          <a:p>
            <a:pPr algn="just"/>
            <a:r>
              <a:rPr lang="en-US" dirty="0">
                <a:latin typeface="Times New Roman" panose="02020603050405020304" pitchFamily="18" charset="0"/>
                <a:cs typeface="Times New Roman" panose="02020603050405020304" pitchFamily="18" charset="0"/>
              </a:rPr>
              <a:t>The efficiency of DDS is determined by three factors, namely, speed, cost and satisfaction level. Ideally, the DDS should be cost-effective, speedily delivered and satisfying all the requests it receives. </a:t>
            </a:r>
          </a:p>
        </p:txBody>
      </p:sp>
      <p:sp>
        <p:nvSpPr>
          <p:cNvPr id="4" name="TextBox 3">
            <a:extLst>
              <a:ext uri="{FF2B5EF4-FFF2-40B4-BE49-F238E27FC236}">
                <a16:creationId xmlns:a16="http://schemas.microsoft.com/office/drawing/2014/main" xmlns="" id="{0801913C-97E9-4D48-9766-F4C374DF729F}"/>
              </a:ext>
            </a:extLst>
          </p:cNvPr>
          <p:cNvSpPr txBox="1"/>
          <p:nvPr/>
        </p:nvSpPr>
        <p:spPr>
          <a:xfrm>
            <a:off x="1017539" y="447306"/>
            <a:ext cx="7994073" cy="369332"/>
          </a:xfrm>
          <a:prstGeom prst="rect">
            <a:avLst/>
          </a:prstGeom>
          <a:noFill/>
        </p:spPr>
        <p:txBody>
          <a:bodyPr wrap="square" rtlCol="0">
            <a:spAutoFit/>
          </a:bodyPr>
          <a:lstStyle/>
          <a:p>
            <a:r>
              <a:rPr lang="en-US" dirty="0"/>
              <a:t>DDS: Definition and Process of Document Delivery Services</a:t>
            </a:r>
          </a:p>
        </p:txBody>
      </p:sp>
    </p:spTree>
    <p:extLst>
      <p:ext uri="{BB962C8B-B14F-4D97-AF65-F5344CB8AC3E}">
        <p14:creationId xmlns:p14="http://schemas.microsoft.com/office/powerpoint/2010/main" xmlns="" val="3315649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C9952D9-C50B-4E35-A9F2-0E68B1423560}"/>
              </a:ext>
            </a:extLst>
          </p:cNvPr>
          <p:cNvSpPr>
            <a:spLocks noGrp="1"/>
          </p:cNvSpPr>
          <p:nvPr>
            <p:ph idx="1"/>
          </p:nvPr>
        </p:nvSpPr>
        <p:spPr>
          <a:xfrm>
            <a:off x="690587" y="1020902"/>
            <a:ext cx="8596668" cy="5393150"/>
          </a:xfrm>
        </p:spPr>
        <p:txBody>
          <a:bodyPr>
            <a:normAutofit/>
          </a:bodyPr>
          <a:lstStyle/>
          <a:p>
            <a:r>
              <a:rPr lang="en-US" dirty="0"/>
              <a:t>McGrath, Mike. “</a:t>
            </a:r>
            <a:r>
              <a:rPr lang="en-US" dirty="0" err="1"/>
              <a:t>Interlending</a:t>
            </a:r>
            <a:r>
              <a:rPr lang="en-US" dirty="0"/>
              <a:t> and Document Supply: A Review of the Recent Literature”. </a:t>
            </a:r>
            <a:r>
              <a:rPr lang="en-US" dirty="0" err="1"/>
              <a:t>Interlending</a:t>
            </a:r>
            <a:r>
              <a:rPr lang="en-US" dirty="0"/>
              <a:t> and Document Supply 37.4(2009):199-207. Print.</a:t>
            </a:r>
          </a:p>
          <a:p>
            <a:r>
              <a:rPr lang="en-US" dirty="0" err="1"/>
              <a:t>Vicker</a:t>
            </a:r>
            <a:r>
              <a:rPr lang="en-US" dirty="0"/>
              <a:t>, Stephen, and Maurice B Line. Improving the Availability of Publications: A Comparative Assessment of Model National Systems. Boston Spa: IFLA International Program for UAP, British Library Lending Division,1984. Print.</a:t>
            </a:r>
          </a:p>
          <a:p>
            <a:r>
              <a:rPr lang="en-US" dirty="0"/>
              <a:t>http://www.refdoc.fr/tradure=en/</a:t>
            </a:r>
          </a:p>
          <a:p>
            <a:r>
              <a:rPr lang="en-US" dirty="0"/>
              <a:t> http://cisti-icist.nrc-cnrc.gc.ca/eng/ibp/cisti/about/index.html</a:t>
            </a:r>
          </a:p>
          <a:p>
            <a:r>
              <a:rPr lang="en-US" dirty="0"/>
              <a:t>http://www.bl.uk/reshelp/atyourdesk/docsupply/productsservices/index.html/ </a:t>
            </a:r>
          </a:p>
          <a:p>
            <a:r>
              <a:rPr lang="en-US" dirty="0"/>
              <a:t>http://www.inist.fr/) (http://www.inflibnet.ac.in/ </a:t>
            </a:r>
          </a:p>
          <a:p>
            <a:r>
              <a:rPr lang="en-US" dirty="0"/>
              <a:t>http://www.niscair.res.in</a:t>
            </a:r>
          </a:p>
          <a:p>
            <a:r>
              <a:rPr lang="en-US" dirty="0"/>
              <a:t>http://egyankosh.ac.in/bitstream/123456789/35908/6/Unit-8.pdf</a:t>
            </a:r>
          </a:p>
        </p:txBody>
      </p:sp>
    </p:spTree>
    <p:extLst>
      <p:ext uri="{BB962C8B-B14F-4D97-AF65-F5344CB8AC3E}">
        <p14:creationId xmlns:p14="http://schemas.microsoft.com/office/powerpoint/2010/main" xmlns="" val="3748065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E5872F5-23BF-44DA-9B68-45F00B67997C}"/>
              </a:ext>
            </a:extLst>
          </p:cNvPr>
          <p:cNvSpPr>
            <a:spLocks noGrp="1"/>
          </p:cNvSpPr>
          <p:nvPr>
            <p:ph idx="1"/>
          </p:nvPr>
        </p:nvSpPr>
        <p:spPr>
          <a:xfrm>
            <a:off x="677334" y="277090"/>
            <a:ext cx="8596668" cy="6317674"/>
          </a:xfrm>
        </p:spPr>
        <p:txBody>
          <a:bodyPr>
            <a:normAutofit/>
          </a:bodyPr>
          <a:lstStyle/>
          <a:p>
            <a:pPr algn="just"/>
            <a:r>
              <a:rPr lang="en-US" dirty="0">
                <a:latin typeface="Times New Roman" panose="02020603050405020304" pitchFamily="18" charset="0"/>
                <a:cs typeface="Times New Roman" panose="02020603050405020304" pitchFamily="18" charset="0"/>
              </a:rPr>
              <a:t>The Document Delivery Service (DDS) delivers electronic copies of journal articles, academic dissertations and conference papers that are not found in the library’s collection. It aims to provide research support, teaching and studying for  staff and student. DDS may be not used to request materials for work to satisfy personal interest or recreational reading.</a:t>
            </a:r>
          </a:p>
          <a:p>
            <a:pPr algn="just"/>
            <a:r>
              <a:rPr lang="en-US" dirty="0">
                <a:latin typeface="Times New Roman" panose="02020603050405020304" pitchFamily="18" charset="0"/>
                <a:cs typeface="Times New Roman" panose="02020603050405020304" pitchFamily="18" charset="0"/>
              </a:rPr>
              <a:t>Document delivery is an essential service in a library and information center. </a:t>
            </a:r>
          </a:p>
          <a:p>
            <a:pPr algn="just"/>
            <a:r>
              <a:rPr lang="en-US" dirty="0">
                <a:latin typeface="Times New Roman" panose="02020603050405020304" pitchFamily="18" charset="0"/>
                <a:cs typeface="Times New Roman" panose="02020603050405020304" pitchFamily="18" charset="0"/>
              </a:rPr>
              <a:t>It involves many components like request for document, document types, document sources and functions or processes which again include functions like document selection, request procedure, document retrieval and document transfer. In case of electronic documents, delivery of documents takes place in digitized form. Both print and electronic document deliveries are very important and there are some agencies that deliver both types of document. It is a complex process involving user, supplier and time. Document delivery can involve authors, publishers, subscription agents, document delivery service providers, suppliers, libraries and information professionals. </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Electronic document delivery has gathered significant attention in recent years. Through electronic document delivery, one library can access journals and other research publications adequately for their users and thereby can reduce funds for document purchasing, which can be utilized for other purposes of the library</a:t>
            </a:r>
          </a:p>
          <a:p>
            <a:endParaRPr lang="en-US" dirty="0"/>
          </a:p>
        </p:txBody>
      </p:sp>
    </p:spTree>
    <p:extLst>
      <p:ext uri="{BB962C8B-B14F-4D97-AF65-F5344CB8AC3E}">
        <p14:creationId xmlns:p14="http://schemas.microsoft.com/office/powerpoint/2010/main" xmlns="" val="3955991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A7E778D-D658-4C96-9B68-7E3AA7BECBB9}"/>
              </a:ext>
            </a:extLst>
          </p:cNvPr>
          <p:cNvSpPr>
            <a:spLocks noGrp="1"/>
          </p:cNvSpPr>
          <p:nvPr>
            <p:ph idx="1"/>
          </p:nvPr>
        </p:nvSpPr>
        <p:spPr>
          <a:xfrm>
            <a:off x="677333" y="360219"/>
            <a:ext cx="9949103" cy="6345382"/>
          </a:xfrm>
        </p:spPr>
        <p:txBody>
          <a:bodyPr>
            <a:normAutofit lnSpcReduction="10000"/>
          </a:bodyPr>
          <a:lstStyle/>
          <a:p>
            <a:pPr algn="just"/>
            <a:r>
              <a:rPr lang="en-US" b="1" dirty="0">
                <a:latin typeface="Times New Roman" panose="02020603050405020304" pitchFamily="18" charset="0"/>
                <a:cs typeface="Times New Roman" panose="02020603050405020304" pitchFamily="18" charset="0"/>
              </a:rPr>
              <a:t>Definition: </a:t>
            </a:r>
            <a:r>
              <a:rPr lang="en-US" dirty="0">
                <a:latin typeface="Times New Roman" panose="02020603050405020304" pitchFamily="18" charset="0"/>
                <a:cs typeface="Times New Roman" panose="02020603050405020304" pitchFamily="18" charset="0"/>
              </a:rPr>
              <a:t>DDS is concerned with the supply of document to the user on demand either in original or its photocopies irrespective of the location and form of original document. The Document Delivery Centre (DDC) on demand, deliver the copies of papers from learned journals, conference proceedings and other material available in their collection. Every DDC will also make the required effort to procure and supply the paper from other institution.</a:t>
            </a:r>
            <a:r>
              <a:rPr lang="en-US" b="1" dirty="0">
                <a:latin typeface="Times New Roman" panose="02020603050405020304" pitchFamily="18" charset="0"/>
                <a:cs typeface="Times New Roman" panose="02020603050405020304" pitchFamily="18" charset="0"/>
              </a:rPr>
              <a:t> </a:t>
            </a:r>
          </a:p>
          <a:p>
            <a:pPr algn="just"/>
            <a:r>
              <a:rPr lang="en-US" b="1" dirty="0">
                <a:latin typeface="Times New Roman" panose="02020603050405020304" pitchFamily="18" charset="0"/>
                <a:cs typeface="Times New Roman" panose="02020603050405020304" pitchFamily="18" charset="0"/>
              </a:rPr>
              <a:t>Need: </a:t>
            </a:r>
            <a:r>
              <a:rPr lang="en-US" dirty="0">
                <a:latin typeface="Times New Roman" panose="02020603050405020304" pitchFamily="18" charset="0"/>
                <a:cs typeface="Times New Roman" panose="02020603050405020304" pitchFamily="18" charset="0"/>
              </a:rPr>
              <a:t>The need for DDS felt due to ever increasing subscription cost of learned journal that leads to a situation where no library can hold every item required to meet the needs of its user.</a:t>
            </a:r>
          </a:p>
          <a:p>
            <a:pPr algn="just"/>
            <a:r>
              <a:rPr lang="en-US" b="1" dirty="0">
                <a:latin typeface="Times New Roman" panose="02020603050405020304" pitchFamily="18" charset="0"/>
                <a:cs typeface="Times New Roman" panose="02020603050405020304" pitchFamily="18" charset="0"/>
              </a:rPr>
              <a:t>DDS Providers: </a:t>
            </a:r>
            <a:r>
              <a:rPr lang="en-US" dirty="0">
                <a:latin typeface="Times New Roman" panose="02020603050405020304" pitchFamily="18" charset="0"/>
                <a:cs typeface="Times New Roman" panose="02020603050405020304" pitchFamily="18" charset="0"/>
              </a:rPr>
              <a:t>The British Library Document Supply Centre, Boston and University Microfilm International, Ann Arbor provide the DDS at international level.</a:t>
            </a:r>
          </a:p>
          <a:p>
            <a:pPr algn="just"/>
            <a:r>
              <a:rPr lang="en-US" dirty="0">
                <a:latin typeface="Times New Roman" panose="02020603050405020304" pitchFamily="18" charset="0"/>
                <a:cs typeface="Times New Roman" panose="02020603050405020304" pitchFamily="18" charset="0"/>
              </a:rPr>
              <a:t>In national level, INFLIBNET Centre in collaboration with the following universities provides DDS. The role of INFLIBNET here is mainly to act as a catalyst in promoting this service.</a:t>
            </a:r>
          </a:p>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Banaras Hindu University, Varanasi: For the region of Arunachal Pradesh, Assam, Bihar, Manipur, Meghalaya, Nagaland, Sikkim, Tripura, Uttar Pradesh.</a:t>
            </a:r>
          </a:p>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University of Hyderabad, Hyderabad: For the region of Andhra Pradesh, Madhya Pradesh, Orissa, West Bengal.</a:t>
            </a:r>
          </a:p>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Indian Institute of Science, Bangalore: For Karnataka, Kerala, </a:t>
            </a:r>
            <a:r>
              <a:rPr lang="en-US" dirty="0" err="1">
                <a:latin typeface="Times New Roman" panose="02020603050405020304" pitchFamily="18" charset="0"/>
                <a:cs typeface="Times New Roman" panose="02020603050405020304" pitchFamily="18" charset="0"/>
              </a:rPr>
              <a:t>Lakshadeep</a:t>
            </a:r>
            <a:r>
              <a:rPr lang="en-US" dirty="0">
                <a:latin typeface="Times New Roman" panose="02020603050405020304" pitchFamily="18" charset="0"/>
                <a:cs typeface="Times New Roman" panose="02020603050405020304" pitchFamily="18" charset="0"/>
              </a:rPr>
              <a:t>, Pondicherry, </a:t>
            </a:r>
            <a:r>
              <a:rPr lang="en-US" dirty="0" err="1">
                <a:latin typeface="Times New Roman" panose="02020603050405020304" pitchFamily="18" charset="0"/>
                <a:cs typeface="Times New Roman" panose="02020603050405020304" pitchFamily="18" charset="0"/>
              </a:rPr>
              <a:t>Tamilnadu</a:t>
            </a:r>
            <a:r>
              <a:rPr lang="en-US" dirty="0">
                <a:latin typeface="Times New Roman" panose="02020603050405020304" pitchFamily="18" charset="0"/>
                <a:cs typeface="Times New Roman" panose="02020603050405020304" pitchFamily="18" charset="0"/>
              </a:rPr>
              <a:t>.</a:t>
            </a:r>
          </a:p>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Jawaharlal Nehru University, New Delhi: Covers Delhi, Haryana, Rajasthan.</a:t>
            </a:r>
          </a:p>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Punjab University, Chandigarh: Covers Chandigarh, Himachal Pradesh, Jammu &amp; Kashmir, Punjab.</a:t>
            </a:r>
          </a:p>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Tata Institute of Social Science, Mumbai: Includes Diu and Daman, Goa, Gujarat, Maharashtra.</a:t>
            </a:r>
          </a:p>
          <a:p>
            <a:endParaRPr lang="en-US" dirty="0"/>
          </a:p>
        </p:txBody>
      </p:sp>
    </p:spTree>
    <p:extLst>
      <p:ext uri="{BB962C8B-B14F-4D97-AF65-F5344CB8AC3E}">
        <p14:creationId xmlns:p14="http://schemas.microsoft.com/office/powerpoint/2010/main" xmlns="" val="3827362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4CB50F-D7B1-477C-9D58-4FE0172FC2C3}"/>
              </a:ext>
            </a:extLst>
          </p:cNvPr>
          <p:cNvSpPr>
            <a:spLocks noGrp="1"/>
          </p:cNvSpPr>
          <p:nvPr>
            <p:ph type="title"/>
          </p:nvPr>
        </p:nvSpPr>
        <p:spPr/>
        <p:txBody>
          <a:bodyPr/>
          <a:lstStyle/>
          <a:p>
            <a:r>
              <a:rPr lang="en-US" dirty="0"/>
              <a:t>Digest Service: Definition, Types and Component of a digest</a:t>
            </a:r>
          </a:p>
        </p:txBody>
      </p:sp>
      <p:sp>
        <p:nvSpPr>
          <p:cNvPr id="3" name="Content Placeholder 2">
            <a:extLst>
              <a:ext uri="{FF2B5EF4-FFF2-40B4-BE49-F238E27FC236}">
                <a16:creationId xmlns:a16="http://schemas.microsoft.com/office/drawing/2014/main" xmlns="" id="{71953F17-DD16-4B59-B5A5-288BBC5107BB}"/>
              </a:ext>
            </a:extLst>
          </p:cNvPr>
          <p:cNvSpPr>
            <a:spLocks noGrp="1"/>
          </p:cNvSpPr>
          <p:nvPr>
            <p:ph idx="1"/>
          </p:nvPr>
        </p:nvSpPr>
        <p:spPr>
          <a:xfrm>
            <a:off x="677333" y="2160589"/>
            <a:ext cx="9791883" cy="4505254"/>
          </a:xfrm>
        </p:spPr>
        <p:txBody>
          <a:bodyPr>
            <a:normAutofit/>
          </a:bodyPr>
          <a:lstStyle/>
          <a:p>
            <a:pPr algn="just"/>
            <a:r>
              <a:rPr lang="en-US" dirty="0">
                <a:latin typeface="Times New Roman" panose="02020603050405020304" pitchFamily="18" charset="0"/>
                <a:cs typeface="Times New Roman" panose="02020603050405020304" pitchFamily="18" charset="0"/>
              </a:rPr>
              <a:t>A digest service may take the form of a periodic publication like ERIC Digest, a book like Company Law Digest by Taxman Publishing, a system like West American Digest System, etc. There may be agencies who may prepare digest on demand. A library may also provide digest service in case there is the need. For providing such a service, a library will have to take the help of persons skilled in the art of preparation of digests.</a:t>
            </a:r>
          </a:p>
          <a:p>
            <a:r>
              <a:rPr lang="en-US" dirty="0">
                <a:latin typeface="Times New Roman" panose="02020603050405020304" pitchFamily="18" charset="0"/>
                <a:cs typeface="Times New Roman" panose="02020603050405020304" pitchFamily="18" charset="0"/>
              </a:rPr>
              <a:t>Definition and Scope </a:t>
            </a:r>
          </a:p>
          <a:p>
            <a:pPr marL="0" indent="0" algn="just">
              <a:buNone/>
            </a:pPr>
            <a:r>
              <a:rPr lang="en-US" dirty="0">
                <a:latin typeface="Times New Roman" panose="02020603050405020304" pitchFamily="18" charset="0"/>
                <a:cs typeface="Times New Roman" panose="02020603050405020304" pitchFamily="18" charset="0"/>
              </a:rPr>
              <a:t>        A digest is a condensed form of a previously published material, such as an article, a book, an essay, and the like. More often than not, they are longer than the                      longest abstract. Sometimes a digest looks like a review article. A digest may be in    the form of a book also. Matter is gathered from a source or sources and then consolidated into a single article, book, etc. The scope of a digest varies. As far as the subject is concerned, it may belong to any subject like education, law, and other subjects. It may pertain to a form of a document even. You can have a digest of a novel, short story, drama, etc.</a:t>
            </a:r>
          </a:p>
        </p:txBody>
      </p:sp>
    </p:spTree>
    <p:extLst>
      <p:ext uri="{BB962C8B-B14F-4D97-AF65-F5344CB8AC3E}">
        <p14:creationId xmlns:p14="http://schemas.microsoft.com/office/powerpoint/2010/main" xmlns="" val="2949078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FEB0B85-5D01-4390-8CC0-8BF235C5FAC8}"/>
              </a:ext>
            </a:extLst>
          </p:cNvPr>
          <p:cNvSpPr>
            <a:spLocks noGrp="1"/>
          </p:cNvSpPr>
          <p:nvPr>
            <p:ph idx="1"/>
          </p:nvPr>
        </p:nvSpPr>
        <p:spPr>
          <a:xfrm>
            <a:off x="677334" y="384313"/>
            <a:ext cx="9049762" cy="6122504"/>
          </a:xfrm>
        </p:spPr>
        <p:txBody>
          <a:bodyPr>
            <a:normAutofit/>
          </a:bodyPr>
          <a:lstStyle/>
          <a:p>
            <a:r>
              <a:rPr lang="en-US" dirty="0">
                <a:latin typeface="Times New Roman" panose="02020603050405020304" pitchFamily="18" charset="0"/>
                <a:cs typeface="Times New Roman" panose="02020603050405020304" pitchFamily="18" charset="0"/>
              </a:rPr>
              <a:t>Types of Digests </a:t>
            </a:r>
          </a:p>
          <a:p>
            <a:pPr marL="0" indent="0">
              <a:buNone/>
            </a:pPr>
            <a:r>
              <a:rPr lang="en-US" dirty="0">
                <a:latin typeface="Times New Roman" panose="02020603050405020304" pitchFamily="18" charset="0"/>
                <a:cs typeface="Times New Roman" panose="02020603050405020304" pitchFamily="18" charset="0"/>
              </a:rPr>
              <a:t>    Digest can be </a:t>
            </a:r>
            <a:r>
              <a:rPr lang="en-US" dirty="0" err="1">
                <a:latin typeface="Times New Roman" panose="02020603050405020304" pitchFamily="18" charset="0"/>
                <a:cs typeface="Times New Roman" panose="02020603050405020304" pitchFamily="18" charset="0"/>
              </a:rPr>
              <a:t>categorised</a:t>
            </a:r>
            <a:r>
              <a:rPr lang="en-US" dirty="0">
                <a:latin typeface="Times New Roman" panose="02020603050405020304" pitchFamily="18" charset="0"/>
                <a:cs typeface="Times New Roman" panose="02020603050405020304" pitchFamily="18" charset="0"/>
              </a:rPr>
              <a:t> according to the number of sources that has been used to prepare a digest. There may be single-source digest or multiple-source digest.</a:t>
            </a:r>
          </a:p>
          <a:p>
            <a:pPr>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dirty="0">
                <a:solidFill>
                  <a:srgbClr val="92D050"/>
                </a:solidFill>
                <a:latin typeface="Times New Roman" panose="02020603050405020304" pitchFamily="18" charset="0"/>
                <a:cs typeface="Times New Roman" panose="02020603050405020304" pitchFamily="18" charset="0"/>
              </a:rPr>
              <a:t>Single-source Digest </a:t>
            </a:r>
            <a:r>
              <a:rPr lang="en-US" dirty="0">
                <a:latin typeface="Times New Roman" panose="02020603050405020304" pitchFamily="18" charset="0"/>
                <a:cs typeface="Times New Roman" panose="02020603050405020304" pitchFamily="18" charset="0"/>
              </a:rPr>
              <a:t>– A single-source digest is based on a single book, essay, article, etc. Under the Book Bonus column, Reader’s Digest publishes a single-source digest.</a:t>
            </a:r>
          </a:p>
          <a:p>
            <a:pPr marL="0" indent="0">
              <a:buNone/>
            </a:pP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dirty="0">
                <a:solidFill>
                  <a:srgbClr val="92D050"/>
                </a:solidFill>
                <a:latin typeface="Times New Roman" panose="02020603050405020304" pitchFamily="18" charset="0"/>
                <a:cs typeface="Times New Roman" panose="02020603050405020304" pitchFamily="18" charset="0"/>
              </a:rPr>
              <a:t>Multiple-source Digest </a:t>
            </a:r>
            <a:r>
              <a:rPr lang="en-US" dirty="0">
                <a:latin typeface="Times New Roman" panose="02020603050405020304" pitchFamily="18" charset="0"/>
                <a:cs typeface="Times New Roman" panose="02020603050405020304" pitchFamily="18" charset="0"/>
              </a:rPr>
              <a:t>– The ERIC Digest is a serial publication. It publishes multiple-source digests. These digests look more or less like review articles.</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Preparation of a Digest While preparing a digest you are to condense the information following normal procedure of </a:t>
            </a:r>
            <a:r>
              <a:rPr lang="en-US" dirty="0" err="1">
                <a:latin typeface="Times New Roman" panose="02020603050405020304" pitchFamily="18" charset="0"/>
                <a:cs typeface="Times New Roman" panose="02020603050405020304" pitchFamily="18" charset="0"/>
              </a:rPr>
              <a:t>summarisation</a:t>
            </a:r>
            <a:r>
              <a:rPr lang="en-US" dirty="0">
                <a:latin typeface="Times New Roman" panose="02020603050405020304" pitchFamily="18" charset="0"/>
                <a:cs typeface="Times New Roman" panose="02020603050405020304" pitchFamily="18" charset="0"/>
              </a:rPr>
              <a:t> as you have learnt in your language classes. A digest is different from an abstract since the components of a digest are different. It is different in other ways also which you will see in the following section. </a:t>
            </a:r>
          </a:p>
          <a:p>
            <a:r>
              <a:rPr lang="en-US" dirty="0">
                <a:latin typeface="Times New Roman" panose="02020603050405020304" pitchFamily="18" charset="0"/>
                <a:cs typeface="Times New Roman" panose="02020603050405020304" pitchFamily="18" charset="0"/>
              </a:rPr>
              <a:t>Components of a Digest </a:t>
            </a:r>
          </a:p>
          <a:p>
            <a:pPr marL="400050" indent="-400050" algn="just">
              <a:buAutoNum type="romanLcParenR"/>
            </a:pPr>
            <a:r>
              <a:rPr lang="en-US" dirty="0">
                <a:solidFill>
                  <a:schemeClr val="accent4"/>
                </a:solidFill>
                <a:latin typeface="Times New Roman" panose="02020603050405020304" pitchFamily="18" charset="0"/>
                <a:cs typeface="Times New Roman" panose="02020603050405020304" pitchFamily="18" charset="0"/>
              </a:rPr>
              <a:t>Title</a:t>
            </a:r>
            <a:r>
              <a:rPr lang="en-US" dirty="0">
                <a:latin typeface="Times New Roman" panose="02020603050405020304" pitchFamily="18" charset="0"/>
                <a:cs typeface="Times New Roman" panose="02020603050405020304" pitchFamily="18" charset="0"/>
              </a:rPr>
              <a:t> – While preparing an abstract, you cannot change the title of the original document.          </a:t>
            </a:r>
          </a:p>
          <a:p>
            <a:pPr marL="0" indent="0" algn="just">
              <a:buNone/>
            </a:pPr>
            <a:r>
              <a:rPr lang="en-US" dirty="0">
                <a:latin typeface="Times New Roman" panose="02020603050405020304" pitchFamily="18" charset="0"/>
                <a:cs typeface="Times New Roman" panose="02020603050405020304" pitchFamily="18" charset="0"/>
              </a:rPr>
              <a:t>          You can do so if the language of the original article differs from the language of the digest. In a multiple-source digest, you are to provide the title yourself. Even in a single-source digest, the title may be changed. For example Mahabharata for Children is a digest of the original Mahabharata. </a:t>
            </a:r>
          </a:p>
        </p:txBody>
      </p:sp>
    </p:spTree>
    <p:extLst>
      <p:ext uri="{BB962C8B-B14F-4D97-AF65-F5344CB8AC3E}">
        <p14:creationId xmlns:p14="http://schemas.microsoft.com/office/powerpoint/2010/main" xmlns="" val="1138872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9559121-7544-4D82-8826-017D3C40EE0B}"/>
              </a:ext>
            </a:extLst>
          </p:cNvPr>
          <p:cNvSpPr>
            <a:spLocks noGrp="1"/>
          </p:cNvSpPr>
          <p:nvPr>
            <p:ph idx="1"/>
          </p:nvPr>
        </p:nvSpPr>
        <p:spPr>
          <a:xfrm>
            <a:off x="636104" y="424071"/>
            <a:ext cx="9276522" cy="6281530"/>
          </a:xfrm>
        </p:spPr>
        <p:txBody>
          <a:bodyPr>
            <a:normAutofit/>
          </a:bodyPr>
          <a:lstStyle/>
          <a:p>
            <a:pPr marL="0" indent="0" algn="just">
              <a:buNone/>
            </a:pPr>
            <a:r>
              <a:rPr lang="en-US" dirty="0">
                <a:latin typeface="Times New Roman" panose="02020603050405020304" pitchFamily="18" charset="0"/>
                <a:cs typeface="Times New Roman" panose="02020603050405020304" pitchFamily="18" charset="0"/>
              </a:rPr>
              <a:t>ii)</a:t>
            </a:r>
            <a:r>
              <a:rPr lang="en-US" dirty="0">
                <a:solidFill>
                  <a:schemeClr val="accent4"/>
                </a:solidFill>
                <a:latin typeface="Times New Roman" panose="02020603050405020304" pitchFamily="18" charset="0"/>
                <a:cs typeface="Times New Roman" panose="02020603050405020304" pitchFamily="18" charset="0"/>
              </a:rPr>
              <a:t> Author </a:t>
            </a:r>
            <a:r>
              <a:rPr lang="en-US" dirty="0">
                <a:latin typeface="Times New Roman" panose="02020603050405020304" pitchFamily="18" charset="0"/>
                <a:cs typeface="Times New Roman" panose="02020603050405020304" pitchFamily="18" charset="0"/>
              </a:rPr>
              <a:t>– In a single-source digest, the name of the original author is to be given. In a multiple-source            </a:t>
            </a:r>
          </a:p>
          <a:p>
            <a:pPr marL="0" indent="0" algn="just">
              <a:buNone/>
            </a:pPr>
            <a:r>
              <a:rPr lang="en-US" dirty="0">
                <a:latin typeface="Times New Roman" panose="02020603050405020304" pitchFamily="18" charset="0"/>
                <a:cs typeface="Times New Roman" panose="02020603050405020304" pitchFamily="18" charset="0"/>
              </a:rPr>
              <a:t>          digest, the writer of the digest will be the author. </a:t>
            </a:r>
          </a:p>
          <a:p>
            <a:pPr marL="0" indent="0" algn="just">
              <a:buNone/>
            </a:pPr>
            <a:r>
              <a:rPr lang="en-US" dirty="0">
                <a:latin typeface="Times New Roman" panose="02020603050405020304" pitchFamily="18" charset="0"/>
                <a:cs typeface="Times New Roman" panose="02020603050405020304" pitchFamily="18" charset="0"/>
              </a:rPr>
              <a:t>iii) </a:t>
            </a:r>
            <a:r>
              <a:rPr lang="en-US" dirty="0">
                <a:solidFill>
                  <a:schemeClr val="accent4"/>
                </a:solidFill>
                <a:latin typeface="Times New Roman" panose="02020603050405020304" pitchFamily="18" charset="0"/>
                <a:cs typeface="Times New Roman" panose="02020603050405020304" pitchFamily="18" charset="0"/>
              </a:rPr>
              <a:t>Abstract</a:t>
            </a:r>
            <a:r>
              <a:rPr lang="en-US" dirty="0">
                <a:latin typeface="Times New Roman" panose="02020603050405020304" pitchFamily="18" charset="0"/>
                <a:cs typeface="Times New Roman" panose="02020603050405020304" pitchFamily="18" charset="0"/>
              </a:rPr>
              <a:t> – Usually, an informative abstract may be provided. </a:t>
            </a:r>
          </a:p>
          <a:p>
            <a:pPr marL="0" indent="0" algn="just">
              <a:buNone/>
            </a:pPr>
            <a:r>
              <a:rPr lang="en-US" dirty="0">
                <a:latin typeface="Times New Roman" panose="02020603050405020304" pitchFamily="18" charset="0"/>
                <a:cs typeface="Times New Roman" panose="02020603050405020304" pitchFamily="18" charset="0"/>
              </a:rPr>
              <a:t>iv</a:t>
            </a:r>
            <a:r>
              <a:rPr lang="en-US" dirty="0">
                <a:solidFill>
                  <a:schemeClr val="accent4"/>
                </a:solidFill>
                <a:latin typeface="Times New Roman" panose="02020603050405020304" pitchFamily="18" charset="0"/>
                <a:cs typeface="Times New Roman" panose="02020603050405020304" pitchFamily="18" charset="0"/>
              </a:rPr>
              <a:t>) Keywords </a:t>
            </a:r>
            <a:r>
              <a:rPr lang="en-US" dirty="0">
                <a:latin typeface="Times New Roman" panose="02020603050405020304" pitchFamily="18" charset="0"/>
                <a:cs typeface="Times New Roman" panose="02020603050405020304" pitchFamily="18" charset="0"/>
              </a:rPr>
              <a:t>– All relevant keywords may be provided. Number is not fixed for keywords. </a:t>
            </a:r>
          </a:p>
          <a:p>
            <a:pPr marL="0" indent="0" algn="just">
              <a:buNone/>
            </a:pPr>
            <a:r>
              <a:rPr lang="en-US" dirty="0">
                <a:latin typeface="Times New Roman" panose="02020603050405020304" pitchFamily="18" charset="0"/>
                <a:cs typeface="Times New Roman" panose="02020603050405020304" pitchFamily="18" charset="0"/>
              </a:rPr>
              <a:t>v) </a:t>
            </a:r>
            <a:r>
              <a:rPr lang="en-US" dirty="0">
                <a:solidFill>
                  <a:schemeClr val="accent4"/>
                </a:solidFill>
                <a:latin typeface="Times New Roman" panose="02020603050405020304" pitchFamily="18" charset="0"/>
                <a:cs typeface="Times New Roman" panose="02020603050405020304" pitchFamily="18" charset="0"/>
              </a:rPr>
              <a:t>Body of the Text </a:t>
            </a:r>
            <a:r>
              <a:rPr lang="en-US" dirty="0">
                <a:latin typeface="Times New Roman" panose="02020603050405020304" pitchFamily="18" charset="0"/>
                <a:cs typeface="Times New Roman" panose="02020603050405020304" pitchFamily="18" charset="0"/>
              </a:rPr>
              <a:t>– In the body of the text, there will be sections with headings. In the digest of the </a:t>
            </a:r>
          </a:p>
          <a:p>
            <a:pPr marL="0" indent="0" algn="just">
              <a:buNone/>
            </a:pPr>
            <a:r>
              <a:rPr lang="en-US" dirty="0">
                <a:latin typeface="Times New Roman" panose="02020603050405020304" pitchFamily="18" charset="0"/>
                <a:cs typeface="Times New Roman" panose="02020603050405020304" pitchFamily="18" charset="0"/>
              </a:rPr>
              <a:t>         book Love will not be Enough –A Mothers Fight for Her Son earlier referred to, we find the following headings like: </a:t>
            </a:r>
          </a:p>
          <a:p>
            <a:pPr marL="0" indent="0" algn="just">
              <a:buNone/>
            </a:pPr>
            <a:r>
              <a:rPr lang="en-US" sz="1400" dirty="0">
                <a:latin typeface="Times New Roman" panose="02020603050405020304" pitchFamily="18" charset="0"/>
                <a:cs typeface="Times New Roman" panose="02020603050405020304" pitchFamily="18" charset="0"/>
              </a:rPr>
              <a:t>At the therapist </a:t>
            </a:r>
          </a:p>
          <a:p>
            <a:pPr marL="0" indent="0" algn="just">
              <a:buNone/>
            </a:pPr>
            <a:r>
              <a:rPr lang="en-US" sz="1400" dirty="0">
                <a:latin typeface="Times New Roman" panose="02020603050405020304" pitchFamily="18" charset="0"/>
                <a:cs typeface="Times New Roman" panose="02020603050405020304" pitchFamily="18" charset="0"/>
              </a:rPr>
              <a:t>In a hurry </a:t>
            </a:r>
          </a:p>
          <a:p>
            <a:pPr marL="0" indent="0" algn="just">
              <a:buNone/>
            </a:pPr>
            <a:r>
              <a:rPr lang="en-US" sz="1400" dirty="0">
                <a:latin typeface="Times New Roman" panose="02020603050405020304" pitchFamily="18" charset="0"/>
                <a:cs typeface="Times New Roman" panose="02020603050405020304" pitchFamily="18" charset="0"/>
              </a:rPr>
              <a:t>Waiting for help </a:t>
            </a:r>
          </a:p>
          <a:p>
            <a:pPr marL="0" indent="0" algn="just">
              <a:buNone/>
            </a:pPr>
            <a:r>
              <a:rPr lang="en-US" sz="1400" dirty="0">
                <a:latin typeface="Times New Roman" panose="02020603050405020304" pitchFamily="18" charset="0"/>
                <a:cs typeface="Times New Roman" panose="02020603050405020304" pitchFamily="18" charset="0"/>
              </a:rPr>
              <a:t>Therapy starts </a:t>
            </a:r>
          </a:p>
          <a:p>
            <a:pPr marL="0" indent="0" algn="just">
              <a:buNone/>
            </a:pPr>
            <a:r>
              <a:rPr lang="en-US" sz="1400" dirty="0">
                <a:latin typeface="Times New Roman" panose="02020603050405020304" pitchFamily="18" charset="0"/>
                <a:cs typeface="Times New Roman" panose="02020603050405020304" pitchFamily="18" charset="0"/>
              </a:rPr>
              <a:t>Worries and doubts </a:t>
            </a:r>
          </a:p>
          <a:p>
            <a:pPr marL="0" indent="0" algn="just">
              <a:buNone/>
            </a:pPr>
            <a:r>
              <a:rPr lang="en-US" sz="1400" dirty="0">
                <a:latin typeface="Times New Roman" panose="02020603050405020304" pitchFamily="18" charset="0"/>
                <a:cs typeface="Times New Roman" panose="02020603050405020304" pitchFamily="18" charset="0"/>
              </a:rPr>
              <a:t>Spinning thoughts </a:t>
            </a:r>
          </a:p>
          <a:p>
            <a:pPr marL="0" indent="0" algn="just">
              <a:buNone/>
            </a:pPr>
            <a:r>
              <a:rPr lang="en-US" sz="1400" dirty="0">
                <a:latin typeface="Times New Roman" panose="02020603050405020304" pitchFamily="18" charset="0"/>
                <a:cs typeface="Times New Roman" panose="02020603050405020304" pitchFamily="18" charset="0"/>
              </a:rPr>
              <a:t>Preschool </a:t>
            </a:r>
          </a:p>
          <a:p>
            <a:pPr marL="0" indent="0" algn="just">
              <a:buNone/>
            </a:pPr>
            <a:r>
              <a:rPr lang="en-US" sz="1400" dirty="0">
                <a:latin typeface="Times New Roman" panose="02020603050405020304" pitchFamily="18" charset="0"/>
                <a:cs typeface="Times New Roman" panose="02020603050405020304" pitchFamily="18" charset="0"/>
              </a:rPr>
              <a:t>Three small words</a:t>
            </a:r>
          </a:p>
          <a:p>
            <a:pPr marL="0" indent="0" algn="just">
              <a:buNone/>
            </a:pPr>
            <a:r>
              <a:rPr lang="en-US" sz="1400" dirty="0">
                <a:latin typeface="Times New Roman" panose="02020603050405020304" pitchFamily="18" charset="0"/>
                <a:cs typeface="Times New Roman" panose="02020603050405020304" pitchFamily="18" charset="0"/>
              </a:rPr>
              <a:t> A better life </a:t>
            </a:r>
          </a:p>
        </p:txBody>
      </p:sp>
    </p:spTree>
    <p:extLst>
      <p:ext uri="{BB962C8B-B14F-4D97-AF65-F5344CB8AC3E}">
        <p14:creationId xmlns:p14="http://schemas.microsoft.com/office/powerpoint/2010/main" xmlns="" val="4151713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B584CB9-F04D-49D8-A5B6-3AF81EE790F8}"/>
              </a:ext>
            </a:extLst>
          </p:cNvPr>
          <p:cNvSpPr>
            <a:spLocks noGrp="1"/>
          </p:cNvSpPr>
          <p:nvPr>
            <p:ph idx="1"/>
          </p:nvPr>
        </p:nvSpPr>
        <p:spPr>
          <a:xfrm>
            <a:off x="677334" y="1007165"/>
            <a:ext cx="8596668" cy="5034197"/>
          </a:xfrm>
        </p:spPr>
        <p:txBody>
          <a:bodyPr/>
          <a:lstStyle/>
          <a:p>
            <a:pPr algn="just"/>
            <a:r>
              <a:rPr lang="en-US" dirty="0">
                <a:latin typeface="Times New Roman" panose="02020603050405020304" pitchFamily="18" charset="0"/>
                <a:cs typeface="Times New Roman" panose="02020603050405020304" pitchFamily="18" charset="0"/>
              </a:rPr>
              <a:t>vi) Graphics – Tables, charts, diagrams, photographs, etc. may be added as per the need. In the digest of the book referred to above, there are </a:t>
            </a:r>
            <a:r>
              <a:rPr lang="en-US" dirty="0" err="1">
                <a:latin typeface="Times New Roman" panose="02020603050405020304" pitchFamily="18" charset="0"/>
                <a:cs typeface="Times New Roman" panose="02020603050405020304" pitchFamily="18" charset="0"/>
              </a:rPr>
              <a:t>colourful</a:t>
            </a:r>
            <a:r>
              <a:rPr lang="en-US" dirty="0">
                <a:latin typeface="Times New Roman" panose="02020603050405020304" pitchFamily="18" charset="0"/>
                <a:cs typeface="Times New Roman" panose="02020603050405020304" pitchFamily="18" charset="0"/>
              </a:rPr>
              <a:t> photographs. In technical digests formulas, tables, charts, diagrams, photographs, etc. are added as and when necessary. </a:t>
            </a:r>
          </a:p>
          <a:p>
            <a:pPr algn="just"/>
            <a:r>
              <a:rPr lang="en-US" dirty="0">
                <a:latin typeface="Times New Roman" panose="02020603050405020304" pitchFamily="18" charset="0"/>
                <a:cs typeface="Times New Roman" panose="02020603050405020304" pitchFamily="18" charset="0"/>
              </a:rPr>
              <a:t>vii) Conclusion – Depending on the need a ‘Conclusion’ may be added.</a:t>
            </a:r>
          </a:p>
          <a:p>
            <a:pPr algn="just"/>
            <a:r>
              <a:rPr lang="en-US" dirty="0">
                <a:latin typeface="Times New Roman" panose="02020603050405020304" pitchFamily="18" charset="0"/>
                <a:cs typeface="Times New Roman" panose="02020603050405020304" pitchFamily="18" charset="0"/>
              </a:rPr>
              <a:t>viii)References – References are to be given as they are given in a research article.</a:t>
            </a:r>
          </a:p>
          <a:p>
            <a:pPr algn="just"/>
            <a:endParaRPr lang="en-US" dirty="0"/>
          </a:p>
        </p:txBody>
      </p:sp>
    </p:spTree>
    <p:extLst>
      <p:ext uri="{BB962C8B-B14F-4D97-AF65-F5344CB8AC3E}">
        <p14:creationId xmlns:p14="http://schemas.microsoft.com/office/powerpoint/2010/main" xmlns="" val="4119579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2A96ED-5E65-4A9C-AE33-5D4947A822CE}"/>
              </a:ext>
            </a:extLst>
          </p:cNvPr>
          <p:cNvSpPr>
            <a:spLocks noGrp="1"/>
          </p:cNvSpPr>
          <p:nvPr>
            <p:ph type="title"/>
          </p:nvPr>
        </p:nvSpPr>
        <p:spPr/>
        <p:txBody>
          <a:bodyPr/>
          <a:lstStyle/>
          <a:p>
            <a:r>
              <a:rPr lang="en-US" dirty="0"/>
              <a:t>Document Supply Centers: BLDSC, NISCAIR, INFLIBNET</a:t>
            </a:r>
          </a:p>
        </p:txBody>
      </p:sp>
      <p:sp>
        <p:nvSpPr>
          <p:cNvPr id="3" name="Content Placeholder 2">
            <a:extLst>
              <a:ext uri="{FF2B5EF4-FFF2-40B4-BE49-F238E27FC236}">
                <a16:creationId xmlns:a16="http://schemas.microsoft.com/office/drawing/2014/main" xmlns="" id="{A4D04B63-85F5-48BC-AC55-C7D38FF237DA}"/>
              </a:ext>
            </a:extLst>
          </p:cNvPr>
          <p:cNvSpPr>
            <a:spLocks noGrp="1"/>
          </p:cNvSpPr>
          <p:nvPr>
            <p:ph idx="1"/>
          </p:nvPr>
        </p:nvSpPr>
        <p:spPr>
          <a:xfrm>
            <a:off x="677334" y="2160589"/>
            <a:ext cx="9063014" cy="4492002"/>
          </a:xfrm>
        </p:spPr>
        <p:txBody>
          <a:bodyPr>
            <a:normAutofit fontScale="85000" lnSpcReduction="20000"/>
          </a:bodyPr>
          <a:lstStyle/>
          <a:p>
            <a:pPr marL="0" indent="0" algn="ctr">
              <a:buNone/>
            </a:pPr>
            <a:r>
              <a:rPr lang="en-US" dirty="0">
                <a:solidFill>
                  <a:schemeClr val="accent2"/>
                </a:solidFill>
                <a:latin typeface="Times New Roman" panose="02020603050405020304" pitchFamily="18" charset="0"/>
                <a:cs typeface="Times New Roman" panose="02020603050405020304" pitchFamily="18" charset="0"/>
              </a:rPr>
              <a:t>BLDSC</a:t>
            </a:r>
          </a:p>
          <a:p>
            <a:pPr marL="0" indent="0" algn="just">
              <a:buNone/>
            </a:pPr>
            <a:r>
              <a:rPr lang="en-US" dirty="0">
                <a:latin typeface="Times New Roman" panose="02020603050405020304" pitchFamily="18" charset="0"/>
                <a:cs typeface="Times New Roman" panose="02020603050405020304" pitchFamily="18" charset="0"/>
              </a:rPr>
              <a:t>The British Library has one of the largest collections in the world which BLDSC is using for the purpose of remote document delivery. It covers areas such as science, technology, medical and human knowledge in a number of languages of the world. The British Library (BL) holds 14 million books; 920,000 journal and newspaper titles; 58 million patents; and 3 million sound recordings. With this huge collection, during 2011, the British Library has delivered more than 1.6 million documents in many languages in the areas ranging from science, technology to medicine. BLDSC is also providing scanned and digitized print and microform resources for document delivery. The following services are offered from its </a:t>
            </a:r>
            <a:r>
              <a:rPr lang="en-US" dirty="0" err="1">
                <a:latin typeface="Times New Roman" panose="02020603050405020304" pitchFamily="18" charset="0"/>
                <a:cs typeface="Times New Roman" panose="02020603050405020304" pitchFamily="18" charset="0"/>
              </a:rPr>
              <a:t>digitised</a:t>
            </a:r>
            <a:r>
              <a:rPr lang="en-US" dirty="0">
                <a:latin typeface="Times New Roman" panose="02020603050405020304" pitchFamily="18" charset="0"/>
                <a:cs typeface="Times New Roman" panose="02020603050405020304" pitchFamily="18" charset="0"/>
              </a:rPr>
              <a:t> collection: </a:t>
            </a:r>
          </a:p>
          <a:p>
            <a:pPr marL="0" indent="0" algn="just">
              <a:buNone/>
            </a:pPr>
            <a:r>
              <a:rPr lang="en-US" dirty="0">
                <a:latin typeface="Times New Roman" panose="02020603050405020304" pitchFamily="18" charset="0"/>
                <a:cs typeface="Times New Roman" panose="02020603050405020304" pitchFamily="18" charset="0"/>
              </a:rPr>
              <a:t>• BLDSS; </a:t>
            </a:r>
          </a:p>
          <a:p>
            <a:pPr marL="0" indent="0" algn="just">
              <a:buNone/>
            </a:pPr>
            <a:r>
              <a:rPr lang="en-US" dirty="0">
                <a:latin typeface="Times New Roman" panose="02020603050405020304" pitchFamily="18" charset="0"/>
                <a:cs typeface="Times New Roman" panose="02020603050405020304" pitchFamily="18" charset="0"/>
              </a:rPr>
              <a:t>• British Library Direct Plus; </a:t>
            </a:r>
          </a:p>
          <a:p>
            <a:pPr marL="0" indent="0" algn="just">
              <a:buNone/>
            </a:pPr>
            <a:r>
              <a:rPr lang="en-US" dirty="0">
                <a:latin typeface="Times New Roman" panose="02020603050405020304" pitchFamily="18" charset="0"/>
                <a:cs typeface="Times New Roman" panose="02020603050405020304" pitchFamily="18" charset="0"/>
              </a:rPr>
              <a:t>• British Library Publishers Digitization Service; </a:t>
            </a:r>
          </a:p>
          <a:p>
            <a:pPr marL="0" indent="0" algn="just">
              <a:buNone/>
            </a:pPr>
            <a:r>
              <a:rPr lang="en-US" dirty="0">
                <a:latin typeface="Times New Roman" panose="02020603050405020304" pitchFamily="18" charset="0"/>
                <a:cs typeface="Times New Roman" panose="02020603050405020304" pitchFamily="18" charset="0"/>
              </a:rPr>
              <a:t>• BLDSS Loan Service; </a:t>
            </a:r>
          </a:p>
          <a:p>
            <a:pPr marL="0" indent="0" algn="just">
              <a:buNone/>
            </a:pPr>
            <a:r>
              <a:rPr lang="en-US" dirty="0">
                <a:latin typeface="Times New Roman" panose="02020603050405020304" pitchFamily="18" charset="0"/>
                <a:cs typeface="Times New Roman" panose="02020603050405020304" pitchFamily="18" charset="0"/>
              </a:rPr>
              <a:t>• British Library Reprints; </a:t>
            </a:r>
          </a:p>
          <a:p>
            <a:pPr marL="0" indent="0" algn="just">
              <a:buNone/>
            </a:pPr>
            <a:r>
              <a:rPr lang="en-US" dirty="0">
                <a:latin typeface="Times New Roman" panose="02020603050405020304" pitchFamily="18" charset="0"/>
                <a:cs typeface="Times New Roman" panose="02020603050405020304" pitchFamily="18" charset="0"/>
              </a:rPr>
              <a:t>• Electronic Theses Online Service (ETHOS); </a:t>
            </a:r>
          </a:p>
          <a:p>
            <a:pPr marL="0" indent="0" algn="just">
              <a:buNone/>
            </a:pPr>
            <a:r>
              <a:rPr lang="en-US" dirty="0">
                <a:latin typeface="Times New Roman" panose="02020603050405020304" pitchFamily="18" charset="0"/>
                <a:cs typeface="Times New Roman" panose="02020603050405020304" pitchFamily="18" charset="0"/>
              </a:rPr>
              <a:t>• Higher Education Scanning Service; and </a:t>
            </a:r>
          </a:p>
          <a:p>
            <a:pPr marL="0" indent="0" algn="just">
              <a:buNone/>
            </a:pPr>
            <a:r>
              <a:rPr lang="en-US" dirty="0">
                <a:latin typeface="Times New Roman" panose="02020603050405020304" pitchFamily="18" charset="0"/>
                <a:cs typeface="Times New Roman" panose="02020603050405020304" pitchFamily="18" charset="0"/>
              </a:rPr>
              <a:t>• License Our Data.</a:t>
            </a:r>
            <a:endParaRPr lang="en-US"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6956401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206</TotalTime>
  <Words>3257</Words>
  <Application>Microsoft Office PowerPoint</Application>
  <PresentationFormat>Custom</PresentationFormat>
  <Paragraphs>136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Facet</vt:lpstr>
      <vt:lpstr>BLISc PAPER- BLIS/2/CT/07 Information Sources and Services Unit 3: Information Delivery Services</vt:lpstr>
      <vt:lpstr>Slide 2</vt:lpstr>
      <vt:lpstr>Slide 3</vt:lpstr>
      <vt:lpstr>Slide 4</vt:lpstr>
      <vt:lpstr>Digest Service: Definition, Types and Component of a digest</vt:lpstr>
      <vt:lpstr>Slide 6</vt:lpstr>
      <vt:lpstr>Slide 7</vt:lpstr>
      <vt:lpstr>Slide 8</vt:lpstr>
      <vt:lpstr>Document Supply Centers: BLDSC, NISCAIR, INFLIBNET</vt:lpstr>
      <vt:lpstr>Slide 10</vt:lpstr>
      <vt:lpstr>Slide 11</vt:lpstr>
      <vt:lpstr>Slide 12</vt:lpstr>
      <vt:lpstr>NISCAIR (National Institute of Science Communication and Information Resources )</vt:lpstr>
      <vt:lpstr>Slide 14</vt:lpstr>
      <vt:lpstr>Slide 15</vt:lpstr>
      <vt:lpstr>Information and Library Network (INFLIBNET)</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BLISc 2019 PAPER- BLIS/2/CT/07 Information Sources and Services Unit 3: Information Delivery Services</dc:title>
  <dc:creator>Naveen Chhaparwal</dc:creator>
  <cp:lastModifiedBy>library</cp:lastModifiedBy>
  <cp:revision>3</cp:revision>
  <dcterms:created xsi:type="dcterms:W3CDTF">2020-05-21T15:47:51Z</dcterms:created>
  <dcterms:modified xsi:type="dcterms:W3CDTF">2020-05-22T08:50:24Z</dcterms:modified>
</cp:coreProperties>
</file>