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7" r:id="rId9"/>
    <p:sldId id="336" r:id="rId10"/>
    <p:sldId id="338" r:id="rId11"/>
    <p:sldId id="339" r:id="rId12"/>
    <p:sldId id="34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A"/>
    <a:srgbClr val="000064"/>
    <a:srgbClr val="000055"/>
    <a:srgbClr val="00004B"/>
    <a:srgbClr val="00005A"/>
    <a:srgbClr val="B40000"/>
    <a:srgbClr val="CC00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56" autoAdjust="0"/>
    <p:restoredTop sz="94660"/>
  </p:normalViewPr>
  <p:slideViewPr>
    <p:cSldViewPr>
      <p:cViewPr varScale="1">
        <p:scale>
          <a:sx n="68" d="100"/>
          <a:sy n="68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FDCA7-E271-47CC-B51B-E089CE9A89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63471-90DF-4107-B94E-C5C93D197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208AC-B1FB-4601-B7C0-54B49CC1F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3DED8-BFEC-4F24-BA4B-CFB618031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B968F-EE08-48FD-9FD2-C99786C52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43CE5-0680-4E12-A1D5-892389270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AB405-2EAD-4DB1-B2A8-127DFB79F7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4C0E5-D0FE-41C9-B821-7D0C76487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6FE73-DC5C-4529-9D05-38FC5FD89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FA2B0-3570-4D9E-AD8C-5BABFEDA38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4F78-A215-4DB7-8B0D-044B02838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DE5BDD-FE8D-4454-87C9-4A8D136D99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828800" y="6248400"/>
            <a:ext cx="487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600">
                <a:solidFill>
                  <a:srgbClr val="FF9900"/>
                </a:solidFill>
              </a:rPr>
              <a:t>© </a:t>
            </a:r>
            <a:r>
              <a:rPr lang="en-US" sz="1400">
                <a:solidFill>
                  <a:srgbClr val="FF9900"/>
                </a:solidFill>
              </a:rPr>
              <a:t>Oxford University Press 2012.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05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Chapter 19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 Alcoholic Beverages</a:t>
            </a:r>
          </a:p>
        </p:txBody>
      </p:sp>
      <p:sp>
        <p:nvSpPr>
          <p:cNvPr id="2052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At the end of the class, you will be able to </a:t>
            </a:r>
          </a:p>
          <a:p>
            <a:r>
              <a:rPr lang="en-US" sz="2800" smtClean="0">
                <a:solidFill>
                  <a:srgbClr val="FFC000"/>
                </a:solidFill>
              </a:rPr>
              <a:t>define alcoholic beverages</a:t>
            </a:r>
          </a:p>
          <a:p>
            <a:r>
              <a:rPr lang="en-US" sz="2800" smtClean="0">
                <a:solidFill>
                  <a:srgbClr val="FFC000"/>
                </a:solidFill>
              </a:rPr>
              <a:t>know the method of making alcoholic beverages</a:t>
            </a:r>
          </a:p>
          <a:p>
            <a:r>
              <a:rPr lang="en-US" sz="2800" smtClean="0">
                <a:solidFill>
                  <a:srgbClr val="FFC000"/>
                </a:solidFill>
              </a:rPr>
              <a:t>classify alcoholic beverages with examples</a:t>
            </a:r>
          </a:p>
          <a:p>
            <a:r>
              <a:rPr lang="en-US" sz="2800" smtClean="0">
                <a:solidFill>
                  <a:srgbClr val="FFC000"/>
                </a:solidFill>
              </a:rPr>
              <a:t>Understand various scales used in measuring the alcoholic strength</a:t>
            </a:r>
          </a:p>
          <a:p>
            <a:endParaRPr lang="en-US" sz="2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Classification of Alcoholic Beverages</a:t>
            </a:r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Alcoholic drinks are classified into three broad categories as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	</a:t>
            </a:r>
          </a:p>
          <a:p>
            <a:r>
              <a:rPr lang="en-US" sz="2800" smtClean="0">
                <a:solidFill>
                  <a:srgbClr val="FFC000"/>
                </a:solidFill>
              </a:rPr>
              <a:t>     Fermented drinks (</a:t>
            </a:r>
            <a:r>
              <a:rPr lang="en-US" sz="2000" smtClean="0">
                <a:solidFill>
                  <a:srgbClr val="FFC000"/>
                </a:solidFill>
              </a:rPr>
              <a:t>wines, cider, Perry)</a:t>
            </a:r>
            <a:endParaRPr lang="en-US" sz="2800" smtClean="0">
              <a:solidFill>
                <a:srgbClr val="FFC000"/>
              </a:solidFill>
            </a:endParaRPr>
          </a:p>
          <a:p>
            <a:r>
              <a:rPr lang="en-US" sz="2800" smtClean="0">
                <a:solidFill>
                  <a:srgbClr val="FFC000"/>
                </a:solidFill>
              </a:rPr>
              <a:t>     Brewed and fermented drinks( </a:t>
            </a:r>
            <a:r>
              <a:rPr lang="en-US" sz="2000" smtClean="0">
                <a:solidFill>
                  <a:srgbClr val="FFC000"/>
                </a:solidFill>
              </a:rPr>
              <a:t>Beer, Sake)</a:t>
            </a:r>
            <a:r>
              <a:rPr lang="en-US" sz="280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2800" smtClean="0">
                <a:solidFill>
                  <a:srgbClr val="FFC000"/>
                </a:solidFill>
              </a:rPr>
              <a:t>     Distilled drinks (</a:t>
            </a:r>
            <a:r>
              <a:rPr lang="en-US" sz="2000" smtClean="0">
                <a:solidFill>
                  <a:srgbClr val="FFC000"/>
                </a:solidFill>
              </a:rPr>
              <a:t>Spirits, Liqueurs, Eaux-de-vie)</a:t>
            </a:r>
            <a:endParaRPr lang="en-US" sz="28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Alcoholic Strength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    </a:t>
            </a:r>
            <a:r>
              <a:rPr lang="en-US" sz="2800" smtClean="0">
                <a:solidFill>
                  <a:srgbClr val="FFC000"/>
                </a:solidFill>
              </a:rPr>
              <a:t>There have been traditionally three main scales used in measuring the alcoholic strength of the drinks. They are in the following.</a:t>
            </a:r>
          </a:p>
          <a:p>
            <a:endParaRPr lang="en-US" sz="2800" smtClean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1. The Sikes scale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2. The Gay–Lussac (GL) scale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3. The American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Points to Remember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>
              <a:solidFill>
                <a:srgbClr val="FFC000"/>
              </a:solidFill>
            </a:endParaRPr>
          </a:p>
          <a:p>
            <a:r>
              <a:rPr lang="en-US" sz="2400" smtClean="0">
                <a:solidFill>
                  <a:srgbClr val="FFC000"/>
                </a:solidFill>
              </a:rPr>
              <a:t>Alcoholic beverage is a  potable liquid containing ethyl alcohol or ethanol (C2H5OH) of 0.5 per cent or more by volume.</a:t>
            </a:r>
          </a:p>
          <a:p>
            <a:r>
              <a:rPr lang="en-US" sz="2400" smtClean="0">
                <a:solidFill>
                  <a:srgbClr val="FFC000"/>
                </a:solidFill>
              </a:rPr>
              <a:t>Alcoholic drinks are produced by the following methods: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              Fermentation • Distillation</a:t>
            </a:r>
          </a:p>
          <a:p>
            <a:r>
              <a:rPr lang="en-US" sz="2400" smtClean="0">
                <a:solidFill>
                  <a:srgbClr val="FFC000"/>
                </a:solidFill>
              </a:rPr>
              <a:t>Pot still and Patent still are the two types of distillation</a:t>
            </a:r>
          </a:p>
          <a:p>
            <a:r>
              <a:rPr lang="en-US" sz="2400" smtClean="0">
                <a:solidFill>
                  <a:srgbClr val="FFC000"/>
                </a:solidFill>
              </a:rPr>
              <a:t>Alcoholic drinks are classified as fermented, brewed and fermented, and distilled drinks</a:t>
            </a:r>
          </a:p>
          <a:p>
            <a:r>
              <a:rPr lang="en-US" sz="2400" smtClean="0">
                <a:solidFill>
                  <a:srgbClr val="FFC000"/>
                </a:solidFill>
              </a:rPr>
              <a:t>Sikes scale, Gay–Lussac scale and American scale are the three scales used to measure the alcoholic strength</a:t>
            </a:r>
          </a:p>
          <a:p>
            <a:endParaRPr lang="en-US" sz="2400" smtClean="0">
              <a:solidFill>
                <a:srgbClr val="FFC000"/>
              </a:solidFill>
            </a:endParaRPr>
          </a:p>
          <a:p>
            <a:endParaRPr lang="en-US" sz="2400" smtClean="0">
              <a:solidFill>
                <a:srgbClr val="FFC000"/>
              </a:solidFill>
            </a:endParaRPr>
          </a:p>
          <a:p>
            <a:endParaRPr lang="en-US" sz="2400" smtClean="0">
              <a:solidFill>
                <a:srgbClr val="FFC000"/>
              </a:solidFill>
            </a:endParaRPr>
          </a:p>
          <a:p>
            <a:pPr>
              <a:buFontTx/>
              <a:buNone/>
            </a:pPr>
            <a:endParaRPr lang="en-US" sz="2400" smtClean="0">
              <a:solidFill>
                <a:srgbClr val="FFC000"/>
              </a:solidFill>
            </a:endParaRPr>
          </a:p>
          <a:p>
            <a:endParaRPr lang="en-US" sz="2400" smtClean="0">
              <a:solidFill>
                <a:srgbClr val="FFC000"/>
              </a:solidFill>
            </a:endParaRPr>
          </a:p>
          <a:p>
            <a:endParaRPr lang="en-US" sz="2400" smtClean="0">
              <a:solidFill>
                <a:srgbClr val="FFC000"/>
              </a:solidFill>
            </a:endParaRPr>
          </a:p>
          <a:p>
            <a:endParaRPr lang="en-US" sz="24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 Alcoholic Beverages</a:t>
            </a:r>
          </a:p>
        </p:txBody>
      </p:sp>
      <p:sp>
        <p:nvSpPr>
          <p:cNvPr id="3076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/>
          <a:lstStyle/>
          <a:p>
            <a:r>
              <a:rPr lang="en-US" sz="2400" smtClean="0">
                <a:solidFill>
                  <a:srgbClr val="FFC000"/>
                </a:solidFill>
              </a:rPr>
              <a:t>A potable liquid containing ethyl alcohol or ethanol (C2H5OH) of 0.5 per cent or more by volume is termed as an ‘alcoholic beverage’.</a:t>
            </a:r>
          </a:p>
          <a:p>
            <a:r>
              <a:rPr lang="en-US" sz="2400" smtClean="0">
                <a:solidFill>
                  <a:srgbClr val="FFC000"/>
                </a:solidFill>
              </a:rPr>
              <a:t>Alcoholic drinks are produced by the following methods: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              Fermentation • Distillation</a:t>
            </a:r>
          </a:p>
          <a:p>
            <a:r>
              <a:rPr lang="en-US" sz="2400" smtClean="0">
                <a:solidFill>
                  <a:srgbClr val="FFC000"/>
                </a:solidFill>
              </a:rPr>
              <a:t>Fermentation is the process in which sugar is converted to alcohol and carbon dioxide by yeast. This process is the basis for producing all types of alcoholic beverages.</a:t>
            </a:r>
          </a:p>
          <a:p>
            <a:r>
              <a:rPr lang="en-US" sz="2400" smtClean="0">
                <a:solidFill>
                  <a:srgbClr val="FFC000"/>
                </a:solidFill>
              </a:rPr>
              <a:t>Distillation is the process of separating elements in a liquid by vapourization and condensation. In the distillation process, the alcohol present in the fermented liquid is separated from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Fermentation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/>
          <a:lstStyle/>
          <a:p>
            <a:r>
              <a:rPr lang="en-US" sz="2800" smtClean="0">
                <a:solidFill>
                  <a:srgbClr val="FFC000"/>
                </a:solidFill>
              </a:rPr>
              <a:t> The following are necessary for fermentation to take place: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   Sugar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   Yeast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   Temperature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In the absence of any of these, fermentation will not occur.</a:t>
            </a:r>
          </a:p>
          <a:p>
            <a:pPr>
              <a:buFontTx/>
              <a:buNone/>
            </a:pPr>
            <a:endParaRPr lang="en-US" sz="2400" smtClean="0">
              <a:solidFill>
                <a:srgbClr val="FFC000"/>
              </a:solidFill>
            </a:endParaRPr>
          </a:p>
          <a:p>
            <a:pPr>
              <a:buFontTx/>
              <a:buNone/>
            </a:pPr>
            <a:endParaRPr lang="en-US" sz="2400" smtClean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Distillation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/>
          <a:lstStyle/>
          <a:p>
            <a:r>
              <a:rPr lang="en-US" sz="2800" smtClean="0">
                <a:solidFill>
                  <a:srgbClr val="FFC000"/>
                </a:solidFill>
              </a:rPr>
              <a:t> </a:t>
            </a:r>
            <a:r>
              <a:rPr lang="en-US" sz="2400" smtClean="0">
                <a:solidFill>
                  <a:srgbClr val="FFC000"/>
                </a:solidFill>
              </a:rPr>
              <a:t>In the distillation process, the alcohol which is present in the fermented liquid (alcoholic wash) is separated from water.</a:t>
            </a:r>
          </a:p>
          <a:p>
            <a:r>
              <a:rPr lang="en-US" sz="2400" smtClean="0">
                <a:solidFill>
                  <a:srgbClr val="FFC000"/>
                </a:solidFill>
              </a:rPr>
              <a:t>Brandy, whisky, gin, rum, vodka, tequila are examples of spirits which are prepared from the alcoholic wash as given in the following.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            Brandy—fermented grape juice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            Rum—fermented molasses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            Gin, whisky—fermented cereal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           Vodka—fermented potatoes or cereal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C000"/>
                </a:solidFill>
              </a:rPr>
              <a:t>             Tequila: fermented sap of agave Tequilana weber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Types of Still</a:t>
            </a:r>
          </a:p>
        </p:txBody>
      </p:sp>
      <p:sp>
        <p:nvSpPr>
          <p:cNvPr id="6148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/>
          <a:lstStyle/>
          <a:p>
            <a:r>
              <a:rPr lang="en-US" sz="2800" smtClean="0">
                <a:solidFill>
                  <a:srgbClr val="FFC000"/>
                </a:solidFill>
              </a:rPr>
              <a:t> There are two types of still used for distilling spirits: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   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    The pot still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                  The patent or continuous still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Pot Still</a:t>
            </a:r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905000"/>
            <a:ext cx="61722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Pot Still</a:t>
            </a:r>
          </a:p>
        </p:txBody>
      </p:sp>
      <p:sp>
        <p:nvSpPr>
          <p:cNvPr id="819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>
              <a:solidFill>
                <a:srgbClr val="FFC000"/>
              </a:solidFill>
            </a:endParaRPr>
          </a:p>
          <a:p>
            <a:r>
              <a:rPr lang="en-US" sz="2800" smtClean="0">
                <a:solidFill>
                  <a:srgbClr val="FFC000"/>
                </a:solidFill>
              </a:rPr>
              <a:t>Pot still method is the oldest method of distillation and most of the finest spirits are made by pot distillation.</a:t>
            </a:r>
            <a:r>
              <a:rPr lang="en-US" sz="2800" smtClean="0"/>
              <a:t> </a:t>
            </a:r>
          </a:p>
          <a:p>
            <a:r>
              <a:rPr lang="en-US" sz="2800" smtClean="0">
                <a:solidFill>
                  <a:srgbClr val="FFC000"/>
                </a:solidFill>
              </a:rPr>
              <a:t>Cognac, malt whisky, Dutch gin, Irish whiskey, tequila, liqueurs, and dark rums are pot stilled.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Patent Still</a:t>
            </a:r>
          </a:p>
        </p:txBody>
      </p:sp>
      <p:pic>
        <p:nvPicPr>
          <p:cNvPr id="922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752600"/>
            <a:ext cx="64770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0" y="0"/>
            <a:ext cx="9169400" cy="1752600"/>
          </a:xfrm>
          <a:prstGeom prst="rect">
            <a:avLst/>
          </a:prstGeom>
          <a:solidFill>
            <a:srgbClr val="B4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Patent Still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>
              <a:solidFill>
                <a:srgbClr val="FFC000"/>
              </a:solidFill>
            </a:endParaRPr>
          </a:p>
          <a:p>
            <a:r>
              <a:rPr lang="en-US" sz="2800" smtClean="0">
                <a:solidFill>
                  <a:srgbClr val="FFC000"/>
                </a:solidFill>
              </a:rPr>
              <a:t>The patent still is also termed as continuous still or coffey still.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C000"/>
                </a:solidFill>
              </a:rPr>
              <a:t>In this system, the alcohol is separated from the liquid by hot steam and the end product is ‘congener-free’; it has high alcohol content.</a:t>
            </a:r>
          </a:p>
          <a:p>
            <a:r>
              <a:rPr lang="en-US" sz="2800" smtClean="0">
                <a:solidFill>
                  <a:srgbClr val="FFC000"/>
                </a:solidFill>
              </a:rPr>
              <a:t>Light spirits, such as gin, vodka, white rum, neutral spirit, grain whiskey, etc. are prepared in this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545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Chapter 19  Alcoholic Beverages</vt:lpstr>
      <vt:lpstr> Alcoholic Beverages</vt:lpstr>
      <vt:lpstr>Fermentation</vt:lpstr>
      <vt:lpstr>Distillation</vt:lpstr>
      <vt:lpstr>Types of Still</vt:lpstr>
      <vt:lpstr>Pot Still</vt:lpstr>
      <vt:lpstr>Pot Still</vt:lpstr>
      <vt:lpstr>Patent Still</vt:lpstr>
      <vt:lpstr>Patent Still</vt:lpstr>
      <vt:lpstr>Classification of Alcoholic Beverages</vt:lpstr>
      <vt:lpstr>Alcoholic Strength</vt:lpstr>
      <vt:lpstr>Points to Remember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manisha.mathews</dc:creator>
  <cp:lastModifiedBy>HP</cp:lastModifiedBy>
  <cp:revision>75</cp:revision>
  <dcterms:created xsi:type="dcterms:W3CDTF">2009-07-24T09:58:34Z</dcterms:created>
  <dcterms:modified xsi:type="dcterms:W3CDTF">2020-08-25T06:00:44Z</dcterms:modified>
</cp:coreProperties>
</file>