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9" r:id="rId2"/>
    <p:sldId id="330" r:id="rId3"/>
    <p:sldId id="331" r:id="rId4"/>
    <p:sldId id="332" r:id="rId5"/>
    <p:sldId id="333" r:id="rId6"/>
    <p:sldId id="334" r:id="rId7"/>
    <p:sldId id="335" r:id="rId8"/>
    <p:sldId id="337" r:id="rId9"/>
    <p:sldId id="336" r:id="rId10"/>
    <p:sldId id="338" r:id="rId11"/>
    <p:sldId id="339" r:id="rId12"/>
    <p:sldId id="340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000FA"/>
    <a:srgbClr val="000064"/>
    <a:srgbClr val="000055"/>
    <a:srgbClr val="00004B"/>
    <a:srgbClr val="00005A"/>
    <a:srgbClr val="B40000"/>
    <a:srgbClr val="CC0000"/>
    <a:srgbClr val="CC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556" autoAdjust="0"/>
    <p:restoredTop sz="94660"/>
  </p:normalViewPr>
  <p:slideViewPr>
    <p:cSldViewPr>
      <p:cViewPr varScale="1">
        <p:scale>
          <a:sx n="68" d="100"/>
          <a:sy n="68" d="100"/>
        </p:scale>
        <p:origin x="-15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3FDCA7-E271-47CC-B51B-E089CE9A89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63471-90DF-4107-B94E-C5C93D1970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208AC-B1FB-4601-B7C0-54B49CC1FE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3DED8-BFEC-4F24-BA4B-CFB6180316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B968F-EE08-48FD-9FD2-C99786C524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43CE5-0680-4E12-A1D5-892389270A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6AB405-2EAD-4DB1-B2A8-127DFB79F7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4C0E5-D0FE-41C9-B821-7D0C76487D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F6FE73-DC5C-4529-9D05-38FC5FD893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FA2B0-3570-4D9E-AD8C-5BABFEDA38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34F78-A215-4DB7-8B0D-044B028381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8DE5BDD-FE8D-4454-87C9-4A8D136D99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7"/>
          <p:cNvSpPr>
            <a:spLocks noChangeArrowheads="1"/>
          </p:cNvSpPr>
          <p:nvPr userDrawn="1"/>
        </p:nvSpPr>
        <p:spPr bwMode="auto">
          <a:xfrm>
            <a:off x="1828800" y="6248400"/>
            <a:ext cx="487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sz="1600">
                <a:solidFill>
                  <a:srgbClr val="FF9900"/>
                </a:solidFill>
              </a:rPr>
              <a:t>© </a:t>
            </a:r>
            <a:r>
              <a:rPr lang="en-US" sz="1400">
                <a:solidFill>
                  <a:srgbClr val="FF9900"/>
                </a:solidFill>
              </a:rPr>
              <a:t>Oxford University Press 2012.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ChangeArrowheads="1"/>
          </p:cNvSpPr>
          <p:nvPr/>
        </p:nvSpPr>
        <p:spPr bwMode="auto">
          <a:xfrm>
            <a:off x="0" y="0"/>
            <a:ext cx="9169400" cy="1752600"/>
          </a:xfrm>
          <a:prstGeom prst="rect">
            <a:avLst/>
          </a:prstGeom>
          <a:solidFill>
            <a:srgbClr val="B4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2051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Chapter 19</a:t>
            </a:r>
            <a:br>
              <a:rPr lang="en-US" smtClean="0">
                <a:solidFill>
                  <a:schemeClr val="bg1"/>
                </a:solidFill>
              </a:rPr>
            </a:br>
            <a:r>
              <a:rPr lang="en-US" smtClean="0">
                <a:solidFill>
                  <a:schemeClr val="bg1"/>
                </a:solidFill>
              </a:rPr>
              <a:t> Alcoholic Beverages</a:t>
            </a:r>
          </a:p>
        </p:txBody>
      </p:sp>
      <p:sp>
        <p:nvSpPr>
          <p:cNvPr id="2052" name="Content Placeholder 3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44958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smtClean="0">
                <a:solidFill>
                  <a:srgbClr val="FFC000"/>
                </a:solidFill>
              </a:rPr>
              <a:t>  </a:t>
            </a:r>
          </a:p>
          <a:p>
            <a:pPr>
              <a:buFontTx/>
              <a:buNone/>
            </a:pPr>
            <a:r>
              <a:rPr lang="en-US" sz="2800" smtClean="0">
                <a:solidFill>
                  <a:srgbClr val="FFC000"/>
                </a:solidFill>
              </a:rPr>
              <a:t>At the end of the class, you will be able to </a:t>
            </a:r>
          </a:p>
          <a:p>
            <a:r>
              <a:rPr lang="en-US" sz="2800" smtClean="0">
                <a:solidFill>
                  <a:srgbClr val="FFC000"/>
                </a:solidFill>
              </a:rPr>
              <a:t>define alcoholic beverages</a:t>
            </a:r>
          </a:p>
          <a:p>
            <a:r>
              <a:rPr lang="en-US" sz="2800" smtClean="0">
                <a:solidFill>
                  <a:srgbClr val="FFC000"/>
                </a:solidFill>
              </a:rPr>
              <a:t>know the method of making alcoholic beverages</a:t>
            </a:r>
          </a:p>
          <a:p>
            <a:r>
              <a:rPr lang="en-US" sz="2800" smtClean="0">
                <a:solidFill>
                  <a:srgbClr val="FFC000"/>
                </a:solidFill>
              </a:rPr>
              <a:t>classify alcoholic beverages with examples</a:t>
            </a:r>
          </a:p>
          <a:p>
            <a:r>
              <a:rPr lang="en-US" sz="2800" smtClean="0">
                <a:solidFill>
                  <a:srgbClr val="FFC000"/>
                </a:solidFill>
              </a:rPr>
              <a:t>Understand various scales used in measuring the alcoholic strength</a:t>
            </a:r>
          </a:p>
          <a:p>
            <a:endParaRPr lang="en-US" sz="280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"/>
          <p:cNvSpPr>
            <a:spLocks noChangeArrowheads="1"/>
          </p:cNvSpPr>
          <p:nvPr/>
        </p:nvSpPr>
        <p:spPr bwMode="auto">
          <a:xfrm>
            <a:off x="0" y="0"/>
            <a:ext cx="9169400" cy="1752600"/>
          </a:xfrm>
          <a:prstGeom prst="rect">
            <a:avLst/>
          </a:prstGeom>
          <a:solidFill>
            <a:srgbClr val="B4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11267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Classification of Alcoholic Beverages</a:t>
            </a:r>
          </a:p>
        </p:txBody>
      </p:sp>
      <p:sp>
        <p:nvSpPr>
          <p:cNvPr id="11268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smtClean="0">
              <a:solidFill>
                <a:srgbClr val="FFC000"/>
              </a:solidFill>
            </a:endParaRPr>
          </a:p>
          <a:p>
            <a:pPr>
              <a:buFontTx/>
              <a:buNone/>
            </a:pPr>
            <a:r>
              <a:rPr lang="en-US" sz="2800" smtClean="0">
                <a:solidFill>
                  <a:srgbClr val="FFC000"/>
                </a:solidFill>
              </a:rPr>
              <a:t>   Alcoholic drinks are classified into three broad categories as</a:t>
            </a:r>
          </a:p>
          <a:p>
            <a:pPr>
              <a:buFontTx/>
              <a:buNone/>
            </a:pPr>
            <a:r>
              <a:rPr lang="en-US" sz="2800" smtClean="0">
                <a:solidFill>
                  <a:srgbClr val="FFC000"/>
                </a:solidFill>
              </a:rPr>
              <a:t>	</a:t>
            </a:r>
          </a:p>
          <a:p>
            <a:r>
              <a:rPr lang="en-US" sz="2800" smtClean="0">
                <a:solidFill>
                  <a:srgbClr val="FFC000"/>
                </a:solidFill>
              </a:rPr>
              <a:t>     Fermented drinks (</a:t>
            </a:r>
            <a:r>
              <a:rPr lang="en-US" sz="2000" smtClean="0">
                <a:solidFill>
                  <a:srgbClr val="FFC000"/>
                </a:solidFill>
              </a:rPr>
              <a:t>wines, cider, Perry)</a:t>
            </a:r>
            <a:endParaRPr lang="en-US" sz="2800" smtClean="0">
              <a:solidFill>
                <a:srgbClr val="FFC000"/>
              </a:solidFill>
            </a:endParaRPr>
          </a:p>
          <a:p>
            <a:r>
              <a:rPr lang="en-US" sz="2800" smtClean="0">
                <a:solidFill>
                  <a:srgbClr val="FFC000"/>
                </a:solidFill>
              </a:rPr>
              <a:t>     Brewed and fermented drinks( </a:t>
            </a:r>
            <a:r>
              <a:rPr lang="en-US" sz="2000" smtClean="0">
                <a:solidFill>
                  <a:srgbClr val="FFC000"/>
                </a:solidFill>
              </a:rPr>
              <a:t>Beer, Sake)</a:t>
            </a:r>
            <a:r>
              <a:rPr lang="en-US" sz="2800" smtClean="0">
                <a:solidFill>
                  <a:srgbClr val="FFC000"/>
                </a:solidFill>
              </a:rPr>
              <a:t> </a:t>
            </a:r>
          </a:p>
          <a:p>
            <a:r>
              <a:rPr lang="en-US" sz="2800" smtClean="0">
                <a:solidFill>
                  <a:srgbClr val="FFC000"/>
                </a:solidFill>
              </a:rPr>
              <a:t>     Distilled drinks (</a:t>
            </a:r>
            <a:r>
              <a:rPr lang="en-US" sz="2000" smtClean="0">
                <a:solidFill>
                  <a:srgbClr val="FFC000"/>
                </a:solidFill>
              </a:rPr>
              <a:t>Spirits, Liqueurs, Eaux-de-vie)</a:t>
            </a:r>
            <a:endParaRPr lang="en-US" sz="280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"/>
          <p:cNvSpPr>
            <a:spLocks noChangeArrowheads="1"/>
          </p:cNvSpPr>
          <p:nvPr/>
        </p:nvSpPr>
        <p:spPr bwMode="auto">
          <a:xfrm>
            <a:off x="0" y="0"/>
            <a:ext cx="9169400" cy="1752600"/>
          </a:xfrm>
          <a:prstGeom prst="rect">
            <a:avLst/>
          </a:prstGeom>
          <a:solidFill>
            <a:srgbClr val="B4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12291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Alcoholic Strength</a:t>
            </a:r>
          </a:p>
        </p:txBody>
      </p:sp>
      <p:sp>
        <p:nvSpPr>
          <p:cNvPr id="12292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smtClean="0">
              <a:solidFill>
                <a:srgbClr val="FFC000"/>
              </a:solidFill>
            </a:endParaRPr>
          </a:p>
          <a:p>
            <a:pPr>
              <a:buFontTx/>
              <a:buNone/>
            </a:pPr>
            <a:r>
              <a:rPr lang="en-US" sz="2400" smtClean="0">
                <a:solidFill>
                  <a:srgbClr val="FFC000"/>
                </a:solidFill>
              </a:rPr>
              <a:t>     </a:t>
            </a:r>
            <a:r>
              <a:rPr lang="en-US" sz="2800" smtClean="0">
                <a:solidFill>
                  <a:srgbClr val="FFC000"/>
                </a:solidFill>
              </a:rPr>
              <a:t>There have been traditionally three main scales used in measuring the alcoholic strength of the drinks. They are in the following.</a:t>
            </a:r>
          </a:p>
          <a:p>
            <a:endParaRPr lang="en-US" sz="2800" smtClean="0">
              <a:solidFill>
                <a:srgbClr val="FFC000"/>
              </a:solidFill>
            </a:endParaRPr>
          </a:p>
          <a:p>
            <a:pPr>
              <a:buFontTx/>
              <a:buNone/>
            </a:pPr>
            <a:r>
              <a:rPr lang="en-US" sz="2800" smtClean="0">
                <a:solidFill>
                  <a:srgbClr val="FFC000"/>
                </a:solidFill>
              </a:rPr>
              <a:t>               1. The Sikes scale</a:t>
            </a:r>
          </a:p>
          <a:p>
            <a:pPr>
              <a:buFontTx/>
              <a:buNone/>
            </a:pPr>
            <a:r>
              <a:rPr lang="en-US" sz="2800" smtClean="0">
                <a:solidFill>
                  <a:srgbClr val="FFC000"/>
                </a:solidFill>
              </a:rPr>
              <a:t>               2. The Gay–Lussac (GL) scale</a:t>
            </a:r>
          </a:p>
          <a:p>
            <a:pPr>
              <a:buFontTx/>
              <a:buNone/>
            </a:pPr>
            <a:r>
              <a:rPr lang="en-US" sz="2800" smtClean="0">
                <a:solidFill>
                  <a:srgbClr val="FFC000"/>
                </a:solidFill>
              </a:rPr>
              <a:t>               3. The American scale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"/>
          <p:cNvSpPr>
            <a:spLocks noChangeArrowheads="1"/>
          </p:cNvSpPr>
          <p:nvPr/>
        </p:nvSpPr>
        <p:spPr bwMode="auto">
          <a:xfrm>
            <a:off x="0" y="0"/>
            <a:ext cx="9169400" cy="1752600"/>
          </a:xfrm>
          <a:prstGeom prst="rect">
            <a:avLst/>
          </a:prstGeom>
          <a:solidFill>
            <a:srgbClr val="B4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13315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Points to Remember</a:t>
            </a:r>
          </a:p>
        </p:txBody>
      </p:sp>
      <p:sp>
        <p:nvSpPr>
          <p:cNvPr id="13316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smtClean="0">
              <a:solidFill>
                <a:srgbClr val="FFC000"/>
              </a:solidFill>
            </a:endParaRPr>
          </a:p>
          <a:p>
            <a:r>
              <a:rPr lang="en-US" sz="2400" smtClean="0">
                <a:solidFill>
                  <a:srgbClr val="FFC000"/>
                </a:solidFill>
              </a:rPr>
              <a:t>Alcoholic beverage is a  potable liquid containing ethyl alcohol or ethanol (C2H5OH) of 0.5 per cent or more by volume.</a:t>
            </a:r>
          </a:p>
          <a:p>
            <a:r>
              <a:rPr lang="en-US" sz="2400" smtClean="0">
                <a:solidFill>
                  <a:srgbClr val="FFC000"/>
                </a:solidFill>
              </a:rPr>
              <a:t>Alcoholic drinks are produced by the following methods: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rgbClr val="FFC000"/>
                </a:solidFill>
              </a:rPr>
              <a:t>               Fermentation • Distillation</a:t>
            </a:r>
          </a:p>
          <a:p>
            <a:r>
              <a:rPr lang="en-US" sz="2400" smtClean="0">
                <a:solidFill>
                  <a:srgbClr val="FFC000"/>
                </a:solidFill>
              </a:rPr>
              <a:t>Pot still and Patent still are the two types of distillation</a:t>
            </a:r>
          </a:p>
          <a:p>
            <a:r>
              <a:rPr lang="en-US" sz="2400" smtClean="0">
                <a:solidFill>
                  <a:srgbClr val="FFC000"/>
                </a:solidFill>
              </a:rPr>
              <a:t>Alcoholic drinks are classified as fermented, brewed and fermented, and distilled drinks</a:t>
            </a:r>
          </a:p>
          <a:p>
            <a:r>
              <a:rPr lang="en-US" sz="2400" smtClean="0">
                <a:solidFill>
                  <a:srgbClr val="FFC000"/>
                </a:solidFill>
              </a:rPr>
              <a:t>Sikes scale, Gay–Lussac scale and American scale are the three scales used to measure the alcoholic strength</a:t>
            </a:r>
          </a:p>
          <a:p>
            <a:endParaRPr lang="en-US" sz="2400" smtClean="0">
              <a:solidFill>
                <a:srgbClr val="FFC000"/>
              </a:solidFill>
            </a:endParaRPr>
          </a:p>
          <a:p>
            <a:endParaRPr lang="en-US" sz="2400" smtClean="0">
              <a:solidFill>
                <a:srgbClr val="FFC000"/>
              </a:solidFill>
            </a:endParaRPr>
          </a:p>
          <a:p>
            <a:endParaRPr lang="en-US" sz="2400" smtClean="0">
              <a:solidFill>
                <a:srgbClr val="FFC000"/>
              </a:solidFill>
            </a:endParaRPr>
          </a:p>
          <a:p>
            <a:pPr>
              <a:buFontTx/>
              <a:buNone/>
            </a:pPr>
            <a:endParaRPr lang="en-US" sz="2400" smtClean="0">
              <a:solidFill>
                <a:srgbClr val="FFC000"/>
              </a:solidFill>
            </a:endParaRPr>
          </a:p>
          <a:p>
            <a:endParaRPr lang="en-US" sz="2400" smtClean="0">
              <a:solidFill>
                <a:srgbClr val="FFC000"/>
              </a:solidFill>
            </a:endParaRPr>
          </a:p>
          <a:p>
            <a:endParaRPr lang="en-US" sz="2400" smtClean="0">
              <a:solidFill>
                <a:srgbClr val="FFC000"/>
              </a:solidFill>
            </a:endParaRPr>
          </a:p>
          <a:p>
            <a:endParaRPr lang="en-US" sz="240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"/>
          <p:cNvSpPr>
            <a:spLocks noChangeArrowheads="1"/>
          </p:cNvSpPr>
          <p:nvPr/>
        </p:nvSpPr>
        <p:spPr bwMode="auto">
          <a:xfrm>
            <a:off x="0" y="0"/>
            <a:ext cx="9169400" cy="1752600"/>
          </a:xfrm>
          <a:prstGeom prst="rect">
            <a:avLst/>
          </a:prstGeom>
          <a:solidFill>
            <a:srgbClr val="B4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3075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 Alcoholic Beverages</a:t>
            </a:r>
          </a:p>
        </p:txBody>
      </p:sp>
      <p:sp>
        <p:nvSpPr>
          <p:cNvPr id="3076" name="Content Placeholder 3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4495800"/>
          </a:xfrm>
        </p:spPr>
        <p:txBody>
          <a:bodyPr/>
          <a:lstStyle/>
          <a:p>
            <a:r>
              <a:rPr lang="en-US" sz="2400" smtClean="0">
                <a:solidFill>
                  <a:srgbClr val="FFC000"/>
                </a:solidFill>
              </a:rPr>
              <a:t>A potable liquid containing ethyl alcohol or ethanol (C2H5OH) of 0.5 per cent or more by volume is termed as an ‘alcoholic beverage’.</a:t>
            </a:r>
          </a:p>
          <a:p>
            <a:r>
              <a:rPr lang="en-US" sz="2400" smtClean="0">
                <a:solidFill>
                  <a:srgbClr val="FFC000"/>
                </a:solidFill>
              </a:rPr>
              <a:t>Alcoholic drinks are produced by the following methods: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rgbClr val="FFC000"/>
                </a:solidFill>
              </a:rPr>
              <a:t>               Fermentation • Distillation</a:t>
            </a:r>
          </a:p>
          <a:p>
            <a:r>
              <a:rPr lang="en-US" sz="2400" smtClean="0">
                <a:solidFill>
                  <a:srgbClr val="FFC000"/>
                </a:solidFill>
              </a:rPr>
              <a:t>Fermentation is the process in which sugar is converted to alcohol and carbon dioxide by yeast. This process is the basis for producing all types of alcoholic beverages.</a:t>
            </a:r>
          </a:p>
          <a:p>
            <a:r>
              <a:rPr lang="en-US" sz="2400" smtClean="0">
                <a:solidFill>
                  <a:srgbClr val="FFC000"/>
                </a:solidFill>
              </a:rPr>
              <a:t>Distillation is the process of separating elements in a liquid by vapourization and condensation. In the distillation process, the alcohol present in the fermented liquid is separated from water.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"/>
          <p:cNvSpPr>
            <a:spLocks noChangeArrowheads="1"/>
          </p:cNvSpPr>
          <p:nvPr/>
        </p:nvSpPr>
        <p:spPr bwMode="auto">
          <a:xfrm>
            <a:off x="0" y="0"/>
            <a:ext cx="9169400" cy="1752600"/>
          </a:xfrm>
          <a:prstGeom prst="rect">
            <a:avLst/>
          </a:prstGeom>
          <a:solidFill>
            <a:srgbClr val="B4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4099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Fermentation</a:t>
            </a:r>
          </a:p>
        </p:txBody>
      </p:sp>
      <p:sp>
        <p:nvSpPr>
          <p:cNvPr id="4100" name="Content Placeholder 3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4495800"/>
          </a:xfrm>
        </p:spPr>
        <p:txBody>
          <a:bodyPr/>
          <a:lstStyle/>
          <a:p>
            <a:r>
              <a:rPr lang="en-US" sz="2800" smtClean="0">
                <a:solidFill>
                  <a:srgbClr val="FFC000"/>
                </a:solidFill>
              </a:rPr>
              <a:t> The following are necessary for fermentation to take place:</a:t>
            </a:r>
          </a:p>
          <a:p>
            <a:pPr>
              <a:buFontTx/>
              <a:buNone/>
            </a:pPr>
            <a:r>
              <a:rPr lang="en-US" sz="2800" smtClean="0">
                <a:solidFill>
                  <a:srgbClr val="FFC000"/>
                </a:solidFill>
              </a:rPr>
              <a:t>                  Sugar </a:t>
            </a:r>
          </a:p>
          <a:p>
            <a:pPr>
              <a:buFontTx/>
              <a:buNone/>
            </a:pPr>
            <a:r>
              <a:rPr lang="en-US" sz="2800" smtClean="0">
                <a:solidFill>
                  <a:srgbClr val="FFC000"/>
                </a:solidFill>
              </a:rPr>
              <a:t>                  Yeast </a:t>
            </a:r>
          </a:p>
          <a:p>
            <a:pPr>
              <a:buFontTx/>
              <a:buNone/>
            </a:pPr>
            <a:r>
              <a:rPr lang="en-US" sz="2800" smtClean="0">
                <a:solidFill>
                  <a:srgbClr val="FFC000"/>
                </a:solidFill>
              </a:rPr>
              <a:t>                  Temperature</a:t>
            </a:r>
          </a:p>
          <a:p>
            <a:pPr>
              <a:buFontTx/>
              <a:buNone/>
            </a:pPr>
            <a:r>
              <a:rPr lang="en-US" sz="2800" smtClean="0">
                <a:solidFill>
                  <a:srgbClr val="FFC000"/>
                </a:solidFill>
              </a:rPr>
              <a:t>       </a:t>
            </a:r>
          </a:p>
          <a:p>
            <a:pPr>
              <a:buFontTx/>
              <a:buNone/>
            </a:pPr>
            <a:r>
              <a:rPr lang="en-US" sz="2800" smtClean="0">
                <a:solidFill>
                  <a:srgbClr val="FFC000"/>
                </a:solidFill>
              </a:rPr>
              <a:t>   In the absence of any of these, fermentation will not occur.</a:t>
            </a:r>
          </a:p>
          <a:p>
            <a:pPr>
              <a:buFontTx/>
              <a:buNone/>
            </a:pPr>
            <a:endParaRPr lang="en-US" sz="2400" smtClean="0">
              <a:solidFill>
                <a:srgbClr val="FFC000"/>
              </a:solidFill>
            </a:endParaRPr>
          </a:p>
          <a:p>
            <a:pPr>
              <a:buFontTx/>
              <a:buNone/>
            </a:pPr>
            <a:endParaRPr lang="en-US" sz="2400" smtClean="0">
              <a:solidFill>
                <a:srgbClr val="FFC000"/>
              </a:solidFill>
            </a:endParaRPr>
          </a:p>
          <a:p>
            <a:pPr>
              <a:buFontTx/>
              <a:buNone/>
            </a:pPr>
            <a:r>
              <a:rPr lang="en-US" sz="2400" smtClean="0">
                <a:solidFill>
                  <a:srgbClr val="FFC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ChangeArrowheads="1"/>
          </p:cNvSpPr>
          <p:nvPr/>
        </p:nvSpPr>
        <p:spPr bwMode="auto">
          <a:xfrm>
            <a:off x="0" y="0"/>
            <a:ext cx="9169400" cy="1752600"/>
          </a:xfrm>
          <a:prstGeom prst="rect">
            <a:avLst/>
          </a:prstGeom>
          <a:solidFill>
            <a:srgbClr val="B4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512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Distillation</a:t>
            </a:r>
          </a:p>
        </p:txBody>
      </p:sp>
      <p:sp>
        <p:nvSpPr>
          <p:cNvPr id="5124" name="Content Placeholder 3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4495800"/>
          </a:xfrm>
        </p:spPr>
        <p:txBody>
          <a:bodyPr/>
          <a:lstStyle/>
          <a:p>
            <a:r>
              <a:rPr lang="en-US" sz="2800" smtClean="0">
                <a:solidFill>
                  <a:srgbClr val="FFC000"/>
                </a:solidFill>
              </a:rPr>
              <a:t> </a:t>
            </a:r>
            <a:r>
              <a:rPr lang="en-US" sz="2400" smtClean="0">
                <a:solidFill>
                  <a:srgbClr val="FFC000"/>
                </a:solidFill>
              </a:rPr>
              <a:t>In the distillation process, the alcohol which is present in the fermented liquid (alcoholic wash) is separated from water.</a:t>
            </a:r>
          </a:p>
          <a:p>
            <a:r>
              <a:rPr lang="en-US" sz="2400" smtClean="0">
                <a:solidFill>
                  <a:srgbClr val="FFC000"/>
                </a:solidFill>
              </a:rPr>
              <a:t>Brandy, whisky, gin, rum, vodka, tequila are examples of spirits which are prepared from the alcoholic wash as given in the following.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rgbClr val="FFC000"/>
                </a:solidFill>
              </a:rPr>
              <a:t>             Brandy—fermented grape juice 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rgbClr val="FFC000"/>
                </a:solidFill>
              </a:rPr>
              <a:t>             Rum—fermented molasses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rgbClr val="FFC000"/>
                </a:solidFill>
              </a:rPr>
              <a:t>             Gin, whisky—fermented cereal 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rgbClr val="FFC000"/>
                </a:solidFill>
              </a:rPr>
              <a:t>            Vodka—fermented potatoes or cereal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rgbClr val="FFC000"/>
                </a:solidFill>
              </a:rPr>
              <a:t>             Tequila: fermented sap of agave Tequilana weber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"/>
          <p:cNvSpPr>
            <a:spLocks noChangeArrowheads="1"/>
          </p:cNvSpPr>
          <p:nvPr/>
        </p:nvSpPr>
        <p:spPr bwMode="auto">
          <a:xfrm>
            <a:off x="0" y="0"/>
            <a:ext cx="9169400" cy="1752600"/>
          </a:xfrm>
          <a:prstGeom prst="rect">
            <a:avLst/>
          </a:prstGeom>
          <a:solidFill>
            <a:srgbClr val="B4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6147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Types of Still</a:t>
            </a:r>
          </a:p>
        </p:txBody>
      </p:sp>
      <p:sp>
        <p:nvSpPr>
          <p:cNvPr id="6148" name="Content Placeholder 3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4495800"/>
          </a:xfrm>
        </p:spPr>
        <p:txBody>
          <a:bodyPr/>
          <a:lstStyle/>
          <a:p>
            <a:r>
              <a:rPr lang="en-US" sz="2800" smtClean="0">
                <a:solidFill>
                  <a:srgbClr val="FFC000"/>
                </a:solidFill>
              </a:rPr>
              <a:t> There are two types of still used for distilling spirits:</a:t>
            </a:r>
          </a:p>
          <a:p>
            <a:pPr>
              <a:buFontTx/>
              <a:buNone/>
            </a:pPr>
            <a:r>
              <a:rPr lang="en-US" sz="2800" smtClean="0">
                <a:solidFill>
                  <a:srgbClr val="FFC000"/>
                </a:solidFill>
              </a:rPr>
              <a:t>                   </a:t>
            </a:r>
          </a:p>
          <a:p>
            <a:pPr>
              <a:buFontTx/>
              <a:buNone/>
            </a:pPr>
            <a:r>
              <a:rPr lang="en-US" sz="2800" smtClean="0">
                <a:solidFill>
                  <a:srgbClr val="FFC000"/>
                </a:solidFill>
              </a:rPr>
              <a:t>                   The pot still</a:t>
            </a:r>
          </a:p>
          <a:p>
            <a:pPr>
              <a:buFontTx/>
              <a:buNone/>
            </a:pPr>
            <a:r>
              <a:rPr lang="en-US" sz="2800" smtClean="0">
                <a:solidFill>
                  <a:srgbClr val="FFC000"/>
                </a:solidFill>
              </a:rPr>
              <a:t>                   The patent or continuous still</a:t>
            </a:r>
          </a:p>
          <a:p>
            <a:pPr>
              <a:buFontTx/>
              <a:buNone/>
            </a:pPr>
            <a:r>
              <a:rPr lang="en-US" sz="2800" smtClean="0">
                <a:solidFill>
                  <a:srgbClr val="FFC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"/>
          <p:cNvSpPr>
            <a:spLocks noChangeArrowheads="1"/>
          </p:cNvSpPr>
          <p:nvPr/>
        </p:nvSpPr>
        <p:spPr bwMode="auto">
          <a:xfrm>
            <a:off x="0" y="0"/>
            <a:ext cx="9169400" cy="1752600"/>
          </a:xfrm>
          <a:prstGeom prst="rect">
            <a:avLst/>
          </a:prstGeom>
          <a:solidFill>
            <a:srgbClr val="B4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7171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Pot Still</a:t>
            </a:r>
          </a:p>
        </p:txBody>
      </p:sp>
      <p:pic>
        <p:nvPicPr>
          <p:cNvPr id="717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19200" y="1905000"/>
            <a:ext cx="6172200" cy="4267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/>
          <p:cNvSpPr>
            <a:spLocks noChangeArrowheads="1"/>
          </p:cNvSpPr>
          <p:nvPr/>
        </p:nvSpPr>
        <p:spPr bwMode="auto">
          <a:xfrm>
            <a:off x="0" y="0"/>
            <a:ext cx="9169400" cy="1752600"/>
          </a:xfrm>
          <a:prstGeom prst="rect">
            <a:avLst/>
          </a:prstGeom>
          <a:solidFill>
            <a:srgbClr val="B4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8195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Pot Still</a:t>
            </a:r>
          </a:p>
        </p:txBody>
      </p:sp>
      <p:sp>
        <p:nvSpPr>
          <p:cNvPr id="8196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smtClean="0">
              <a:solidFill>
                <a:srgbClr val="FFC000"/>
              </a:solidFill>
            </a:endParaRPr>
          </a:p>
          <a:p>
            <a:r>
              <a:rPr lang="en-US" sz="2800" smtClean="0">
                <a:solidFill>
                  <a:srgbClr val="FFC000"/>
                </a:solidFill>
              </a:rPr>
              <a:t>Pot still method is the oldest method of distillation and most of the finest spirits are made by pot distillation.</a:t>
            </a:r>
            <a:r>
              <a:rPr lang="en-US" sz="2800" smtClean="0"/>
              <a:t> </a:t>
            </a:r>
          </a:p>
          <a:p>
            <a:r>
              <a:rPr lang="en-US" sz="2800" smtClean="0">
                <a:solidFill>
                  <a:srgbClr val="FFC000"/>
                </a:solidFill>
              </a:rPr>
              <a:t>Cognac, malt whisky, Dutch gin, Irish whiskey, tequila, liqueurs, and dark rums are pot stilled.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"/>
          <p:cNvSpPr>
            <a:spLocks noChangeArrowheads="1"/>
          </p:cNvSpPr>
          <p:nvPr/>
        </p:nvSpPr>
        <p:spPr bwMode="auto">
          <a:xfrm>
            <a:off x="0" y="0"/>
            <a:ext cx="9169400" cy="1752600"/>
          </a:xfrm>
          <a:prstGeom prst="rect">
            <a:avLst/>
          </a:prstGeom>
          <a:solidFill>
            <a:srgbClr val="B4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9219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Patent Still</a:t>
            </a:r>
          </a:p>
        </p:txBody>
      </p:sp>
      <p:pic>
        <p:nvPicPr>
          <p:cNvPr id="922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19200" y="1752600"/>
            <a:ext cx="6477000" cy="48006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"/>
          <p:cNvSpPr>
            <a:spLocks noChangeArrowheads="1"/>
          </p:cNvSpPr>
          <p:nvPr/>
        </p:nvSpPr>
        <p:spPr bwMode="auto">
          <a:xfrm>
            <a:off x="0" y="0"/>
            <a:ext cx="9169400" cy="1752600"/>
          </a:xfrm>
          <a:prstGeom prst="rect">
            <a:avLst/>
          </a:prstGeom>
          <a:solidFill>
            <a:srgbClr val="B4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1024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Patent Still</a:t>
            </a:r>
          </a:p>
        </p:txBody>
      </p:sp>
      <p:sp>
        <p:nvSpPr>
          <p:cNvPr id="10244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smtClean="0">
              <a:solidFill>
                <a:srgbClr val="FFC000"/>
              </a:solidFill>
            </a:endParaRPr>
          </a:p>
          <a:p>
            <a:r>
              <a:rPr lang="en-US" sz="2800" smtClean="0">
                <a:solidFill>
                  <a:srgbClr val="FFC000"/>
                </a:solidFill>
              </a:rPr>
              <a:t>The patent still is also termed as continuous still or coffey still.</a:t>
            </a:r>
            <a:r>
              <a:rPr lang="en-US" sz="2800" smtClean="0"/>
              <a:t> </a:t>
            </a:r>
            <a:r>
              <a:rPr lang="en-US" sz="2800" smtClean="0">
                <a:solidFill>
                  <a:srgbClr val="FFC000"/>
                </a:solidFill>
              </a:rPr>
              <a:t>In this system, the alcohol is separated from the liquid by hot steam and the end product is ‘congener-free’; it has high alcohol content.</a:t>
            </a:r>
          </a:p>
          <a:p>
            <a:r>
              <a:rPr lang="en-US" sz="2800" smtClean="0">
                <a:solidFill>
                  <a:srgbClr val="FFC000"/>
                </a:solidFill>
              </a:rPr>
              <a:t>Light spirits, such as gin, vodka, white rum, neutral spirit, grain whiskey, etc. are prepared in this method.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1976</TotalTime>
  <Words>545</Words>
  <Application>Microsoft Office PowerPoint</Application>
  <PresentationFormat>On-screen Show (4:3)</PresentationFormat>
  <Paragraphs>74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Default Design</vt:lpstr>
      <vt:lpstr>Chapter 19  Alcoholic Beverages</vt:lpstr>
      <vt:lpstr> Alcoholic Beverages</vt:lpstr>
      <vt:lpstr>Fermentation</vt:lpstr>
      <vt:lpstr>Distillation</vt:lpstr>
      <vt:lpstr>Types of Still</vt:lpstr>
      <vt:lpstr>Pot Still</vt:lpstr>
      <vt:lpstr>Pot Still</vt:lpstr>
      <vt:lpstr>Patent Still</vt:lpstr>
      <vt:lpstr>Patent Still</vt:lpstr>
      <vt:lpstr>Classification of Alcoholic Beverages</vt:lpstr>
      <vt:lpstr>Alcoholic Strength</vt:lpstr>
      <vt:lpstr>Points to Remember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manisha.mathews</dc:creator>
  <cp:lastModifiedBy>HP</cp:lastModifiedBy>
  <cp:revision>75</cp:revision>
  <dcterms:created xsi:type="dcterms:W3CDTF">2009-07-24T09:58:34Z</dcterms:created>
  <dcterms:modified xsi:type="dcterms:W3CDTF">2020-08-25T06:00:44Z</dcterms:modified>
</cp:coreProperties>
</file>