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3BE842-0D48-4AFE-98F8-8531E9AD1D94}" type="datetimeFigureOut">
              <a:rPr lang="en-US" smtClean="0"/>
              <a:t>11/23/2019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28458E-8736-4BB0-8DAD-4AFB98E6438C}" type="slidenum">
              <a:rPr lang="en-US" smtClean="0"/>
              <a:t>‹#›</a:t>
            </a:fld>
            <a:endParaRPr lang="en-US"/>
          </a:p>
        </p:txBody>
      </p:sp>
    </p:spTree>
    <p:extLst>
      <p:ext uri="{BB962C8B-B14F-4D97-AF65-F5344CB8AC3E}">
        <p14:creationId xmlns:p14="http://schemas.microsoft.com/office/powerpoint/2010/main" val="1624929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defTabSz="457200" eaLnBrk="0" fontAlgn="base" hangingPunct="0">
              <a:spcBef>
                <a:spcPct val="0"/>
              </a:spcBef>
              <a:spcAft>
                <a:spcPct val="0"/>
              </a:spcAft>
            </a:pPr>
            <a:endParaRPr lang="en-US" smtClean="0">
              <a:solidFill>
                <a:prstClr val="black"/>
              </a:solidFill>
            </a:endParaRPr>
          </a:p>
        </p:txBody>
      </p:sp>
      <p:sp>
        <p:nvSpPr>
          <p:cNvPr id="28675" name="Rectangle 2"/>
          <p:cNvSpPr>
            <a:spLocks noChangeArrowheads="1"/>
          </p:cNvSpPr>
          <p:nvPr>
            <p:ph type="body"/>
          </p:nvPr>
        </p:nvSpPr>
        <p:spPr>
          <a:xfrm>
            <a:off x="914400" y="4343400"/>
            <a:ext cx="5029200" cy="41163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457200" fontAlgn="base">
                <a:spcBef>
                  <a:spcPct val="0"/>
                </a:spcBef>
                <a:spcAft>
                  <a:spcPct val="0"/>
                </a:spcAft>
              </a:pPr>
              <a:endParaRPr kumimoji="1" lang="en-US" sz="2400" smtClean="0">
                <a:solidFill>
                  <a:srgbClr val="003366"/>
                </a:solidFill>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457200" fontAlgn="base">
                <a:spcBef>
                  <a:spcPct val="0"/>
                </a:spcBef>
                <a:spcAft>
                  <a:spcPct val="0"/>
                </a:spcAft>
              </a:pPr>
              <a:endParaRPr kumimoji="1" lang="en-US" sz="2400" smtClean="0">
                <a:solidFill>
                  <a:srgbClr val="003366"/>
                </a:solidFill>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457200" eaLnBrk="0" fontAlgn="base" hangingPunct="0">
                <a:spcBef>
                  <a:spcPct val="0"/>
                </a:spcBef>
                <a:spcAft>
                  <a:spcPct val="0"/>
                </a:spcAft>
              </a:pPr>
              <a:endParaRPr lang="en-US" smtClean="0">
                <a:solidFill>
                  <a:srgbClr val="003366"/>
                </a:solidFill>
              </a:endParaRPr>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457200" eaLnBrk="0" fontAlgn="base" hangingPunct="0">
                <a:spcBef>
                  <a:spcPct val="0"/>
                </a:spcBef>
                <a:spcAft>
                  <a:spcPct val="0"/>
                </a:spcAft>
              </a:pPr>
              <a:endParaRPr lang="en-US" smtClean="0">
                <a:solidFill>
                  <a:srgbClr val="003366"/>
                </a:solidFill>
              </a:endParaRPr>
            </a:p>
          </p:txBody>
        </p:sp>
      </p:grpSp>
      <p:sp>
        <p:nvSpPr>
          <p:cNvPr id="10" name="Rectangle 13"/>
          <p:cNvSpPr>
            <a:spLocks noChangeArrowheads="1"/>
          </p:cNvSpPr>
          <p:nvPr userDrawn="1"/>
        </p:nvSpPr>
        <p:spPr bwMode="auto">
          <a:xfrm>
            <a:off x="1408113" y="6540500"/>
            <a:ext cx="2895600" cy="220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defTabSz="457200" fontAlgn="base">
              <a:spcBef>
                <a:spcPct val="0"/>
              </a:spcBef>
              <a:spcAft>
                <a:spcPct val="0"/>
              </a:spcAft>
            </a:pPr>
            <a:r>
              <a:rPr lang="en-US" sz="1400" b="1" smtClean="0">
                <a:solidFill>
                  <a:srgbClr val="003366"/>
                </a:solidFill>
                <a:latin typeface="Zurich BT" pitchFamily="34" charset="0"/>
              </a:rPr>
              <a:t> </a:t>
            </a:r>
          </a:p>
        </p:txBody>
      </p:sp>
      <p:sp>
        <p:nvSpPr>
          <p:cNvPr id="362504"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noProof="0" smtClean="0"/>
              <a:t>Click to edit Master subtitle style</a:t>
            </a:r>
          </a:p>
        </p:txBody>
      </p:sp>
      <p:sp>
        <p:nvSpPr>
          <p:cNvPr id="362508"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noProof="0" smtClean="0"/>
              <a:t>Click to edit Master title style</a:t>
            </a:r>
          </a:p>
        </p:txBody>
      </p:sp>
      <p:sp>
        <p:nvSpPr>
          <p:cNvPr id="11" name="Rectangle 9"/>
          <p:cNvSpPr>
            <a:spLocks noGrp="1" noChangeArrowheads="1"/>
          </p:cNvSpPr>
          <p:nvPr>
            <p:ph type="dt" sz="quarter" idx="10"/>
          </p:nvPr>
        </p:nvSpPr>
        <p:spPr/>
        <p:txBody>
          <a:bodyPr/>
          <a:lstStyle>
            <a:lvl1pPr>
              <a:defRPr>
                <a:solidFill>
                  <a:schemeClr val="bg1"/>
                </a:solidFill>
              </a:defRPr>
            </a:lvl1pPr>
          </a:lstStyle>
          <a:p>
            <a:pPr>
              <a:defRPr/>
            </a:pPr>
            <a:endParaRPr lang="en-US">
              <a:solidFill>
                <a:srgbClr val="FFFFFF"/>
              </a:solidFill>
            </a:endParaRPr>
          </a:p>
        </p:txBody>
      </p:sp>
      <p:sp>
        <p:nvSpPr>
          <p:cNvPr id="12" name="Rectangle 10"/>
          <p:cNvSpPr>
            <a:spLocks noGrp="1" noChangeArrowheads="1"/>
          </p:cNvSpPr>
          <p:nvPr>
            <p:ph type="ftr" sz="quarter" idx="11"/>
          </p:nvPr>
        </p:nvSpPr>
        <p:spPr/>
        <p:txBody>
          <a:bodyPr/>
          <a:lstStyle>
            <a:lvl1pPr algn="r">
              <a:defRPr/>
            </a:lvl1pPr>
          </a:lstStyle>
          <a:p>
            <a:pPr>
              <a:defRPr/>
            </a:pPr>
            <a:endParaRPr lang="en-US">
              <a:solidFill>
                <a:srgbClr val="003366"/>
              </a:solidFill>
            </a:endParaRPr>
          </a:p>
        </p:txBody>
      </p:sp>
      <p:sp>
        <p:nvSpPr>
          <p:cNvPr id="13"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4F87489B-4069-45CF-959A-D178D605731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575034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06E5D015-C7B2-46E9-B051-FD4095F149B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886836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619CF787-02F0-44F2-99CB-A500A1EEEACC}"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985393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38200" y="2362200"/>
            <a:ext cx="7693025" cy="3724275"/>
          </a:xfrm>
        </p:spPr>
        <p:txBody>
          <a:bodyPr/>
          <a:lstStyle/>
          <a:p>
            <a:pPr lvl="0"/>
            <a:endParaRPr lang="en-US"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F5FBC3FB-DEF8-49B7-8F82-753A180F1FF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167802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C72A3D12-6871-4B58-8450-BE8505C6809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791458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7E258CE2-6775-403B-89F9-320E78008E5A}"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796200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732C7CD-7FB5-4FE4-847A-4CE9F90D48E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630223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C4100F47-0FCD-4A75-A64B-1C0E0EEE7552}"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140091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34430F1B-73A0-4FF9-BB4B-FEEDEF4B779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941461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1CB45E2D-AF52-4F73-9A6F-033874CDA0E6}"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042028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8FEB014B-DDD1-4419-BAE3-AE36ACC7A59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07681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3366"/>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3366"/>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58A0F1E3-8B19-46A6-B9E8-A5A0AA131C40}"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35081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3" name="Group 3"/>
            <p:cNvGrpSpPr>
              <a:grpSpLocks/>
            </p:cNvGrpSpPr>
            <p:nvPr userDrawn="1"/>
          </p:nvGrpSpPr>
          <p:grpSpPr bwMode="auto">
            <a:xfrm>
              <a:off x="0" y="0"/>
              <a:ext cx="2016" cy="4320"/>
              <a:chOff x="0" y="0"/>
              <a:chExt cx="2016" cy="4320"/>
            </a:xfrm>
          </p:grpSpPr>
          <p:sp>
            <p:nvSpPr>
              <p:cNvPr id="1037"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457200" eaLnBrk="0" fontAlgn="base" hangingPunct="0">
                  <a:spcBef>
                    <a:spcPct val="0"/>
                  </a:spcBef>
                  <a:spcAft>
                    <a:spcPct val="0"/>
                  </a:spcAft>
                </a:pPr>
                <a:endParaRPr lang="en-US" smtClean="0">
                  <a:solidFill>
                    <a:srgbClr val="003366"/>
                  </a:solidFill>
                </a:endParaRPr>
              </a:p>
            </p:txBody>
          </p:sp>
          <p:sp>
            <p:nvSpPr>
              <p:cNvPr id="1038"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defTabSz="457200" eaLnBrk="0" fontAlgn="base" hangingPunct="0">
                  <a:spcBef>
                    <a:spcPct val="0"/>
                  </a:spcBef>
                  <a:spcAft>
                    <a:spcPct val="0"/>
                  </a:spcAft>
                </a:pPr>
                <a:endParaRPr lang="en-US" smtClean="0">
                  <a:solidFill>
                    <a:srgbClr val="003366"/>
                  </a:solidFill>
                </a:endParaRPr>
              </a:p>
            </p:txBody>
          </p:sp>
        </p:grpSp>
        <p:grpSp>
          <p:nvGrpSpPr>
            <p:cNvPr id="1034" name="Group 6"/>
            <p:cNvGrpSpPr>
              <a:grpSpLocks/>
            </p:cNvGrpSpPr>
            <p:nvPr/>
          </p:nvGrpSpPr>
          <p:grpSpPr bwMode="auto">
            <a:xfrm>
              <a:off x="144" y="1248"/>
              <a:ext cx="4656" cy="201"/>
              <a:chOff x="144" y="1248"/>
              <a:chExt cx="4656" cy="201"/>
            </a:xfrm>
          </p:grpSpPr>
          <p:sp>
            <p:nvSpPr>
              <p:cNvPr id="1035"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457200" eaLnBrk="0" fontAlgn="base" hangingPunct="0">
                  <a:spcBef>
                    <a:spcPct val="0"/>
                  </a:spcBef>
                  <a:spcAft>
                    <a:spcPct val="0"/>
                  </a:spcAft>
                </a:pPr>
                <a:endParaRPr lang="en-US" smtClean="0">
                  <a:solidFill>
                    <a:srgbClr val="003366"/>
                  </a:solidFill>
                </a:endParaRPr>
              </a:p>
            </p:txBody>
          </p:sp>
          <p:sp>
            <p:nvSpPr>
              <p:cNvPr id="1036"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457200" eaLnBrk="0" fontAlgn="base" hangingPunct="0">
                  <a:spcBef>
                    <a:spcPct val="0"/>
                  </a:spcBef>
                  <a:spcAft>
                    <a:spcPct val="0"/>
                  </a:spcAft>
                </a:pPr>
                <a:endParaRPr lang="en-US" smtClean="0">
                  <a:solidFill>
                    <a:srgbClr val="003366"/>
                  </a:solidFill>
                </a:endParaRPr>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61483"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vl1pPr>
          </a:lstStyle>
          <a:p>
            <a:pPr defTabSz="457200" fontAlgn="base">
              <a:spcBef>
                <a:spcPct val="0"/>
              </a:spcBef>
              <a:spcAft>
                <a:spcPct val="0"/>
              </a:spcAft>
              <a:defRPr/>
            </a:pPr>
            <a:endParaRPr lang="en-US">
              <a:solidFill>
                <a:srgbClr val="003366"/>
              </a:solidFill>
            </a:endParaRPr>
          </a:p>
        </p:txBody>
      </p:sp>
      <p:sp>
        <p:nvSpPr>
          <p:cNvPr id="361484"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vl1pPr>
          </a:lstStyle>
          <a:p>
            <a:pPr defTabSz="457200" fontAlgn="base">
              <a:spcBef>
                <a:spcPct val="0"/>
              </a:spcBef>
              <a:spcAft>
                <a:spcPct val="0"/>
              </a:spcAft>
              <a:defRPr/>
            </a:pPr>
            <a:endParaRPr lang="en-US">
              <a:solidFill>
                <a:srgbClr val="003366"/>
              </a:solidFill>
            </a:endParaRPr>
          </a:p>
        </p:txBody>
      </p:sp>
      <p:sp>
        <p:nvSpPr>
          <p:cNvPr id="361485"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pPr defTabSz="457200" fontAlgn="base">
              <a:spcBef>
                <a:spcPct val="0"/>
              </a:spcBef>
              <a:spcAft>
                <a:spcPct val="0"/>
              </a:spcAft>
              <a:defRPr/>
            </a:pPr>
            <a:fld id="{55DBB4E7-30AF-46F0-BE4A-EE483F18F663}" type="slidenum">
              <a:rPr lang="en-US">
                <a:solidFill>
                  <a:srgbClr val="FFFFFF"/>
                </a:solidFill>
              </a:rPr>
              <a:pPr defTabSz="457200" fontAlgn="base">
                <a:spcBef>
                  <a:spcPct val="0"/>
                </a:spcBef>
                <a:spcAft>
                  <a:spcPct val="0"/>
                </a:spcAft>
                <a:defRPr/>
              </a:pPr>
              <a:t>‹#›</a:t>
            </a:fld>
            <a:endParaRPr lang="en-US">
              <a:solidFill>
                <a:srgbClr val="FFFFFF"/>
              </a:solidFill>
            </a:endParaRPr>
          </a:p>
        </p:txBody>
      </p:sp>
      <p:sp>
        <p:nvSpPr>
          <p:cNvPr id="1032" name="Rectangle 14"/>
          <p:cNvSpPr>
            <a:spLocks noChangeArrowheads="1"/>
          </p:cNvSpPr>
          <p:nvPr userDrawn="1"/>
        </p:nvSpPr>
        <p:spPr bwMode="auto">
          <a:xfrm>
            <a:off x="1408113" y="6540500"/>
            <a:ext cx="2895600" cy="220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defTabSz="457200" fontAlgn="base">
              <a:spcBef>
                <a:spcPct val="0"/>
              </a:spcBef>
              <a:spcAft>
                <a:spcPct val="0"/>
              </a:spcAft>
            </a:pPr>
            <a:r>
              <a:rPr lang="en-US" sz="1400" b="1" smtClean="0">
                <a:solidFill>
                  <a:srgbClr val="003366"/>
                </a:solidFill>
                <a:latin typeface="Zurich BT" pitchFamily="34" charset="0"/>
              </a:rPr>
              <a:t> </a:t>
            </a:r>
          </a:p>
        </p:txBody>
      </p:sp>
    </p:spTree>
    <p:extLst>
      <p:ext uri="{BB962C8B-B14F-4D97-AF65-F5344CB8AC3E}">
        <p14:creationId xmlns:p14="http://schemas.microsoft.com/office/powerpoint/2010/main" val="8973723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1"/>
          <p:cNvSpPr>
            <a:spLocks noGrp="1" noChangeArrowheads="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fld id="{06E7A937-84CC-48BE-A90F-DBCE10B6C875}" type="slidenum">
              <a:rPr lang="en-US" smtClean="0">
                <a:solidFill>
                  <a:srgbClr val="FFFFFF"/>
                </a:solidFill>
              </a:rPr>
              <a:pPr/>
              <a:t>1</a:t>
            </a:fld>
            <a:endParaRPr lang="en-US" smtClean="0">
              <a:solidFill>
                <a:srgbClr val="FFFFFF"/>
              </a:solidFill>
            </a:endParaRPr>
          </a:p>
        </p:txBody>
      </p:sp>
      <p:sp>
        <p:nvSpPr>
          <p:cNvPr id="2" name="Rectangle 2"/>
          <p:cNvSpPr>
            <a:spLocks noGrp="1" noChangeArrowheads="1"/>
          </p:cNvSpPr>
          <p:nvPr>
            <p:ph type="subTitle" idx="1"/>
          </p:nvPr>
        </p:nvSpPr>
        <p:spPr>
          <a:xfrm>
            <a:off x="4543425" y="3541713"/>
            <a:ext cx="3768725" cy="609600"/>
          </a:xfrm>
          <a:noFill/>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t"/>
          <a:lstStyle/>
          <a:p>
            <a:pPr algn="ctr" eaLnBrk="1" hangingPunct="1">
              <a:buFont typeface="Zurich BT"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600" b="1" smtClean="0">
              <a:solidFill>
                <a:srgbClr val="000066"/>
              </a:solidFill>
            </a:endParaRPr>
          </a:p>
        </p:txBody>
      </p:sp>
      <p:sp>
        <p:nvSpPr>
          <p:cNvPr id="3076" name="Title 2"/>
          <p:cNvSpPr>
            <a:spLocks noGrp="1"/>
          </p:cNvSpPr>
          <p:nvPr>
            <p:ph type="ctrTitle" sz="quarter"/>
          </p:nvPr>
        </p:nvSpPr>
        <p:spPr/>
        <p:txBody>
          <a:bodyPr/>
          <a:lstStyle/>
          <a:p>
            <a:r>
              <a:rPr lang="en-US" sz="4800" dirty="0" smtClean="0"/>
              <a:t>Introduction to Kautilya’s Arthashastra</a:t>
            </a:r>
            <a:endParaRPr lang="en-US" sz="4800" dirty="0" smtClean="0"/>
          </a:p>
        </p:txBody>
      </p:sp>
    </p:spTree>
    <p:extLst>
      <p:ext uri="{BB962C8B-B14F-4D97-AF65-F5344CB8AC3E}">
        <p14:creationId xmlns:p14="http://schemas.microsoft.com/office/powerpoint/2010/main" val="365016232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0"/>
                      </p:stCondLst>
                      <p:childTnLst>
                        <p:par>
                          <p:cTn id="4" fill="hold" nodeType="withGroup">
                            <p:stCondLst>
                              <p:cond delay="0"/>
                            </p:stCondLst>
                            <p:childTnLst>
                              <p:par>
                                <p:cTn id="5" presetID="9" presetClass="entr"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Arthashastra</a:t>
            </a:r>
            <a:endParaRPr lang="en-US" dirty="0"/>
          </a:p>
        </p:txBody>
      </p:sp>
      <p:sp>
        <p:nvSpPr>
          <p:cNvPr id="3" name="Content Placeholder 2"/>
          <p:cNvSpPr>
            <a:spLocks noGrp="1"/>
          </p:cNvSpPr>
          <p:nvPr>
            <p:ph idx="1"/>
          </p:nvPr>
        </p:nvSpPr>
        <p:spPr/>
        <p:txBody>
          <a:bodyPr/>
          <a:lstStyle/>
          <a:p>
            <a:pPr algn="just"/>
            <a:r>
              <a:rPr lang="en-US" sz="2400" dirty="0"/>
              <a:t>O</a:t>
            </a:r>
            <a:r>
              <a:rPr lang="en-US" sz="2400" dirty="0" smtClean="0"/>
              <a:t>ldest </a:t>
            </a:r>
            <a:r>
              <a:rPr lang="en-US" sz="2400" dirty="0"/>
              <a:t>book on </a:t>
            </a:r>
            <a:r>
              <a:rPr lang="en-US" sz="2400" dirty="0" smtClean="0"/>
              <a:t>“management” </a:t>
            </a:r>
            <a:r>
              <a:rPr lang="en-US" sz="2400" dirty="0"/>
              <a:t>available to the world. </a:t>
            </a:r>
            <a:endParaRPr lang="en-US" sz="2400" dirty="0" smtClean="0"/>
          </a:p>
          <a:p>
            <a:pPr algn="just"/>
            <a:r>
              <a:rPr lang="en-US" sz="2400" dirty="0"/>
              <a:t>W</a:t>
            </a:r>
            <a:r>
              <a:rPr lang="en-US" sz="2400" dirty="0" smtClean="0"/>
              <a:t>ritten </a:t>
            </a:r>
            <a:r>
              <a:rPr lang="en-US" sz="2400" dirty="0"/>
              <a:t>by Kautilya (also known as Chanakya and </a:t>
            </a:r>
            <a:r>
              <a:rPr lang="en-US" sz="2400" dirty="0" err="1" smtClean="0"/>
              <a:t>Vishnugupta</a:t>
            </a:r>
            <a:r>
              <a:rPr lang="en-US" sz="2400" dirty="0" smtClean="0"/>
              <a:t>) </a:t>
            </a:r>
            <a:r>
              <a:rPr lang="en-US" sz="2400" dirty="0"/>
              <a:t>in 300 BC</a:t>
            </a:r>
            <a:r>
              <a:rPr lang="en-US" sz="2400" dirty="0" smtClean="0"/>
              <a:t>.</a:t>
            </a:r>
          </a:p>
          <a:p>
            <a:pPr algn="just"/>
            <a:r>
              <a:rPr lang="en-US" sz="2400" dirty="0"/>
              <a:t>The main focus of the book is on Creation and Management of wealth</a:t>
            </a:r>
            <a:r>
              <a:rPr lang="en-US" sz="2400" dirty="0" smtClean="0"/>
              <a:t>.</a:t>
            </a:r>
          </a:p>
          <a:p>
            <a:pPr algn="just"/>
            <a:r>
              <a:rPr lang="en-US" sz="2400" dirty="0"/>
              <a:t>C</a:t>
            </a:r>
            <a:r>
              <a:rPr lang="en-US" sz="2400" dirty="0" smtClean="0"/>
              <a:t>overs </a:t>
            </a:r>
            <a:r>
              <a:rPr lang="en-US" sz="2400" dirty="0"/>
              <a:t>a wide range of topics like Statecraft, politics, military warfare, strategy, Selection and training of Employees, leadership skills, legal systems, accounting systems, taxation, fiscal policies, civil rules, internal and foreign trade etc</a:t>
            </a:r>
            <a:r>
              <a:rPr lang="en-US" sz="2400" dirty="0" smtClean="0"/>
              <a:t>.</a:t>
            </a:r>
          </a:p>
          <a:p>
            <a:pPr algn="just"/>
            <a:endParaRPr lang="en-US" sz="2400" dirty="0"/>
          </a:p>
        </p:txBody>
      </p:sp>
      <p:sp>
        <p:nvSpPr>
          <p:cNvPr id="4" name="Slide Number Placeholder 3"/>
          <p:cNvSpPr>
            <a:spLocks noGrp="1"/>
          </p:cNvSpPr>
          <p:nvPr>
            <p:ph type="sldNum" sz="quarter" idx="12"/>
          </p:nvPr>
        </p:nvSpPr>
        <p:spPr/>
        <p:txBody>
          <a:bodyPr/>
          <a:lstStyle/>
          <a:p>
            <a:pPr>
              <a:defRPr/>
            </a:pPr>
            <a:fld id="{C72A3D12-6871-4B58-8450-BE8505C68093}" type="slidenum">
              <a:rPr lang="en-US" smtClean="0">
                <a:solidFill>
                  <a:srgbClr val="FFFFFF"/>
                </a:solidFill>
              </a:rPr>
              <a:pPr>
                <a:defRPr/>
              </a:pPr>
              <a:t>2</a:t>
            </a:fld>
            <a:endParaRPr lang="en-US">
              <a:solidFill>
                <a:srgbClr val="FFFFFF"/>
              </a:solidFill>
            </a:endParaRPr>
          </a:p>
        </p:txBody>
      </p:sp>
    </p:spTree>
    <p:extLst>
      <p:ext uri="{BB962C8B-B14F-4D97-AF65-F5344CB8AC3E}">
        <p14:creationId xmlns:p14="http://schemas.microsoft.com/office/powerpoint/2010/main" val="4195190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Kautilya</a:t>
            </a:r>
            <a:endParaRPr lang="en-US" dirty="0"/>
          </a:p>
        </p:txBody>
      </p:sp>
      <p:sp>
        <p:nvSpPr>
          <p:cNvPr id="3" name="Content Placeholder 2"/>
          <p:cNvSpPr>
            <a:spLocks noGrp="1"/>
          </p:cNvSpPr>
          <p:nvPr>
            <p:ph idx="1"/>
          </p:nvPr>
        </p:nvSpPr>
        <p:spPr>
          <a:xfrm>
            <a:off x="838200" y="2362200"/>
            <a:ext cx="7772400" cy="3724275"/>
          </a:xfrm>
        </p:spPr>
        <p:txBody>
          <a:bodyPr/>
          <a:lstStyle/>
          <a:p>
            <a:pPr algn="just"/>
            <a:r>
              <a:rPr lang="en-US" dirty="0" smtClean="0"/>
              <a:t>Also known as Chanakya was a political thinker, scholar, teacher and minister of state.</a:t>
            </a:r>
          </a:p>
          <a:p>
            <a:pPr algn="just"/>
            <a:r>
              <a:rPr lang="en-US" dirty="0" smtClean="0"/>
              <a:t>He </a:t>
            </a:r>
            <a:r>
              <a:rPr lang="en-US" dirty="0"/>
              <a:t>was responsible to bring down the Nanda </a:t>
            </a:r>
            <a:r>
              <a:rPr lang="en-US" dirty="0" smtClean="0"/>
              <a:t>dynasty </a:t>
            </a:r>
            <a:r>
              <a:rPr lang="en-US" dirty="0"/>
              <a:t>and establish his able student Chandragupta Maurya on the throne as the emperor. Hence he is called a ‘King Maker</a:t>
            </a:r>
            <a:r>
              <a:rPr lang="en-US" dirty="0" smtClean="0"/>
              <a:t>’.</a:t>
            </a:r>
          </a:p>
          <a:p>
            <a:pPr algn="just"/>
            <a:r>
              <a:rPr lang="en-US" dirty="0" smtClean="0"/>
              <a:t>He </a:t>
            </a:r>
            <a:r>
              <a:rPr lang="en-US" dirty="0"/>
              <a:t>documented his life long work in this book ‘Arthashastra</a:t>
            </a:r>
            <a:r>
              <a:rPr lang="en-US" dirty="0" smtClean="0"/>
              <a:t>’.</a:t>
            </a:r>
            <a:endParaRPr lang="en-US" dirty="0"/>
          </a:p>
        </p:txBody>
      </p:sp>
      <p:sp>
        <p:nvSpPr>
          <p:cNvPr id="4" name="Slide Number Placeholder 3"/>
          <p:cNvSpPr>
            <a:spLocks noGrp="1"/>
          </p:cNvSpPr>
          <p:nvPr>
            <p:ph type="sldNum" sz="quarter" idx="12"/>
          </p:nvPr>
        </p:nvSpPr>
        <p:spPr/>
        <p:txBody>
          <a:bodyPr/>
          <a:lstStyle/>
          <a:p>
            <a:pPr>
              <a:defRPr/>
            </a:pPr>
            <a:fld id="{C72A3D12-6871-4B58-8450-BE8505C68093}" type="slidenum">
              <a:rPr lang="en-US" smtClean="0">
                <a:solidFill>
                  <a:srgbClr val="FFFFFF"/>
                </a:solidFill>
              </a:rPr>
              <a:pPr>
                <a:defRPr/>
              </a:pPr>
              <a:t>3</a:t>
            </a:fld>
            <a:endParaRPr lang="en-US">
              <a:solidFill>
                <a:srgbClr val="FFFFFF"/>
              </a:solidFill>
            </a:endParaRPr>
          </a:p>
        </p:txBody>
      </p:sp>
    </p:spTree>
    <p:extLst>
      <p:ext uri="{BB962C8B-B14F-4D97-AF65-F5344CB8AC3E}">
        <p14:creationId xmlns:p14="http://schemas.microsoft.com/office/powerpoint/2010/main" val="628463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Arthashastra- the book</a:t>
            </a:r>
            <a:endParaRPr lang="en-US" dirty="0"/>
          </a:p>
        </p:txBody>
      </p:sp>
      <p:sp>
        <p:nvSpPr>
          <p:cNvPr id="3" name="Content Placeholder 2"/>
          <p:cNvSpPr>
            <a:spLocks noGrp="1"/>
          </p:cNvSpPr>
          <p:nvPr>
            <p:ph idx="1"/>
          </p:nvPr>
        </p:nvSpPr>
        <p:spPr/>
        <p:txBody>
          <a:bodyPr/>
          <a:lstStyle/>
          <a:p>
            <a:pPr algn="just"/>
            <a:r>
              <a:rPr lang="en-US" sz="2400" dirty="0"/>
              <a:t>Prof </a:t>
            </a:r>
            <a:r>
              <a:rPr lang="en-US" sz="2400" dirty="0" err="1"/>
              <a:t>Shama</a:t>
            </a:r>
            <a:r>
              <a:rPr lang="en-US" sz="2400" dirty="0"/>
              <a:t> </a:t>
            </a:r>
            <a:r>
              <a:rPr lang="en-US" sz="2400" dirty="0" err="1"/>
              <a:t>Shastry</a:t>
            </a:r>
            <a:r>
              <a:rPr lang="en-US" sz="2400" dirty="0"/>
              <a:t> rediscovered the book in 1905, He wrote its first English Translation. </a:t>
            </a:r>
            <a:endParaRPr lang="en-US" sz="2400" dirty="0" smtClean="0"/>
          </a:p>
          <a:p>
            <a:pPr algn="just"/>
            <a:r>
              <a:rPr lang="en-US" sz="2400" dirty="0" smtClean="0"/>
              <a:t>Comprises of 15 books- first </a:t>
            </a:r>
            <a:r>
              <a:rPr lang="en-US" sz="2400" dirty="0"/>
              <a:t>five deals with internal administration, the next </a:t>
            </a:r>
            <a:r>
              <a:rPr lang="en-US" sz="2400" dirty="0" smtClean="0"/>
              <a:t>eight on </a:t>
            </a:r>
            <a:r>
              <a:rPr lang="en-US" sz="2400" dirty="0"/>
              <a:t>relations with bordering states and rest two are miscellaneous in character. </a:t>
            </a:r>
            <a:r>
              <a:rPr lang="en-US" sz="2400" dirty="0" smtClean="0"/>
              <a:t> </a:t>
            </a:r>
          </a:p>
          <a:p>
            <a:pPr algn="just"/>
            <a:r>
              <a:rPr lang="en-US" sz="2400" dirty="0" smtClean="0"/>
              <a:t>Has </a:t>
            </a:r>
            <a:r>
              <a:rPr lang="en-US" sz="2400" dirty="0"/>
              <a:t>got many principles and techniques, which once applied can prove a tremendous improvement even in our day-to-day management. </a:t>
            </a:r>
            <a:endParaRPr lang="en-US" sz="2400" dirty="0" smtClean="0"/>
          </a:p>
          <a:p>
            <a:pPr algn="just"/>
            <a:r>
              <a:rPr lang="en-US" sz="2400" dirty="0" smtClean="0"/>
              <a:t>Emphasized </a:t>
            </a:r>
            <a:r>
              <a:rPr lang="en-US" sz="2400" dirty="0"/>
              <a:t>on two broad objectives: </a:t>
            </a:r>
            <a:r>
              <a:rPr lang="en-US" sz="2400" dirty="0" smtClean="0"/>
              <a:t>Resource </a:t>
            </a:r>
            <a:r>
              <a:rPr lang="en-US" sz="2400" dirty="0"/>
              <a:t>maximization and also their optimum </a:t>
            </a:r>
            <a:r>
              <a:rPr lang="en-US" sz="2400" dirty="0" smtClean="0"/>
              <a:t>management</a:t>
            </a:r>
            <a:r>
              <a:rPr lang="en-US" sz="2400" dirty="0"/>
              <a:t>.</a:t>
            </a:r>
          </a:p>
        </p:txBody>
      </p:sp>
      <p:sp>
        <p:nvSpPr>
          <p:cNvPr id="4" name="Slide Number Placeholder 3"/>
          <p:cNvSpPr>
            <a:spLocks noGrp="1"/>
          </p:cNvSpPr>
          <p:nvPr>
            <p:ph type="sldNum" sz="quarter" idx="12"/>
          </p:nvPr>
        </p:nvSpPr>
        <p:spPr/>
        <p:txBody>
          <a:bodyPr/>
          <a:lstStyle/>
          <a:p>
            <a:pPr>
              <a:defRPr/>
            </a:pPr>
            <a:fld id="{C72A3D12-6871-4B58-8450-BE8505C68093}" type="slidenum">
              <a:rPr lang="en-US" smtClean="0">
                <a:solidFill>
                  <a:srgbClr val="FFFFFF"/>
                </a:solidFill>
              </a:rPr>
              <a:pPr>
                <a:defRPr/>
              </a:pPr>
              <a:t>4</a:t>
            </a:fld>
            <a:endParaRPr lang="en-US">
              <a:solidFill>
                <a:srgbClr val="FFFFFF"/>
              </a:solidFill>
            </a:endParaRPr>
          </a:p>
        </p:txBody>
      </p:sp>
    </p:spTree>
    <p:extLst>
      <p:ext uri="{BB962C8B-B14F-4D97-AF65-F5344CB8AC3E}">
        <p14:creationId xmlns:p14="http://schemas.microsoft.com/office/powerpoint/2010/main" val="1613427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Arthashastra and Modern Economics</a:t>
            </a:r>
            <a:endParaRPr lang="en-US" sz="3200" dirty="0"/>
          </a:p>
        </p:txBody>
      </p:sp>
      <p:sp>
        <p:nvSpPr>
          <p:cNvPr id="3" name="Content Placeholder 2"/>
          <p:cNvSpPr>
            <a:spLocks noGrp="1"/>
          </p:cNvSpPr>
          <p:nvPr>
            <p:ph idx="1"/>
          </p:nvPr>
        </p:nvSpPr>
        <p:spPr/>
        <p:txBody>
          <a:bodyPr/>
          <a:lstStyle/>
          <a:p>
            <a:pPr algn="just"/>
            <a:r>
              <a:rPr lang="en-US" b="1" dirty="0" smtClean="0"/>
              <a:t>Demand and Supply</a:t>
            </a:r>
          </a:p>
          <a:p>
            <a:pPr algn="just">
              <a:buFont typeface="Arial" pitchFamily="34" charset="0"/>
              <a:buChar char="•"/>
            </a:pPr>
            <a:r>
              <a:rPr lang="en-US" sz="2400" dirty="0"/>
              <a:t>A king, in his </a:t>
            </a:r>
            <a:r>
              <a:rPr lang="en-US" sz="2400" dirty="0" smtClean="0"/>
              <a:t>opinion, </a:t>
            </a:r>
            <a:r>
              <a:rPr lang="en-US" sz="2400" dirty="0"/>
              <a:t>should not arbitrarily fix the price of a product without regard to its supply and demand situations. Without proper consideration of demand and supply, price cannot be claimed to be an equilibrium price which can maximize the welfare of consumers and producers. </a:t>
            </a:r>
            <a:endParaRPr lang="en-US" sz="2400" dirty="0" smtClean="0"/>
          </a:p>
          <a:p>
            <a:pPr algn="just">
              <a:buFont typeface="Arial" pitchFamily="34" charset="0"/>
              <a:buChar char="•"/>
            </a:pPr>
            <a:r>
              <a:rPr lang="en-US" sz="2400" dirty="0" smtClean="0"/>
              <a:t>Profit limits were set to take care of the monopoly elements.</a:t>
            </a:r>
          </a:p>
          <a:p>
            <a:pPr algn="just">
              <a:buFont typeface="Arial" pitchFamily="34" charset="0"/>
              <a:buChar char="•"/>
            </a:pPr>
            <a:r>
              <a:rPr lang="en-US" sz="2400" dirty="0" smtClean="0"/>
              <a:t>Intervention of the state at times of over (price floors) and under production (price ceilings).</a:t>
            </a:r>
            <a:endParaRPr lang="en-US" sz="2400" dirty="0"/>
          </a:p>
        </p:txBody>
      </p:sp>
      <p:sp>
        <p:nvSpPr>
          <p:cNvPr id="4" name="Slide Number Placeholder 3"/>
          <p:cNvSpPr>
            <a:spLocks noGrp="1"/>
          </p:cNvSpPr>
          <p:nvPr>
            <p:ph type="sldNum" sz="quarter" idx="12"/>
          </p:nvPr>
        </p:nvSpPr>
        <p:spPr/>
        <p:txBody>
          <a:bodyPr/>
          <a:lstStyle/>
          <a:p>
            <a:pPr>
              <a:defRPr/>
            </a:pPr>
            <a:fld id="{C72A3D12-6871-4B58-8450-BE8505C68093}" type="slidenum">
              <a:rPr lang="en-US" smtClean="0">
                <a:solidFill>
                  <a:srgbClr val="FFFFFF"/>
                </a:solidFill>
              </a:rPr>
              <a:pPr>
                <a:defRPr/>
              </a:pPr>
              <a:t>5</a:t>
            </a:fld>
            <a:endParaRPr lang="en-US">
              <a:solidFill>
                <a:srgbClr val="FFFFFF"/>
              </a:solidFill>
            </a:endParaRPr>
          </a:p>
        </p:txBody>
      </p:sp>
    </p:spTree>
    <p:extLst>
      <p:ext uri="{BB962C8B-B14F-4D97-AF65-F5344CB8AC3E}">
        <p14:creationId xmlns:p14="http://schemas.microsoft.com/office/powerpoint/2010/main" val="2737403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b="1" dirty="0" smtClean="0"/>
              <a:t>International Trade</a:t>
            </a:r>
          </a:p>
          <a:p>
            <a:pPr algn="just">
              <a:buFont typeface="Arial" pitchFamily="34" charset="0"/>
              <a:buChar char="•"/>
            </a:pPr>
            <a:r>
              <a:rPr lang="en-US" sz="2400" dirty="0" smtClean="0"/>
              <a:t>Like modern economists, Kautilya </a:t>
            </a:r>
            <a:r>
              <a:rPr lang="en-US" sz="2400" dirty="0"/>
              <a:t>had strong faith on the advantages of international trade. He believed that foreign trade could increase the prosperity of the trading countries</a:t>
            </a:r>
            <a:r>
              <a:rPr lang="en-US" sz="2400" dirty="0" smtClean="0"/>
              <a:t>.</a:t>
            </a:r>
          </a:p>
          <a:p>
            <a:pPr algn="just">
              <a:buFont typeface="Arial" pitchFamily="34" charset="0"/>
              <a:buChar char="•"/>
            </a:pPr>
            <a:r>
              <a:rPr lang="en-US" sz="2400" dirty="0" smtClean="0"/>
              <a:t> </a:t>
            </a:r>
            <a:r>
              <a:rPr lang="en-US" sz="2400" dirty="0"/>
              <a:t>He strongly encouraged foreign trade and sent experts to study foreign markets so that commodities be classified into exportable and importable </a:t>
            </a:r>
            <a:r>
              <a:rPr lang="en-US" sz="2400" dirty="0" smtClean="0"/>
              <a:t>groups.</a:t>
            </a:r>
          </a:p>
          <a:p>
            <a:pPr algn="just">
              <a:buFont typeface="Arial" pitchFamily="34" charset="0"/>
              <a:buChar char="•"/>
            </a:pPr>
            <a:r>
              <a:rPr lang="en-US" sz="2400" dirty="0"/>
              <a:t>He envisaged greater </a:t>
            </a:r>
            <a:r>
              <a:rPr lang="en-US" sz="2400" dirty="0" smtClean="0"/>
              <a:t>economic </a:t>
            </a:r>
            <a:r>
              <a:rPr lang="en-US" sz="2400" dirty="0"/>
              <a:t>gains through encouraging the foreign trades</a:t>
            </a:r>
            <a:r>
              <a:rPr lang="en-US" sz="2400" dirty="0" smtClean="0"/>
              <a:t>.</a:t>
            </a:r>
            <a:endParaRPr lang="en-US" sz="2400" b="1" dirty="0"/>
          </a:p>
        </p:txBody>
      </p:sp>
      <p:sp>
        <p:nvSpPr>
          <p:cNvPr id="4" name="Slide Number Placeholder 3"/>
          <p:cNvSpPr>
            <a:spLocks noGrp="1"/>
          </p:cNvSpPr>
          <p:nvPr>
            <p:ph type="sldNum" sz="quarter" idx="12"/>
          </p:nvPr>
        </p:nvSpPr>
        <p:spPr/>
        <p:txBody>
          <a:bodyPr/>
          <a:lstStyle/>
          <a:p>
            <a:pPr>
              <a:defRPr/>
            </a:pPr>
            <a:fld id="{C72A3D12-6871-4B58-8450-BE8505C68093}" type="slidenum">
              <a:rPr lang="en-US" smtClean="0">
                <a:solidFill>
                  <a:srgbClr val="FFFFFF"/>
                </a:solidFill>
              </a:rPr>
              <a:pPr>
                <a:defRPr/>
              </a:pPr>
              <a:t>6</a:t>
            </a:fld>
            <a:endParaRPr lang="en-US">
              <a:solidFill>
                <a:srgbClr val="FFFFFF"/>
              </a:solidFill>
            </a:endParaRPr>
          </a:p>
        </p:txBody>
      </p:sp>
      <p:sp>
        <p:nvSpPr>
          <p:cNvPr id="5" name="Title 1"/>
          <p:cNvSpPr>
            <a:spLocks noGrp="1"/>
          </p:cNvSpPr>
          <p:nvPr>
            <p:ph type="title"/>
          </p:nvPr>
        </p:nvSpPr>
        <p:spPr/>
        <p:txBody>
          <a:bodyPr/>
          <a:lstStyle/>
          <a:p>
            <a:r>
              <a:rPr lang="en-US" sz="3200" dirty="0" smtClean="0"/>
              <a:t>Arthashastra and Modern Economics</a:t>
            </a:r>
            <a:endParaRPr lang="en-US" sz="3200" dirty="0"/>
          </a:p>
        </p:txBody>
      </p:sp>
    </p:spTree>
    <p:extLst>
      <p:ext uri="{BB962C8B-B14F-4D97-AF65-F5344CB8AC3E}">
        <p14:creationId xmlns:p14="http://schemas.microsoft.com/office/powerpoint/2010/main" val="2847038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362200"/>
            <a:ext cx="7924800" cy="3724275"/>
          </a:xfrm>
        </p:spPr>
        <p:txBody>
          <a:bodyPr/>
          <a:lstStyle/>
          <a:p>
            <a:pPr algn="just"/>
            <a:r>
              <a:rPr lang="en-US" b="1" dirty="0" smtClean="0"/>
              <a:t>Interest and Profits</a:t>
            </a:r>
          </a:p>
          <a:p>
            <a:pPr algn="just">
              <a:buFont typeface="Arial" pitchFamily="34" charset="0"/>
              <a:buChar char="•"/>
            </a:pPr>
            <a:r>
              <a:rPr lang="en-US" sz="2200" dirty="0"/>
              <a:t>He had indicated that the higher level of risk and uncertainty must be rewarded by higher profits and interests. </a:t>
            </a:r>
            <a:endParaRPr lang="en-US" sz="2200" dirty="0" smtClean="0"/>
          </a:p>
          <a:p>
            <a:pPr algn="just">
              <a:buFont typeface="Arial" pitchFamily="34" charset="0"/>
              <a:buChar char="•"/>
            </a:pPr>
            <a:r>
              <a:rPr lang="en-US" sz="2200" dirty="0"/>
              <a:t>According to him, rate of interest should be determined by two factors-risk involved and productivity of the capital. The rate of interest was higher for the </a:t>
            </a:r>
            <a:r>
              <a:rPr lang="en-US" sz="2200" dirty="0" smtClean="0"/>
              <a:t>traders but </a:t>
            </a:r>
            <a:r>
              <a:rPr lang="en-US" sz="2200" dirty="0"/>
              <a:t>lower for the personal purpose, such as, marriage or funeral </a:t>
            </a:r>
            <a:r>
              <a:rPr lang="en-US" sz="2200" dirty="0" smtClean="0"/>
              <a:t>etc. </a:t>
            </a:r>
          </a:p>
          <a:p>
            <a:pPr algn="just">
              <a:buFont typeface="Arial" pitchFamily="34" charset="0"/>
              <a:buChar char="•"/>
            </a:pPr>
            <a:r>
              <a:rPr lang="en-US" sz="2200" dirty="0"/>
              <a:t>D</a:t>
            </a:r>
            <a:r>
              <a:rPr lang="en-US" sz="2200" dirty="0" smtClean="0"/>
              <a:t>ifferentiated </a:t>
            </a:r>
            <a:r>
              <a:rPr lang="en-US" sz="2200" dirty="0"/>
              <a:t>interest rate structure depending on the purpose of loan were prevailed at that </a:t>
            </a:r>
            <a:r>
              <a:rPr lang="en-US" sz="2200" dirty="0" smtClean="0"/>
              <a:t>time, similar </a:t>
            </a:r>
            <a:r>
              <a:rPr lang="en-US" sz="2200" dirty="0"/>
              <a:t>to modern days borrowing and lending system of banks and financial institutions </a:t>
            </a:r>
            <a:endParaRPr lang="en-US" sz="2200" b="1" dirty="0"/>
          </a:p>
        </p:txBody>
      </p:sp>
      <p:sp>
        <p:nvSpPr>
          <p:cNvPr id="4" name="Slide Number Placeholder 3"/>
          <p:cNvSpPr>
            <a:spLocks noGrp="1"/>
          </p:cNvSpPr>
          <p:nvPr>
            <p:ph type="sldNum" sz="quarter" idx="12"/>
          </p:nvPr>
        </p:nvSpPr>
        <p:spPr/>
        <p:txBody>
          <a:bodyPr/>
          <a:lstStyle/>
          <a:p>
            <a:pPr>
              <a:defRPr/>
            </a:pPr>
            <a:fld id="{C72A3D12-6871-4B58-8450-BE8505C68093}" type="slidenum">
              <a:rPr lang="en-US" smtClean="0">
                <a:solidFill>
                  <a:srgbClr val="FFFFFF"/>
                </a:solidFill>
              </a:rPr>
              <a:pPr>
                <a:defRPr/>
              </a:pPr>
              <a:t>7</a:t>
            </a:fld>
            <a:endParaRPr lang="en-US">
              <a:solidFill>
                <a:srgbClr val="FFFFFF"/>
              </a:solidFill>
            </a:endParaRPr>
          </a:p>
        </p:txBody>
      </p:sp>
      <p:sp>
        <p:nvSpPr>
          <p:cNvPr id="5" name="Title 1"/>
          <p:cNvSpPr>
            <a:spLocks noGrp="1"/>
          </p:cNvSpPr>
          <p:nvPr>
            <p:ph type="title"/>
          </p:nvPr>
        </p:nvSpPr>
        <p:spPr/>
        <p:txBody>
          <a:bodyPr/>
          <a:lstStyle/>
          <a:p>
            <a:r>
              <a:rPr lang="en-US" sz="3200" dirty="0" smtClean="0"/>
              <a:t>Arthashastra and Modern Economics</a:t>
            </a:r>
            <a:endParaRPr lang="en-US" sz="3200" dirty="0"/>
          </a:p>
        </p:txBody>
      </p:sp>
    </p:spTree>
    <p:extLst>
      <p:ext uri="{BB962C8B-B14F-4D97-AF65-F5344CB8AC3E}">
        <p14:creationId xmlns:p14="http://schemas.microsoft.com/office/powerpoint/2010/main" val="2423689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Tax Structure</a:t>
            </a:r>
          </a:p>
          <a:p>
            <a:pPr algn="just">
              <a:buFont typeface="Arial" pitchFamily="34" charset="0"/>
              <a:buChar char="•"/>
            </a:pPr>
            <a:r>
              <a:rPr lang="en-US" sz="2000" dirty="0"/>
              <a:t>S</a:t>
            </a:r>
            <a:r>
              <a:rPr lang="en-US" sz="2000" dirty="0" smtClean="0"/>
              <a:t>hows </a:t>
            </a:r>
            <a:r>
              <a:rPr lang="en-US" sz="2000" dirty="0"/>
              <a:t>a very nice fiscal prudence for addressing economic, political and administrative problems. </a:t>
            </a:r>
            <a:endParaRPr lang="en-US" sz="2000" dirty="0" smtClean="0"/>
          </a:p>
          <a:p>
            <a:pPr algn="just">
              <a:buFont typeface="Arial" pitchFamily="34" charset="0"/>
              <a:buChar char="•"/>
            </a:pPr>
            <a:r>
              <a:rPr lang="en-US" sz="2000" dirty="0" smtClean="0"/>
              <a:t>He </a:t>
            </a:r>
            <a:r>
              <a:rPr lang="en-US" sz="2000" dirty="0"/>
              <a:t>advocated taxing power of the state to be limited and taxes </a:t>
            </a:r>
            <a:r>
              <a:rPr lang="en-US" sz="2000" dirty="0" smtClean="0"/>
              <a:t>to </a:t>
            </a:r>
            <a:r>
              <a:rPr lang="en-US" sz="2000" dirty="0"/>
              <a:t>be equitable and </a:t>
            </a:r>
            <a:r>
              <a:rPr lang="en-US" sz="2000" dirty="0" smtClean="0"/>
              <a:t>just -tax </a:t>
            </a:r>
            <a:r>
              <a:rPr lang="en-US" sz="2000" dirty="0"/>
              <a:t>should not be heavy and excessive. </a:t>
            </a:r>
            <a:endParaRPr lang="en-US" sz="2000" dirty="0" smtClean="0"/>
          </a:p>
          <a:p>
            <a:pPr algn="just">
              <a:buFont typeface="Arial" pitchFamily="34" charset="0"/>
              <a:buChar char="•"/>
            </a:pPr>
            <a:r>
              <a:rPr lang="en-US" sz="2000" dirty="0" smtClean="0"/>
              <a:t>Tax </a:t>
            </a:r>
            <a:r>
              <a:rPr lang="en-US" sz="2000" dirty="0"/>
              <a:t>rates should not exceed </a:t>
            </a:r>
            <a:r>
              <a:rPr lang="en-US" sz="2000" dirty="0" smtClean="0"/>
              <a:t>16 </a:t>
            </a:r>
            <a:r>
              <a:rPr lang="en-US" sz="2000" dirty="0"/>
              <a:t>to </a:t>
            </a:r>
            <a:r>
              <a:rPr lang="en-US" sz="2000" dirty="0" smtClean="0"/>
              <a:t>20 % of </a:t>
            </a:r>
            <a:r>
              <a:rPr lang="en-US" sz="2000" dirty="0"/>
              <a:t>the economic activities. </a:t>
            </a:r>
            <a:endParaRPr lang="en-US" sz="2000" dirty="0" smtClean="0"/>
          </a:p>
          <a:p>
            <a:pPr algn="just">
              <a:buFont typeface="Arial" pitchFamily="34" charset="0"/>
              <a:buChar char="•"/>
            </a:pPr>
            <a:r>
              <a:rPr lang="en-US" sz="2000" dirty="0" smtClean="0"/>
              <a:t>He </a:t>
            </a:r>
            <a:r>
              <a:rPr lang="en-US" sz="2000" dirty="0"/>
              <a:t>was aware that taxes beyond a certain limit would hamper economic activities and could encourage tax evasion. </a:t>
            </a:r>
            <a:endParaRPr lang="en-US" sz="2000" dirty="0" smtClean="0"/>
          </a:p>
          <a:p>
            <a:pPr algn="just">
              <a:buFont typeface="Arial" pitchFamily="34" charset="0"/>
              <a:buChar char="•"/>
            </a:pPr>
            <a:r>
              <a:rPr lang="en-US" sz="2000" dirty="0" smtClean="0"/>
              <a:t>Advised </a:t>
            </a:r>
            <a:r>
              <a:rPr lang="en-US" sz="2000" dirty="0"/>
              <a:t>tax rate up to 50 percent or more for some goods or services which were harmful for the society in nature.</a:t>
            </a:r>
            <a:r>
              <a:rPr lang="en-US" sz="2400" dirty="0"/>
              <a:t> </a:t>
            </a:r>
            <a:endParaRPr lang="en-US" sz="2400" b="1" dirty="0"/>
          </a:p>
        </p:txBody>
      </p:sp>
      <p:sp>
        <p:nvSpPr>
          <p:cNvPr id="4" name="Slide Number Placeholder 3"/>
          <p:cNvSpPr>
            <a:spLocks noGrp="1"/>
          </p:cNvSpPr>
          <p:nvPr>
            <p:ph type="sldNum" sz="quarter" idx="12"/>
          </p:nvPr>
        </p:nvSpPr>
        <p:spPr/>
        <p:txBody>
          <a:bodyPr/>
          <a:lstStyle/>
          <a:p>
            <a:pPr>
              <a:defRPr/>
            </a:pPr>
            <a:fld id="{C72A3D12-6871-4B58-8450-BE8505C68093}" type="slidenum">
              <a:rPr lang="en-US" smtClean="0">
                <a:solidFill>
                  <a:srgbClr val="FFFFFF"/>
                </a:solidFill>
              </a:rPr>
              <a:pPr>
                <a:defRPr/>
              </a:pPr>
              <a:t>8</a:t>
            </a:fld>
            <a:endParaRPr lang="en-US">
              <a:solidFill>
                <a:srgbClr val="FFFFFF"/>
              </a:solidFill>
            </a:endParaRPr>
          </a:p>
        </p:txBody>
      </p:sp>
      <p:sp>
        <p:nvSpPr>
          <p:cNvPr id="5" name="Title 1"/>
          <p:cNvSpPr>
            <a:spLocks noGrp="1"/>
          </p:cNvSpPr>
          <p:nvPr>
            <p:ph type="title"/>
          </p:nvPr>
        </p:nvSpPr>
        <p:spPr/>
        <p:txBody>
          <a:bodyPr/>
          <a:lstStyle/>
          <a:p>
            <a:r>
              <a:rPr lang="en-US" sz="3200" dirty="0" smtClean="0"/>
              <a:t>Arthashastra and Modern Economics</a:t>
            </a:r>
            <a:endParaRPr lang="en-US" sz="3200" dirty="0"/>
          </a:p>
        </p:txBody>
      </p:sp>
    </p:spTree>
    <p:extLst>
      <p:ext uri="{BB962C8B-B14F-4D97-AF65-F5344CB8AC3E}">
        <p14:creationId xmlns:p14="http://schemas.microsoft.com/office/powerpoint/2010/main" val="4086930462"/>
      </p:ext>
    </p:extLst>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606</Words>
  <Application>Microsoft Office PowerPoint</Application>
  <PresentationFormat>On-screen Show (4:3)</PresentationFormat>
  <Paragraphs>45</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Capsules</vt:lpstr>
      <vt:lpstr>Introduction to Kautilya’s Arthashastra</vt:lpstr>
      <vt:lpstr>Introduction- Arthashastra</vt:lpstr>
      <vt:lpstr>Introduction- Kautilya</vt:lpstr>
      <vt:lpstr>Arthashastra- the book</vt:lpstr>
      <vt:lpstr>Arthashastra and Modern Economics</vt:lpstr>
      <vt:lpstr>Arthashastra and Modern Economics</vt:lpstr>
      <vt:lpstr>Arthashastra and Modern Economics</vt:lpstr>
      <vt:lpstr>Arthashastra and Modern Economics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Kautilya’s Arthashastra</dc:title>
  <dc:creator>Kanishtha</dc:creator>
  <cp:lastModifiedBy>Kanishtha</cp:lastModifiedBy>
  <cp:revision>13</cp:revision>
  <dcterms:created xsi:type="dcterms:W3CDTF">2006-08-16T00:00:00Z</dcterms:created>
  <dcterms:modified xsi:type="dcterms:W3CDTF">2019-11-23T16:58:02Z</dcterms:modified>
</cp:coreProperties>
</file>