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32"/>
  </p:notesMasterIdLst>
  <p:sldIdLst>
    <p:sldId id="271" r:id="rId3"/>
    <p:sldId id="256" r:id="rId4"/>
    <p:sldId id="257" r:id="rId5"/>
    <p:sldId id="283" r:id="rId6"/>
    <p:sldId id="258" r:id="rId7"/>
    <p:sldId id="259" r:id="rId8"/>
    <p:sldId id="274" r:id="rId9"/>
    <p:sldId id="286" r:id="rId10"/>
    <p:sldId id="284" r:id="rId11"/>
    <p:sldId id="278" r:id="rId12"/>
    <p:sldId id="263" r:id="rId13"/>
    <p:sldId id="287" r:id="rId14"/>
    <p:sldId id="288" r:id="rId15"/>
    <p:sldId id="289" r:id="rId16"/>
    <p:sldId id="265" r:id="rId17"/>
    <p:sldId id="285" r:id="rId18"/>
    <p:sldId id="290" r:id="rId19"/>
    <p:sldId id="291" r:id="rId20"/>
    <p:sldId id="292" r:id="rId21"/>
    <p:sldId id="293" r:id="rId22"/>
    <p:sldId id="277" r:id="rId23"/>
    <p:sldId id="279" r:id="rId24"/>
    <p:sldId id="260" r:id="rId25"/>
    <p:sldId id="261" r:id="rId26"/>
    <p:sldId id="262" r:id="rId27"/>
    <p:sldId id="275" r:id="rId28"/>
    <p:sldId id="280" r:id="rId29"/>
    <p:sldId id="281" r:id="rId30"/>
    <p:sldId id="282" r:id="rId3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0387" autoAdjust="0"/>
  </p:normalViewPr>
  <p:slideViewPr>
    <p:cSldViewPr>
      <p:cViewPr varScale="1">
        <p:scale>
          <a:sx n="78" d="100"/>
          <a:sy n="78" d="100"/>
        </p:scale>
        <p:origin x="1594" y="43"/>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viewProps" Target="view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theme" Target="theme/theme1.xml"/><Relationship Id="rId8" Type="http://schemas.openxmlformats.org/officeDocument/2006/relationships/slide" Target="slides/slide6.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25193C7-8AC8-4D16-8786-E9AAF13B225B}" type="datetimeFigureOut">
              <a:rPr lang="en-US" smtClean="0"/>
              <a:t>9/28/2020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2B9E5CB-5B0C-4D8B-9169-948ADE08FA05}" type="slidenum">
              <a:rPr lang="en-US" smtClean="0"/>
              <a:t>‹#›</a:t>
            </a:fld>
            <a:endParaRPr lang="en-US"/>
          </a:p>
        </p:txBody>
      </p:sp>
    </p:spTree>
    <p:extLst>
      <p:ext uri="{BB962C8B-B14F-4D97-AF65-F5344CB8AC3E}">
        <p14:creationId xmlns:p14="http://schemas.microsoft.com/office/powerpoint/2010/main" val="257690142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Stages of export:</a:t>
            </a:r>
          </a:p>
          <a:p>
            <a:r>
              <a:rPr lang="en-US" dirty="0"/>
              <a:t>1.Order received.</a:t>
            </a:r>
            <a:r>
              <a:rPr lang="en-US" baseline="0" dirty="0"/>
              <a:t> 2. Procurement of raw materials. 3. Processing 4. Packing 5. Shipment 6. Payment Received.</a:t>
            </a:r>
            <a:endParaRPr lang="en-US" dirty="0"/>
          </a:p>
        </p:txBody>
      </p:sp>
      <p:sp>
        <p:nvSpPr>
          <p:cNvPr id="4" name="Slide Number Placeholder 3"/>
          <p:cNvSpPr>
            <a:spLocks noGrp="1"/>
          </p:cNvSpPr>
          <p:nvPr>
            <p:ph type="sldNum" sz="quarter" idx="10"/>
          </p:nvPr>
        </p:nvSpPr>
        <p:spPr/>
        <p:txBody>
          <a:bodyPr/>
          <a:lstStyle/>
          <a:p>
            <a:fld id="{A2B9E5CB-5B0C-4D8B-9169-948ADE08FA05}" type="slidenum">
              <a:rPr lang="en-US" smtClean="0"/>
              <a:t>3</a:t>
            </a:fld>
            <a:endParaRPr lang="en-US"/>
          </a:p>
        </p:txBody>
      </p:sp>
    </p:spTree>
    <p:extLst>
      <p:ext uri="{BB962C8B-B14F-4D97-AF65-F5344CB8AC3E}">
        <p14:creationId xmlns:p14="http://schemas.microsoft.com/office/powerpoint/2010/main" val="115879736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kern="1200" dirty="0">
                <a:solidFill>
                  <a:schemeClr val="tx1"/>
                </a:solidFill>
                <a:effectLst/>
                <a:latin typeface="+mn-lt"/>
                <a:ea typeface="+mn-ea"/>
                <a:cs typeface="+mn-cs"/>
              </a:rPr>
              <a:t>Some of the prohibited items of exports are all forms of wild animals, exotic birds, beef, sea shells, human skeleton, peacock feathers, etc.</a:t>
            </a:r>
          </a:p>
          <a:p>
            <a:endParaRPr lang="en-US" dirty="0"/>
          </a:p>
        </p:txBody>
      </p:sp>
      <p:sp>
        <p:nvSpPr>
          <p:cNvPr id="4" name="Slide Number Placeholder 3"/>
          <p:cNvSpPr>
            <a:spLocks noGrp="1"/>
          </p:cNvSpPr>
          <p:nvPr>
            <p:ph type="sldNum" sz="quarter" idx="10"/>
          </p:nvPr>
        </p:nvSpPr>
        <p:spPr/>
        <p:txBody>
          <a:bodyPr/>
          <a:lstStyle/>
          <a:p>
            <a:fld id="{A2B9E5CB-5B0C-4D8B-9169-948ADE08FA05}" type="slidenum">
              <a:rPr lang="en-US" smtClean="0"/>
              <a:t>4</a:t>
            </a:fld>
            <a:endParaRPr lang="en-US"/>
          </a:p>
        </p:txBody>
      </p:sp>
    </p:spTree>
    <p:extLst>
      <p:ext uri="{BB962C8B-B14F-4D97-AF65-F5344CB8AC3E}">
        <p14:creationId xmlns:p14="http://schemas.microsoft.com/office/powerpoint/2010/main" val="34042454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B9E5CB-5B0C-4D8B-9169-948ADE08FA05}" type="slidenum">
              <a:rPr lang="en-US" smtClean="0"/>
              <a:t>5</a:t>
            </a:fld>
            <a:endParaRPr lang="en-US"/>
          </a:p>
        </p:txBody>
      </p:sp>
    </p:spTree>
    <p:extLst>
      <p:ext uri="{BB962C8B-B14F-4D97-AF65-F5344CB8AC3E}">
        <p14:creationId xmlns:p14="http://schemas.microsoft.com/office/powerpoint/2010/main" val="337479662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r>
              <a:rPr lang="en-IN" sz="1200" dirty="0"/>
              <a:t>Simultaneously, Export Bills Rediscounted (EBR) account gets debited and is eventually liquidated out of the proceeds of bill payment by the overseas buyer.</a:t>
            </a:r>
          </a:p>
          <a:p>
            <a:pPr eaLnBrk="1" hangingPunct="1"/>
            <a:r>
              <a:rPr lang="en-IN" sz="1200" dirty="0"/>
              <a:t>EBR is post-shipment credit.</a:t>
            </a:r>
          </a:p>
          <a:p>
            <a:endParaRPr lang="en-IN" dirty="0"/>
          </a:p>
        </p:txBody>
      </p:sp>
      <p:sp>
        <p:nvSpPr>
          <p:cNvPr id="4" name="Slide Number Placeholder 3"/>
          <p:cNvSpPr>
            <a:spLocks noGrp="1"/>
          </p:cNvSpPr>
          <p:nvPr>
            <p:ph type="sldNum" sz="quarter" idx="5"/>
          </p:nvPr>
        </p:nvSpPr>
        <p:spPr/>
        <p:txBody>
          <a:bodyPr/>
          <a:lstStyle/>
          <a:p>
            <a:fld id="{A2B9E5CB-5B0C-4D8B-9169-948ADE08FA05}" type="slidenum">
              <a:rPr lang="en-US" smtClean="0"/>
              <a:t>10</a:t>
            </a:fld>
            <a:endParaRPr lang="en-US"/>
          </a:p>
        </p:txBody>
      </p:sp>
    </p:spTree>
    <p:extLst>
      <p:ext uri="{BB962C8B-B14F-4D97-AF65-F5344CB8AC3E}">
        <p14:creationId xmlns:p14="http://schemas.microsoft.com/office/powerpoint/2010/main" val="293597816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dirty="0"/>
              <a:t>So, it is important for the negotiating bank, and the lending bank to properly check all the necessary documents before submission.</a:t>
            </a:r>
          </a:p>
          <a:p>
            <a:endParaRPr lang="en-US" dirty="0"/>
          </a:p>
          <a:p>
            <a:endParaRPr lang="en-US" dirty="0"/>
          </a:p>
        </p:txBody>
      </p:sp>
      <p:sp>
        <p:nvSpPr>
          <p:cNvPr id="4" name="Slide Number Placeholder 3"/>
          <p:cNvSpPr>
            <a:spLocks noGrp="1"/>
          </p:cNvSpPr>
          <p:nvPr>
            <p:ph type="sldNum" sz="quarter" idx="10"/>
          </p:nvPr>
        </p:nvSpPr>
        <p:spPr/>
        <p:txBody>
          <a:bodyPr/>
          <a:lstStyle/>
          <a:p>
            <a:fld id="{A2B9E5CB-5B0C-4D8B-9169-948ADE08FA05}" type="slidenum">
              <a:rPr lang="en-US" smtClean="0"/>
              <a:t>14</a:t>
            </a:fld>
            <a:endParaRPr lang="en-US"/>
          </a:p>
        </p:txBody>
      </p:sp>
    </p:spTree>
    <p:extLst>
      <p:ext uri="{BB962C8B-B14F-4D97-AF65-F5344CB8AC3E}">
        <p14:creationId xmlns:p14="http://schemas.microsoft.com/office/powerpoint/2010/main" val="312924691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i="0" dirty="0">
                <a:solidFill>
                  <a:srgbClr val="222222"/>
                </a:solidFill>
                <a:effectLst/>
                <a:latin typeface="arial" panose="020B0604020202020204" pitchFamily="34" charset="0"/>
              </a:rPr>
              <a:t>SWIFT</a:t>
            </a:r>
            <a:r>
              <a:rPr lang="en-US" b="0" i="0" dirty="0">
                <a:solidFill>
                  <a:srgbClr val="222222"/>
                </a:solidFill>
                <a:effectLst/>
                <a:latin typeface="arial" panose="020B0604020202020204" pitchFamily="34" charset="0"/>
              </a:rPr>
              <a:t> (Society for Worldwide Interbank Financial Telecommunication) -</a:t>
            </a:r>
            <a:r>
              <a:rPr lang="en-US" b="0" i="0" dirty="0">
                <a:solidFill>
                  <a:srgbClr val="111111"/>
                </a:solidFill>
                <a:effectLst/>
                <a:latin typeface="SourceSansPro"/>
              </a:rPr>
              <a:t>SWIFT is a vast messaging network used by banks and other</a:t>
            </a:r>
            <a:r>
              <a:rPr lang="en-US" b="0" i="0" u="none" dirty="0">
                <a:solidFill>
                  <a:srgbClr val="111111"/>
                </a:solidFill>
                <a:effectLst/>
                <a:latin typeface="SourceSansPro"/>
              </a:rPr>
              <a:t> </a:t>
            </a:r>
            <a:r>
              <a:rPr lang="en-US" b="0" i="0" u="none" dirty="0">
                <a:solidFill>
                  <a:srgbClr val="2C40D0"/>
                </a:solidFill>
                <a:effectLst/>
                <a:latin typeface="SourceSansPro"/>
              </a:rPr>
              <a:t>financial institutions</a:t>
            </a:r>
            <a:r>
              <a:rPr lang="en-US" b="0" i="0" u="none" dirty="0">
                <a:solidFill>
                  <a:srgbClr val="111111"/>
                </a:solidFill>
                <a:effectLst/>
                <a:latin typeface="SourceSansPro"/>
              </a:rPr>
              <a:t> </a:t>
            </a:r>
            <a:r>
              <a:rPr lang="en-US" b="0" i="0" dirty="0">
                <a:solidFill>
                  <a:srgbClr val="111111"/>
                </a:solidFill>
                <a:effectLst/>
                <a:latin typeface="SourceSansPro"/>
              </a:rPr>
              <a:t>to quickly, accurately, and securely send and receive information, such as money transfer instructions.</a:t>
            </a:r>
            <a:endParaRPr lang="en-IN" dirty="0"/>
          </a:p>
        </p:txBody>
      </p:sp>
      <p:sp>
        <p:nvSpPr>
          <p:cNvPr id="4" name="Slide Number Placeholder 3"/>
          <p:cNvSpPr>
            <a:spLocks noGrp="1"/>
          </p:cNvSpPr>
          <p:nvPr>
            <p:ph type="sldNum" sz="quarter" idx="5"/>
          </p:nvPr>
        </p:nvSpPr>
        <p:spPr/>
        <p:txBody>
          <a:bodyPr/>
          <a:lstStyle/>
          <a:p>
            <a:fld id="{A2B9E5CB-5B0C-4D8B-9169-948ADE08FA05}" type="slidenum">
              <a:rPr lang="en-US" smtClean="0"/>
              <a:t>26</a:t>
            </a:fld>
            <a:endParaRPr lang="en-US"/>
          </a:p>
        </p:txBody>
      </p:sp>
    </p:spTree>
    <p:extLst>
      <p:ext uri="{BB962C8B-B14F-4D97-AF65-F5344CB8AC3E}">
        <p14:creationId xmlns:p14="http://schemas.microsoft.com/office/powerpoint/2010/main" val="134190484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1D8BD707-D9CF-40AE-B4C6-C98DA3205C09}" type="datetimeFigureOut">
              <a:rPr lang="en-US" smtClean="0"/>
              <a:pPr/>
              <a:t>9/28/2020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9/28/2020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9/28/2020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0" y="0"/>
            <a:ext cx="5867400" cy="6858000"/>
            <a:chOff x="0" y="0"/>
            <a:chExt cx="3696" cy="4320"/>
          </a:xfrm>
        </p:grpSpPr>
        <p:sp>
          <p:nvSpPr>
            <p:cNvPr id="5" name="Rectangle 3"/>
            <p:cNvSpPr>
              <a:spLocks noChangeArrowheads="1"/>
            </p:cNvSpPr>
            <p:nvPr/>
          </p:nvSpPr>
          <p:spPr bwMode="auto">
            <a:xfrm>
              <a:off x="0" y="0"/>
              <a:ext cx="2880" cy="4320"/>
            </a:xfrm>
            <a:prstGeom prst="rect">
              <a:avLst/>
            </a:prstGeom>
            <a:solidFill>
              <a:schemeClr val="accent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0"/>
                </a:spcBef>
                <a:spcAft>
                  <a:spcPct val="0"/>
                </a:spcAft>
              </a:pPr>
              <a:endParaRPr kumimoji="1" lang="en-IN" sz="2400">
                <a:solidFill>
                  <a:srgbClr val="003366"/>
                </a:solidFill>
                <a:latin typeface="Times New Roman" pitchFamily="18" charset="0"/>
              </a:endParaRPr>
            </a:p>
          </p:txBody>
        </p:sp>
        <p:sp>
          <p:nvSpPr>
            <p:cNvPr id="6" name="AutoShape 4"/>
            <p:cNvSpPr>
              <a:spLocks noChangeArrowheads="1"/>
            </p:cNvSpPr>
            <p:nvPr/>
          </p:nvSpPr>
          <p:spPr bwMode="white">
            <a:xfrm>
              <a:off x="432" y="624"/>
              <a:ext cx="3264" cy="1200"/>
            </a:xfrm>
            <a:prstGeom prst="roundRect">
              <a:avLst>
                <a:gd name="adj" fmla="val 50000"/>
              </a:avLst>
            </a:prstGeom>
            <a:solidFill>
              <a:schemeClr val="bg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0"/>
                </a:spcBef>
                <a:spcAft>
                  <a:spcPct val="0"/>
                </a:spcAft>
              </a:pPr>
              <a:endParaRPr kumimoji="1" lang="en-IN" sz="2400">
                <a:solidFill>
                  <a:srgbClr val="003366"/>
                </a:solidFill>
                <a:latin typeface="Times New Roman" pitchFamily="18" charset="0"/>
              </a:endParaRPr>
            </a:p>
          </p:txBody>
        </p:sp>
      </p:grpSp>
      <p:grpSp>
        <p:nvGrpSpPr>
          <p:cNvPr id="7" name="Group 5"/>
          <p:cNvGrpSpPr>
            <a:grpSpLocks/>
          </p:cNvGrpSpPr>
          <p:nvPr/>
        </p:nvGrpSpPr>
        <p:grpSpPr bwMode="auto">
          <a:xfrm>
            <a:off x="3632200" y="4889500"/>
            <a:ext cx="4876800" cy="319088"/>
            <a:chOff x="2288" y="3080"/>
            <a:chExt cx="3072" cy="201"/>
          </a:xfrm>
        </p:grpSpPr>
        <p:sp>
          <p:nvSpPr>
            <p:cNvPr id="8" name="AutoShape 6"/>
            <p:cNvSpPr>
              <a:spLocks noChangeArrowheads="1"/>
            </p:cNvSpPr>
            <p:nvPr/>
          </p:nvSpPr>
          <p:spPr bwMode="auto">
            <a:xfrm flipH="1">
              <a:off x="2288" y="3080"/>
              <a:ext cx="2914" cy="200"/>
            </a:xfrm>
            <a:prstGeom prst="roundRect">
              <a:avLst>
                <a:gd name="adj" fmla="val 0"/>
              </a:avLst>
            </a:prstGeom>
            <a:solidFill>
              <a:schemeClr va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en-US">
                <a:solidFill>
                  <a:srgbClr val="003366"/>
                </a:solidFill>
              </a:endParaRPr>
            </a:p>
          </p:txBody>
        </p:sp>
        <p:sp>
          <p:nvSpPr>
            <p:cNvPr id="9" name="AutoShape 7"/>
            <p:cNvSpPr>
              <a:spLocks noChangeArrowheads="1"/>
            </p:cNvSpPr>
            <p:nvPr/>
          </p:nvSpPr>
          <p:spPr bwMode="auto">
            <a:xfrm>
              <a:off x="5196" y="3080"/>
              <a:ext cx="164" cy="201"/>
            </a:xfrm>
            <a:prstGeom prst="flowChartDelay">
              <a:avLst/>
            </a:prstGeom>
            <a:solidFill>
              <a:schemeClr val="hlink"/>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en-US">
                <a:solidFill>
                  <a:srgbClr val="003366"/>
                </a:solidFill>
              </a:endParaRPr>
            </a:p>
          </p:txBody>
        </p:sp>
      </p:grpSp>
      <p:sp>
        <p:nvSpPr>
          <p:cNvPr id="5128" name="Rectangle 8"/>
          <p:cNvSpPr>
            <a:spLocks noGrp="1" noChangeArrowheads="1"/>
          </p:cNvSpPr>
          <p:nvPr>
            <p:ph type="subTitle" idx="1"/>
          </p:nvPr>
        </p:nvSpPr>
        <p:spPr>
          <a:xfrm>
            <a:off x="4673600" y="2927350"/>
            <a:ext cx="4013200" cy="1822450"/>
          </a:xfrm>
        </p:spPr>
        <p:txBody>
          <a:bodyPr anchor="b"/>
          <a:lstStyle>
            <a:lvl1pPr marL="0" indent="0">
              <a:buFont typeface="Wingdings" pitchFamily="2" charset="2"/>
              <a:buNone/>
              <a:defRPr>
                <a:solidFill>
                  <a:schemeClr val="tx2"/>
                </a:solidFill>
              </a:defRPr>
            </a:lvl1pPr>
          </a:lstStyle>
          <a:p>
            <a:pPr lvl="0"/>
            <a:r>
              <a:rPr lang="en-US" noProof="0"/>
              <a:t>Click to edit Master subtitle style</a:t>
            </a:r>
          </a:p>
        </p:txBody>
      </p:sp>
      <p:sp>
        <p:nvSpPr>
          <p:cNvPr id="5132" name="AutoShape 12"/>
          <p:cNvSpPr>
            <a:spLocks noGrp="1" noChangeArrowheads="1"/>
          </p:cNvSpPr>
          <p:nvPr>
            <p:ph type="ctrTitle" sz="quarter"/>
          </p:nvPr>
        </p:nvSpPr>
        <p:spPr>
          <a:xfrm>
            <a:off x="685800" y="990600"/>
            <a:ext cx="8229600" cy="1905000"/>
          </a:xfrm>
          <a:prstGeom prst="roundRect">
            <a:avLst>
              <a:gd name="adj" fmla="val 50000"/>
            </a:avLst>
          </a:prstGeom>
        </p:spPr>
        <p:txBody>
          <a:bodyPr anchor="ctr"/>
          <a:lstStyle>
            <a:lvl1pPr algn="ctr">
              <a:defRPr>
                <a:solidFill>
                  <a:schemeClr val="tx1"/>
                </a:solidFill>
              </a:defRPr>
            </a:lvl1pPr>
          </a:lstStyle>
          <a:p>
            <a:pPr lvl="0"/>
            <a:r>
              <a:rPr lang="en-US" noProof="0"/>
              <a:t>Click to edit Master title style</a:t>
            </a:r>
          </a:p>
        </p:txBody>
      </p:sp>
      <p:sp>
        <p:nvSpPr>
          <p:cNvPr id="10" name="Rectangle 9"/>
          <p:cNvSpPr>
            <a:spLocks noGrp="1" noChangeArrowheads="1"/>
          </p:cNvSpPr>
          <p:nvPr>
            <p:ph type="dt" sz="quarter" idx="10"/>
          </p:nvPr>
        </p:nvSpPr>
        <p:spPr/>
        <p:txBody>
          <a:bodyPr/>
          <a:lstStyle>
            <a:lvl1pPr>
              <a:defRPr>
                <a:solidFill>
                  <a:schemeClr val="bg1"/>
                </a:solidFill>
              </a:defRPr>
            </a:lvl1pPr>
          </a:lstStyle>
          <a:p>
            <a:pPr>
              <a:defRPr/>
            </a:pPr>
            <a:endParaRPr lang="en-US">
              <a:solidFill>
                <a:srgbClr val="FFFFFF"/>
              </a:solidFill>
            </a:endParaRPr>
          </a:p>
        </p:txBody>
      </p:sp>
      <p:sp>
        <p:nvSpPr>
          <p:cNvPr id="11" name="Rectangle 10"/>
          <p:cNvSpPr>
            <a:spLocks noGrp="1" noChangeArrowheads="1"/>
          </p:cNvSpPr>
          <p:nvPr>
            <p:ph type="ftr" sz="quarter" idx="11"/>
          </p:nvPr>
        </p:nvSpPr>
        <p:spPr/>
        <p:txBody>
          <a:bodyPr/>
          <a:lstStyle>
            <a:lvl1pPr algn="r">
              <a:defRPr/>
            </a:lvl1pPr>
          </a:lstStyle>
          <a:p>
            <a:pPr>
              <a:defRPr/>
            </a:pPr>
            <a:endParaRPr lang="en-US">
              <a:solidFill>
                <a:srgbClr val="003366"/>
              </a:solidFill>
            </a:endParaRPr>
          </a:p>
        </p:txBody>
      </p:sp>
      <p:sp>
        <p:nvSpPr>
          <p:cNvPr id="12" name="Rectangle 11"/>
          <p:cNvSpPr>
            <a:spLocks noGrp="1" noChangeArrowheads="1"/>
          </p:cNvSpPr>
          <p:nvPr>
            <p:ph type="sldNum" sz="quarter" idx="12"/>
          </p:nvPr>
        </p:nvSpPr>
        <p:spPr>
          <a:xfrm>
            <a:off x="76200" y="6248400"/>
            <a:ext cx="587375" cy="488950"/>
          </a:xfrm>
        </p:spPr>
        <p:txBody>
          <a:bodyPr anchorCtr="0"/>
          <a:lstStyle>
            <a:lvl1pPr>
              <a:defRPr/>
            </a:lvl1pPr>
          </a:lstStyle>
          <a:p>
            <a:pPr>
              <a:defRPr/>
            </a:pPr>
            <a:fld id="{7A8D282A-212E-49CA-9256-68AFEE1DADC3}" type="slidenum">
              <a:rPr lang="en-US">
                <a:solidFill>
                  <a:srgbClr val="FFFFFF"/>
                </a:solidFill>
              </a:rPr>
              <a:pPr>
                <a:defRPr/>
              </a:pPr>
              <a:t>‹#›</a:t>
            </a:fld>
            <a:endParaRPr lang="en-US">
              <a:solidFill>
                <a:srgbClr val="FFFFFF"/>
              </a:solidFill>
            </a:endParaRPr>
          </a:p>
        </p:txBody>
      </p:sp>
    </p:spTree>
    <p:extLst>
      <p:ext uri="{BB962C8B-B14F-4D97-AF65-F5344CB8AC3E}">
        <p14:creationId xmlns:p14="http://schemas.microsoft.com/office/powerpoint/2010/main" val="419622568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11"/>
          <p:cNvSpPr>
            <a:spLocks noGrp="1" noChangeArrowheads="1"/>
          </p:cNvSpPr>
          <p:nvPr>
            <p:ph type="dt" sz="half" idx="10"/>
          </p:nvPr>
        </p:nvSpPr>
        <p:spPr>
          <a:ln/>
        </p:spPr>
        <p:txBody>
          <a:bodyPr/>
          <a:lstStyle>
            <a:lvl1pPr>
              <a:defRPr/>
            </a:lvl1pPr>
          </a:lstStyle>
          <a:p>
            <a:pPr>
              <a:defRPr/>
            </a:pPr>
            <a:endParaRPr lang="en-US">
              <a:solidFill>
                <a:srgbClr val="003366"/>
              </a:solidFill>
            </a:endParaRPr>
          </a:p>
        </p:txBody>
      </p:sp>
      <p:sp>
        <p:nvSpPr>
          <p:cNvPr id="5" name="Rectangle 12"/>
          <p:cNvSpPr>
            <a:spLocks noGrp="1" noChangeArrowheads="1"/>
          </p:cNvSpPr>
          <p:nvPr>
            <p:ph type="ftr" sz="quarter" idx="11"/>
          </p:nvPr>
        </p:nvSpPr>
        <p:spPr>
          <a:ln/>
        </p:spPr>
        <p:txBody>
          <a:bodyPr/>
          <a:lstStyle>
            <a:lvl1pPr>
              <a:defRPr/>
            </a:lvl1pPr>
          </a:lstStyle>
          <a:p>
            <a:pPr>
              <a:defRPr/>
            </a:pPr>
            <a:endParaRPr lang="en-US">
              <a:solidFill>
                <a:srgbClr val="003366"/>
              </a:solidFill>
            </a:endParaRPr>
          </a:p>
        </p:txBody>
      </p:sp>
      <p:sp>
        <p:nvSpPr>
          <p:cNvPr id="6" name="Rectangle 13"/>
          <p:cNvSpPr>
            <a:spLocks noGrp="1" noChangeArrowheads="1"/>
          </p:cNvSpPr>
          <p:nvPr>
            <p:ph type="sldNum" sz="quarter" idx="12"/>
          </p:nvPr>
        </p:nvSpPr>
        <p:spPr>
          <a:ln/>
        </p:spPr>
        <p:txBody>
          <a:bodyPr/>
          <a:lstStyle>
            <a:lvl1pPr>
              <a:defRPr/>
            </a:lvl1pPr>
          </a:lstStyle>
          <a:p>
            <a:pPr>
              <a:defRPr/>
            </a:pPr>
            <a:fld id="{BBB075B0-6699-4E91-B1D3-C08E0FB47F3E}" type="slidenum">
              <a:rPr lang="en-US">
                <a:solidFill>
                  <a:srgbClr val="FFFFFF"/>
                </a:solidFill>
              </a:rPr>
              <a:pPr>
                <a:defRPr/>
              </a:pPr>
              <a:t>‹#›</a:t>
            </a:fld>
            <a:endParaRPr lang="en-US">
              <a:solidFill>
                <a:srgbClr val="FFFFFF"/>
              </a:solidFill>
            </a:endParaRPr>
          </a:p>
        </p:txBody>
      </p:sp>
    </p:spTree>
    <p:extLst>
      <p:ext uri="{BB962C8B-B14F-4D97-AF65-F5344CB8AC3E}">
        <p14:creationId xmlns:p14="http://schemas.microsoft.com/office/powerpoint/2010/main" val="53772088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11"/>
          <p:cNvSpPr>
            <a:spLocks noGrp="1" noChangeArrowheads="1"/>
          </p:cNvSpPr>
          <p:nvPr>
            <p:ph type="dt" sz="half" idx="10"/>
          </p:nvPr>
        </p:nvSpPr>
        <p:spPr>
          <a:ln/>
        </p:spPr>
        <p:txBody>
          <a:bodyPr/>
          <a:lstStyle>
            <a:lvl1pPr>
              <a:defRPr/>
            </a:lvl1pPr>
          </a:lstStyle>
          <a:p>
            <a:pPr>
              <a:defRPr/>
            </a:pPr>
            <a:endParaRPr lang="en-US">
              <a:solidFill>
                <a:srgbClr val="003366"/>
              </a:solidFill>
            </a:endParaRPr>
          </a:p>
        </p:txBody>
      </p:sp>
      <p:sp>
        <p:nvSpPr>
          <p:cNvPr id="5" name="Rectangle 12"/>
          <p:cNvSpPr>
            <a:spLocks noGrp="1" noChangeArrowheads="1"/>
          </p:cNvSpPr>
          <p:nvPr>
            <p:ph type="ftr" sz="quarter" idx="11"/>
          </p:nvPr>
        </p:nvSpPr>
        <p:spPr>
          <a:ln/>
        </p:spPr>
        <p:txBody>
          <a:bodyPr/>
          <a:lstStyle>
            <a:lvl1pPr>
              <a:defRPr/>
            </a:lvl1pPr>
          </a:lstStyle>
          <a:p>
            <a:pPr>
              <a:defRPr/>
            </a:pPr>
            <a:endParaRPr lang="en-US">
              <a:solidFill>
                <a:srgbClr val="003366"/>
              </a:solidFill>
            </a:endParaRPr>
          </a:p>
        </p:txBody>
      </p:sp>
      <p:sp>
        <p:nvSpPr>
          <p:cNvPr id="6" name="Rectangle 13"/>
          <p:cNvSpPr>
            <a:spLocks noGrp="1" noChangeArrowheads="1"/>
          </p:cNvSpPr>
          <p:nvPr>
            <p:ph type="sldNum" sz="quarter" idx="12"/>
          </p:nvPr>
        </p:nvSpPr>
        <p:spPr>
          <a:ln/>
        </p:spPr>
        <p:txBody>
          <a:bodyPr/>
          <a:lstStyle>
            <a:lvl1pPr>
              <a:defRPr/>
            </a:lvl1pPr>
          </a:lstStyle>
          <a:p>
            <a:pPr>
              <a:defRPr/>
            </a:pPr>
            <a:fld id="{03FAB717-1E41-4394-9484-DE5409FF8030}" type="slidenum">
              <a:rPr lang="en-US">
                <a:solidFill>
                  <a:srgbClr val="FFFFFF"/>
                </a:solidFill>
              </a:rPr>
              <a:pPr>
                <a:defRPr/>
              </a:pPr>
              <a:t>‹#›</a:t>
            </a:fld>
            <a:endParaRPr lang="en-US">
              <a:solidFill>
                <a:srgbClr val="FFFFFF"/>
              </a:solidFill>
            </a:endParaRPr>
          </a:p>
        </p:txBody>
      </p:sp>
    </p:spTree>
    <p:extLst>
      <p:ext uri="{BB962C8B-B14F-4D97-AF65-F5344CB8AC3E}">
        <p14:creationId xmlns:p14="http://schemas.microsoft.com/office/powerpoint/2010/main" val="129870343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2362200"/>
            <a:ext cx="3770313" cy="37242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760913" y="2362200"/>
            <a:ext cx="3770312" cy="37242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11"/>
          <p:cNvSpPr>
            <a:spLocks noGrp="1" noChangeArrowheads="1"/>
          </p:cNvSpPr>
          <p:nvPr>
            <p:ph type="dt" sz="half" idx="10"/>
          </p:nvPr>
        </p:nvSpPr>
        <p:spPr>
          <a:ln/>
        </p:spPr>
        <p:txBody>
          <a:bodyPr/>
          <a:lstStyle>
            <a:lvl1pPr>
              <a:defRPr/>
            </a:lvl1pPr>
          </a:lstStyle>
          <a:p>
            <a:pPr>
              <a:defRPr/>
            </a:pPr>
            <a:endParaRPr lang="en-US">
              <a:solidFill>
                <a:srgbClr val="003366"/>
              </a:solidFill>
            </a:endParaRPr>
          </a:p>
        </p:txBody>
      </p:sp>
      <p:sp>
        <p:nvSpPr>
          <p:cNvPr id="6" name="Rectangle 12"/>
          <p:cNvSpPr>
            <a:spLocks noGrp="1" noChangeArrowheads="1"/>
          </p:cNvSpPr>
          <p:nvPr>
            <p:ph type="ftr" sz="quarter" idx="11"/>
          </p:nvPr>
        </p:nvSpPr>
        <p:spPr>
          <a:ln/>
        </p:spPr>
        <p:txBody>
          <a:bodyPr/>
          <a:lstStyle>
            <a:lvl1pPr>
              <a:defRPr/>
            </a:lvl1pPr>
          </a:lstStyle>
          <a:p>
            <a:pPr>
              <a:defRPr/>
            </a:pPr>
            <a:endParaRPr lang="en-US">
              <a:solidFill>
                <a:srgbClr val="003366"/>
              </a:solidFill>
            </a:endParaRPr>
          </a:p>
        </p:txBody>
      </p:sp>
      <p:sp>
        <p:nvSpPr>
          <p:cNvPr id="7" name="Rectangle 13"/>
          <p:cNvSpPr>
            <a:spLocks noGrp="1" noChangeArrowheads="1"/>
          </p:cNvSpPr>
          <p:nvPr>
            <p:ph type="sldNum" sz="quarter" idx="12"/>
          </p:nvPr>
        </p:nvSpPr>
        <p:spPr>
          <a:ln/>
        </p:spPr>
        <p:txBody>
          <a:bodyPr/>
          <a:lstStyle>
            <a:lvl1pPr>
              <a:defRPr/>
            </a:lvl1pPr>
          </a:lstStyle>
          <a:p>
            <a:pPr>
              <a:defRPr/>
            </a:pPr>
            <a:fld id="{D5057FC0-39B9-46B2-9CA6-815264FAC812}" type="slidenum">
              <a:rPr lang="en-US">
                <a:solidFill>
                  <a:srgbClr val="FFFFFF"/>
                </a:solidFill>
              </a:rPr>
              <a:pPr>
                <a:defRPr/>
              </a:pPr>
              <a:t>‹#›</a:t>
            </a:fld>
            <a:endParaRPr lang="en-US">
              <a:solidFill>
                <a:srgbClr val="FFFFFF"/>
              </a:solidFill>
            </a:endParaRPr>
          </a:p>
        </p:txBody>
      </p:sp>
    </p:spTree>
    <p:extLst>
      <p:ext uri="{BB962C8B-B14F-4D97-AF65-F5344CB8AC3E}">
        <p14:creationId xmlns:p14="http://schemas.microsoft.com/office/powerpoint/2010/main" val="115101988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11"/>
          <p:cNvSpPr>
            <a:spLocks noGrp="1" noChangeArrowheads="1"/>
          </p:cNvSpPr>
          <p:nvPr>
            <p:ph type="dt" sz="half" idx="10"/>
          </p:nvPr>
        </p:nvSpPr>
        <p:spPr>
          <a:ln/>
        </p:spPr>
        <p:txBody>
          <a:bodyPr/>
          <a:lstStyle>
            <a:lvl1pPr>
              <a:defRPr/>
            </a:lvl1pPr>
          </a:lstStyle>
          <a:p>
            <a:pPr>
              <a:defRPr/>
            </a:pPr>
            <a:endParaRPr lang="en-US">
              <a:solidFill>
                <a:srgbClr val="003366"/>
              </a:solidFill>
            </a:endParaRPr>
          </a:p>
        </p:txBody>
      </p:sp>
      <p:sp>
        <p:nvSpPr>
          <p:cNvPr id="8" name="Rectangle 12"/>
          <p:cNvSpPr>
            <a:spLocks noGrp="1" noChangeArrowheads="1"/>
          </p:cNvSpPr>
          <p:nvPr>
            <p:ph type="ftr" sz="quarter" idx="11"/>
          </p:nvPr>
        </p:nvSpPr>
        <p:spPr>
          <a:ln/>
        </p:spPr>
        <p:txBody>
          <a:bodyPr/>
          <a:lstStyle>
            <a:lvl1pPr>
              <a:defRPr/>
            </a:lvl1pPr>
          </a:lstStyle>
          <a:p>
            <a:pPr>
              <a:defRPr/>
            </a:pPr>
            <a:endParaRPr lang="en-US">
              <a:solidFill>
                <a:srgbClr val="003366"/>
              </a:solidFill>
            </a:endParaRPr>
          </a:p>
        </p:txBody>
      </p:sp>
      <p:sp>
        <p:nvSpPr>
          <p:cNvPr id="9" name="Rectangle 13"/>
          <p:cNvSpPr>
            <a:spLocks noGrp="1" noChangeArrowheads="1"/>
          </p:cNvSpPr>
          <p:nvPr>
            <p:ph type="sldNum" sz="quarter" idx="12"/>
          </p:nvPr>
        </p:nvSpPr>
        <p:spPr>
          <a:ln/>
        </p:spPr>
        <p:txBody>
          <a:bodyPr/>
          <a:lstStyle>
            <a:lvl1pPr>
              <a:defRPr/>
            </a:lvl1pPr>
          </a:lstStyle>
          <a:p>
            <a:pPr>
              <a:defRPr/>
            </a:pPr>
            <a:fld id="{BB91FB2C-E121-424B-9BBF-1AB98E1ABC06}" type="slidenum">
              <a:rPr lang="en-US">
                <a:solidFill>
                  <a:srgbClr val="FFFFFF"/>
                </a:solidFill>
              </a:rPr>
              <a:pPr>
                <a:defRPr/>
              </a:pPr>
              <a:t>‹#›</a:t>
            </a:fld>
            <a:endParaRPr lang="en-US">
              <a:solidFill>
                <a:srgbClr val="FFFFFF"/>
              </a:solidFill>
            </a:endParaRPr>
          </a:p>
        </p:txBody>
      </p:sp>
    </p:spTree>
    <p:extLst>
      <p:ext uri="{BB962C8B-B14F-4D97-AF65-F5344CB8AC3E}">
        <p14:creationId xmlns:p14="http://schemas.microsoft.com/office/powerpoint/2010/main" val="14990847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11"/>
          <p:cNvSpPr>
            <a:spLocks noGrp="1" noChangeArrowheads="1"/>
          </p:cNvSpPr>
          <p:nvPr>
            <p:ph type="dt" sz="half" idx="10"/>
          </p:nvPr>
        </p:nvSpPr>
        <p:spPr>
          <a:ln/>
        </p:spPr>
        <p:txBody>
          <a:bodyPr/>
          <a:lstStyle>
            <a:lvl1pPr>
              <a:defRPr/>
            </a:lvl1pPr>
          </a:lstStyle>
          <a:p>
            <a:pPr>
              <a:defRPr/>
            </a:pPr>
            <a:endParaRPr lang="en-US">
              <a:solidFill>
                <a:srgbClr val="003366"/>
              </a:solidFill>
            </a:endParaRPr>
          </a:p>
        </p:txBody>
      </p:sp>
      <p:sp>
        <p:nvSpPr>
          <p:cNvPr id="4" name="Rectangle 12"/>
          <p:cNvSpPr>
            <a:spLocks noGrp="1" noChangeArrowheads="1"/>
          </p:cNvSpPr>
          <p:nvPr>
            <p:ph type="ftr" sz="quarter" idx="11"/>
          </p:nvPr>
        </p:nvSpPr>
        <p:spPr>
          <a:ln/>
        </p:spPr>
        <p:txBody>
          <a:bodyPr/>
          <a:lstStyle>
            <a:lvl1pPr>
              <a:defRPr/>
            </a:lvl1pPr>
          </a:lstStyle>
          <a:p>
            <a:pPr>
              <a:defRPr/>
            </a:pPr>
            <a:endParaRPr lang="en-US">
              <a:solidFill>
                <a:srgbClr val="003366"/>
              </a:solidFill>
            </a:endParaRPr>
          </a:p>
        </p:txBody>
      </p:sp>
      <p:sp>
        <p:nvSpPr>
          <p:cNvPr id="5" name="Rectangle 13"/>
          <p:cNvSpPr>
            <a:spLocks noGrp="1" noChangeArrowheads="1"/>
          </p:cNvSpPr>
          <p:nvPr>
            <p:ph type="sldNum" sz="quarter" idx="12"/>
          </p:nvPr>
        </p:nvSpPr>
        <p:spPr>
          <a:ln/>
        </p:spPr>
        <p:txBody>
          <a:bodyPr/>
          <a:lstStyle>
            <a:lvl1pPr>
              <a:defRPr/>
            </a:lvl1pPr>
          </a:lstStyle>
          <a:p>
            <a:pPr>
              <a:defRPr/>
            </a:pPr>
            <a:fld id="{38E0AF15-347A-48DF-8B2B-63E1135E1979}" type="slidenum">
              <a:rPr lang="en-US">
                <a:solidFill>
                  <a:srgbClr val="FFFFFF"/>
                </a:solidFill>
              </a:rPr>
              <a:pPr>
                <a:defRPr/>
              </a:pPr>
              <a:t>‹#›</a:t>
            </a:fld>
            <a:endParaRPr lang="en-US">
              <a:solidFill>
                <a:srgbClr val="FFFFFF"/>
              </a:solidFill>
            </a:endParaRPr>
          </a:p>
        </p:txBody>
      </p:sp>
    </p:spTree>
    <p:extLst>
      <p:ext uri="{BB962C8B-B14F-4D97-AF65-F5344CB8AC3E}">
        <p14:creationId xmlns:p14="http://schemas.microsoft.com/office/powerpoint/2010/main" val="181161712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1"/>
          <p:cNvSpPr>
            <a:spLocks noGrp="1" noChangeArrowheads="1"/>
          </p:cNvSpPr>
          <p:nvPr>
            <p:ph type="dt" sz="half" idx="10"/>
          </p:nvPr>
        </p:nvSpPr>
        <p:spPr>
          <a:ln/>
        </p:spPr>
        <p:txBody>
          <a:bodyPr/>
          <a:lstStyle>
            <a:lvl1pPr>
              <a:defRPr/>
            </a:lvl1pPr>
          </a:lstStyle>
          <a:p>
            <a:pPr>
              <a:defRPr/>
            </a:pPr>
            <a:endParaRPr lang="en-US">
              <a:solidFill>
                <a:srgbClr val="003366"/>
              </a:solidFill>
            </a:endParaRPr>
          </a:p>
        </p:txBody>
      </p:sp>
      <p:sp>
        <p:nvSpPr>
          <p:cNvPr id="3" name="Rectangle 12"/>
          <p:cNvSpPr>
            <a:spLocks noGrp="1" noChangeArrowheads="1"/>
          </p:cNvSpPr>
          <p:nvPr>
            <p:ph type="ftr" sz="quarter" idx="11"/>
          </p:nvPr>
        </p:nvSpPr>
        <p:spPr>
          <a:ln/>
        </p:spPr>
        <p:txBody>
          <a:bodyPr/>
          <a:lstStyle>
            <a:lvl1pPr>
              <a:defRPr/>
            </a:lvl1pPr>
          </a:lstStyle>
          <a:p>
            <a:pPr>
              <a:defRPr/>
            </a:pPr>
            <a:endParaRPr lang="en-US">
              <a:solidFill>
                <a:srgbClr val="003366"/>
              </a:solidFill>
            </a:endParaRPr>
          </a:p>
        </p:txBody>
      </p:sp>
      <p:sp>
        <p:nvSpPr>
          <p:cNvPr id="4" name="Rectangle 13"/>
          <p:cNvSpPr>
            <a:spLocks noGrp="1" noChangeArrowheads="1"/>
          </p:cNvSpPr>
          <p:nvPr>
            <p:ph type="sldNum" sz="quarter" idx="12"/>
          </p:nvPr>
        </p:nvSpPr>
        <p:spPr>
          <a:ln/>
        </p:spPr>
        <p:txBody>
          <a:bodyPr/>
          <a:lstStyle>
            <a:lvl1pPr>
              <a:defRPr/>
            </a:lvl1pPr>
          </a:lstStyle>
          <a:p>
            <a:pPr>
              <a:defRPr/>
            </a:pPr>
            <a:fld id="{C77E7AFB-3DAD-43D4-9DBD-1F1BDA7D08AB}" type="slidenum">
              <a:rPr lang="en-US">
                <a:solidFill>
                  <a:srgbClr val="FFFFFF"/>
                </a:solidFill>
              </a:rPr>
              <a:pPr>
                <a:defRPr/>
              </a:pPr>
              <a:t>‹#›</a:t>
            </a:fld>
            <a:endParaRPr lang="en-US">
              <a:solidFill>
                <a:srgbClr val="FFFFFF"/>
              </a:solidFill>
            </a:endParaRPr>
          </a:p>
        </p:txBody>
      </p:sp>
    </p:spTree>
    <p:extLst>
      <p:ext uri="{BB962C8B-B14F-4D97-AF65-F5344CB8AC3E}">
        <p14:creationId xmlns:p14="http://schemas.microsoft.com/office/powerpoint/2010/main" val="250558731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11"/>
          <p:cNvSpPr>
            <a:spLocks noGrp="1" noChangeArrowheads="1"/>
          </p:cNvSpPr>
          <p:nvPr>
            <p:ph type="dt" sz="half" idx="10"/>
          </p:nvPr>
        </p:nvSpPr>
        <p:spPr>
          <a:ln/>
        </p:spPr>
        <p:txBody>
          <a:bodyPr/>
          <a:lstStyle>
            <a:lvl1pPr>
              <a:defRPr/>
            </a:lvl1pPr>
          </a:lstStyle>
          <a:p>
            <a:pPr>
              <a:defRPr/>
            </a:pPr>
            <a:endParaRPr lang="en-US">
              <a:solidFill>
                <a:srgbClr val="003366"/>
              </a:solidFill>
            </a:endParaRPr>
          </a:p>
        </p:txBody>
      </p:sp>
      <p:sp>
        <p:nvSpPr>
          <p:cNvPr id="6" name="Rectangle 12"/>
          <p:cNvSpPr>
            <a:spLocks noGrp="1" noChangeArrowheads="1"/>
          </p:cNvSpPr>
          <p:nvPr>
            <p:ph type="ftr" sz="quarter" idx="11"/>
          </p:nvPr>
        </p:nvSpPr>
        <p:spPr>
          <a:ln/>
        </p:spPr>
        <p:txBody>
          <a:bodyPr/>
          <a:lstStyle>
            <a:lvl1pPr>
              <a:defRPr/>
            </a:lvl1pPr>
          </a:lstStyle>
          <a:p>
            <a:pPr>
              <a:defRPr/>
            </a:pPr>
            <a:endParaRPr lang="en-US">
              <a:solidFill>
                <a:srgbClr val="003366"/>
              </a:solidFill>
            </a:endParaRPr>
          </a:p>
        </p:txBody>
      </p:sp>
      <p:sp>
        <p:nvSpPr>
          <p:cNvPr id="7" name="Rectangle 13"/>
          <p:cNvSpPr>
            <a:spLocks noGrp="1" noChangeArrowheads="1"/>
          </p:cNvSpPr>
          <p:nvPr>
            <p:ph type="sldNum" sz="quarter" idx="12"/>
          </p:nvPr>
        </p:nvSpPr>
        <p:spPr>
          <a:ln/>
        </p:spPr>
        <p:txBody>
          <a:bodyPr/>
          <a:lstStyle>
            <a:lvl1pPr>
              <a:defRPr/>
            </a:lvl1pPr>
          </a:lstStyle>
          <a:p>
            <a:pPr>
              <a:defRPr/>
            </a:pPr>
            <a:fld id="{B36C0541-5F94-4D4D-AED7-9A2F9F780D78}" type="slidenum">
              <a:rPr lang="en-US">
                <a:solidFill>
                  <a:srgbClr val="FFFFFF"/>
                </a:solidFill>
              </a:rPr>
              <a:pPr>
                <a:defRPr/>
              </a:pPr>
              <a:t>‹#›</a:t>
            </a:fld>
            <a:endParaRPr lang="en-US">
              <a:solidFill>
                <a:srgbClr val="FFFFFF"/>
              </a:solidFill>
            </a:endParaRPr>
          </a:p>
        </p:txBody>
      </p:sp>
    </p:spTree>
    <p:extLst>
      <p:ext uri="{BB962C8B-B14F-4D97-AF65-F5344CB8AC3E}">
        <p14:creationId xmlns:p14="http://schemas.microsoft.com/office/powerpoint/2010/main" val="580822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9/28/2020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11"/>
          <p:cNvSpPr>
            <a:spLocks noGrp="1" noChangeArrowheads="1"/>
          </p:cNvSpPr>
          <p:nvPr>
            <p:ph type="dt" sz="half" idx="10"/>
          </p:nvPr>
        </p:nvSpPr>
        <p:spPr>
          <a:ln/>
        </p:spPr>
        <p:txBody>
          <a:bodyPr/>
          <a:lstStyle>
            <a:lvl1pPr>
              <a:defRPr/>
            </a:lvl1pPr>
          </a:lstStyle>
          <a:p>
            <a:pPr>
              <a:defRPr/>
            </a:pPr>
            <a:endParaRPr lang="en-US">
              <a:solidFill>
                <a:srgbClr val="003366"/>
              </a:solidFill>
            </a:endParaRPr>
          </a:p>
        </p:txBody>
      </p:sp>
      <p:sp>
        <p:nvSpPr>
          <p:cNvPr id="6" name="Rectangle 12"/>
          <p:cNvSpPr>
            <a:spLocks noGrp="1" noChangeArrowheads="1"/>
          </p:cNvSpPr>
          <p:nvPr>
            <p:ph type="ftr" sz="quarter" idx="11"/>
          </p:nvPr>
        </p:nvSpPr>
        <p:spPr>
          <a:ln/>
        </p:spPr>
        <p:txBody>
          <a:bodyPr/>
          <a:lstStyle>
            <a:lvl1pPr>
              <a:defRPr/>
            </a:lvl1pPr>
          </a:lstStyle>
          <a:p>
            <a:pPr>
              <a:defRPr/>
            </a:pPr>
            <a:endParaRPr lang="en-US">
              <a:solidFill>
                <a:srgbClr val="003366"/>
              </a:solidFill>
            </a:endParaRPr>
          </a:p>
        </p:txBody>
      </p:sp>
      <p:sp>
        <p:nvSpPr>
          <p:cNvPr id="7" name="Rectangle 13"/>
          <p:cNvSpPr>
            <a:spLocks noGrp="1" noChangeArrowheads="1"/>
          </p:cNvSpPr>
          <p:nvPr>
            <p:ph type="sldNum" sz="quarter" idx="12"/>
          </p:nvPr>
        </p:nvSpPr>
        <p:spPr>
          <a:ln/>
        </p:spPr>
        <p:txBody>
          <a:bodyPr/>
          <a:lstStyle>
            <a:lvl1pPr>
              <a:defRPr/>
            </a:lvl1pPr>
          </a:lstStyle>
          <a:p>
            <a:pPr>
              <a:defRPr/>
            </a:pPr>
            <a:fld id="{D04EA9D1-03C6-4896-9AE7-E6E346CDF2A1}" type="slidenum">
              <a:rPr lang="en-US">
                <a:solidFill>
                  <a:srgbClr val="FFFFFF"/>
                </a:solidFill>
              </a:rPr>
              <a:pPr>
                <a:defRPr/>
              </a:pPr>
              <a:t>‹#›</a:t>
            </a:fld>
            <a:endParaRPr lang="en-US">
              <a:solidFill>
                <a:srgbClr val="FFFFFF"/>
              </a:solidFill>
            </a:endParaRPr>
          </a:p>
        </p:txBody>
      </p:sp>
    </p:spTree>
    <p:extLst>
      <p:ext uri="{BB962C8B-B14F-4D97-AF65-F5344CB8AC3E}">
        <p14:creationId xmlns:p14="http://schemas.microsoft.com/office/powerpoint/2010/main" val="212422495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11"/>
          <p:cNvSpPr>
            <a:spLocks noGrp="1" noChangeArrowheads="1"/>
          </p:cNvSpPr>
          <p:nvPr>
            <p:ph type="dt" sz="half" idx="10"/>
          </p:nvPr>
        </p:nvSpPr>
        <p:spPr>
          <a:ln/>
        </p:spPr>
        <p:txBody>
          <a:bodyPr/>
          <a:lstStyle>
            <a:lvl1pPr>
              <a:defRPr/>
            </a:lvl1pPr>
          </a:lstStyle>
          <a:p>
            <a:pPr>
              <a:defRPr/>
            </a:pPr>
            <a:endParaRPr lang="en-US">
              <a:solidFill>
                <a:srgbClr val="003366"/>
              </a:solidFill>
            </a:endParaRPr>
          </a:p>
        </p:txBody>
      </p:sp>
      <p:sp>
        <p:nvSpPr>
          <p:cNvPr id="5" name="Rectangle 12"/>
          <p:cNvSpPr>
            <a:spLocks noGrp="1" noChangeArrowheads="1"/>
          </p:cNvSpPr>
          <p:nvPr>
            <p:ph type="ftr" sz="quarter" idx="11"/>
          </p:nvPr>
        </p:nvSpPr>
        <p:spPr>
          <a:ln/>
        </p:spPr>
        <p:txBody>
          <a:bodyPr/>
          <a:lstStyle>
            <a:lvl1pPr>
              <a:defRPr/>
            </a:lvl1pPr>
          </a:lstStyle>
          <a:p>
            <a:pPr>
              <a:defRPr/>
            </a:pPr>
            <a:endParaRPr lang="en-US">
              <a:solidFill>
                <a:srgbClr val="003366"/>
              </a:solidFill>
            </a:endParaRPr>
          </a:p>
        </p:txBody>
      </p:sp>
      <p:sp>
        <p:nvSpPr>
          <p:cNvPr id="6" name="Rectangle 13"/>
          <p:cNvSpPr>
            <a:spLocks noGrp="1" noChangeArrowheads="1"/>
          </p:cNvSpPr>
          <p:nvPr>
            <p:ph type="sldNum" sz="quarter" idx="12"/>
          </p:nvPr>
        </p:nvSpPr>
        <p:spPr>
          <a:ln/>
        </p:spPr>
        <p:txBody>
          <a:bodyPr/>
          <a:lstStyle>
            <a:lvl1pPr>
              <a:defRPr/>
            </a:lvl1pPr>
          </a:lstStyle>
          <a:p>
            <a:pPr>
              <a:defRPr/>
            </a:pPr>
            <a:fld id="{24E4C6FF-7888-449F-A84D-C6236A4D297F}" type="slidenum">
              <a:rPr lang="en-US">
                <a:solidFill>
                  <a:srgbClr val="FFFFFF"/>
                </a:solidFill>
              </a:rPr>
              <a:pPr>
                <a:defRPr/>
              </a:pPr>
              <a:t>‹#›</a:t>
            </a:fld>
            <a:endParaRPr lang="en-US">
              <a:solidFill>
                <a:srgbClr val="FFFFFF"/>
              </a:solidFill>
            </a:endParaRPr>
          </a:p>
        </p:txBody>
      </p:sp>
    </p:spTree>
    <p:extLst>
      <p:ext uri="{BB962C8B-B14F-4D97-AF65-F5344CB8AC3E}">
        <p14:creationId xmlns:p14="http://schemas.microsoft.com/office/powerpoint/2010/main" val="420527038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05600" y="762000"/>
            <a:ext cx="1981200" cy="532447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762000" y="762000"/>
            <a:ext cx="5791200" cy="532447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11"/>
          <p:cNvSpPr>
            <a:spLocks noGrp="1" noChangeArrowheads="1"/>
          </p:cNvSpPr>
          <p:nvPr>
            <p:ph type="dt" sz="half" idx="10"/>
          </p:nvPr>
        </p:nvSpPr>
        <p:spPr>
          <a:ln/>
        </p:spPr>
        <p:txBody>
          <a:bodyPr/>
          <a:lstStyle>
            <a:lvl1pPr>
              <a:defRPr/>
            </a:lvl1pPr>
          </a:lstStyle>
          <a:p>
            <a:pPr>
              <a:defRPr/>
            </a:pPr>
            <a:endParaRPr lang="en-US">
              <a:solidFill>
                <a:srgbClr val="003366"/>
              </a:solidFill>
            </a:endParaRPr>
          </a:p>
        </p:txBody>
      </p:sp>
      <p:sp>
        <p:nvSpPr>
          <p:cNvPr id="5" name="Rectangle 12"/>
          <p:cNvSpPr>
            <a:spLocks noGrp="1" noChangeArrowheads="1"/>
          </p:cNvSpPr>
          <p:nvPr>
            <p:ph type="ftr" sz="quarter" idx="11"/>
          </p:nvPr>
        </p:nvSpPr>
        <p:spPr>
          <a:ln/>
        </p:spPr>
        <p:txBody>
          <a:bodyPr/>
          <a:lstStyle>
            <a:lvl1pPr>
              <a:defRPr/>
            </a:lvl1pPr>
          </a:lstStyle>
          <a:p>
            <a:pPr>
              <a:defRPr/>
            </a:pPr>
            <a:endParaRPr lang="en-US">
              <a:solidFill>
                <a:srgbClr val="003366"/>
              </a:solidFill>
            </a:endParaRPr>
          </a:p>
        </p:txBody>
      </p:sp>
      <p:sp>
        <p:nvSpPr>
          <p:cNvPr id="6" name="Rectangle 13"/>
          <p:cNvSpPr>
            <a:spLocks noGrp="1" noChangeArrowheads="1"/>
          </p:cNvSpPr>
          <p:nvPr>
            <p:ph type="sldNum" sz="quarter" idx="12"/>
          </p:nvPr>
        </p:nvSpPr>
        <p:spPr>
          <a:ln/>
        </p:spPr>
        <p:txBody>
          <a:bodyPr/>
          <a:lstStyle>
            <a:lvl1pPr>
              <a:defRPr/>
            </a:lvl1pPr>
          </a:lstStyle>
          <a:p>
            <a:pPr>
              <a:defRPr/>
            </a:pPr>
            <a:fld id="{12E3590C-9CBC-4461-A13C-19E02CF60156}" type="slidenum">
              <a:rPr lang="en-US">
                <a:solidFill>
                  <a:srgbClr val="FFFFFF"/>
                </a:solidFill>
              </a:rPr>
              <a:pPr>
                <a:defRPr/>
              </a:pPr>
              <a:t>‹#›</a:t>
            </a:fld>
            <a:endParaRPr lang="en-US">
              <a:solidFill>
                <a:srgbClr val="FFFFFF"/>
              </a:solidFill>
            </a:endParaRPr>
          </a:p>
        </p:txBody>
      </p:sp>
    </p:spTree>
    <p:extLst>
      <p:ext uri="{BB962C8B-B14F-4D97-AF65-F5344CB8AC3E}">
        <p14:creationId xmlns:p14="http://schemas.microsoft.com/office/powerpoint/2010/main" val="3395872071"/>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3500" y="990600"/>
            <a:ext cx="9080500" cy="609600"/>
          </a:xfrm>
        </p:spPr>
        <p:txBody>
          <a:bodyPr/>
          <a:lstStyle/>
          <a:p>
            <a:r>
              <a:rPr lang="en-US"/>
              <a:t>Click to edit Master title style</a:t>
            </a:r>
            <a:endParaRPr lang="en-GB"/>
          </a:p>
        </p:txBody>
      </p:sp>
      <p:sp>
        <p:nvSpPr>
          <p:cNvPr id="3" name="Text Placeholder 2"/>
          <p:cNvSpPr>
            <a:spLocks noGrp="1"/>
          </p:cNvSpPr>
          <p:nvPr>
            <p:ph type="body" sz="half" idx="1"/>
          </p:nvPr>
        </p:nvSpPr>
        <p:spPr>
          <a:xfrm>
            <a:off x="533400" y="1905000"/>
            <a:ext cx="3978275" cy="4191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64075" y="1905000"/>
            <a:ext cx="3979863" cy="4191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1035"/>
          <p:cNvSpPr>
            <a:spLocks noGrp="1" noChangeArrowheads="1"/>
          </p:cNvSpPr>
          <p:nvPr>
            <p:ph type="ftr" sz="quarter" idx="10"/>
          </p:nvPr>
        </p:nvSpPr>
        <p:spPr/>
        <p:txBody>
          <a:bodyPr/>
          <a:lstStyle>
            <a:lvl1pPr>
              <a:defRPr/>
            </a:lvl1pPr>
          </a:lstStyle>
          <a:p>
            <a:pPr>
              <a:defRPr/>
            </a:pPr>
            <a:r>
              <a:rPr lang="en-US">
                <a:solidFill>
                  <a:srgbClr val="003366"/>
                </a:solidFill>
              </a:rPr>
              <a:t>Session 4</a:t>
            </a:r>
          </a:p>
        </p:txBody>
      </p:sp>
    </p:spTree>
    <p:extLst>
      <p:ext uri="{BB962C8B-B14F-4D97-AF65-F5344CB8AC3E}">
        <p14:creationId xmlns:p14="http://schemas.microsoft.com/office/powerpoint/2010/main" val="34735421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9/28/2020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D8BD707-D9CF-40AE-B4C6-C98DA3205C09}" type="datetimeFigureOut">
              <a:rPr lang="en-US" smtClean="0"/>
              <a:pPr/>
              <a:t>9/28/2020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D8BD707-D9CF-40AE-B4C6-C98DA3205C09}" type="datetimeFigureOut">
              <a:rPr lang="en-US" smtClean="0"/>
              <a:pPr/>
              <a:t>9/28/2020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D8BD707-D9CF-40AE-B4C6-C98DA3205C09}" type="datetimeFigureOut">
              <a:rPr lang="en-US" smtClean="0"/>
              <a:pPr/>
              <a:t>9/28/2020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9/28/2020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9/28/2020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9/28/2020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9/28/2020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26" name="Group 2"/>
          <p:cNvGrpSpPr>
            <a:grpSpLocks/>
          </p:cNvGrpSpPr>
          <p:nvPr/>
        </p:nvGrpSpPr>
        <p:grpSpPr bwMode="auto">
          <a:xfrm>
            <a:off x="0" y="0"/>
            <a:ext cx="7620000" cy="6858000"/>
            <a:chOff x="0" y="0"/>
            <a:chExt cx="4800" cy="4320"/>
          </a:xfrm>
        </p:grpSpPr>
        <p:grpSp>
          <p:nvGrpSpPr>
            <p:cNvPr id="1032" name="Group 3"/>
            <p:cNvGrpSpPr>
              <a:grpSpLocks/>
            </p:cNvGrpSpPr>
            <p:nvPr userDrawn="1"/>
          </p:nvGrpSpPr>
          <p:grpSpPr bwMode="auto">
            <a:xfrm>
              <a:off x="0" y="0"/>
              <a:ext cx="2016" cy="4320"/>
              <a:chOff x="0" y="0"/>
              <a:chExt cx="2016" cy="4320"/>
            </a:xfrm>
          </p:grpSpPr>
          <p:sp>
            <p:nvSpPr>
              <p:cNvPr id="1036" name="Rectangle 4"/>
              <p:cNvSpPr>
                <a:spLocks noChangeArrowheads="1"/>
              </p:cNvSpPr>
              <p:nvPr userDrawn="1"/>
            </p:nvSpPr>
            <p:spPr bwMode="auto">
              <a:xfrm>
                <a:off x="0" y="0"/>
                <a:ext cx="480" cy="4320"/>
              </a:xfrm>
              <a:prstGeom prst="rect">
                <a:avLst/>
              </a:prstGeom>
              <a:solidFill>
                <a:schemeClr val="accent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en-US">
                  <a:solidFill>
                    <a:srgbClr val="003366"/>
                  </a:solidFill>
                </a:endParaRPr>
              </a:p>
            </p:txBody>
          </p:sp>
          <p:sp>
            <p:nvSpPr>
              <p:cNvPr id="1037" name="Freeform 5"/>
              <p:cNvSpPr>
                <a:spLocks/>
              </p:cNvSpPr>
              <p:nvPr userDrawn="1"/>
            </p:nvSpPr>
            <p:spPr bwMode="auto">
              <a:xfrm>
                <a:off x="288" y="0"/>
                <a:ext cx="1728" cy="735"/>
              </a:xfrm>
              <a:custGeom>
                <a:avLst/>
                <a:gdLst>
                  <a:gd name="T0" fmla="*/ 1728 w 1728"/>
                  <a:gd name="T1" fmla="*/ 0 h 735"/>
                  <a:gd name="T2" fmla="*/ 1728 w 1728"/>
                  <a:gd name="T3" fmla="*/ 480 h 735"/>
                  <a:gd name="T4" fmla="*/ 380 w 1728"/>
                  <a:gd name="T5" fmla="*/ 482 h 735"/>
                  <a:gd name="T6" fmla="*/ 354 w 1728"/>
                  <a:gd name="T7" fmla="*/ 480 h 735"/>
                  <a:gd name="T8" fmla="*/ 308 w 1728"/>
                  <a:gd name="T9" fmla="*/ 489 h 735"/>
                  <a:gd name="T10" fmla="*/ 246 w 1728"/>
                  <a:gd name="T11" fmla="*/ 531 h 735"/>
                  <a:gd name="T12" fmla="*/ 206 w 1728"/>
                  <a:gd name="T13" fmla="*/ 597 h 735"/>
                  <a:gd name="T14" fmla="*/ 192 w 1728"/>
                  <a:gd name="T15" fmla="*/ 666 h 735"/>
                  <a:gd name="T16" fmla="*/ 192 w 1728"/>
                  <a:gd name="T17" fmla="*/ 735 h 735"/>
                  <a:gd name="T18" fmla="*/ 0 w 1728"/>
                  <a:gd name="T19" fmla="*/ 735 h 735"/>
                  <a:gd name="T20" fmla="*/ 0 w 1728"/>
                  <a:gd name="T21" fmla="*/ 480 h 735"/>
                  <a:gd name="T22" fmla="*/ 0 w 1728"/>
                  <a:gd name="T23" fmla="*/ 0 h 735"/>
                  <a:gd name="T24" fmla="*/ 1728 w 1728"/>
                  <a:gd name="T25" fmla="*/ 0 h 735"/>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1728" h="735">
                    <a:moveTo>
                      <a:pt x="1728" y="0"/>
                    </a:moveTo>
                    <a:lnTo>
                      <a:pt x="1728" y="480"/>
                    </a:lnTo>
                    <a:lnTo>
                      <a:pt x="380" y="482"/>
                    </a:lnTo>
                    <a:lnTo>
                      <a:pt x="354" y="480"/>
                    </a:lnTo>
                    <a:lnTo>
                      <a:pt x="308" y="489"/>
                    </a:lnTo>
                    <a:cubicBezTo>
                      <a:pt x="290" y="498"/>
                      <a:pt x="263" y="513"/>
                      <a:pt x="246" y="531"/>
                    </a:cubicBezTo>
                    <a:cubicBezTo>
                      <a:pt x="229" y="549"/>
                      <a:pt x="215" y="574"/>
                      <a:pt x="206" y="597"/>
                    </a:cubicBezTo>
                    <a:cubicBezTo>
                      <a:pt x="197" y="620"/>
                      <a:pt x="194" y="643"/>
                      <a:pt x="192" y="666"/>
                    </a:cubicBezTo>
                    <a:lnTo>
                      <a:pt x="192" y="735"/>
                    </a:lnTo>
                    <a:lnTo>
                      <a:pt x="0" y="735"/>
                    </a:lnTo>
                    <a:lnTo>
                      <a:pt x="0" y="480"/>
                    </a:lnTo>
                    <a:lnTo>
                      <a:pt x="0" y="0"/>
                    </a:lnTo>
                    <a:lnTo>
                      <a:pt x="1728" y="0"/>
                    </a:lnTo>
                    <a:close/>
                  </a:path>
                </a:pathLst>
              </a:custGeom>
              <a:solidFill>
                <a:schemeClr val="accent2"/>
              </a:solidFill>
              <a:ln>
                <a:noFill/>
              </a:ln>
              <a:effectLst/>
              <a:extLst>
                <a:ext uri="{91240B29-F687-4F45-9708-019B960494DF}">
                  <a14:hiddenLine xmlns:a14="http://schemas.microsoft.com/office/drawing/2010/main" w="9525" cap="flat" cmpd="sng">
                    <a:solidFill>
                      <a:schemeClr val="tx1"/>
                    </a:solidFill>
                    <a:prstDash val="solid"/>
                    <a:miter lim="800000"/>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pPr eaLnBrk="0" fontAlgn="base" hangingPunct="0">
                  <a:spcBef>
                    <a:spcPct val="0"/>
                  </a:spcBef>
                  <a:spcAft>
                    <a:spcPct val="0"/>
                  </a:spcAft>
                </a:pPr>
                <a:endParaRPr lang="en-US">
                  <a:solidFill>
                    <a:srgbClr val="003366"/>
                  </a:solidFill>
                </a:endParaRPr>
              </a:p>
            </p:txBody>
          </p:sp>
        </p:grpSp>
        <p:grpSp>
          <p:nvGrpSpPr>
            <p:cNvPr id="1033" name="Group 6"/>
            <p:cNvGrpSpPr>
              <a:grpSpLocks/>
            </p:cNvGrpSpPr>
            <p:nvPr/>
          </p:nvGrpSpPr>
          <p:grpSpPr bwMode="auto">
            <a:xfrm>
              <a:off x="144" y="1248"/>
              <a:ext cx="4656" cy="201"/>
              <a:chOff x="144" y="1248"/>
              <a:chExt cx="4656" cy="201"/>
            </a:xfrm>
          </p:grpSpPr>
          <p:sp>
            <p:nvSpPr>
              <p:cNvPr id="1034" name="AutoShape 7"/>
              <p:cNvSpPr>
                <a:spLocks noChangeArrowheads="1"/>
              </p:cNvSpPr>
              <p:nvPr/>
            </p:nvSpPr>
            <p:spPr bwMode="auto">
              <a:xfrm>
                <a:off x="384" y="1248"/>
                <a:ext cx="4416" cy="200"/>
              </a:xfrm>
              <a:prstGeom prst="roundRect">
                <a:avLst>
                  <a:gd name="adj" fmla="val 0"/>
                </a:avLst>
              </a:prstGeom>
              <a:solidFill>
                <a:schemeClr va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en-US">
                  <a:solidFill>
                    <a:srgbClr val="003366"/>
                  </a:solidFill>
                </a:endParaRPr>
              </a:p>
            </p:txBody>
          </p:sp>
          <p:sp>
            <p:nvSpPr>
              <p:cNvPr id="1035" name="AutoShape 8"/>
              <p:cNvSpPr>
                <a:spLocks noChangeArrowheads="1"/>
              </p:cNvSpPr>
              <p:nvPr/>
            </p:nvSpPr>
            <p:spPr bwMode="auto">
              <a:xfrm flipH="1">
                <a:off x="144" y="1248"/>
                <a:ext cx="248" cy="201"/>
              </a:xfrm>
              <a:prstGeom prst="flowChartDelay">
                <a:avLst/>
              </a:prstGeom>
              <a:solidFill>
                <a:schemeClr val="hlink"/>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en-US">
                  <a:solidFill>
                    <a:srgbClr val="003366"/>
                  </a:solidFill>
                </a:endParaRPr>
              </a:p>
            </p:txBody>
          </p:sp>
        </p:grpSp>
      </p:grpSp>
      <p:sp>
        <p:nvSpPr>
          <p:cNvPr id="1027" name="AutoShape 9"/>
          <p:cNvSpPr>
            <a:spLocks noGrp="1" noChangeArrowheads="1"/>
          </p:cNvSpPr>
          <p:nvPr>
            <p:ph type="title"/>
          </p:nvPr>
        </p:nvSpPr>
        <p:spPr bwMode="auto">
          <a:xfrm>
            <a:off x="762000" y="762000"/>
            <a:ext cx="7924800" cy="1143000"/>
          </a:xfrm>
          <a:prstGeom prst="roundRect">
            <a:avLst>
              <a:gd name="adj" fmla="val 21667"/>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p>
            <a:pPr lvl="0"/>
            <a:r>
              <a:rPr lang="en-US"/>
              <a:t>Click to edit Master title style</a:t>
            </a:r>
          </a:p>
        </p:txBody>
      </p:sp>
      <p:sp>
        <p:nvSpPr>
          <p:cNvPr id="1028" name="Rectangle 10"/>
          <p:cNvSpPr>
            <a:spLocks noGrp="1" noChangeArrowheads="1"/>
          </p:cNvSpPr>
          <p:nvPr>
            <p:ph type="body" idx="1"/>
          </p:nvPr>
        </p:nvSpPr>
        <p:spPr bwMode="auto">
          <a:xfrm>
            <a:off x="838200" y="2362200"/>
            <a:ext cx="7693025" cy="3724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107" name="Rectangle 11"/>
          <p:cNvSpPr>
            <a:spLocks noGrp="1" noChangeArrowheads="1"/>
          </p:cNvSpPr>
          <p:nvPr>
            <p:ph type="dt" sz="half" idx="2"/>
          </p:nvPr>
        </p:nvSpPr>
        <p:spPr bwMode="auto">
          <a:xfrm>
            <a:off x="2438400" y="6248400"/>
            <a:ext cx="2130425" cy="474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400"/>
            </a:lvl1pPr>
          </a:lstStyle>
          <a:p>
            <a:pPr fontAlgn="base">
              <a:spcBef>
                <a:spcPct val="0"/>
              </a:spcBef>
              <a:spcAft>
                <a:spcPct val="0"/>
              </a:spcAft>
              <a:defRPr/>
            </a:pPr>
            <a:endParaRPr lang="en-US">
              <a:solidFill>
                <a:srgbClr val="003366"/>
              </a:solidFill>
            </a:endParaRPr>
          </a:p>
        </p:txBody>
      </p:sp>
      <p:sp>
        <p:nvSpPr>
          <p:cNvPr id="4108" name="Rectangle 12"/>
          <p:cNvSpPr>
            <a:spLocks noGrp="1" noChangeArrowheads="1"/>
          </p:cNvSpPr>
          <p:nvPr>
            <p:ph type="ftr" sz="quarter" idx="3"/>
          </p:nvPr>
        </p:nvSpPr>
        <p:spPr bwMode="auto">
          <a:xfrm>
            <a:off x="5791200" y="6248400"/>
            <a:ext cx="2897188" cy="474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ctr" eaLnBrk="1" hangingPunct="1">
              <a:defRPr sz="1400"/>
            </a:lvl1pPr>
          </a:lstStyle>
          <a:p>
            <a:pPr fontAlgn="base">
              <a:spcBef>
                <a:spcPct val="0"/>
              </a:spcBef>
              <a:spcAft>
                <a:spcPct val="0"/>
              </a:spcAft>
              <a:defRPr/>
            </a:pPr>
            <a:endParaRPr lang="en-US">
              <a:solidFill>
                <a:srgbClr val="003366"/>
              </a:solidFill>
            </a:endParaRPr>
          </a:p>
        </p:txBody>
      </p:sp>
      <p:sp>
        <p:nvSpPr>
          <p:cNvPr id="4109" name="Rectangle 13"/>
          <p:cNvSpPr>
            <a:spLocks noGrp="1" noChangeArrowheads="1"/>
          </p:cNvSpPr>
          <p:nvPr>
            <p:ph type="sldNum" sz="quarter" idx="4"/>
          </p:nvPr>
        </p:nvSpPr>
        <p:spPr bwMode="auto">
          <a:xfrm>
            <a:off x="84138" y="6242050"/>
            <a:ext cx="587375" cy="488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1" compatLnSpc="1">
            <a:prstTxWarp prst="textNoShape">
              <a:avLst/>
            </a:prstTxWarp>
          </a:bodyPr>
          <a:lstStyle>
            <a:lvl1pPr eaLnBrk="1" hangingPunct="1">
              <a:defRPr sz="2600" b="1">
                <a:solidFill>
                  <a:schemeClr val="bg1"/>
                </a:solidFill>
              </a:defRPr>
            </a:lvl1pPr>
          </a:lstStyle>
          <a:p>
            <a:pPr fontAlgn="base">
              <a:spcBef>
                <a:spcPct val="0"/>
              </a:spcBef>
              <a:spcAft>
                <a:spcPct val="0"/>
              </a:spcAft>
              <a:defRPr/>
            </a:pPr>
            <a:fld id="{FA29172D-156E-4CC7-99AF-5697B51723A1}" type="slidenum">
              <a:rPr lang="en-US">
                <a:solidFill>
                  <a:srgbClr val="FFFFFF"/>
                </a:solidFill>
              </a:rPr>
              <a:pPr fontAlgn="base">
                <a:spcBef>
                  <a:spcPct val="0"/>
                </a:spcBef>
                <a:spcAft>
                  <a:spcPct val="0"/>
                </a:spcAft>
                <a:defRPr/>
              </a:pPr>
              <a:t>‹#›</a:t>
            </a:fld>
            <a:endParaRPr lang="en-US">
              <a:solidFill>
                <a:srgbClr val="FFFFFF"/>
              </a:solidFill>
            </a:endParaRPr>
          </a:p>
        </p:txBody>
      </p:sp>
    </p:spTree>
    <p:extLst>
      <p:ext uri="{BB962C8B-B14F-4D97-AF65-F5344CB8AC3E}">
        <p14:creationId xmlns:p14="http://schemas.microsoft.com/office/powerpoint/2010/main" val="267391309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hf hdr="0" ftr="0" dt="0"/>
  <p:txStyles>
    <p:titleStyle>
      <a:lvl1pPr algn="l" rtl="0" eaLnBrk="0" fontAlgn="base" hangingPunct="0">
        <a:lnSpc>
          <a:spcPct val="90000"/>
        </a:lnSpc>
        <a:spcBef>
          <a:spcPct val="0"/>
        </a:spcBef>
        <a:spcAft>
          <a:spcPct val="0"/>
        </a:spcAft>
        <a:defRPr sz="3600" b="1">
          <a:solidFill>
            <a:schemeClr val="tx2"/>
          </a:solidFill>
          <a:latin typeface="+mj-lt"/>
          <a:ea typeface="+mj-ea"/>
          <a:cs typeface="+mj-cs"/>
        </a:defRPr>
      </a:lvl1pPr>
      <a:lvl2pPr algn="l" rtl="0" eaLnBrk="0" fontAlgn="base" hangingPunct="0">
        <a:lnSpc>
          <a:spcPct val="90000"/>
        </a:lnSpc>
        <a:spcBef>
          <a:spcPct val="0"/>
        </a:spcBef>
        <a:spcAft>
          <a:spcPct val="0"/>
        </a:spcAft>
        <a:defRPr sz="3600" b="1">
          <a:solidFill>
            <a:schemeClr val="tx2"/>
          </a:solidFill>
          <a:latin typeface="Arial" charset="0"/>
        </a:defRPr>
      </a:lvl2pPr>
      <a:lvl3pPr algn="l" rtl="0" eaLnBrk="0" fontAlgn="base" hangingPunct="0">
        <a:lnSpc>
          <a:spcPct val="90000"/>
        </a:lnSpc>
        <a:spcBef>
          <a:spcPct val="0"/>
        </a:spcBef>
        <a:spcAft>
          <a:spcPct val="0"/>
        </a:spcAft>
        <a:defRPr sz="3600" b="1">
          <a:solidFill>
            <a:schemeClr val="tx2"/>
          </a:solidFill>
          <a:latin typeface="Arial" charset="0"/>
        </a:defRPr>
      </a:lvl3pPr>
      <a:lvl4pPr algn="l" rtl="0" eaLnBrk="0" fontAlgn="base" hangingPunct="0">
        <a:lnSpc>
          <a:spcPct val="90000"/>
        </a:lnSpc>
        <a:spcBef>
          <a:spcPct val="0"/>
        </a:spcBef>
        <a:spcAft>
          <a:spcPct val="0"/>
        </a:spcAft>
        <a:defRPr sz="3600" b="1">
          <a:solidFill>
            <a:schemeClr val="tx2"/>
          </a:solidFill>
          <a:latin typeface="Arial" charset="0"/>
        </a:defRPr>
      </a:lvl4pPr>
      <a:lvl5pPr algn="l" rtl="0" eaLnBrk="0" fontAlgn="base" hangingPunct="0">
        <a:lnSpc>
          <a:spcPct val="90000"/>
        </a:lnSpc>
        <a:spcBef>
          <a:spcPct val="0"/>
        </a:spcBef>
        <a:spcAft>
          <a:spcPct val="0"/>
        </a:spcAft>
        <a:defRPr sz="3600" b="1">
          <a:solidFill>
            <a:schemeClr val="tx2"/>
          </a:solidFill>
          <a:latin typeface="Arial" charset="0"/>
        </a:defRPr>
      </a:lvl5pPr>
      <a:lvl6pPr marL="457200" algn="l" rtl="0" fontAlgn="base">
        <a:lnSpc>
          <a:spcPct val="90000"/>
        </a:lnSpc>
        <a:spcBef>
          <a:spcPct val="0"/>
        </a:spcBef>
        <a:spcAft>
          <a:spcPct val="0"/>
        </a:spcAft>
        <a:defRPr sz="3600" b="1">
          <a:solidFill>
            <a:schemeClr val="tx2"/>
          </a:solidFill>
          <a:latin typeface="Arial" charset="0"/>
        </a:defRPr>
      </a:lvl6pPr>
      <a:lvl7pPr marL="914400" algn="l" rtl="0" fontAlgn="base">
        <a:lnSpc>
          <a:spcPct val="90000"/>
        </a:lnSpc>
        <a:spcBef>
          <a:spcPct val="0"/>
        </a:spcBef>
        <a:spcAft>
          <a:spcPct val="0"/>
        </a:spcAft>
        <a:defRPr sz="3600" b="1">
          <a:solidFill>
            <a:schemeClr val="tx2"/>
          </a:solidFill>
          <a:latin typeface="Arial" charset="0"/>
        </a:defRPr>
      </a:lvl7pPr>
      <a:lvl8pPr marL="1371600" algn="l" rtl="0" fontAlgn="base">
        <a:lnSpc>
          <a:spcPct val="90000"/>
        </a:lnSpc>
        <a:spcBef>
          <a:spcPct val="0"/>
        </a:spcBef>
        <a:spcAft>
          <a:spcPct val="0"/>
        </a:spcAft>
        <a:defRPr sz="3600" b="1">
          <a:solidFill>
            <a:schemeClr val="tx2"/>
          </a:solidFill>
          <a:latin typeface="Arial" charset="0"/>
        </a:defRPr>
      </a:lvl8pPr>
      <a:lvl9pPr marL="1828800" algn="l" rtl="0" fontAlgn="base">
        <a:lnSpc>
          <a:spcPct val="90000"/>
        </a:lnSpc>
        <a:spcBef>
          <a:spcPct val="0"/>
        </a:spcBef>
        <a:spcAft>
          <a:spcPct val="0"/>
        </a:spcAft>
        <a:defRPr sz="3600" b="1">
          <a:solidFill>
            <a:schemeClr val="tx2"/>
          </a:solidFill>
          <a:latin typeface="Arial" charset="0"/>
        </a:defRPr>
      </a:lvl9pPr>
    </p:titleStyle>
    <p:bodyStyle>
      <a:lvl1pPr marL="342900" indent="-342900" algn="l" rtl="0" eaLnBrk="0" fontAlgn="base" hangingPunct="0">
        <a:spcBef>
          <a:spcPct val="20000"/>
        </a:spcBef>
        <a:spcAft>
          <a:spcPct val="0"/>
        </a:spcAft>
        <a:buClr>
          <a:schemeClr val="tx1"/>
        </a:buClr>
        <a:buSzPct val="75000"/>
        <a:buFont typeface="Wingdings" pitchFamily="2" charset="2"/>
        <a:buChar char="l"/>
        <a:defRPr sz="2800">
          <a:solidFill>
            <a:schemeClr val="tx1"/>
          </a:solidFill>
          <a:latin typeface="+mn-lt"/>
          <a:ea typeface="+mn-ea"/>
          <a:cs typeface="+mn-cs"/>
        </a:defRPr>
      </a:lvl1pPr>
      <a:lvl2pPr marL="742950" indent="-285750" algn="l" rtl="0" eaLnBrk="0" fontAlgn="base" hangingPunct="0">
        <a:spcBef>
          <a:spcPct val="20000"/>
        </a:spcBef>
        <a:spcAft>
          <a:spcPct val="0"/>
        </a:spcAft>
        <a:buClr>
          <a:schemeClr val="tx1"/>
        </a:buClr>
        <a:buSzPct val="75000"/>
        <a:buChar char="–"/>
        <a:defRPr sz="2400">
          <a:solidFill>
            <a:schemeClr val="tx1"/>
          </a:solidFill>
          <a:latin typeface="+mn-lt"/>
        </a:defRPr>
      </a:lvl2pPr>
      <a:lvl3pPr marL="1143000" indent="-228600" algn="l" rtl="0" eaLnBrk="0" fontAlgn="base" hangingPunct="0">
        <a:spcBef>
          <a:spcPct val="20000"/>
        </a:spcBef>
        <a:spcAft>
          <a:spcPct val="0"/>
        </a:spcAft>
        <a:buClr>
          <a:schemeClr val="tx1"/>
        </a:buClr>
        <a:buSzPct val="75000"/>
        <a:buFont typeface="Wingdings" pitchFamily="2" charset="2"/>
        <a:buChar char="l"/>
        <a:defRPr sz="2000">
          <a:solidFill>
            <a:schemeClr val="tx1"/>
          </a:solidFill>
          <a:latin typeface="+mn-lt"/>
        </a:defRPr>
      </a:lvl3pPr>
      <a:lvl4pPr marL="1600200" indent="-228600" algn="l" rtl="0" eaLnBrk="0" fontAlgn="base" hangingPunct="0">
        <a:spcBef>
          <a:spcPct val="20000"/>
        </a:spcBef>
        <a:spcAft>
          <a:spcPct val="0"/>
        </a:spcAft>
        <a:buClr>
          <a:schemeClr val="tx1"/>
        </a:buClr>
        <a:buSzPct val="80000"/>
        <a:buChar char="–"/>
        <a:defRPr>
          <a:solidFill>
            <a:schemeClr val="tx1"/>
          </a:solidFill>
          <a:latin typeface="+mn-lt"/>
        </a:defRPr>
      </a:lvl4pPr>
      <a:lvl5pPr marL="2057400" indent="-228600" algn="l" rtl="0" eaLnBrk="0" fontAlgn="base" hangingPunct="0">
        <a:spcBef>
          <a:spcPct val="20000"/>
        </a:spcBef>
        <a:spcAft>
          <a:spcPct val="0"/>
        </a:spcAft>
        <a:buClr>
          <a:schemeClr val="tx1"/>
        </a:buClr>
        <a:buSzPct val="65000"/>
        <a:buFont typeface="Wingdings" pitchFamily="2" charset="2"/>
        <a:buChar char="l"/>
        <a:defRPr>
          <a:solidFill>
            <a:schemeClr val="tx1"/>
          </a:solidFill>
          <a:latin typeface="+mn-lt"/>
        </a:defRPr>
      </a:lvl5pPr>
      <a:lvl6pPr marL="2514600" indent="-228600" algn="l" rtl="0" fontAlgn="base">
        <a:spcBef>
          <a:spcPct val="20000"/>
        </a:spcBef>
        <a:spcAft>
          <a:spcPct val="0"/>
        </a:spcAft>
        <a:buClr>
          <a:schemeClr val="tx1"/>
        </a:buClr>
        <a:buSzPct val="65000"/>
        <a:buFont typeface="Wingdings" pitchFamily="2" charset="2"/>
        <a:buChar char="l"/>
        <a:defRPr>
          <a:solidFill>
            <a:schemeClr val="tx1"/>
          </a:solidFill>
          <a:latin typeface="+mn-lt"/>
        </a:defRPr>
      </a:lvl6pPr>
      <a:lvl7pPr marL="2971800" indent="-228600" algn="l" rtl="0" fontAlgn="base">
        <a:spcBef>
          <a:spcPct val="20000"/>
        </a:spcBef>
        <a:spcAft>
          <a:spcPct val="0"/>
        </a:spcAft>
        <a:buClr>
          <a:schemeClr val="tx1"/>
        </a:buClr>
        <a:buSzPct val="65000"/>
        <a:buFont typeface="Wingdings" pitchFamily="2" charset="2"/>
        <a:buChar char="l"/>
        <a:defRPr>
          <a:solidFill>
            <a:schemeClr val="tx1"/>
          </a:solidFill>
          <a:latin typeface="+mn-lt"/>
        </a:defRPr>
      </a:lvl7pPr>
      <a:lvl8pPr marL="3429000" indent="-228600" algn="l" rtl="0" fontAlgn="base">
        <a:spcBef>
          <a:spcPct val="20000"/>
        </a:spcBef>
        <a:spcAft>
          <a:spcPct val="0"/>
        </a:spcAft>
        <a:buClr>
          <a:schemeClr val="tx1"/>
        </a:buClr>
        <a:buSzPct val="65000"/>
        <a:buFont typeface="Wingdings" pitchFamily="2" charset="2"/>
        <a:buChar char="l"/>
        <a:defRPr>
          <a:solidFill>
            <a:schemeClr val="tx1"/>
          </a:solidFill>
          <a:latin typeface="+mn-lt"/>
        </a:defRPr>
      </a:lvl8pPr>
      <a:lvl9pPr marL="3886200" indent="-228600" algn="l" rtl="0" fontAlgn="base">
        <a:spcBef>
          <a:spcPct val="20000"/>
        </a:spcBef>
        <a:spcAft>
          <a:spcPct val="0"/>
        </a:spcAft>
        <a:buClr>
          <a:schemeClr val="tx1"/>
        </a:buClr>
        <a:buSzPct val="65000"/>
        <a:buFont typeface="Wingdings" pitchFamily="2" charset="2"/>
        <a:buChar char="l"/>
        <a:defRPr>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endParaRPr lang="en-US" dirty="0"/>
          </a:p>
        </p:txBody>
      </p:sp>
      <p:sp>
        <p:nvSpPr>
          <p:cNvPr id="3" name="Title 2"/>
          <p:cNvSpPr>
            <a:spLocks noGrp="1"/>
          </p:cNvSpPr>
          <p:nvPr>
            <p:ph type="ctrTitle" sz="quarter"/>
          </p:nvPr>
        </p:nvSpPr>
        <p:spPr/>
        <p:txBody>
          <a:bodyPr/>
          <a:lstStyle/>
          <a:p>
            <a:r>
              <a:rPr lang="en-US" sz="5400" dirty="0"/>
              <a:t>Export Finance</a:t>
            </a:r>
          </a:p>
        </p:txBody>
      </p:sp>
      <p:sp>
        <p:nvSpPr>
          <p:cNvPr id="4" name="Slide Number Placeholder 3"/>
          <p:cNvSpPr>
            <a:spLocks noGrp="1"/>
          </p:cNvSpPr>
          <p:nvPr>
            <p:ph type="sldNum" sz="quarter" idx="12"/>
          </p:nvPr>
        </p:nvSpPr>
        <p:spPr/>
        <p:txBody>
          <a:bodyPr/>
          <a:lstStyle/>
          <a:p>
            <a:pPr>
              <a:defRPr/>
            </a:pPr>
            <a:fld id="{7A8D282A-212E-49CA-9256-68AFEE1DADC3}" type="slidenum">
              <a:rPr lang="en-US" smtClean="0">
                <a:solidFill>
                  <a:srgbClr val="FFFFFF"/>
                </a:solidFill>
              </a:rPr>
              <a:pPr>
                <a:defRPr/>
              </a:pPr>
              <a:t>1</a:t>
            </a:fld>
            <a:endParaRPr lang="en-US">
              <a:solidFill>
                <a:srgbClr val="FFFFFF"/>
              </a:solidFill>
            </a:endParaRPr>
          </a:p>
        </p:txBody>
      </p:sp>
    </p:spTree>
    <p:extLst>
      <p:ext uri="{BB962C8B-B14F-4D97-AF65-F5344CB8AC3E}">
        <p14:creationId xmlns:p14="http://schemas.microsoft.com/office/powerpoint/2010/main" val="113463830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Export Bills Purchased / Discounted</a:t>
            </a:r>
          </a:p>
        </p:txBody>
      </p:sp>
      <p:sp>
        <p:nvSpPr>
          <p:cNvPr id="3" name="Content Placeholder 2"/>
          <p:cNvSpPr>
            <a:spLocks noGrp="1"/>
          </p:cNvSpPr>
          <p:nvPr>
            <p:ph idx="1"/>
          </p:nvPr>
        </p:nvSpPr>
        <p:spPr>
          <a:xfrm>
            <a:off x="685800" y="2209800"/>
            <a:ext cx="8001000" cy="3724275"/>
          </a:xfrm>
        </p:spPr>
        <p:txBody>
          <a:bodyPr/>
          <a:lstStyle/>
          <a:p>
            <a:r>
              <a:rPr lang="en-US" sz="2400" dirty="0"/>
              <a:t>The finance or loan can be obtained by the exporter based on the bills of the purchase made by the importer or overseas company.</a:t>
            </a:r>
          </a:p>
          <a:p>
            <a:r>
              <a:rPr lang="en-US" sz="2400" dirty="0"/>
              <a:t>Export bills (non-LC bills) are used in indisputable export transactions. These bills can be purchased (sight/demand bills) or can be discounted(</a:t>
            </a:r>
            <a:r>
              <a:rPr lang="en-US" sz="2400" dirty="0" err="1"/>
              <a:t>usanse</a:t>
            </a:r>
            <a:r>
              <a:rPr lang="en-US" sz="2400" dirty="0"/>
              <a:t> bills).</a:t>
            </a:r>
          </a:p>
          <a:p>
            <a:pPr eaLnBrk="1" hangingPunct="1"/>
            <a:r>
              <a:rPr lang="en-IN" sz="2400" dirty="0"/>
              <a:t>Export Bills Rediscounted (EBR) account gets debited and is eventually liquidated out of the proceeds of bill payment by the overseas buyer.</a:t>
            </a:r>
          </a:p>
          <a:p>
            <a:r>
              <a:rPr lang="en-US" sz="2400" dirty="0"/>
              <a:t>In the case of any default, the finance company (Bank) will compensate about 80% of the default amount. It is considered as post shipment finance. </a:t>
            </a:r>
          </a:p>
        </p:txBody>
      </p:sp>
      <p:sp>
        <p:nvSpPr>
          <p:cNvPr id="4" name="Slide Number Placeholder 3"/>
          <p:cNvSpPr>
            <a:spLocks noGrp="1"/>
          </p:cNvSpPr>
          <p:nvPr>
            <p:ph type="sldNum" sz="quarter" idx="12"/>
          </p:nvPr>
        </p:nvSpPr>
        <p:spPr/>
        <p:txBody>
          <a:bodyPr/>
          <a:lstStyle/>
          <a:p>
            <a:pPr>
              <a:defRPr/>
            </a:pPr>
            <a:fld id="{BBB075B0-6699-4E91-B1D3-C08E0FB47F3E}" type="slidenum">
              <a:rPr lang="en-US" smtClean="0">
                <a:solidFill>
                  <a:srgbClr val="FFFFFF"/>
                </a:solidFill>
              </a:rPr>
              <a:pPr>
                <a:defRPr/>
              </a:pPr>
              <a:t>10</a:t>
            </a:fld>
            <a:endParaRPr lang="en-US">
              <a:solidFill>
                <a:srgbClr val="FFFFFF"/>
              </a:solidFill>
            </a:endParaRPr>
          </a:p>
        </p:txBody>
      </p:sp>
    </p:spTree>
    <p:extLst>
      <p:ext uri="{BB962C8B-B14F-4D97-AF65-F5344CB8AC3E}">
        <p14:creationId xmlns:p14="http://schemas.microsoft.com/office/powerpoint/2010/main" val="99663597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3" name="Content Placeholder 2"/>
          <p:cNvSpPr>
            <a:spLocks noGrp="1"/>
          </p:cNvSpPr>
          <p:nvPr>
            <p:ph idx="1"/>
          </p:nvPr>
        </p:nvSpPr>
        <p:spPr>
          <a:xfrm>
            <a:off x="762000" y="2362200"/>
            <a:ext cx="8183562" cy="4187825"/>
          </a:xfrm>
        </p:spPr>
        <p:txBody>
          <a:bodyPr/>
          <a:lstStyle/>
          <a:p>
            <a:r>
              <a:rPr lang="en-IN" dirty="0"/>
              <a:t>An LC is an undertaking by a bank (issuing bank) acting on behalf of a customer (applicant) to make payment to a third party (beneficiary) or to pay, accept or negotiate bills of exchange drawn by the beneficiary under the terms of the credit.</a:t>
            </a:r>
          </a:p>
          <a:p>
            <a:pPr>
              <a:buFont typeface="Wingdings 2" pitchFamily="18" charset="2"/>
              <a:buNone/>
            </a:pPr>
            <a:endParaRPr lang="en-IN" dirty="0"/>
          </a:p>
        </p:txBody>
      </p:sp>
      <p:sp>
        <p:nvSpPr>
          <p:cNvPr id="5" name="Title 1"/>
          <p:cNvSpPr>
            <a:spLocks noGrp="1"/>
          </p:cNvSpPr>
          <p:nvPr>
            <p:ph type="title"/>
          </p:nvPr>
        </p:nvSpPr>
        <p:spPr>
          <a:xfrm>
            <a:off x="762000" y="838200"/>
            <a:ext cx="7924800" cy="1143000"/>
          </a:xfrm>
        </p:spPr>
        <p:txBody>
          <a:bodyPr/>
          <a:lstStyle/>
          <a:p>
            <a:r>
              <a:rPr lang="en-IN" dirty="0"/>
              <a:t>BILL NEGOTIATION- </a:t>
            </a:r>
            <a:br>
              <a:rPr lang="en-IN" dirty="0"/>
            </a:br>
            <a:r>
              <a:rPr lang="en-IN" dirty="0"/>
              <a:t>Letter of Credit</a:t>
            </a:r>
          </a:p>
        </p:txBody>
      </p:sp>
    </p:spTree>
    <p:extLst>
      <p:ext uri="{BB962C8B-B14F-4D97-AF65-F5344CB8AC3E}">
        <p14:creationId xmlns:p14="http://schemas.microsoft.com/office/powerpoint/2010/main" val="110773241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 N</a:t>
            </a:r>
          </a:p>
        </p:txBody>
      </p:sp>
      <p:sp>
        <p:nvSpPr>
          <p:cNvPr id="4" name="Slide Number Placeholder 3"/>
          <p:cNvSpPr>
            <a:spLocks noGrp="1"/>
          </p:cNvSpPr>
          <p:nvPr>
            <p:ph type="sldNum" sz="quarter" idx="12"/>
          </p:nvPr>
        </p:nvSpPr>
        <p:spPr/>
        <p:txBody>
          <a:bodyPr/>
          <a:lstStyle/>
          <a:p>
            <a:pPr>
              <a:defRPr/>
            </a:pPr>
            <a:fld id="{BBB075B0-6699-4E91-B1D3-C08E0FB47F3E}" type="slidenum">
              <a:rPr lang="en-US" smtClean="0">
                <a:solidFill>
                  <a:srgbClr val="FFFFFF"/>
                </a:solidFill>
              </a:rPr>
              <a:pPr>
                <a:defRPr/>
              </a:pPr>
              <a:t>12</a:t>
            </a:fld>
            <a:endParaRPr lang="en-US">
              <a:solidFill>
                <a:srgbClr val="FFFFFF"/>
              </a:solidFill>
            </a:endParaRPr>
          </a:p>
        </p:txBody>
      </p:sp>
      <p:pic>
        <p:nvPicPr>
          <p:cNvPr id="1026" name="Picture 2"/>
          <p:cNvPicPr>
            <a:picLocks noGrp="1" noChangeAspect="1" noChangeArrowheads="1"/>
          </p:cNvPicPr>
          <p:nvPr>
            <p:ph idx="1"/>
          </p:nvPr>
        </p:nvPicPr>
        <p:blipFill rotWithShape="1">
          <a:blip r:embed="rId2">
            <a:extLst>
              <a:ext uri="{28A0092B-C50C-407E-A947-70E740481C1C}">
                <a14:useLocalDpi xmlns:a14="http://schemas.microsoft.com/office/drawing/2010/main" val="0"/>
              </a:ext>
            </a:extLst>
          </a:blip>
          <a:srcRect l="9961" t="21316" r="7619" b="9920"/>
          <a:stretch/>
        </p:blipFill>
        <p:spPr bwMode="auto">
          <a:xfrm>
            <a:off x="0" y="609600"/>
            <a:ext cx="9144000" cy="597823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2487113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Banking considerations- LC</a:t>
            </a:r>
          </a:p>
        </p:txBody>
      </p:sp>
      <p:sp>
        <p:nvSpPr>
          <p:cNvPr id="3" name="Content Placeholder 2"/>
          <p:cNvSpPr>
            <a:spLocks noGrp="1"/>
          </p:cNvSpPr>
          <p:nvPr>
            <p:ph idx="1"/>
          </p:nvPr>
        </p:nvSpPr>
        <p:spPr/>
        <p:txBody>
          <a:bodyPr/>
          <a:lstStyle/>
          <a:p>
            <a:r>
              <a:rPr lang="en-US" dirty="0"/>
              <a:t>LC is issued against collateral- FDs, property </a:t>
            </a:r>
          </a:p>
          <a:p>
            <a:r>
              <a:rPr lang="en-US" dirty="0"/>
              <a:t>Bank charges fee for LC issuance</a:t>
            </a:r>
          </a:p>
          <a:p>
            <a:r>
              <a:rPr lang="en-US" dirty="0"/>
              <a:t>Process based on the guidelines issued by ICC (International Chamber of Commerce).</a:t>
            </a:r>
          </a:p>
          <a:p>
            <a:r>
              <a:rPr lang="en-US" dirty="0"/>
              <a:t>Correctness of LC- Name of seller, date, amount, product name, type, quantity etc. to be clear and precise.</a:t>
            </a:r>
          </a:p>
          <a:p>
            <a:r>
              <a:rPr lang="en-US" dirty="0"/>
              <a:t>All banks deal in only documents and not the actual goods.</a:t>
            </a:r>
          </a:p>
        </p:txBody>
      </p:sp>
      <p:sp>
        <p:nvSpPr>
          <p:cNvPr id="4" name="Slide Number Placeholder 3"/>
          <p:cNvSpPr>
            <a:spLocks noGrp="1"/>
          </p:cNvSpPr>
          <p:nvPr>
            <p:ph type="sldNum" sz="quarter" idx="12"/>
          </p:nvPr>
        </p:nvSpPr>
        <p:spPr/>
        <p:txBody>
          <a:bodyPr/>
          <a:lstStyle/>
          <a:p>
            <a:pPr>
              <a:defRPr/>
            </a:pPr>
            <a:fld id="{BBB075B0-6699-4E91-B1D3-C08E0FB47F3E}" type="slidenum">
              <a:rPr lang="en-US" smtClean="0">
                <a:solidFill>
                  <a:srgbClr val="FFFFFF"/>
                </a:solidFill>
              </a:rPr>
              <a:pPr>
                <a:defRPr/>
              </a:pPr>
              <a:t>13</a:t>
            </a:fld>
            <a:endParaRPr lang="en-US">
              <a:solidFill>
                <a:srgbClr val="FFFFFF"/>
              </a:solidFill>
            </a:endParaRPr>
          </a:p>
        </p:txBody>
      </p:sp>
    </p:spTree>
    <p:extLst>
      <p:ext uri="{BB962C8B-B14F-4D97-AF65-F5344CB8AC3E}">
        <p14:creationId xmlns:p14="http://schemas.microsoft.com/office/powerpoint/2010/main" val="75257522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LC- Risk factor for banks</a:t>
            </a:r>
          </a:p>
        </p:txBody>
      </p:sp>
      <p:sp>
        <p:nvSpPr>
          <p:cNvPr id="3" name="Content Placeholder 2"/>
          <p:cNvSpPr>
            <a:spLocks noGrp="1"/>
          </p:cNvSpPr>
          <p:nvPr>
            <p:ph idx="1"/>
          </p:nvPr>
        </p:nvSpPr>
        <p:spPr/>
        <p:txBody>
          <a:bodyPr/>
          <a:lstStyle/>
          <a:p>
            <a:r>
              <a:rPr lang="en-US" sz="2400" b="1" dirty="0"/>
              <a:t>Issuing bank </a:t>
            </a:r>
            <a:r>
              <a:rPr lang="en-US" sz="2400" dirty="0"/>
              <a:t>faces the insolvency risk of the applicant (importer).</a:t>
            </a:r>
          </a:p>
          <a:p>
            <a:r>
              <a:rPr lang="en-US" sz="2400" dirty="0"/>
              <a:t>In case of nonperformance by the exporter, when he is unable to meet his terms and conditions, the issuing banks do not honor the letter of credit.</a:t>
            </a:r>
          </a:p>
          <a:p>
            <a:r>
              <a:rPr lang="en-US" sz="2400" dirty="0"/>
              <a:t>The </a:t>
            </a:r>
            <a:r>
              <a:rPr lang="en-US" sz="2400" b="1" dirty="0"/>
              <a:t>negotiating bank</a:t>
            </a:r>
            <a:r>
              <a:rPr lang="en-US" sz="2400" dirty="0"/>
              <a:t> faces the documentary risk where the issuing bank refuses to honor its commitment. This is non- reimbursement risk i.e. credit amount not received by issuing bank although it has already paid to its beneficiary (exporter).</a:t>
            </a:r>
            <a:endParaRPr lang="en-US" dirty="0"/>
          </a:p>
        </p:txBody>
      </p:sp>
      <p:sp>
        <p:nvSpPr>
          <p:cNvPr id="4" name="Slide Number Placeholder 3"/>
          <p:cNvSpPr>
            <a:spLocks noGrp="1"/>
          </p:cNvSpPr>
          <p:nvPr>
            <p:ph type="sldNum" sz="quarter" idx="12"/>
          </p:nvPr>
        </p:nvSpPr>
        <p:spPr/>
        <p:txBody>
          <a:bodyPr/>
          <a:lstStyle/>
          <a:p>
            <a:pPr>
              <a:defRPr/>
            </a:pPr>
            <a:fld id="{BBB075B0-6699-4E91-B1D3-C08E0FB47F3E}" type="slidenum">
              <a:rPr lang="en-US" smtClean="0">
                <a:solidFill>
                  <a:srgbClr val="FFFFFF"/>
                </a:solidFill>
              </a:rPr>
              <a:pPr>
                <a:defRPr/>
              </a:pPr>
              <a:t>14</a:t>
            </a:fld>
            <a:endParaRPr lang="en-US">
              <a:solidFill>
                <a:srgbClr val="FFFFFF"/>
              </a:solidFill>
            </a:endParaRPr>
          </a:p>
        </p:txBody>
      </p:sp>
    </p:spTree>
    <p:extLst>
      <p:ext uri="{BB962C8B-B14F-4D97-AF65-F5344CB8AC3E}">
        <p14:creationId xmlns:p14="http://schemas.microsoft.com/office/powerpoint/2010/main" val="60633624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2362200"/>
            <a:ext cx="8183562" cy="4187825"/>
          </a:xfrm>
        </p:spPr>
        <p:txBody>
          <a:bodyPr/>
          <a:lstStyle/>
          <a:p>
            <a:pPr marL="265176" indent="-265176" fontAlgn="auto">
              <a:spcAft>
                <a:spcPts val="0"/>
              </a:spcAft>
              <a:buFont typeface="Wingdings 2"/>
              <a:buChar char=""/>
              <a:defRPr/>
            </a:pPr>
            <a:r>
              <a:rPr lang="en-IN" sz="2400" dirty="0"/>
              <a:t>Provides assurance to both - the seller and the buyer by routing dealings through recognized banks</a:t>
            </a:r>
          </a:p>
          <a:p>
            <a:pPr marL="265176" indent="-265176" fontAlgn="auto">
              <a:spcAft>
                <a:spcPts val="0"/>
              </a:spcAft>
              <a:buFont typeface="Wingdings 2"/>
              <a:buChar char=""/>
              <a:defRPr/>
            </a:pPr>
            <a:r>
              <a:rPr lang="en-IN" sz="2400" dirty="0"/>
              <a:t>Buyer/importer’s bank on receiving the documents can scrutinize them and ensure that the they are in conformity with the agreed terms under the LC. Buyer has certainty of receiving the goods.</a:t>
            </a:r>
          </a:p>
          <a:p>
            <a:pPr marL="265176" indent="-265176" fontAlgn="auto">
              <a:spcAft>
                <a:spcPts val="0"/>
              </a:spcAft>
              <a:buFont typeface="Wingdings 2"/>
              <a:buChar char=""/>
              <a:defRPr/>
            </a:pPr>
            <a:r>
              <a:rPr lang="en-IN" sz="2400" dirty="0"/>
              <a:t>Shows the solvency of buyer.</a:t>
            </a:r>
          </a:p>
          <a:p>
            <a:pPr marL="265176" indent="-265176" fontAlgn="auto">
              <a:spcAft>
                <a:spcPts val="0"/>
              </a:spcAft>
              <a:buFont typeface="Wingdings 2"/>
              <a:buChar char=""/>
              <a:defRPr/>
            </a:pPr>
            <a:r>
              <a:rPr lang="en-IN" sz="2400" dirty="0"/>
              <a:t>Seller is assured of payment if he has complied with the agreed terms.</a:t>
            </a:r>
          </a:p>
          <a:p>
            <a:pPr marL="265176" indent="-265176" fontAlgn="auto">
              <a:spcAft>
                <a:spcPts val="0"/>
              </a:spcAft>
              <a:buFont typeface="Wingdings 2"/>
              <a:buChar char=""/>
              <a:defRPr/>
            </a:pPr>
            <a:r>
              <a:rPr lang="en-IN" sz="2400" dirty="0"/>
              <a:t>Ensures compliance with statutory requirements – obtention of import licence.</a:t>
            </a:r>
          </a:p>
          <a:p>
            <a:pPr>
              <a:defRPr/>
            </a:pPr>
            <a:endParaRPr lang="en-IN" dirty="0"/>
          </a:p>
        </p:txBody>
      </p:sp>
      <p:sp>
        <p:nvSpPr>
          <p:cNvPr id="5" name="Title 1"/>
          <p:cNvSpPr>
            <a:spLocks noGrp="1"/>
          </p:cNvSpPr>
          <p:nvPr>
            <p:ph type="title"/>
          </p:nvPr>
        </p:nvSpPr>
        <p:spPr/>
        <p:txBody>
          <a:bodyPr/>
          <a:lstStyle/>
          <a:p>
            <a:pPr>
              <a:defRPr/>
            </a:pPr>
            <a:r>
              <a:rPr lang="en-IN" dirty="0"/>
              <a:t>ADVANTAGE OF LCS</a:t>
            </a:r>
          </a:p>
        </p:txBody>
      </p:sp>
    </p:spTree>
    <p:extLst>
      <p:ext uri="{BB962C8B-B14F-4D97-AF65-F5344CB8AC3E}">
        <p14:creationId xmlns:p14="http://schemas.microsoft.com/office/powerpoint/2010/main" val="115762849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Bills sent for Collection</a:t>
            </a:r>
          </a:p>
        </p:txBody>
      </p:sp>
      <p:sp>
        <p:nvSpPr>
          <p:cNvPr id="3" name="Content Placeholder 2"/>
          <p:cNvSpPr>
            <a:spLocks noGrp="1"/>
          </p:cNvSpPr>
          <p:nvPr>
            <p:ph idx="1"/>
          </p:nvPr>
        </p:nvSpPr>
        <p:spPr/>
        <p:txBody>
          <a:bodyPr/>
          <a:lstStyle/>
          <a:p>
            <a:r>
              <a:rPr lang="en-US" sz="2400" b="1" dirty="0"/>
              <a:t>Bill</a:t>
            </a:r>
            <a:r>
              <a:rPr lang="en-US" sz="2400" dirty="0"/>
              <a:t> </a:t>
            </a:r>
            <a:r>
              <a:rPr lang="en-US" sz="2400" b="1" dirty="0"/>
              <a:t>collection</a:t>
            </a:r>
            <a:r>
              <a:rPr lang="en-US" sz="2400" dirty="0"/>
              <a:t> is a trade transaction in which the exporter hands over the task of collecting payment for goods supplied to his or her bank, which sends the shipping documents to the importer's bank together with payment instructions.</a:t>
            </a:r>
          </a:p>
          <a:p>
            <a:r>
              <a:rPr lang="en-US" sz="2400" dirty="0"/>
              <a:t>A margin of 10 to 25% is stipulated in such cases.</a:t>
            </a:r>
          </a:p>
          <a:p>
            <a:pPr lvl="1"/>
            <a:r>
              <a:rPr lang="en-US" sz="2000" dirty="0"/>
              <a:t>Generally availed when the assistance available under foreign bills purchased is exhausted; or</a:t>
            </a:r>
          </a:p>
          <a:p>
            <a:pPr lvl="1"/>
            <a:r>
              <a:rPr lang="en-US" sz="2000" dirty="0"/>
              <a:t>When some export bills drawn under L/C have discrepancies; or</a:t>
            </a:r>
          </a:p>
          <a:p>
            <a:pPr lvl="1"/>
            <a:r>
              <a:rPr lang="en-US" sz="2000" dirty="0"/>
              <a:t>Where it is a customary practice in the particular line of trade.</a:t>
            </a:r>
          </a:p>
          <a:p>
            <a:endParaRPr lang="en-US" sz="2400" dirty="0"/>
          </a:p>
        </p:txBody>
      </p:sp>
      <p:sp>
        <p:nvSpPr>
          <p:cNvPr id="4" name="Slide Number Placeholder 3"/>
          <p:cNvSpPr>
            <a:spLocks noGrp="1"/>
          </p:cNvSpPr>
          <p:nvPr>
            <p:ph type="sldNum" sz="quarter" idx="12"/>
          </p:nvPr>
        </p:nvSpPr>
        <p:spPr/>
        <p:txBody>
          <a:bodyPr/>
          <a:lstStyle/>
          <a:p>
            <a:pPr>
              <a:defRPr/>
            </a:pPr>
            <a:fld id="{BBB075B0-6699-4E91-B1D3-C08E0FB47F3E}" type="slidenum">
              <a:rPr lang="en-US" smtClean="0">
                <a:solidFill>
                  <a:srgbClr val="FFFFFF"/>
                </a:solidFill>
              </a:rPr>
              <a:pPr>
                <a:defRPr/>
              </a:pPr>
              <a:t>16</a:t>
            </a:fld>
            <a:endParaRPr lang="en-US">
              <a:solidFill>
                <a:srgbClr val="FFFFFF"/>
              </a:solidFill>
            </a:endParaRPr>
          </a:p>
        </p:txBody>
      </p:sp>
    </p:spTree>
    <p:extLst>
      <p:ext uri="{BB962C8B-B14F-4D97-AF65-F5344CB8AC3E}">
        <p14:creationId xmlns:p14="http://schemas.microsoft.com/office/powerpoint/2010/main" val="299909285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Factoring</a:t>
            </a:r>
          </a:p>
        </p:txBody>
      </p:sp>
      <p:sp>
        <p:nvSpPr>
          <p:cNvPr id="3" name="Content Placeholder 2"/>
          <p:cNvSpPr>
            <a:spLocks noGrp="1"/>
          </p:cNvSpPr>
          <p:nvPr>
            <p:ph idx="1"/>
          </p:nvPr>
        </p:nvSpPr>
        <p:spPr>
          <a:xfrm>
            <a:off x="762000" y="2286000"/>
            <a:ext cx="8077200" cy="3724275"/>
          </a:xfrm>
        </p:spPr>
        <p:txBody>
          <a:bodyPr/>
          <a:lstStyle/>
          <a:p>
            <a:r>
              <a:rPr lang="en-US" sz="2400" b="1" dirty="0"/>
              <a:t>Factoring</a:t>
            </a:r>
            <a:r>
              <a:rPr lang="en-US" sz="2400" dirty="0"/>
              <a:t>, receivables factoring or debtor financing, is when a company buys a debt or invoice from another company. </a:t>
            </a:r>
          </a:p>
          <a:p>
            <a:r>
              <a:rPr lang="en-US" sz="2400" dirty="0"/>
              <a:t>Accounts receivable are discounted in order to allow the buyer to make a profit upon the settlement of the debt. </a:t>
            </a:r>
          </a:p>
          <a:p>
            <a:r>
              <a:rPr lang="en-US" sz="2400" dirty="0"/>
              <a:t>Essentially factoring transfers the ownership of accounts to another party that then chases up the debt.</a:t>
            </a:r>
          </a:p>
          <a:p>
            <a:r>
              <a:rPr lang="en-US" sz="2400" dirty="0"/>
              <a:t>It relieves the first party of a debt for less than the total amount providing them with working capital to continue trading.</a:t>
            </a:r>
          </a:p>
        </p:txBody>
      </p:sp>
      <p:sp>
        <p:nvSpPr>
          <p:cNvPr id="4" name="Slide Number Placeholder 3"/>
          <p:cNvSpPr>
            <a:spLocks noGrp="1"/>
          </p:cNvSpPr>
          <p:nvPr>
            <p:ph type="sldNum" sz="quarter" idx="12"/>
          </p:nvPr>
        </p:nvSpPr>
        <p:spPr/>
        <p:txBody>
          <a:bodyPr/>
          <a:lstStyle/>
          <a:p>
            <a:pPr>
              <a:defRPr/>
            </a:pPr>
            <a:fld id="{BBB075B0-6699-4E91-B1D3-C08E0FB47F3E}" type="slidenum">
              <a:rPr lang="en-US" smtClean="0">
                <a:solidFill>
                  <a:srgbClr val="FFFFFF"/>
                </a:solidFill>
              </a:rPr>
              <a:pPr>
                <a:defRPr/>
              </a:pPr>
              <a:t>17</a:t>
            </a:fld>
            <a:endParaRPr lang="en-US">
              <a:solidFill>
                <a:srgbClr val="FFFFFF"/>
              </a:solidFill>
            </a:endParaRPr>
          </a:p>
        </p:txBody>
      </p:sp>
    </p:spTree>
    <p:extLst>
      <p:ext uri="{BB962C8B-B14F-4D97-AF65-F5344CB8AC3E}">
        <p14:creationId xmlns:p14="http://schemas.microsoft.com/office/powerpoint/2010/main" val="126819272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Factoring - Process</a:t>
            </a:r>
          </a:p>
        </p:txBody>
      </p:sp>
      <p:sp>
        <p:nvSpPr>
          <p:cNvPr id="4" name="Slide Number Placeholder 3"/>
          <p:cNvSpPr>
            <a:spLocks noGrp="1"/>
          </p:cNvSpPr>
          <p:nvPr>
            <p:ph type="sldNum" sz="quarter" idx="12"/>
          </p:nvPr>
        </p:nvSpPr>
        <p:spPr/>
        <p:txBody>
          <a:bodyPr/>
          <a:lstStyle/>
          <a:p>
            <a:pPr>
              <a:defRPr/>
            </a:pPr>
            <a:fld id="{BBB075B0-6699-4E91-B1D3-C08E0FB47F3E}" type="slidenum">
              <a:rPr lang="en-US" smtClean="0">
                <a:solidFill>
                  <a:srgbClr val="FFFFFF"/>
                </a:solidFill>
              </a:rPr>
              <a:pPr>
                <a:defRPr/>
              </a:pPr>
              <a:t>18</a:t>
            </a:fld>
            <a:endParaRPr lang="en-US">
              <a:solidFill>
                <a:srgbClr val="FFFFFF"/>
              </a:solidFill>
            </a:endParaRPr>
          </a:p>
        </p:txBody>
      </p:sp>
      <p:pic>
        <p:nvPicPr>
          <p:cNvPr id="1026" name="Picture 2"/>
          <p:cNvPicPr>
            <a:picLocks noGrp="1" noChangeAspect="1" noChangeArrowheads="1"/>
          </p:cNvPicPr>
          <p:nvPr>
            <p:ph idx="1"/>
          </p:nvPr>
        </p:nvPicPr>
        <p:blipFill rotWithShape="1">
          <a:blip r:embed="rId2">
            <a:extLst>
              <a:ext uri="{28A0092B-C50C-407E-A947-70E740481C1C}">
                <a14:useLocalDpi xmlns:a14="http://schemas.microsoft.com/office/drawing/2010/main" val="0"/>
              </a:ext>
            </a:extLst>
          </a:blip>
          <a:srcRect l="16479" t="9257" r="17428" b="25994"/>
          <a:stretch/>
        </p:blipFill>
        <p:spPr bwMode="auto">
          <a:xfrm>
            <a:off x="-1" y="2286000"/>
            <a:ext cx="9137073" cy="42533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3616899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514350" indent="-514350">
              <a:buFont typeface="+mj-lt"/>
              <a:buAutoNum type="arabicPeriod"/>
            </a:pPr>
            <a:r>
              <a:rPr lang="en-US" sz="2000" dirty="0"/>
              <a:t>Debt purchase facility entered into between exporter and financer(bank).</a:t>
            </a:r>
          </a:p>
          <a:p>
            <a:pPr marL="514350" indent="-514350">
              <a:buFont typeface="+mj-lt"/>
              <a:buAutoNum type="arabicPeriod"/>
            </a:pPr>
            <a:r>
              <a:rPr lang="en-US" sz="2000" dirty="0"/>
              <a:t>Financer becomes the loss payee of credit insurance.</a:t>
            </a:r>
          </a:p>
          <a:p>
            <a:pPr marL="514350" indent="-514350">
              <a:buFont typeface="+mj-lt"/>
              <a:buAutoNum type="arabicPeriod"/>
            </a:pPr>
            <a:r>
              <a:rPr lang="en-US" sz="2000" dirty="0"/>
              <a:t>Notice of factoring provided to the importer.</a:t>
            </a:r>
          </a:p>
          <a:p>
            <a:pPr marL="514350" indent="-514350">
              <a:buFont typeface="+mj-lt"/>
              <a:buAutoNum type="arabicPeriod"/>
            </a:pPr>
            <a:r>
              <a:rPr lang="en-US" sz="2000" dirty="0"/>
              <a:t>Goods shipped and importer invoiced by the exporter.</a:t>
            </a:r>
          </a:p>
          <a:p>
            <a:pPr marL="514350" indent="-514350">
              <a:buFont typeface="+mj-lt"/>
              <a:buAutoNum type="arabicPeriod"/>
            </a:pPr>
            <a:r>
              <a:rPr lang="en-US" sz="2000" dirty="0"/>
              <a:t>Financer purchases invoice and pays 80% to the exporter.</a:t>
            </a:r>
          </a:p>
          <a:p>
            <a:pPr marL="514350" indent="-514350">
              <a:buFont typeface="+mj-lt"/>
              <a:buAutoNum type="arabicPeriod"/>
            </a:pPr>
            <a:r>
              <a:rPr lang="en-US" sz="2000" dirty="0"/>
              <a:t>Importer pays to the financer and exporter receives balance amount.</a:t>
            </a:r>
          </a:p>
          <a:p>
            <a:pPr marL="0" indent="0">
              <a:buNone/>
            </a:pPr>
            <a:endParaRPr lang="en-US" sz="2000" dirty="0"/>
          </a:p>
          <a:p>
            <a:pPr marL="0" indent="0">
              <a:buNone/>
            </a:pPr>
            <a:r>
              <a:rPr lang="en-US" sz="2400" dirty="0"/>
              <a:t>The factor (financer) charges the seller a service charge, as well as interest based on how long the factor must wait to receive payments from the debtor.</a:t>
            </a:r>
          </a:p>
          <a:p>
            <a:pPr marL="514350" indent="-514350">
              <a:buFont typeface="+mj-lt"/>
              <a:buAutoNum type="arabicPeriod"/>
            </a:pPr>
            <a:endParaRPr lang="en-US" sz="2000" dirty="0"/>
          </a:p>
        </p:txBody>
      </p:sp>
      <p:sp>
        <p:nvSpPr>
          <p:cNvPr id="4" name="Slide Number Placeholder 3"/>
          <p:cNvSpPr>
            <a:spLocks noGrp="1"/>
          </p:cNvSpPr>
          <p:nvPr>
            <p:ph type="sldNum" sz="quarter" idx="12"/>
          </p:nvPr>
        </p:nvSpPr>
        <p:spPr/>
        <p:txBody>
          <a:bodyPr/>
          <a:lstStyle/>
          <a:p>
            <a:pPr>
              <a:defRPr/>
            </a:pPr>
            <a:fld id="{BBB075B0-6699-4E91-B1D3-C08E0FB47F3E}" type="slidenum">
              <a:rPr lang="en-US" smtClean="0">
                <a:solidFill>
                  <a:srgbClr val="FFFFFF"/>
                </a:solidFill>
              </a:rPr>
              <a:pPr>
                <a:defRPr/>
              </a:pPr>
              <a:t>19</a:t>
            </a:fld>
            <a:endParaRPr lang="en-US">
              <a:solidFill>
                <a:srgbClr val="FFFFFF"/>
              </a:solidFill>
            </a:endParaRPr>
          </a:p>
        </p:txBody>
      </p:sp>
      <p:sp>
        <p:nvSpPr>
          <p:cNvPr id="5" name="Title 1"/>
          <p:cNvSpPr>
            <a:spLocks noGrp="1"/>
          </p:cNvSpPr>
          <p:nvPr>
            <p:ph type="title"/>
          </p:nvPr>
        </p:nvSpPr>
        <p:spPr/>
        <p:txBody>
          <a:bodyPr/>
          <a:lstStyle/>
          <a:p>
            <a:r>
              <a:rPr lang="en-US" dirty="0"/>
              <a:t>Factoring - Process</a:t>
            </a:r>
          </a:p>
        </p:txBody>
      </p:sp>
    </p:spTree>
    <p:extLst>
      <p:ext uri="{BB962C8B-B14F-4D97-AF65-F5344CB8AC3E}">
        <p14:creationId xmlns:p14="http://schemas.microsoft.com/office/powerpoint/2010/main" val="19167392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Content Placeholder 2"/>
          <p:cNvSpPr>
            <a:spLocks noGrp="1"/>
          </p:cNvSpPr>
          <p:nvPr>
            <p:ph idx="1"/>
          </p:nvPr>
        </p:nvSpPr>
        <p:spPr>
          <a:xfrm>
            <a:off x="762000" y="2209800"/>
            <a:ext cx="8183562" cy="4187825"/>
          </a:xfrm>
        </p:spPr>
        <p:txBody>
          <a:bodyPr/>
          <a:lstStyle/>
          <a:p>
            <a:pPr eaLnBrk="1" hangingPunct="1"/>
            <a:r>
              <a:rPr lang="en-IN" dirty="0"/>
              <a:t>Exports earn valuable foreign exchange for the country</a:t>
            </a:r>
          </a:p>
          <a:p>
            <a:pPr eaLnBrk="1" hangingPunct="1"/>
            <a:r>
              <a:rPr lang="en-IN" dirty="0"/>
              <a:t>Exports are a preferred sector, getting several concessions and benefits</a:t>
            </a:r>
          </a:p>
          <a:p>
            <a:pPr eaLnBrk="1" hangingPunct="1"/>
            <a:r>
              <a:rPr lang="en-IN" dirty="0"/>
              <a:t>Banks (members of Foreign Exchange Dealers’ Association) should achieve a level of 12 % of net credit as export credit.</a:t>
            </a:r>
          </a:p>
          <a:p>
            <a:pPr eaLnBrk="1" hangingPunct="1"/>
            <a:r>
              <a:rPr lang="en-IN" dirty="0"/>
              <a:t>Classified into 2 types:</a:t>
            </a:r>
          </a:p>
          <a:p>
            <a:pPr lvl="1" eaLnBrk="1" hangingPunct="1"/>
            <a:r>
              <a:rPr lang="en-IN" dirty="0"/>
              <a:t>Pre shipment finance.</a:t>
            </a:r>
          </a:p>
          <a:p>
            <a:pPr lvl="1" eaLnBrk="1" hangingPunct="1"/>
            <a:r>
              <a:rPr lang="en-IN" dirty="0"/>
              <a:t>Post shipment finance.</a:t>
            </a:r>
          </a:p>
        </p:txBody>
      </p:sp>
      <p:sp>
        <p:nvSpPr>
          <p:cNvPr id="5" name="Title 1"/>
          <p:cNvSpPr>
            <a:spLocks noGrp="1"/>
          </p:cNvSpPr>
          <p:nvPr>
            <p:ph type="title"/>
          </p:nvPr>
        </p:nvSpPr>
        <p:spPr>
          <a:xfrm>
            <a:off x="762000" y="838200"/>
            <a:ext cx="7924800" cy="1143000"/>
          </a:xfrm>
        </p:spPr>
        <p:txBody>
          <a:bodyPr>
            <a:normAutofit/>
          </a:bodyPr>
          <a:lstStyle/>
          <a:p>
            <a:pPr eaLnBrk="1" hangingPunct="1">
              <a:defRPr/>
            </a:pPr>
            <a:r>
              <a:rPr lang="en-IN" dirty="0"/>
              <a:t>EXPORT FINANCE</a:t>
            </a:r>
          </a:p>
        </p:txBody>
      </p:sp>
    </p:spTree>
    <p:extLst>
      <p:ext uri="{BB962C8B-B14F-4D97-AF65-F5344CB8AC3E}">
        <p14:creationId xmlns:p14="http://schemas.microsoft.com/office/powerpoint/2010/main" val="415521145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Deemed Export Finance</a:t>
            </a:r>
          </a:p>
        </p:txBody>
      </p:sp>
      <p:sp>
        <p:nvSpPr>
          <p:cNvPr id="3" name="Content Placeholder 2"/>
          <p:cNvSpPr>
            <a:spLocks noGrp="1"/>
          </p:cNvSpPr>
          <p:nvPr>
            <p:ph idx="1"/>
          </p:nvPr>
        </p:nvSpPr>
        <p:spPr/>
        <p:txBody>
          <a:bodyPr/>
          <a:lstStyle/>
          <a:p>
            <a:r>
              <a:rPr lang="en-US" sz="2400" dirty="0"/>
              <a:t>"Deemed Exports" refers to those transactions in which the goods supplied do not leave the country and the payment for such supplies is received either in Indian rupees or in free foreign exchange.</a:t>
            </a:r>
          </a:p>
          <a:p>
            <a:r>
              <a:rPr lang="en-US" sz="2400" dirty="0"/>
              <a:t>Example: Supply of goods to Export Oriented Units (EOUs) or Software Technology Parks (STPs) or Electronic Hardware Technology Parks (EHTPs) or Bio Technology Parks (BTP).</a:t>
            </a:r>
          </a:p>
          <a:p>
            <a:r>
              <a:rPr lang="en-US" sz="2400" dirty="0"/>
              <a:t>Supply to projects funded by UN agencies.</a:t>
            </a:r>
          </a:p>
        </p:txBody>
      </p:sp>
      <p:sp>
        <p:nvSpPr>
          <p:cNvPr id="4" name="Slide Number Placeholder 3"/>
          <p:cNvSpPr>
            <a:spLocks noGrp="1"/>
          </p:cNvSpPr>
          <p:nvPr>
            <p:ph type="sldNum" sz="quarter" idx="12"/>
          </p:nvPr>
        </p:nvSpPr>
        <p:spPr/>
        <p:txBody>
          <a:bodyPr/>
          <a:lstStyle/>
          <a:p>
            <a:pPr>
              <a:defRPr/>
            </a:pPr>
            <a:fld id="{BBB075B0-6699-4E91-B1D3-C08E0FB47F3E}" type="slidenum">
              <a:rPr lang="en-US" smtClean="0">
                <a:solidFill>
                  <a:srgbClr val="FFFFFF"/>
                </a:solidFill>
              </a:rPr>
              <a:pPr>
                <a:defRPr/>
              </a:pPr>
              <a:t>20</a:t>
            </a:fld>
            <a:endParaRPr lang="en-US">
              <a:solidFill>
                <a:srgbClr val="FFFFFF"/>
              </a:solidFill>
            </a:endParaRPr>
          </a:p>
        </p:txBody>
      </p:sp>
    </p:spTree>
    <p:extLst>
      <p:ext uri="{BB962C8B-B14F-4D97-AF65-F5344CB8AC3E}">
        <p14:creationId xmlns:p14="http://schemas.microsoft.com/office/powerpoint/2010/main" val="286981402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Deemed Export Finance</a:t>
            </a:r>
          </a:p>
        </p:txBody>
      </p:sp>
      <p:sp>
        <p:nvSpPr>
          <p:cNvPr id="3" name="Content Placeholder 2"/>
          <p:cNvSpPr>
            <a:spLocks noGrp="1"/>
          </p:cNvSpPr>
          <p:nvPr>
            <p:ph idx="1"/>
          </p:nvPr>
        </p:nvSpPr>
        <p:spPr/>
        <p:txBody>
          <a:bodyPr/>
          <a:lstStyle/>
          <a:p>
            <a:r>
              <a:rPr lang="en-US" dirty="0"/>
              <a:t>Export finance given to deemed exports i.e., in free trade zones at Mumbai, Chennai, Calcutta, Delhi, Cochin and </a:t>
            </a:r>
            <a:r>
              <a:rPr lang="en-US" dirty="0" err="1"/>
              <a:t>Vizag</a:t>
            </a:r>
            <a:r>
              <a:rPr lang="en-US" dirty="0"/>
              <a:t>, the suppliers of goods to foreign exporters are given finance.</a:t>
            </a:r>
          </a:p>
          <a:p>
            <a:r>
              <a:rPr lang="en-US" dirty="0"/>
              <a:t>In these free trade zones, the value of the goods exported should be not less than 50% from the domestic market. Hence, the suppliers are provided finance under deemed export finance.</a:t>
            </a:r>
          </a:p>
        </p:txBody>
      </p:sp>
      <p:sp>
        <p:nvSpPr>
          <p:cNvPr id="4" name="Slide Number Placeholder 3"/>
          <p:cNvSpPr>
            <a:spLocks noGrp="1"/>
          </p:cNvSpPr>
          <p:nvPr>
            <p:ph type="sldNum" sz="quarter" idx="12"/>
          </p:nvPr>
        </p:nvSpPr>
        <p:spPr/>
        <p:txBody>
          <a:bodyPr/>
          <a:lstStyle/>
          <a:p>
            <a:pPr>
              <a:defRPr/>
            </a:pPr>
            <a:fld id="{BBB075B0-6699-4E91-B1D3-C08E0FB47F3E}" type="slidenum">
              <a:rPr lang="en-US" smtClean="0">
                <a:solidFill>
                  <a:srgbClr val="FFFFFF"/>
                </a:solidFill>
              </a:rPr>
              <a:pPr>
                <a:defRPr/>
              </a:pPr>
              <a:t>21</a:t>
            </a:fld>
            <a:endParaRPr lang="en-US">
              <a:solidFill>
                <a:srgbClr val="FFFFFF"/>
              </a:solidFill>
            </a:endParaRPr>
          </a:p>
        </p:txBody>
      </p:sp>
    </p:spTree>
    <p:extLst>
      <p:ext uri="{BB962C8B-B14F-4D97-AF65-F5344CB8AC3E}">
        <p14:creationId xmlns:p14="http://schemas.microsoft.com/office/powerpoint/2010/main" val="74752362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Finance against Deferred Payment Export</a:t>
            </a:r>
          </a:p>
        </p:txBody>
      </p:sp>
      <p:sp>
        <p:nvSpPr>
          <p:cNvPr id="3" name="Content Placeholder 2"/>
          <p:cNvSpPr>
            <a:spLocks noGrp="1"/>
          </p:cNvSpPr>
          <p:nvPr>
            <p:ph idx="1"/>
          </p:nvPr>
        </p:nvSpPr>
        <p:spPr/>
        <p:txBody>
          <a:bodyPr/>
          <a:lstStyle/>
          <a:p>
            <a:r>
              <a:rPr lang="en-US" dirty="0"/>
              <a:t>Contracts for export of goods and services against payment to be secured partly or fully beyond 180 days are treated as deferred payment exports.</a:t>
            </a:r>
          </a:p>
          <a:p>
            <a:r>
              <a:rPr lang="en-US" dirty="0"/>
              <a:t>Enable realization of export proceeds over a period exceeding six months.</a:t>
            </a:r>
          </a:p>
          <a:p>
            <a:r>
              <a:rPr lang="en-US" dirty="0"/>
              <a:t>Generally in case of civil and engineering goods and services, technical and consultancy services.</a:t>
            </a:r>
          </a:p>
        </p:txBody>
      </p:sp>
      <p:sp>
        <p:nvSpPr>
          <p:cNvPr id="4" name="Slide Number Placeholder 3"/>
          <p:cNvSpPr>
            <a:spLocks noGrp="1"/>
          </p:cNvSpPr>
          <p:nvPr>
            <p:ph type="sldNum" sz="quarter" idx="12"/>
          </p:nvPr>
        </p:nvSpPr>
        <p:spPr/>
        <p:txBody>
          <a:bodyPr/>
          <a:lstStyle/>
          <a:p>
            <a:pPr>
              <a:defRPr/>
            </a:pPr>
            <a:fld id="{BBB075B0-6699-4E91-B1D3-C08E0FB47F3E}" type="slidenum">
              <a:rPr lang="en-US" smtClean="0">
                <a:solidFill>
                  <a:srgbClr val="FFFFFF"/>
                </a:solidFill>
              </a:rPr>
              <a:pPr>
                <a:defRPr/>
              </a:pPr>
              <a:t>22</a:t>
            </a:fld>
            <a:endParaRPr lang="en-US">
              <a:solidFill>
                <a:srgbClr val="FFFFFF"/>
              </a:solidFill>
            </a:endParaRPr>
          </a:p>
        </p:txBody>
      </p:sp>
    </p:spTree>
    <p:extLst>
      <p:ext uri="{BB962C8B-B14F-4D97-AF65-F5344CB8AC3E}">
        <p14:creationId xmlns:p14="http://schemas.microsoft.com/office/powerpoint/2010/main" val="3221424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1" name="Content Placeholder 2"/>
          <p:cNvSpPr>
            <a:spLocks noGrp="1"/>
          </p:cNvSpPr>
          <p:nvPr>
            <p:ph idx="1"/>
          </p:nvPr>
        </p:nvSpPr>
        <p:spPr>
          <a:xfrm>
            <a:off x="838200" y="2438400"/>
            <a:ext cx="8183562" cy="4194175"/>
          </a:xfrm>
        </p:spPr>
        <p:txBody>
          <a:bodyPr/>
          <a:lstStyle/>
          <a:p>
            <a:pPr eaLnBrk="1" hangingPunct="1"/>
            <a:r>
              <a:rPr lang="en-IN" dirty="0"/>
              <a:t>Non-fund based facility.</a:t>
            </a:r>
          </a:p>
          <a:p>
            <a:pPr eaLnBrk="1" hangingPunct="1"/>
            <a:r>
              <a:rPr lang="en-IN" dirty="0"/>
              <a:t>There is no immediate outlay of funds.</a:t>
            </a:r>
          </a:p>
          <a:p>
            <a:pPr eaLnBrk="1" hangingPunct="1"/>
            <a:r>
              <a:rPr lang="en-IN" dirty="0"/>
              <a:t>Is a contingent liability (Contingent liability turns into a liability in case of default).</a:t>
            </a:r>
          </a:p>
          <a:p>
            <a:pPr eaLnBrk="1" hangingPunct="1"/>
            <a:r>
              <a:rPr lang="en-IN" dirty="0"/>
              <a:t>Issued in lieu of security deposit and earnest money deposit to Government Departments.</a:t>
            </a:r>
          </a:p>
          <a:p>
            <a:pPr eaLnBrk="1" hangingPunct="1"/>
            <a:r>
              <a:rPr lang="en-IN" dirty="0"/>
              <a:t>Issued to suppliers on behalf of their distributors/retailers.	</a:t>
            </a:r>
          </a:p>
          <a:p>
            <a:pPr eaLnBrk="1" hangingPunct="1"/>
            <a:endParaRPr lang="en-IN" dirty="0"/>
          </a:p>
          <a:p>
            <a:pPr eaLnBrk="1" hangingPunct="1"/>
            <a:endParaRPr lang="en-IN" dirty="0"/>
          </a:p>
        </p:txBody>
      </p:sp>
      <p:sp>
        <p:nvSpPr>
          <p:cNvPr id="5" name="Title 1"/>
          <p:cNvSpPr>
            <a:spLocks noGrp="1"/>
          </p:cNvSpPr>
          <p:nvPr>
            <p:ph type="title"/>
          </p:nvPr>
        </p:nvSpPr>
        <p:spPr/>
        <p:txBody>
          <a:bodyPr/>
          <a:lstStyle/>
          <a:p>
            <a:pPr eaLnBrk="1" hangingPunct="1"/>
            <a:r>
              <a:rPr lang="en-IN" dirty="0"/>
              <a:t>BANK GUARANTEES</a:t>
            </a:r>
          </a:p>
        </p:txBody>
      </p:sp>
    </p:spTree>
    <p:extLst>
      <p:ext uri="{BB962C8B-B14F-4D97-AF65-F5344CB8AC3E}">
        <p14:creationId xmlns:p14="http://schemas.microsoft.com/office/powerpoint/2010/main" val="74858386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5" name="Content Placeholder 2"/>
          <p:cNvSpPr>
            <a:spLocks noGrp="1"/>
          </p:cNvSpPr>
          <p:nvPr>
            <p:ph idx="1"/>
          </p:nvPr>
        </p:nvSpPr>
        <p:spPr>
          <a:xfrm>
            <a:off x="762000" y="2362200"/>
            <a:ext cx="7620000" cy="4187825"/>
          </a:xfrm>
        </p:spPr>
        <p:txBody>
          <a:bodyPr/>
          <a:lstStyle/>
          <a:p>
            <a:r>
              <a:rPr lang="en-IN" dirty="0"/>
              <a:t>Most guarantees are financial guarantees. Bank commits itself to a fixed financial liability.</a:t>
            </a:r>
          </a:p>
          <a:p>
            <a:r>
              <a:rPr lang="en-IN" dirty="0"/>
              <a:t>Performance guarantees implies guarantee of the performance of the contract which is difficult for banks to evaluate. Hence normally banks give only financial guarantees.</a:t>
            </a:r>
          </a:p>
        </p:txBody>
      </p:sp>
      <p:sp>
        <p:nvSpPr>
          <p:cNvPr id="5" name="Title 1"/>
          <p:cNvSpPr>
            <a:spLocks noGrp="1"/>
          </p:cNvSpPr>
          <p:nvPr>
            <p:ph type="title"/>
          </p:nvPr>
        </p:nvSpPr>
        <p:spPr/>
        <p:txBody>
          <a:bodyPr/>
          <a:lstStyle/>
          <a:p>
            <a:r>
              <a:rPr lang="en-IN" dirty="0"/>
              <a:t>TYPES OF GUARANTEES</a:t>
            </a:r>
          </a:p>
        </p:txBody>
      </p:sp>
    </p:spTree>
    <p:extLst>
      <p:ext uri="{BB962C8B-B14F-4D97-AF65-F5344CB8AC3E}">
        <p14:creationId xmlns:p14="http://schemas.microsoft.com/office/powerpoint/2010/main" val="226461545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9" name="Content Placeholder 2"/>
          <p:cNvSpPr>
            <a:spLocks noGrp="1"/>
          </p:cNvSpPr>
          <p:nvPr>
            <p:ph idx="1"/>
          </p:nvPr>
        </p:nvSpPr>
        <p:spPr>
          <a:xfrm>
            <a:off x="762000" y="2286000"/>
            <a:ext cx="8077200" cy="4422775"/>
          </a:xfrm>
        </p:spPr>
        <p:txBody>
          <a:bodyPr/>
          <a:lstStyle/>
          <a:p>
            <a:r>
              <a:rPr lang="en-IN" sz="2400" dirty="0"/>
              <a:t>Period is 12 months/15 months.(also 10 </a:t>
            </a:r>
            <a:r>
              <a:rPr lang="en-IN" sz="2400" dirty="0" err="1"/>
              <a:t>yrs</a:t>
            </a:r>
            <a:r>
              <a:rPr lang="en-IN" sz="2400" dirty="0"/>
              <a:t>)</a:t>
            </a:r>
          </a:p>
          <a:p>
            <a:r>
              <a:rPr lang="en-IN" sz="2400" dirty="0"/>
              <a:t>Bank undertakes to pay immediately in case of a claim from the beneficiary.</a:t>
            </a:r>
          </a:p>
          <a:p>
            <a:r>
              <a:rPr lang="en-IN" sz="2400" dirty="0"/>
              <a:t>The claim should be lodged with the bank before the stipulated expiry date in the guarantee.</a:t>
            </a:r>
          </a:p>
          <a:p>
            <a:r>
              <a:rPr lang="en-IN" sz="2400" dirty="0"/>
              <a:t>When a claim is made, the guarantee is said to be invoked.</a:t>
            </a:r>
          </a:p>
          <a:p>
            <a:r>
              <a:rPr lang="en-IN" sz="2400" dirty="0"/>
              <a:t>Bank obtains a counter guarantee from the customer to compensate it in case the borrower fails to pay the claim under the guarantee.</a:t>
            </a:r>
          </a:p>
        </p:txBody>
      </p:sp>
      <p:sp>
        <p:nvSpPr>
          <p:cNvPr id="5" name="Title 1"/>
          <p:cNvSpPr>
            <a:spLocks noGrp="1"/>
          </p:cNvSpPr>
          <p:nvPr>
            <p:ph type="title"/>
          </p:nvPr>
        </p:nvSpPr>
        <p:spPr/>
        <p:txBody>
          <a:bodyPr>
            <a:normAutofit/>
          </a:bodyPr>
          <a:lstStyle/>
          <a:p>
            <a:pPr>
              <a:defRPr/>
            </a:pPr>
            <a:r>
              <a:rPr lang="en-IN" dirty="0"/>
              <a:t>GUARANTEE TERMS</a:t>
            </a:r>
          </a:p>
        </p:txBody>
      </p:sp>
    </p:spTree>
    <p:extLst>
      <p:ext uri="{BB962C8B-B14F-4D97-AF65-F5344CB8AC3E}">
        <p14:creationId xmlns:p14="http://schemas.microsoft.com/office/powerpoint/2010/main" val="262400449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Features of Export Finance</a:t>
            </a:r>
          </a:p>
        </p:txBody>
      </p:sp>
      <p:sp>
        <p:nvSpPr>
          <p:cNvPr id="3" name="Content Placeholder 2"/>
          <p:cNvSpPr>
            <a:spLocks noGrp="1"/>
          </p:cNvSpPr>
          <p:nvPr>
            <p:ph idx="1"/>
          </p:nvPr>
        </p:nvSpPr>
        <p:spPr>
          <a:xfrm>
            <a:off x="838200" y="2209800"/>
            <a:ext cx="7693025" cy="3724275"/>
          </a:xfrm>
        </p:spPr>
        <p:txBody>
          <a:bodyPr/>
          <a:lstStyle/>
          <a:p>
            <a:pPr marL="514350" indent="-514350">
              <a:buFont typeface="+mj-lt"/>
              <a:buAutoNum type="arabicPeriod"/>
            </a:pPr>
            <a:r>
              <a:rPr lang="en-US" dirty="0"/>
              <a:t>Eligibility </a:t>
            </a:r>
          </a:p>
          <a:p>
            <a:pPr marL="914400" lvl="1" indent="-514350"/>
            <a:r>
              <a:rPr lang="en-US" dirty="0"/>
              <a:t>Should be an approved trader </a:t>
            </a:r>
            <a:r>
              <a:rPr lang="en-US" dirty="0" err="1"/>
              <a:t>ie</a:t>
            </a:r>
            <a:r>
              <a:rPr lang="en-US" dirty="0"/>
              <a:t> IEC holder (issued by Director General of Foreign Trade).</a:t>
            </a:r>
          </a:p>
          <a:p>
            <a:pPr marL="914400" lvl="1" indent="-514350"/>
            <a:r>
              <a:rPr lang="en-US" dirty="0"/>
              <a:t>No negative list item. Approved country of export.</a:t>
            </a:r>
          </a:p>
          <a:p>
            <a:pPr marL="0" indent="0">
              <a:buNone/>
            </a:pPr>
            <a:r>
              <a:rPr lang="en-US" dirty="0"/>
              <a:t>2. Documentary Evidence </a:t>
            </a:r>
          </a:p>
          <a:p>
            <a:pPr lvl="1" indent="-342900"/>
            <a:r>
              <a:rPr lang="en-US" dirty="0"/>
              <a:t>Confirmed export order/contract ; and/ or </a:t>
            </a:r>
          </a:p>
          <a:p>
            <a:pPr lvl="1" indent="-342900"/>
            <a:r>
              <a:rPr lang="en-US" dirty="0"/>
              <a:t>An irrevocable letter of credit opened in favor of the exporter </a:t>
            </a:r>
          </a:p>
          <a:p>
            <a:pPr lvl="1" indent="-342900"/>
            <a:r>
              <a:rPr lang="en-US" dirty="0"/>
              <a:t>Original message exchanged between exporter and buyer</a:t>
            </a:r>
          </a:p>
          <a:p>
            <a:pPr marL="0" indent="0">
              <a:buNone/>
            </a:pPr>
            <a:endParaRPr lang="en-US" dirty="0"/>
          </a:p>
        </p:txBody>
      </p:sp>
      <p:sp>
        <p:nvSpPr>
          <p:cNvPr id="4" name="Slide Number Placeholder 3"/>
          <p:cNvSpPr>
            <a:spLocks noGrp="1"/>
          </p:cNvSpPr>
          <p:nvPr>
            <p:ph type="sldNum" sz="quarter" idx="12"/>
          </p:nvPr>
        </p:nvSpPr>
        <p:spPr/>
        <p:txBody>
          <a:bodyPr/>
          <a:lstStyle/>
          <a:p>
            <a:pPr>
              <a:defRPr/>
            </a:pPr>
            <a:fld id="{BBB075B0-6699-4E91-B1D3-C08E0FB47F3E}" type="slidenum">
              <a:rPr lang="en-US" smtClean="0">
                <a:solidFill>
                  <a:srgbClr val="FFFFFF"/>
                </a:solidFill>
              </a:rPr>
              <a:pPr>
                <a:defRPr/>
              </a:pPr>
              <a:t>26</a:t>
            </a:fld>
            <a:endParaRPr lang="en-US">
              <a:solidFill>
                <a:srgbClr val="FFFFFF"/>
              </a:solidFill>
            </a:endParaRPr>
          </a:p>
        </p:txBody>
      </p:sp>
    </p:spTree>
    <p:extLst>
      <p:ext uri="{BB962C8B-B14F-4D97-AF65-F5344CB8AC3E}">
        <p14:creationId xmlns:p14="http://schemas.microsoft.com/office/powerpoint/2010/main" val="326746947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Cont’d</a:t>
            </a:r>
          </a:p>
        </p:txBody>
      </p:sp>
      <p:sp>
        <p:nvSpPr>
          <p:cNvPr id="3" name="Content Placeholder 2"/>
          <p:cNvSpPr>
            <a:spLocks noGrp="1"/>
          </p:cNvSpPr>
          <p:nvPr>
            <p:ph idx="1"/>
          </p:nvPr>
        </p:nvSpPr>
        <p:spPr>
          <a:xfrm>
            <a:off x="838200" y="2209800"/>
            <a:ext cx="7693025" cy="3724275"/>
          </a:xfrm>
        </p:spPr>
        <p:txBody>
          <a:bodyPr/>
          <a:lstStyle/>
          <a:p>
            <a:pPr marL="514350" indent="-514350">
              <a:buFont typeface="+mj-lt"/>
              <a:buAutoNum type="arabicPeriod" startAt="3"/>
            </a:pPr>
            <a:r>
              <a:rPr lang="en-US" dirty="0"/>
              <a:t>Purpose </a:t>
            </a:r>
          </a:p>
          <a:p>
            <a:pPr marL="914400" lvl="1" indent="-514350"/>
            <a:r>
              <a:rPr lang="en-US" dirty="0"/>
              <a:t>Acquire raw materials for export production </a:t>
            </a:r>
          </a:p>
          <a:p>
            <a:pPr marL="914400" lvl="1" indent="-514350"/>
            <a:r>
              <a:rPr lang="en-US" dirty="0"/>
              <a:t>Improve quality of goods to conform to international standers </a:t>
            </a:r>
          </a:p>
          <a:p>
            <a:pPr marL="914400" lvl="1" indent="-514350"/>
            <a:r>
              <a:rPr lang="en-US" dirty="0"/>
              <a:t>To adapt product to foreign markets, product addition and extension </a:t>
            </a:r>
          </a:p>
          <a:p>
            <a:pPr marL="914400" lvl="1" indent="-514350"/>
            <a:r>
              <a:rPr lang="en-US" dirty="0"/>
              <a:t>To store the goods in warehouses before shipment </a:t>
            </a:r>
          </a:p>
          <a:p>
            <a:pPr marL="914400" lvl="1" indent="-514350"/>
            <a:r>
              <a:rPr lang="en-US" dirty="0"/>
              <a:t>To pay for internal transportation and marine freight </a:t>
            </a:r>
          </a:p>
          <a:p>
            <a:pPr marL="914400" lvl="1" indent="-514350"/>
            <a:r>
              <a:rPr lang="en-US" dirty="0"/>
              <a:t>To pay for export documentation</a:t>
            </a:r>
          </a:p>
          <a:p>
            <a:pPr marL="0" indent="0">
              <a:buNone/>
            </a:pPr>
            <a:endParaRPr lang="en-US" dirty="0"/>
          </a:p>
        </p:txBody>
      </p:sp>
      <p:sp>
        <p:nvSpPr>
          <p:cNvPr id="4" name="Slide Number Placeholder 3"/>
          <p:cNvSpPr>
            <a:spLocks noGrp="1"/>
          </p:cNvSpPr>
          <p:nvPr>
            <p:ph type="sldNum" sz="quarter" idx="12"/>
          </p:nvPr>
        </p:nvSpPr>
        <p:spPr/>
        <p:txBody>
          <a:bodyPr/>
          <a:lstStyle/>
          <a:p>
            <a:pPr>
              <a:defRPr/>
            </a:pPr>
            <a:fld id="{BBB075B0-6699-4E91-B1D3-C08E0FB47F3E}" type="slidenum">
              <a:rPr lang="en-US" smtClean="0">
                <a:solidFill>
                  <a:srgbClr val="FFFFFF"/>
                </a:solidFill>
              </a:rPr>
              <a:pPr>
                <a:defRPr/>
              </a:pPr>
              <a:t>27</a:t>
            </a:fld>
            <a:endParaRPr lang="en-US">
              <a:solidFill>
                <a:srgbClr val="FFFFFF"/>
              </a:solidFill>
            </a:endParaRPr>
          </a:p>
        </p:txBody>
      </p:sp>
    </p:spTree>
    <p:extLst>
      <p:ext uri="{BB962C8B-B14F-4D97-AF65-F5344CB8AC3E}">
        <p14:creationId xmlns:p14="http://schemas.microsoft.com/office/powerpoint/2010/main" val="109940535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Cont’d</a:t>
            </a:r>
          </a:p>
        </p:txBody>
      </p:sp>
      <p:sp>
        <p:nvSpPr>
          <p:cNvPr id="3" name="Content Placeholder 2"/>
          <p:cNvSpPr>
            <a:spLocks noGrp="1"/>
          </p:cNvSpPr>
          <p:nvPr>
            <p:ph idx="1"/>
          </p:nvPr>
        </p:nvSpPr>
        <p:spPr/>
        <p:txBody>
          <a:bodyPr/>
          <a:lstStyle/>
          <a:p>
            <a:pPr marL="0" indent="0">
              <a:buNone/>
            </a:pPr>
            <a:r>
              <a:rPr lang="en-US" dirty="0"/>
              <a:t>4. Amount of finance</a:t>
            </a:r>
          </a:p>
          <a:p>
            <a:pPr marL="400050" lvl="1" indent="0">
              <a:buNone/>
            </a:pPr>
            <a:r>
              <a:rPr lang="en-US" dirty="0"/>
              <a:t>: Need Based Finance, on three factors- </a:t>
            </a:r>
          </a:p>
          <a:p>
            <a:pPr marL="400050" lvl="1" indent="0">
              <a:buNone/>
            </a:pPr>
            <a:r>
              <a:rPr lang="en-US" dirty="0"/>
              <a:t>• The nature of order </a:t>
            </a:r>
          </a:p>
          <a:p>
            <a:pPr marL="400050" lvl="1" indent="0">
              <a:buNone/>
            </a:pPr>
            <a:r>
              <a:rPr lang="en-US" dirty="0"/>
              <a:t>• The nature of the commodity </a:t>
            </a:r>
          </a:p>
          <a:p>
            <a:pPr marL="400050" lvl="1" indent="0">
              <a:buNone/>
            </a:pPr>
            <a:r>
              <a:rPr lang="en-US" dirty="0"/>
              <a:t>• The capability of exporter to bring in the requisite contribution  </a:t>
            </a:r>
          </a:p>
          <a:p>
            <a:pPr marL="0" indent="0">
              <a:buNone/>
            </a:pPr>
            <a:r>
              <a:rPr lang="en-US" dirty="0"/>
              <a:t>5. Period of credit &amp; Rate of interest</a:t>
            </a:r>
          </a:p>
          <a:p>
            <a:pPr marL="400050" lvl="1" indent="0">
              <a:buNone/>
            </a:pPr>
            <a:r>
              <a:rPr lang="en-US" dirty="0"/>
              <a:t>• Maximum duration – 180 days. Extension </a:t>
            </a:r>
            <a:r>
              <a:rPr lang="en-US" dirty="0" err="1"/>
              <a:t>upto</a:t>
            </a:r>
            <a:r>
              <a:rPr lang="en-US" dirty="0"/>
              <a:t> 90 days. </a:t>
            </a:r>
          </a:p>
          <a:p>
            <a:pPr marL="400050" lvl="1" indent="0">
              <a:buNone/>
            </a:pPr>
            <a:r>
              <a:rPr lang="en-US" dirty="0"/>
              <a:t>• Concessional rates of interest</a:t>
            </a:r>
          </a:p>
        </p:txBody>
      </p:sp>
      <p:sp>
        <p:nvSpPr>
          <p:cNvPr id="4" name="Slide Number Placeholder 3"/>
          <p:cNvSpPr>
            <a:spLocks noGrp="1"/>
          </p:cNvSpPr>
          <p:nvPr>
            <p:ph type="sldNum" sz="quarter" idx="12"/>
          </p:nvPr>
        </p:nvSpPr>
        <p:spPr/>
        <p:txBody>
          <a:bodyPr/>
          <a:lstStyle/>
          <a:p>
            <a:pPr>
              <a:defRPr/>
            </a:pPr>
            <a:fld id="{BBB075B0-6699-4E91-B1D3-C08E0FB47F3E}" type="slidenum">
              <a:rPr lang="en-US" smtClean="0">
                <a:solidFill>
                  <a:srgbClr val="FFFFFF"/>
                </a:solidFill>
              </a:rPr>
              <a:pPr>
                <a:defRPr/>
              </a:pPr>
              <a:t>28</a:t>
            </a:fld>
            <a:endParaRPr lang="en-US">
              <a:solidFill>
                <a:srgbClr val="FFFFFF"/>
              </a:solidFill>
            </a:endParaRPr>
          </a:p>
        </p:txBody>
      </p:sp>
    </p:spTree>
    <p:extLst>
      <p:ext uri="{BB962C8B-B14F-4D97-AF65-F5344CB8AC3E}">
        <p14:creationId xmlns:p14="http://schemas.microsoft.com/office/powerpoint/2010/main" val="420379825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Cont’d</a:t>
            </a:r>
          </a:p>
        </p:txBody>
      </p:sp>
      <p:sp>
        <p:nvSpPr>
          <p:cNvPr id="3" name="Content Placeholder 2"/>
          <p:cNvSpPr>
            <a:spLocks noGrp="1"/>
          </p:cNvSpPr>
          <p:nvPr>
            <p:ph idx="1"/>
          </p:nvPr>
        </p:nvSpPr>
        <p:spPr/>
        <p:txBody>
          <a:bodyPr/>
          <a:lstStyle/>
          <a:p>
            <a:pPr marL="0" indent="0">
              <a:buNone/>
            </a:pPr>
            <a:r>
              <a:rPr lang="en-US" dirty="0"/>
              <a:t>6. Disbursement of Packing Credit Advance</a:t>
            </a:r>
          </a:p>
          <a:p>
            <a:pPr lvl="1" indent="-342900"/>
            <a:r>
              <a:rPr lang="en-US" dirty="0"/>
              <a:t>Loan Agreement </a:t>
            </a:r>
          </a:p>
          <a:p>
            <a:pPr marL="0" indent="0">
              <a:buNone/>
            </a:pPr>
            <a:r>
              <a:rPr lang="en-US" dirty="0"/>
              <a:t>7. Maintenance of Accounts, Monitoring &amp; Repayment</a:t>
            </a:r>
          </a:p>
          <a:p>
            <a:pPr marL="400050" lvl="1" indent="0">
              <a:buNone/>
            </a:pPr>
            <a:r>
              <a:rPr lang="en-US" dirty="0"/>
              <a:t>• Separate accounts </a:t>
            </a:r>
          </a:p>
          <a:p>
            <a:pPr marL="400050" lvl="1" indent="0">
              <a:buNone/>
            </a:pPr>
            <a:r>
              <a:rPr lang="en-US" dirty="0"/>
              <a:t>• Strict use for the purpose which it is granted finance.</a:t>
            </a:r>
          </a:p>
          <a:p>
            <a:pPr marL="400050" lvl="1" indent="0">
              <a:buNone/>
            </a:pPr>
            <a:endParaRPr lang="en-US" dirty="0"/>
          </a:p>
          <a:p>
            <a:endParaRPr lang="en-US" dirty="0"/>
          </a:p>
          <a:p>
            <a:endParaRPr lang="en-US" dirty="0"/>
          </a:p>
        </p:txBody>
      </p:sp>
      <p:sp>
        <p:nvSpPr>
          <p:cNvPr id="4" name="Slide Number Placeholder 3"/>
          <p:cNvSpPr>
            <a:spLocks noGrp="1"/>
          </p:cNvSpPr>
          <p:nvPr>
            <p:ph type="sldNum" sz="quarter" idx="12"/>
          </p:nvPr>
        </p:nvSpPr>
        <p:spPr/>
        <p:txBody>
          <a:bodyPr/>
          <a:lstStyle/>
          <a:p>
            <a:pPr>
              <a:defRPr/>
            </a:pPr>
            <a:fld id="{BBB075B0-6699-4E91-B1D3-C08E0FB47F3E}" type="slidenum">
              <a:rPr lang="en-US" smtClean="0">
                <a:solidFill>
                  <a:srgbClr val="FFFFFF"/>
                </a:solidFill>
              </a:rPr>
              <a:pPr>
                <a:defRPr/>
              </a:pPr>
              <a:t>29</a:t>
            </a:fld>
            <a:endParaRPr lang="en-US">
              <a:solidFill>
                <a:srgbClr val="FFFFFF"/>
              </a:solidFill>
            </a:endParaRPr>
          </a:p>
        </p:txBody>
      </p:sp>
    </p:spTree>
    <p:extLst>
      <p:ext uri="{BB962C8B-B14F-4D97-AF65-F5344CB8AC3E}">
        <p14:creationId xmlns:p14="http://schemas.microsoft.com/office/powerpoint/2010/main" val="14668809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9" name="Content Placeholder 2"/>
          <p:cNvSpPr>
            <a:spLocks noGrp="1"/>
          </p:cNvSpPr>
          <p:nvPr>
            <p:ph idx="1"/>
          </p:nvPr>
        </p:nvSpPr>
        <p:spPr>
          <a:xfrm>
            <a:off x="762000" y="2286000"/>
            <a:ext cx="8183562" cy="4727575"/>
          </a:xfrm>
        </p:spPr>
        <p:txBody>
          <a:bodyPr/>
          <a:lstStyle/>
          <a:p>
            <a:pPr eaLnBrk="1" hangingPunct="1"/>
            <a:r>
              <a:rPr lang="en-IN" dirty="0"/>
              <a:t>Pre-shipment or Packing credit: is granted as a working capital advance.</a:t>
            </a:r>
          </a:p>
          <a:p>
            <a:pPr eaLnBrk="1" hangingPunct="1"/>
            <a:r>
              <a:rPr lang="en-IN" dirty="0"/>
              <a:t>Objectives are:</a:t>
            </a:r>
          </a:p>
          <a:p>
            <a:pPr lvl="1" eaLnBrk="1" hangingPunct="1"/>
            <a:r>
              <a:rPr lang="en-IN" dirty="0"/>
              <a:t>Procure raw materials.</a:t>
            </a:r>
          </a:p>
          <a:p>
            <a:pPr lvl="1" eaLnBrk="1" hangingPunct="1"/>
            <a:r>
              <a:rPr lang="en-IN" dirty="0"/>
              <a:t>Carry out manufacturing process.</a:t>
            </a:r>
          </a:p>
          <a:p>
            <a:pPr lvl="1" eaLnBrk="1" hangingPunct="1"/>
            <a:r>
              <a:rPr lang="en-IN" dirty="0"/>
              <a:t>Provide a secure warehouse for goods and raw materials.</a:t>
            </a:r>
          </a:p>
          <a:p>
            <a:pPr lvl="1" eaLnBrk="1" hangingPunct="1"/>
            <a:r>
              <a:rPr lang="en-IN" dirty="0"/>
              <a:t>Process and pack the goods.</a:t>
            </a:r>
          </a:p>
          <a:p>
            <a:pPr lvl="1" eaLnBrk="1" hangingPunct="1"/>
            <a:r>
              <a:rPr lang="en-IN" dirty="0"/>
              <a:t>Ship the goods to the buyer.</a:t>
            </a:r>
          </a:p>
          <a:p>
            <a:pPr lvl="1" eaLnBrk="1" hangingPunct="1"/>
            <a:r>
              <a:rPr lang="en-IN" dirty="0"/>
              <a:t>Meet other financial cost of the business.</a:t>
            </a:r>
          </a:p>
          <a:p>
            <a:pPr lvl="1" eaLnBrk="1" hangingPunct="1"/>
            <a:endParaRPr lang="en-IN" dirty="0"/>
          </a:p>
        </p:txBody>
      </p:sp>
      <p:sp>
        <p:nvSpPr>
          <p:cNvPr id="5" name="Title 1"/>
          <p:cNvSpPr>
            <a:spLocks noGrp="1"/>
          </p:cNvSpPr>
          <p:nvPr>
            <p:ph type="title"/>
          </p:nvPr>
        </p:nvSpPr>
        <p:spPr/>
        <p:txBody>
          <a:bodyPr/>
          <a:lstStyle/>
          <a:p>
            <a:pPr eaLnBrk="1" hangingPunct="1"/>
            <a:r>
              <a:rPr lang="en-IN" dirty="0"/>
              <a:t>PRE SHIPMENT CREDIT</a:t>
            </a:r>
          </a:p>
        </p:txBody>
      </p:sp>
    </p:spTree>
    <p:extLst>
      <p:ext uri="{BB962C8B-B14F-4D97-AF65-F5344CB8AC3E}">
        <p14:creationId xmlns:p14="http://schemas.microsoft.com/office/powerpoint/2010/main" val="30122183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eaLnBrk="1" hangingPunct="1"/>
            <a:r>
              <a:rPr lang="en-IN" sz="2400" dirty="0"/>
              <a:t>Issued to exporters who have a valid Importer-Exporter Code (IEC) allotted by DGFT.</a:t>
            </a:r>
          </a:p>
          <a:p>
            <a:pPr eaLnBrk="1" hangingPunct="1"/>
            <a:r>
              <a:rPr lang="en-IN" sz="2400" dirty="0"/>
              <a:t>Exporter should have an export order in his own name and should not be in the caution list of RBI.</a:t>
            </a:r>
          </a:p>
          <a:p>
            <a:pPr eaLnBrk="1" hangingPunct="1"/>
            <a:r>
              <a:rPr lang="en-IN" sz="2400" dirty="0"/>
              <a:t>Goods to be exported should not fall under restricted category.</a:t>
            </a:r>
          </a:p>
          <a:p>
            <a:pPr eaLnBrk="1" hangingPunct="1"/>
            <a:r>
              <a:rPr lang="en-IN" sz="2400" dirty="0"/>
              <a:t>Period of advance is 180 days</a:t>
            </a:r>
          </a:p>
          <a:p>
            <a:pPr eaLnBrk="1" hangingPunct="1"/>
            <a:r>
              <a:rPr lang="en-IN" sz="2400" dirty="0"/>
              <a:t>Repayment is either out of export proceeds or by negotiation of bills under LC</a:t>
            </a:r>
          </a:p>
        </p:txBody>
      </p:sp>
      <p:sp>
        <p:nvSpPr>
          <p:cNvPr id="4" name="Slide Number Placeholder 3"/>
          <p:cNvSpPr>
            <a:spLocks noGrp="1"/>
          </p:cNvSpPr>
          <p:nvPr>
            <p:ph type="sldNum" sz="quarter" idx="12"/>
          </p:nvPr>
        </p:nvSpPr>
        <p:spPr/>
        <p:txBody>
          <a:bodyPr/>
          <a:lstStyle/>
          <a:p>
            <a:pPr>
              <a:defRPr/>
            </a:pPr>
            <a:fld id="{BBB075B0-6699-4E91-B1D3-C08E0FB47F3E}" type="slidenum">
              <a:rPr lang="en-US" smtClean="0">
                <a:solidFill>
                  <a:srgbClr val="FFFFFF"/>
                </a:solidFill>
              </a:rPr>
              <a:pPr>
                <a:defRPr/>
              </a:pPr>
              <a:t>4</a:t>
            </a:fld>
            <a:endParaRPr lang="en-US">
              <a:solidFill>
                <a:srgbClr val="FFFFFF"/>
              </a:solidFill>
            </a:endParaRPr>
          </a:p>
        </p:txBody>
      </p:sp>
      <p:sp>
        <p:nvSpPr>
          <p:cNvPr id="5" name="Title 1"/>
          <p:cNvSpPr>
            <a:spLocks noGrp="1"/>
          </p:cNvSpPr>
          <p:nvPr>
            <p:ph type="title"/>
          </p:nvPr>
        </p:nvSpPr>
        <p:spPr/>
        <p:txBody>
          <a:bodyPr/>
          <a:lstStyle/>
          <a:p>
            <a:pPr eaLnBrk="1" hangingPunct="1"/>
            <a:r>
              <a:rPr lang="en-IN" dirty="0"/>
              <a:t>PRE SHIPMENT CREDIT</a:t>
            </a:r>
          </a:p>
        </p:txBody>
      </p:sp>
    </p:spTree>
    <p:extLst>
      <p:ext uri="{BB962C8B-B14F-4D97-AF65-F5344CB8AC3E}">
        <p14:creationId xmlns:p14="http://schemas.microsoft.com/office/powerpoint/2010/main" val="31690150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3" name="Content Placeholder 2"/>
          <p:cNvSpPr>
            <a:spLocks noGrp="1"/>
          </p:cNvSpPr>
          <p:nvPr>
            <p:ph idx="1"/>
          </p:nvPr>
        </p:nvSpPr>
        <p:spPr>
          <a:xfrm>
            <a:off x="838200" y="2362200"/>
            <a:ext cx="8183562" cy="4187825"/>
          </a:xfrm>
        </p:spPr>
        <p:txBody>
          <a:bodyPr/>
          <a:lstStyle/>
          <a:p>
            <a:pPr eaLnBrk="1" hangingPunct="1"/>
            <a:r>
              <a:rPr lang="en-IN" sz="2400" dirty="0"/>
              <a:t>Packing credit is available in two forms:</a:t>
            </a:r>
          </a:p>
          <a:p>
            <a:pPr marL="514350" indent="-514350" eaLnBrk="1" hangingPunct="1">
              <a:buFont typeface="+mj-lt"/>
              <a:buAutoNum type="arabicPeriod"/>
            </a:pPr>
            <a:r>
              <a:rPr lang="en-IN" sz="2400" dirty="0"/>
              <a:t>Packing credit in </a:t>
            </a:r>
            <a:r>
              <a:rPr lang="en-IN" sz="2400" b="1" dirty="0"/>
              <a:t>Indian Rupees</a:t>
            </a:r>
          </a:p>
          <a:p>
            <a:pPr marL="514350" indent="-514350" eaLnBrk="1" hangingPunct="1">
              <a:buFont typeface="+mj-lt"/>
              <a:buAutoNum type="arabicPeriod"/>
            </a:pPr>
            <a:r>
              <a:rPr lang="en-IN" sz="2400" dirty="0"/>
              <a:t>Packing Credit in </a:t>
            </a:r>
            <a:r>
              <a:rPr lang="en-IN" sz="2400" b="1" dirty="0"/>
              <a:t>foreign currency (PCFC).</a:t>
            </a:r>
          </a:p>
          <a:p>
            <a:pPr eaLnBrk="1" hangingPunct="1"/>
            <a:r>
              <a:rPr lang="en-IN" sz="2400" dirty="0"/>
              <a:t>PCFC is self-liquidating; after shipment the borrower (exporter) submits bills for discounting and the account under the export order closes.</a:t>
            </a:r>
          </a:p>
          <a:p>
            <a:pPr eaLnBrk="1" hangingPunct="1"/>
            <a:r>
              <a:rPr lang="en-IN" sz="2400" dirty="0"/>
              <a:t>The interest rate is linked to LIBOR.</a:t>
            </a:r>
          </a:p>
          <a:p>
            <a:pPr eaLnBrk="1" hangingPunct="1"/>
            <a:r>
              <a:rPr lang="en-IN" sz="2400" dirty="0"/>
              <a:t>Sources of funds for banks for extending PCFC facility are </a:t>
            </a:r>
            <a:r>
              <a:rPr lang="en-IN" sz="2400" dirty="0" err="1"/>
              <a:t>forex</a:t>
            </a:r>
            <a:r>
              <a:rPr lang="en-IN" sz="2400" dirty="0"/>
              <a:t> balances available in EEFC (exchange earners foreign currency) , RFC (resident foreign currency) and NRFC (non-resident foreign currency) accounts.</a:t>
            </a:r>
          </a:p>
          <a:p>
            <a:pPr marL="0" indent="0" eaLnBrk="1" hangingPunct="1">
              <a:buNone/>
            </a:pPr>
            <a:endParaRPr lang="en-IN" sz="2400" dirty="0"/>
          </a:p>
        </p:txBody>
      </p:sp>
      <p:sp>
        <p:nvSpPr>
          <p:cNvPr id="5" name="Title 1"/>
          <p:cNvSpPr>
            <a:spLocks noGrp="1"/>
          </p:cNvSpPr>
          <p:nvPr>
            <p:ph type="title"/>
          </p:nvPr>
        </p:nvSpPr>
        <p:spPr/>
        <p:txBody>
          <a:bodyPr/>
          <a:lstStyle/>
          <a:p>
            <a:pPr eaLnBrk="1" hangingPunct="1"/>
            <a:r>
              <a:rPr lang="en-IN" dirty="0"/>
              <a:t>PCFC- Foreign Currency</a:t>
            </a:r>
          </a:p>
        </p:txBody>
      </p:sp>
    </p:spTree>
    <p:extLst>
      <p:ext uri="{BB962C8B-B14F-4D97-AF65-F5344CB8AC3E}">
        <p14:creationId xmlns:p14="http://schemas.microsoft.com/office/powerpoint/2010/main" val="7677423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7" name="Content Placeholder 2"/>
          <p:cNvSpPr>
            <a:spLocks noGrp="1"/>
          </p:cNvSpPr>
          <p:nvPr>
            <p:ph idx="1"/>
          </p:nvPr>
        </p:nvSpPr>
        <p:spPr>
          <a:xfrm>
            <a:off x="762000" y="2438400"/>
            <a:ext cx="8183562" cy="4187825"/>
          </a:xfrm>
        </p:spPr>
        <p:txBody>
          <a:bodyPr/>
          <a:lstStyle/>
          <a:p>
            <a:pPr eaLnBrk="1" hangingPunct="1"/>
            <a:r>
              <a:rPr lang="en-IN" dirty="0"/>
              <a:t>Excise duty (customs, sales tax and others) on raw materials used in exports is refunded to exporters according to government entitlements.</a:t>
            </a:r>
          </a:p>
          <a:p>
            <a:pPr eaLnBrk="1" hangingPunct="1"/>
            <a:r>
              <a:rPr lang="en-IN" dirty="0"/>
              <a:t>Banks can grant advances at concessional rates of interest on this entitlement for up to 90 days.</a:t>
            </a:r>
          </a:p>
          <a:p>
            <a:pPr eaLnBrk="1" hangingPunct="1"/>
            <a:r>
              <a:rPr lang="en-IN" dirty="0"/>
              <a:t>Amount of advance is adjusted after receiving the drawback amount.</a:t>
            </a:r>
          </a:p>
        </p:txBody>
      </p:sp>
      <p:sp>
        <p:nvSpPr>
          <p:cNvPr id="5" name="Title 1"/>
          <p:cNvSpPr>
            <a:spLocks noGrp="1"/>
          </p:cNvSpPr>
          <p:nvPr>
            <p:ph type="title"/>
          </p:nvPr>
        </p:nvSpPr>
        <p:spPr/>
        <p:txBody>
          <a:bodyPr>
            <a:normAutofit/>
          </a:bodyPr>
          <a:lstStyle/>
          <a:p>
            <a:pPr eaLnBrk="1" hangingPunct="1">
              <a:defRPr/>
            </a:pPr>
            <a:r>
              <a:rPr lang="en-IN" dirty="0"/>
              <a:t>Advances Against Duty Drawback </a:t>
            </a:r>
          </a:p>
        </p:txBody>
      </p:sp>
    </p:spTree>
    <p:extLst>
      <p:ext uri="{BB962C8B-B14F-4D97-AF65-F5344CB8AC3E}">
        <p14:creationId xmlns:p14="http://schemas.microsoft.com/office/powerpoint/2010/main" val="6324931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Post Shipment Credit</a:t>
            </a:r>
          </a:p>
        </p:txBody>
      </p:sp>
      <p:sp>
        <p:nvSpPr>
          <p:cNvPr id="3" name="Content Placeholder 2"/>
          <p:cNvSpPr>
            <a:spLocks noGrp="1"/>
          </p:cNvSpPr>
          <p:nvPr>
            <p:ph idx="1"/>
          </p:nvPr>
        </p:nvSpPr>
        <p:spPr/>
        <p:txBody>
          <a:bodyPr/>
          <a:lstStyle/>
          <a:p>
            <a:r>
              <a:rPr lang="en-US" dirty="0"/>
              <a:t>Post shipment finance is provided to meet working capital requirements after the actual shipment of goods. </a:t>
            </a:r>
          </a:p>
          <a:p>
            <a:r>
              <a:rPr lang="en-US" dirty="0"/>
              <a:t>It bridges the financial gap between the date of shipment and actual receipt of payment from overseas buyer thereof. </a:t>
            </a:r>
          </a:p>
          <a:p>
            <a:r>
              <a:rPr lang="en-US" dirty="0"/>
              <a:t>Generally for export duties/taxes, advertisement, after sales service, fright and shipping expenses, marine insurance etc.</a:t>
            </a:r>
          </a:p>
        </p:txBody>
      </p:sp>
      <p:sp>
        <p:nvSpPr>
          <p:cNvPr id="4" name="Slide Number Placeholder 3"/>
          <p:cNvSpPr>
            <a:spLocks noGrp="1"/>
          </p:cNvSpPr>
          <p:nvPr>
            <p:ph type="sldNum" sz="quarter" idx="12"/>
          </p:nvPr>
        </p:nvSpPr>
        <p:spPr/>
        <p:txBody>
          <a:bodyPr/>
          <a:lstStyle/>
          <a:p>
            <a:pPr>
              <a:defRPr/>
            </a:pPr>
            <a:fld id="{BBB075B0-6699-4E91-B1D3-C08E0FB47F3E}" type="slidenum">
              <a:rPr lang="en-US" smtClean="0">
                <a:solidFill>
                  <a:srgbClr val="FFFFFF"/>
                </a:solidFill>
              </a:rPr>
              <a:pPr>
                <a:defRPr/>
              </a:pPr>
              <a:t>7</a:t>
            </a:fld>
            <a:endParaRPr lang="en-US">
              <a:solidFill>
                <a:srgbClr val="FFFFFF"/>
              </a:solidFill>
            </a:endParaRPr>
          </a:p>
        </p:txBody>
      </p:sp>
    </p:spTree>
    <p:extLst>
      <p:ext uri="{BB962C8B-B14F-4D97-AF65-F5344CB8AC3E}">
        <p14:creationId xmlns:p14="http://schemas.microsoft.com/office/powerpoint/2010/main" val="247892332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a:t>Also called documentary credit.</a:t>
            </a:r>
          </a:p>
          <a:p>
            <a:r>
              <a:rPr lang="en-US" dirty="0"/>
              <a:t>Documents required are:</a:t>
            </a:r>
          </a:p>
          <a:p>
            <a:pPr lvl="1"/>
            <a:r>
              <a:rPr lang="en-US" dirty="0"/>
              <a:t>Commercial invoice</a:t>
            </a:r>
          </a:p>
          <a:p>
            <a:pPr lvl="1"/>
            <a:r>
              <a:rPr lang="en-US" dirty="0"/>
              <a:t>Bill of Exchange</a:t>
            </a:r>
          </a:p>
          <a:p>
            <a:pPr lvl="1"/>
            <a:r>
              <a:rPr lang="en-US" dirty="0"/>
              <a:t>Packing list</a:t>
            </a:r>
          </a:p>
          <a:p>
            <a:pPr lvl="1"/>
            <a:r>
              <a:rPr lang="en-US" dirty="0"/>
              <a:t>Certificate of Origin</a:t>
            </a:r>
          </a:p>
          <a:p>
            <a:pPr lvl="1"/>
            <a:r>
              <a:rPr lang="en-US" dirty="0"/>
              <a:t>Quality certificate</a:t>
            </a:r>
          </a:p>
          <a:p>
            <a:pPr lvl="1"/>
            <a:r>
              <a:rPr lang="en-US" dirty="0"/>
              <a:t>Bill of Lading/ Airways bill</a:t>
            </a:r>
          </a:p>
          <a:p>
            <a:pPr lvl="1"/>
            <a:r>
              <a:rPr lang="en-US" dirty="0"/>
              <a:t>Dock receipt</a:t>
            </a:r>
          </a:p>
        </p:txBody>
      </p:sp>
      <p:sp>
        <p:nvSpPr>
          <p:cNvPr id="4" name="Slide Number Placeholder 3"/>
          <p:cNvSpPr>
            <a:spLocks noGrp="1"/>
          </p:cNvSpPr>
          <p:nvPr>
            <p:ph type="sldNum" sz="quarter" idx="12"/>
          </p:nvPr>
        </p:nvSpPr>
        <p:spPr/>
        <p:txBody>
          <a:bodyPr/>
          <a:lstStyle/>
          <a:p>
            <a:pPr>
              <a:defRPr/>
            </a:pPr>
            <a:fld id="{BBB075B0-6699-4E91-B1D3-C08E0FB47F3E}" type="slidenum">
              <a:rPr lang="en-US" smtClean="0">
                <a:solidFill>
                  <a:srgbClr val="FFFFFF"/>
                </a:solidFill>
              </a:rPr>
              <a:pPr>
                <a:defRPr/>
              </a:pPr>
              <a:t>8</a:t>
            </a:fld>
            <a:endParaRPr lang="en-US">
              <a:solidFill>
                <a:srgbClr val="FFFFFF"/>
              </a:solidFill>
            </a:endParaRPr>
          </a:p>
        </p:txBody>
      </p:sp>
      <p:sp>
        <p:nvSpPr>
          <p:cNvPr id="5" name="Title 1"/>
          <p:cNvSpPr>
            <a:spLocks noGrp="1"/>
          </p:cNvSpPr>
          <p:nvPr>
            <p:ph type="title"/>
          </p:nvPr>
        </p:nvSpPr>
        <p:spPr/>
        <p:txBody>
          <a:bodyPr/>
          <a:lstStyle/>
          <a:p>
            <a:r>
              <a:rPr lang="en-US" dirty="0"/>
              <a:t>Post Shipment Credit</a:t>
            </a:r>
          </a:p>
        </p:txBody>
      </p:sp>
    </p:spTree>
    <p:extLst>
      <p:ext uri="{BB962C8B-B14F-4D97-AF65-F5344CB8AC3E}">
        <p14:creationId xmlns:p14="http://schemas.microsoft.com/office/powerpoint/2010/main" val="417885892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a:t>Export bills purchased/ discounted.</a:t>
            </a:r>
          </a:p>
          <a:p>
            <a:r>
              <a:rPr lang="en-US" dirty="0"/>
              <a:t>Export bills negotiated.</a:t>
            </a:r>
          </a:p>
          <a:p>
            <a:r>
              <a:rPr lang="en-US" dirty="0"/>
              <a:t>Advance against export bills sent for collection basis.</a:t>
            </a:r>
          </a:p>
        </p:txBody>
      </p:sp>
      <p:sp>
        <p:nvSpPr>
          <p:cNvPr id="4" name="Slide Number Placeholder 3"/>
          <p:cNvSpPr>
            <a:spLocks noGrp="1"/>
          </p:cNvSpPr>
          <p:nvPr>
            <p:ph type="sldNum" sz="quarter" idx="12"/>
          </p:nvPr>
        </p:nvSpPr>
        <p:spPr/>
        <p:txBody>
          <a:bodyPr/>
          <a:lstStyle/>
          <a:p>
            <a:pPr>
              <a:defRPr/>
            </a:pPr>
            <a:fld id="{BBB075B0-6699-4E91-B1D3-C08E0FB47F3E}" type="slidenum">
              <a:rPr lang="en-US" smtClean="0">
                <a:solidFill>
                  <a:srgbClr val="FFFFFF"/>
                </a:solidFill>
              </a:rPr>
              <a:pPr>
                <a:defRPr/>
              </a:pPr>
              <a:t>9</a:t>
            </a:fld>
            <a:endParaRPr lang="en-US">
              <a:solidFill>
                <a:srgbClr val="FFFFFF"/>
              </a:solidFill>
            </a:endParaRPr>
          </a:p>
        </p:txBody>
      </p:sp>
      <p:sp>
        <p:nvSpPr>
          <p:cNvPr id="5" name="Title 1"/>
          <p:cNvSpPr>
            <a:spLocks noGrp="1"/>
          </p:cNvSpPr>
          <p:nvPr>
            <p:ph type="title"/>
          </p:nvPr>
        </p:nvSpPr>
        <p:spPr/>
        <p:txBody>
          <a:bodyPr/>
          <a:lstStyle/>
          <a:p>
            <a:r>
              <a:rPr lang="en-US" dirty="0"/>
              <a:t>Post Shipment Credit- Types</a:t>
            </a:r>
          </a:p>
        </p:txBody>
      </p:sp>
    </p:spTree>
    <p:extLst>
      <p:ext uri="{BB962C8B-B14F-4D97-AF65-F5344CB8AC3E}">
        <p14:creationId xmlns:p14="http://schemas.microsoft.com/office/powerpoint/2010/main" val="425119689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apsules">
  <a:themeElements>
    <a:clrScheme name="Capsules 1">
      <a:dk1>
        <a:srgbClr val="003366"/>
      </a:dk1>
      <a:lt1>
        <a:srgbClr val="FFFFFF"/>
      </a:lt1>
      <a:dk2>
        <a:srgbClr val="006666"/>
      </a:dk2>
      <a:lt2>
        <a:srgbClr val="666699"/>
      </a:lt2>
      <a:accent1>
        <a:srgbClr val="33CCCC"/>
      </a:accent1>
      <a:accent2>
        <a:srgbClr val="99CC99"/>
      </a:accent2>
      <a:accent3>
        <a:srgbClr val="FFFFFF"/>
      </a:accent3>
      <a:accent4>
        <a:srgbClr val="002A56"/>
      </a:accent4>
      <a:accent5>
        <a:srgbClr val="ADE2E2"/>
      </a:accent5>
      <a:accent6>
        <a:srgbClr val="8AB98A"/>
      </a:accent6>
      <a:hlink>
        <a:srgbClr val="003366"/>
      </a:hlink>
      <a:folHlink>
        <a:srgbClr val="CC99FF"/>
      </a:folHlink>
    </a:clrScheme>
    <a:fontScheme name="Capsules">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Capsules 1">
        <a:dk1>
          <a:srgbClr val="003366"/>
        </a:dk1>
        <a:lt1>
          <a:srgbClr val="FFFFFF"/>
        </a:lt1>
        <a:dk2>
          <a:srgbClr val="006666"/>
        </a:dk2>
        <a:lt2>
          <a:srgbClr val="666699"/>
        </a:lt2>
        <a:accent1>
          <a:srgbClr val="33CCCC"/>
        </a:accent1>
        <a:accent2>
          <a:srgbClr val="99CC99"/>
        </a:accent2>
        <a:accent3>
          <a:srgbClr val="FFFFFF"/>
        </a:accent3>
        <a:accent4>
          <a:srgbClr val="002A56"/>
        </a:accent4>
        <a:accent5>
          <a:srgbClr val="ADE2E2"/>
        </a:accent5>
        <a:accent6>
          <a:srgbClr val="8AB98A"/>
        </a:accent6>
        <a:hlink>
          <a:srgbClr val="003366"/>
        </a:hlink>
        <a:folHlink>
          <a:srgbClr val="CC99FF"/>
        </a:folHlink>
      </a:clrScheme>
      <a:clrMap bg1="lt1" tx1="dk1" bg2="lt2" tx2="dk2" accent1="accent1" accent2="accent2" accent3="accent3" accent4="accent4" accent5="accent5" accent6="accent6" hlink="hlink" folHlink="folHlink"/>
    </a:extraClrScheme>
    <a:extraClrScheme>
      <a:clrScheme name="Capsules 2">
        <a:dk1>
          <a:srgbClr val="000000"/>
        </a:dk1>
        <a:lt1>
          <a:srgbClr val="FFFFFF"/>
        </a:lt1>
        <a:dk2>
          <a:srgbClr val="000000"/>
        </a:dk2>
        <a:lt2>
          <a:srgbClr val="808000"/>
        </a:lt2>
        <a:accent1>
          <a:srgbClr val="FFCC99"/>
        </a:accent1>
        <a:accent2>
          <a:srgbClr val="99CC00"/>
        </a:accent2>
        <a:accent3>
          <a:srgbClr val="FFFFFF"/>
        </a:accent3>
        <a:accent4>
          <a:srgbClr val="000000"/>
        </a:accent4>
        <a:accent5>
          <a:srgbClr val="FFE2CA"/>
        </a:accent5>
        <a:accent6>
          <a:srgbClr val="8AB900"/>
        </a:accent6>
        <a:hlink>
          <a:srgbClr val="336600"/>
        </a:hlink>
        <a:folHlink>
          <a:srgbClr val="FFCC00"/>
        </a:folHlink>
      </a:clrScheme>
      <a:clrMap bg1="lt1" tx1="dk1" bg2="lt2" tx2="dk2" accent1="accent1" accent2="accent2" accent3="accent3" accent4="accent4" accent5="accent5" accent6="accent6" hlink="hlink" folHlink="folHlink"/>
    </a:extraClrScheme>
    <a:extraClrScheme>
      <a:clrScheme name="Capsules 3">
        <a:dk1>
          <a:srgbClr val="006699"/>
        </a:dk1>
        <a:lt1>
          <a:srgbClr val="FFFFFF"/>
        </a:lt1>
        <a:dk2>
          <a:srgbClr val="6699FF"/>
        </a:dk2>
        <a:lt2>
          <a:srgbClr val="FFFFFF"/>
        </a:lt2>
        <a:accent1>
          <a:srgbClr val="33CCCC"/>
        </a:accent1>
        <a:accent2>
          <a:srgbClr val="006699"/>
        </a:accent2>
        <a:accent3>
          <a:srgbClr val="B8CAFF"/>
        </a:accent3>
        <a:accent4>
          <a:srgbClr val="DADADA"/>
        </a:accent4>
        <a:accent5>
          <a:srgbClr val="ADE2E2"/>
        </a:accent5>
        <a:accent6>
          <a:srgbClr val="005C8A"/>
        </a:accent6>
        <a:hlink>
          <a:srgbClr val="99CC00"/>
        </a:hlink>
        <a:folHlink>
          <a:srgbClr val="FFFFCC"/>
        </a:folHlink>
      </a:clrScheme>
      <a:clrMap bg1="dk2" tx1="lt1" bg2="dk1" tx2="lt2" accent1="accent1" accent2="accent2" accent3="accent3" accent4="accent4" accent5="accent5" accent6="accent6" hlink="hlink" folHlink="folHlink"/>
    </a:extraClrScheme>
    <a:extraClrScheme>
      <a:clrScheme name="Capsules 4">
        <a:dk1>
          <a:srgbClr val="000000"/>
        </a:dk1>
        <a:lt1>
          <a:srgbClr val="FFFFFF"/>
        </a:lt1>
        <a:dk2>
          <a:srgbClr val="9900CC"/>
        </a:dk2>
        <a:lt2>
          <a:srgbClr val="006600"/>
        </a:lt2>
        <a:accent1>
          <a:srgbClr val="33CC33"/>
        </a:accent1>
        <a:accent2>
          <a:srgbClr val="FFCC66"/>
        </a:accent2>
        <a:accent3>
          <a:srgbClr val="FFFFFF"/>
        </a:accent3>
        <a:accent4>
          <a:srgbClr val="000000"/>
        </a:accent4>
        <a:accent5>
          <a:srgbClr val="ADE2AD"/>
        </a:accent5>
        <a:accent6>
          <a:srgbClr val="E7B95C"/>
        </a:accent6>
        <a:hlink>
          <a:srgbClr val="0033CC"/>
        </a:hlink>
        <a:folHlink>
          <a:srgbClr val="CC0066"/>
        </a:folHlink>
      </a:clrScheme>
      <a:clrMap bg1="lt1" tx1="dk1" bg2="lt2" tx2="dk2" accent1="accent1" accent2="accent2" accent3="accent3" accent4="accent4" accent5="accent5" accent6="accent6" hlink="hlink" folHlink="folHlink"/>
    </a:extraClrScheme>
    <a:extraClrScheme>
      <a:clrScheme name="Capsules 5">
        <a:dk1>
          <a:srgbClr val="000066"/>
        </a:dk1>
        <a:lt1>
          <a:srgbClr val="FFFFFF"/>
        </a:lt1>
        <a:dk2>
          <a:srgbClr val="336699"/>
        </a:dk2>
        <a:lt2>
          <a:srgbClr val="FFFFEB"/>
        </a:lt2>
        <a:accent1>
          <a:srgbClr val="99CCFF"/>
        </a:accent1>
        <a:accent2>
          <a:srgbClr val="9999FF"/>
        </a:accent2>
        <a:accent3>
          <a:srgbClr val="ADB8CA"/>
        </a:accent3>
        <a:accent4>
          <a:srgbClr val="DADADA"/>
        </a:accent4>
        <a:accent5>
          <a:srgbClr val="CAE2FF"/>
        </a:accent5>
        <a:accent6>
          <a:srgbClr val="8A8AE7"/>
        </a:accent6>
        <a:hlink>
          <a:srgbClr val="CCCCFF"/>
        </a:hlink>
        <a:folHlink>
          <a:srgbClr val="C68DFF"/>
        </a:folHlink>
      </a:clrScheme>
      <a:clrMap bg1="dk2" tx1="lt1" bg2="dk1" tx2="lt2" accent1="accent1" accent2="accent2" accent3="accent3" accent4="accent4" accent5="accent5" accent6="accent6" hlink="hlink" folHlink="folHlink"/>
    </a:extraClrScheme>
    <a:extraClrScheme>
      <a:clrScheme name="Capsules 6">
        <a:dk1>
          <a:srgbClr val="808000"/>
        </a:dk1>
        <a:lt1>
          <a:srgbClr val="FFFFFF"/>
        </a:lt1>
        <a:dk2>
          <a:srgbClr val="006666"/>
        </a:dk2>
        <a:lt2>
          <a:srgbClr val="FFFFFF"/>
        </a:lt2>
        <a:accent1>
          <a:srgbClr val="FFCC66"/>
        </a:accent1>
        <a:accent2>
          <a:srgbClr val="00ACA8"/>
        </a:accent2>
        <a:accent3>
          <a:srgbClr val="AAB8B8"/>
        </a:accent3>
        <a:accent4>
          <a:srgbClr val="DADADA"/>
        </a:accent4>
        <a:accent5>
          <a:srgbClr val="FFE2B8"/>
        </a:accent5>
        <a:accent6>
          <a:srgbClr val="009B98"/>
        </a:accent6>
        <a:hlink>
          <a:srgbClr val="CCCC00"/>
        </a:hlink>
        <a:folHlink>
          <a:srgbClr val="33CCCC"/>
        </a:folHlink>
      </a:clrScheme>
      <a:clrMap bg1="dk2" tx1="lt1" bg2="dk1" tx2="lt2" accent1="accent1" accent2="accent2" accent3="accent3" accent4="accent4" accent5="accent5" accent6="accent6" hlink="hlink" folHlink="folHlink"/>
    </a:extraClrScheme>
    <a:extraClrScheme>
      <a:clrScheme name="Capsules 7">
        <a:dk1>
          <a:srgbClr val="FFFFCC"/>
        </a:dk1>
        <a:lt1>
          <a:srgbClr val="FFFFFF"/>
        </a:lt1>
        <a:dk2>
          <a:srgbClr val="660033"/>
        </a:dk2>
        <a:lt2>
          <a:srgbClr val="FFFFFF"/>
        </a:lt2>
        <a:accent1>
          <a:srgbClr val="FF9900"/>
        </a:accent1>
        <a:accent2>
          <a:srgbClr val="CC3300"/>
        </a:accent2>
        <a:accent3>
          <a:srgbClr val="B8AAAD"/>
        </a:accent3>
        <a:accent4>
          <a:srgbClr val="DADADA"/>
        </a:accent4>
        <a:accent5>
          <a:srgbClr val="FFCAAA"/>
        </a:accent5>
        <a:accent6>
          <a:srgbClr val="B92D00"/>
        </a:accent6>
        <a:hlink>
          <a:srgbClr val="FFCC00"/>
        </a:hlink>
        <a:folHlink>
          <a:srgbClr val="FFCC99"/>
        </a:folHlink>
      </a:clrScheme>
      <a:clrMap bg1="dk2" tx1="lt1" bg2="dk1" tx2="lt2" accent1="accent1" accent2="accent2" accent3="accent3" accent4="accent4" accent5="accent5" accent6="accent6" hlink="hlink" folHlink="folHlink"/>
    </a:extraClrScheme>
    <a:extraClrScheme>
      <a:clrScheme name="Capsules 8">
        <a:dk1>
          <a:srgbClr val="FF0000"/>
        </a:dk1>
        <a:lt1>
          <a:srgbClr val="FFFFFF"/>
        </a:lt1>
        <a:dk2>
          <a:srgbClr val="000000"/>
        </a:dk2>
        <a:lt2>
          <a:srgbClr val="FFFFFF"/>
        </a:lt2>
        <a:accent1>
          <a:srgbClr val="FFCC00"/>
        </a:accent1>
        <a:accent2>
          <a:srgbClr val="CC3300"/>
        </a:accent2>
        <a:accent3>
          <a:srgbClr val="AAAAAA"/>
        </a:accent3>
        <a:accent4>
          <a:srgbClr val="DADADA"/>
        </a:accent4>
        <a:accent5>
          <a:srgbClr val="FFE2AA"/>
        </a:accent5>
        <a:accent6>
          <a:srgbClr val="B92D00"/>
        </a:accent6>
        <a:hlink>
          <a:srgbClr val="FF6600"/>
        </a:hlink>
        <a:folHlink>
          <a:srgbClr val="FF7C8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2111</TotalTime>
  <Words>1947</Words>
  <Application>Microsoft Office PowerPoint</Application>
  <PresentationFormat>On-screen Show (4:3)</PresentationFormat>
  <Paragraphs>188</Paragraphs>
  <Slides>29</Slides>
  <Notes>6</Notes>
  <HiddenSlides>0</HiddenSlides>
  <MMClips>0</MMClips>
  <ScaleCrop>false</ScaleCrop>
  <HeadingPairs>
    <vt:vector size="6" baseType="variant">
      <vt:variant>
        <vt:lpstr>Fonts Used</vt:lpstr>
      </vt:variant>
      <vt:variant>
        <vt:i4>7</vt:i4>
      </vt:variant>
      <vt:variant>
        <vt:lpstr>Theme</vt:lpstr>
      </vt:variant>
      <vt:variant>
        <vt:i4>2</vt:i4>
      </vt:variant>
      <vt:variant>
        <vt:lpstr>Slide Titles</vt:lpstr>
      </vt:variant>
      <vt:variant>
        <vt:i4>29</vt:i4>
      </vt:variant>
    </vt:vector>
  </HeadingPairs>
  <TitlesOfParts>
    <vt:vector size="38" baseType="lpstr">
      <vt:lpstr>Arial</vt:lpstr>
      <vt:lpstr>Arial</vt:lpstr>
      <vt:lpstr>Calibri</vt:lpstr>
      <vt:lpstr>SourceSansPro</vt:lpstr>
      <vt:lpstr>Times New Roman</vt:lpstr>
      <vt:lpstr>Wingdings</vt:lpstr>
      <vt:lpstr>Wingdings 2</vt:lpstr>
      <vt:lpstr>Office Theme</vt:lpstr>
      <vt:lpstr>Capsules</vt:lpstr>
      <vt:lpstr>Export Finance</vt:lpstr>
      <vt:lpstr>EXPORT FINANCE</vt:lpstr>
      <vt:lpstr>PRE SHIPMENT CREDIT</vt:lpstr>
      <vt:lpstr>PRE SHIPMENT CREDIT</vt:lpstr>
      <vt:lpstr>PCFC- Foreign Currency</vt:lpstr>
      <vt:lpstr>Advances Against Duty Drawback </vt:lpstr>
      <vt:lpstr>Post Shipment Credit</vt:lpstr>
      <vt:lpstr>Post Shipment Credit</vt:lpstr>
      <vt:lpstr>Post Shipment Credit- Types</vt:lpstr>
      <vt:lpstr>Export Bills Purchased / Discounted</vt:lpstr>
      <vt:lpstr>BILL NEGOTIATION-  Letter of Credit</vt:lpstr>
      <vt:lpstr> N</vt:lpstr>
      <vt:lpstr>Banking considerations- LC</vt:lpstr>
      <vt:lpstr>LC- Risk factor for banks</vt:lpstr>
      <vt:lpstr>ADVANTAGE OF LCS</vt:lpstr>
      <vt:lpstr>Bills sent for Collection</vt:lpstr>
      <vt:lpstr>Factoring</vt:lpstr>
      <vt:lpstr>Factoring - Process</vt:lpstr>
      <vt:lpstr>Factoring - Process</vt:lpstr>
      <vt:lpstr>Deemed Export Finance</vt:lpstr>
      <vt:lpstr>Deemed Export Finance</vt:lpstr>
      <vt:lpstr>Finance against Deferred Payment Export</vt:lpstr>
      <vt:lpstr>BANK GUARANTEES</vt:lpstr>
      <vt:lpstr>TYPES OF GUARANTEES</vt:lpstr>
      <vt:lpstr>GUARANTEE TERMS</vt:lpstr>
      <vt:lpstr>Features of Export Finance</vt:lpstr>
      <vt:lpstr>Cont’d</vt:lpstr>
      <vt:lpstr>Cont’d</vt:lpstr>
      <vt:lpstr>Cont’d</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Export Finance</dc:title>
  <dc:creator>Kanishtha</dc:creator>
  <cp:lastModifiedBy>kanishtha vyas</cp:lastModifiedBy>
  <cp:revision>79</cp:revision>
  <dcterms:created xsi:type="dcterms:W3CDTF">2006-08-16T00:00:00Z</dcterms:created>
  <dcterms:modified xsi:type="dcterms:W3CDTF">2020-09-28T04:23:17Z</dcterms:modified>
</cp:coreProperties>
</file>