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4162328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1027175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563645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1808386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6006112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27704262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18312543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1754374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390976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292499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889205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174561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1308431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3922401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3315736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3598299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4/27/2021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xmlns="" val="3080724185"/>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 id="2147483834" r:id="rId13"/>
    <p:sldLayoutId id="2147483835" r:id="rId14"/>
    <p:sldLayoutId id="2147483836" r:id="rId15"/>
    <p:sldLayoutId id="214748383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EC6ED2-23B2-C948-84B5-43292505FEF5}"/>
              </a:ext>
            </a:extLst>
          </p:cNvPr>
          <p:cNvSpPr>
            <a:spLocks noGrp="1"/>
          </p:cNvSpPr>
          <p:nvPr>
            <p:ph type="ctrTitle"/>
          </p:nvPr>
        </p:nvSpPr>
        <p:spPr>
          <a:xfrm>
            <a:off x="1326368" y="3429000"/>
            <a:ext cx="10481093" cy="908266"/>
          </a:xfrm>
        </p:spPr>
        <p:txBody>
          <a:bodyPr>
            <a:normAutofit fontScale="90000"/>
          </a:bodyPr>
          <a:lstStyle/>
          <a:p>
            <a:pPr algn="ctr"/>
            <a:r>
              <a:rPr lang="en-US" dirty="0"/>
              <a:t>OPERANT </a:t>
            </a:r>
            <a:r>
              <a:rPr lang="en-US" dirty="0" smtClean="0"/>
              <a:t>CONDITIONING</a:t>
            </a:r>
            <a:r>
              <a:rPr lang="en-US" smtClean="0"/>
              <a:t/>
            </a:r>
            <a:br>
              <a:rPr lang="en-US" smtClean="0"/>
            </a:br>
            <a:endParaRPr lang="en-US" dirty="0"/>
          </a:p>
        </p:txBody>
      </p:sp>
      <p:sp>
        <p:nvSpPr>
          <p:cNvPr id="3" name="Subtitle 2">
            <a:extLst>
              <a:ext uri="{FF2B5EF4-FFF2-40B4-BE49-F238E27FC236}">
                <a16:creationId xmlns:a16="http://schemas.microsoft.com/office/drawing/2014/main" xmlns="" id="{20457F3F-B342-FD43-B9A0-F93E0959361C}"/>
              </a:ext>
            </a:extLst>
          </p:cNvPr>
          <p:cNvSpPr>
            <a:spLocks noGrp="1"/>
          </p:cNvSpPr>
          <p:nvPr>
            <p:ph type="subTitle" idx="1"/>
          </p:nvPr>
        </p:nvSpPr>
        <p:spPr>
          <a:xfrm>
            <a:off x="901724" y="188729"/>
            <a:ext cx="10327750" cy="2823884"/>
          </a:xfrm>
        </p:spPr>
        <p:txBody>
          <a:bodyPr>
            <a:noAutofit/>
          </a:bodyPr>
          <a:lstStyle/>
          <a:p>
            <a:pPr algn="ctr"/>
            <a:r>
              <a:rPr lang="en-US" sz="4800" dirty="0" smtClean="0">
                <a:latin typeface="Algerian" pitchFamily="82" charset="0"/>
              </a:rPr>
              <a:t>Unit II </a:t>
            </a:r>
          </a:p>
          <a:p>
            <a:pPr algn="ctr"/>
            <a:endParaRPr lang="en-US" sz="4800" dirty="0">
              <a:latin typeface="Algerian" pitchFamily="82" charset="0"/>
            </a:endParaRPr>
          </a:p>
          <a:p>
            <a:pPr algn="ctr"/>
            <a:endParaRPr lang="en-US" sz="4800" dirty="0">
              <a:latin typeface="Algerian" pitchFamily="82" charset="0"/>
            </a:endParaRPr>
          </a:p>
          <a:p>
            <a:pPr algn="ctr"/>
            <a:endParaRPr lang="en-US" sz="2800" dirty="0"/>
          </a:p>
        </p:txBody>
      </p:sp>
    </p:spTree>
    <p:extLst>
      <p:ext uri="{BB962C8B-B14F-4D97-AF65-F5344CB8AC3E}">
        <p14:creationId xmlns:p14="http://schemas.microsoft.com/office/powerpoint/2010/main" xmlns="" val="2020763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2CA327-54BC-D545-B2E4-4F46DEA3C018}"/>
              </a:ext>
            </a:extLst>
          </p:cNvPr>
          <p:cNvSpPr>
            <a:spLocks noGrp="1"/>
          </p:cNvSpPr>
          <p:nvPr>
            <p:ph type="title"/>
          </p:nvPr>
        </p:nvSpPr>
        <p:spPr/>
        <p:txBody>
          <a:bodyPr/>
          <a:lstStyle/>
          <a:p>
            <a:r>
              <a:rPr lang="en-US"/>
              <a:t>Extinction</a:t>
            </a:r>
          </a:p>
        </p:txBody>
      </p:sp>
      <p:sp>
        <p:nvSpPr>
          <p:cNvPr id="3" name="Content Placeholder 2">
            <a:extLst>
              <a:ext uri="{FF2B5EF4-FFF2-40B4-BE49-F238E27FC236}">
                <a16:creationId xmlns:a16="http://schemas.microsoft.com/office/drawing/2014/main" xmlns="" id="{566B11FA-54E1-664B-B85B-BB2D5A6CEC60}"/>
              </a:ext>
            </a:extLst>
          </p:cNvPr>
          <p:cNvSpPr>
            <a:spLocks noGrp="1"/>
          </p:cNvSpPr>
          <p:nvPr>
            <p:ph idx="1"/>
          </p:nvPr>
        </p:nvSpPr>
        <p:spPr/>
        <p:txBody>
          <a:bodyPr>
            <a:normAutofit/>
          </a:bodyPr>
          <a:lstStyle/>
          <a:p>
            <a:r>
              <a:rPr lang="en-US" sz="2400"/>
              <a:t>Extinction is the process of eliminating a behavior by withholding reinforcement.</a:t>
            </a:r>
          </a:p>
          <a:p>
            <a:r>
              <a:rPr lang="en-US" sz="2400"/>
              <a:t>If the reinforcement no longer follow the response, the tendency for it to occur will decrease. If the extinction procedure continues long enough, the likelihood of a response will decrease to about it’s level before it was reinforced.</a:t>
            </a:r>
          </a:p>
        </p:txBody>
      </p:sp>
    </p:spTree>
    <p:extLst>
      <p:ext uri="{BB962C8B-B14F-4D97-AF65-F5344CB8AC3E}">
        <p14:creationId xmlns:p14="http://schemas.microsoft.com/office/powerpoint/2010/main" xmlns="" val="1264594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D20F39-6353-DF4F-9CFA-D273301D4496}"/>
              </a:ext>
            </a:extLst>
          </p:cNvPr>
          <p:cNvSpPr>
            <a:spLocks noGrp="1"/>
          </p:cNvSpPr>
          <p:nvPr>
            <p:ph type="title"/>
          </p:nvPr>
        </p:nvSpPr>
        <p:spPr>
          <a:xfrm>
            <a:off x="2524100" y="357166"/>
            <a:ext cx="8911687" cy="733188"/>
          </a:xfrm>
        </p:spPr>
        <p:txBody>
          <a:bodyPr/>
          <a:lstStyle/>
          <a:p>
            <a:r>
              <a:rPr lang="en-US" dirty="0"/>
              <a:t>Schedules of Positive Reinforcements</a:t>
            </a:r>
          </a:p>
        </p:txBody>
      </p:sp>
      <p:sp>
        <p:nvSpPr>
          <p:cNvPr id="3" name="Content Placeholder 2">
            <a:extLst>
              <a:ext uri="{FF2B5EF4-FFF2-40B4-BE49-F238E27FC236}">
                <a16:creationId xmlns:a16="http://schemas.microsoft.com/office/drawing/2014/main" xmlns="" id="{0597E8BF-BCCC-6644-A2EC-CAFAAE40198B}"/>
              </a:ext>
            </a:extLst>
          </p:cNvPr>
          <p:cNvSpPr>
            <a:spLocks noGrp="1"/>
          </p:cNvSpPr>
          <p:nvPr>
            <p:ph idx="1"/>
          </p:nvPr>
        </p:nvSpPr>
        <p:spPr>
          <a:xfrm>
            <a:off x="2452662" y="1357298"/>
            <a:ext cx="8915400" cy="5286412"/>
          </a:xfrm>
        </p:spPr>
        <p:txBody>
          <a:bodyPr>
            <a:noAutofit/>
          </a:bodyPr>
          <a:lstStyle/>
          <a:p>
            <a:r>
              <a:rPr lang="en-US" sz="2400" dirty="0"/>
              <a:t>When an organism receives a </a:t>
            </a:r>
            <a:r>
              <a:rPr lang="en-US" sz="2400" dirty="0" err="1"/>
              <a:t>reinforcer</a:t>
            </a:r>
            <a:r>
              <a:rPr lang="en-US" sz="2400" dirty="0"/>
              <a:t> each time it displays a behavior, it is called </a:t>
            </a:r>
            <a:r>
              <a:rPr lang="en-US" sz="2400" b="1" dirty="0"/>
              <a:t>Continuous Reinforcement</a:t>
            </a:r>
            <a:r>
              <a:rPr lang="en-US" sz="2400" dirty="0"/>
              <a:t>. This reinforcement schedule is the quickest way to teach someone a behavior, and it is especially effective in training a new behavior.</a:t>
            </a:r>
          </a:p>
          <a:p>
            <a:r>
              <a:rPr lang="en-US" sz="2400" dirty="0"/>
              <a:t>The timing to present the </a:t>
            </a:r>
            <a:r>
              <a:rPr lang="en-US" sz="2400" dirty="0" err="1"/>
              <a:t>reinforcer</a:t>
            </a:r>
            <a:r>
              <a:rPr lang="en-US" sz="2400" dirty="0"/>
              <a:t> is very important.  The most successful is when </a:t>
            </a:r>
            <a:r>
              <a:rPr lang="en-US" sz="2400" dirty="0" err="1"/>
              <a:t>reinforcer</a:t>
            </a:r>
            <a:r>
              <a:rPr lang="en-US" sz="2400" dirty="0"/>
              <a:t> is present immediately after the behavior, so that the subject can make an association between the target behavior and the consequence.</a:t>
            </a:r>
          </a:p>
          <a:p>
            <a:r>
              <a:rPr lang="en-US" sz="2400" dirty="0"/>
              <a:t>Once a behavior is trained, researchers and trainers often turn to another type of reinforcement schedule – </a:t>
            </a:r>
            <a:r>
              <a:rPr lang="en-US" sz="2400" b="1" dirty="0"/>
              <a:t>partial reinforcement</a:t>
            </a:r>
            <a:r>
              <a:rPr lang="en-US" sz="2400" dirty="0"/>
              <a:t>.</a:t>
            </a:r>
          </a:p>
          <a:p>
            <a:endParaRPr lang="en-US" sz="2400" dirty="0"/>
          </a:p>
        </p:txBody>
      </p:sp>
    </p:spTree>
    <p:extLst>
      <p:ext uri="{BB962C8B-B14F-4D97-AF65-F5344CB8AC3E}">
        <p14:creationId xmlns:p14="http://schemas.microsoft.com/office/powerpoint/2010/main" xmlns="" val="3094416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1158" y="214290"/>
            <a:ext cx="8911687" cy="1161816"/>
          </a:xfrm>
        </p:spPr>
        <p:txBody>
          <a:bodyPr>
            <a:normAutofit/>
          </a:bodyPr>
          <a:lstStyle/>
          <a:p>
            <a:r>
              <a:rPr lang="en-IN" sz="2000" dirty="0">
                <a:latin typeface="+mn-lt"/>
              </a:rPr>
              <a:t>In </a:t>
            </a:r>
            <a:r>
              <a:rPr lang="en-IN" sz="2000" b="1" dirty="0">
                <a:latin typeface="+mn-lt"/>
              </a:rPr>
              <a:t>partial reinforcement (intermittent reinforcement)</a:t>
            </a:r>
            <a:r>
              <a:rPr lang="en-IN" sz="2000" dirty="0">
                <a:latin typeface="+mn-lt"/>
              </a:rPr>
              <a:t>, the person or animal does not get reinforced every time they perform the desired </a:t>
            </a:r>
            <a:r>
              <a:rPr lang="en-IN" sz="2000" dirty="0" err="1">
                <a:latin typeface="+mn-lt"/>
              </a:rPr>
              <a:t>behavior</a:t>
            </a:r>
            <a:r>
              <a:rPr lang="en-IN" sz="2000" dirty="0">
                <a:latin typeface="+mn-lt"/>
              </a:rPr>
              <a:t>.</a:t>
            </a:r>
          </a:p>
        </p:txBody>
      </p:sp>
      <p:graphicFrame>
        <p:nvGraphicFramePr>
          <p:cNvPr id="4" name="Content Placeholder 3"/>
          <p:cNvGraphicFramePr>
            <a:graphicFrameLocks noGrp="1"/>
          </p:cNvGraphicFramePr>
          <p:nvPr>
            <p:ph idx="1"/>
          </p:nvPr>
        </p:nvGraphicFramePr>
        <p:xfrm>
          <a:off x="2024034" y="1357298"/>
          <a:ext cx="9215502" cy="2291080"/>
        </p:xfrm>
        <a:graphic>
          <a:graphicData uri="http://schemas.openxmlformats.org/drawingml/2006/table">
            <a:tbl>
              <a:tblPr firstRow="1" bandRow="1">
                <a:tableStyleId>{5940675A-B579-460E-94D1-54222C63F5DA}</a:tableStyleId>
              </a:tblPr>
              <a:tblGrid>
                <a:gridCol w="1188021">
                  <a:extLst>
                    <a:ext uri="{9D8B030D-6E8A-4147-A177-3AD203B41FA5}">
                      <a16:colId xmlns:a16="http://schemas.microsoft.com/office/drawing/2014/main" xmlns="" val="20000"/>
                    </a:ext>
                  </a:extLst>
                </a:gridCol>
                <a:gridCol w="8027481">
                  <a:extLst>
                    <a:ext uri="{9D8B030D-6E8A-4147-A177-3AD203B41FA5}">
                      <a16:colId xmlns:a16="http://schemas.microsoft.com/office/drawing/2014/main" xmlns="" val="20001"/>
                    </a:ext>
                  </a:extLst>
                </a:gridCol>
              </a:tblGrid>
              <a:tr h="370840">
                <a:tc>
                  <a:txBody>
                    <a:bodyPr/>
                    <a:lstStyle/>
                    <a:p>
                      <a:r>
                        <a:rPr lang="en-IN" b="1" dirty="0"/>
                        <a:t>Fixed</a:t>
                      </a:r>
                    </a:p>
                  </a:txBody>
                  <a:tcPr/>
                </a:tc>
                <a:tc>
                  <a:txBody>
                    <a:bodyPr/>
                    <a:lstStyle/>
                    <a:p>
                      <a:r>
                        <a:rPr lang="en-IN" dirty="0"/>
                        <a:t>Number of responses</a:t>
                      </a:r>
                      <a:r>
                        <a:rPr lang="en-IN" baseline="0" dirty="0"/>
                        <a:t> between reinforcements or the amount of time between reinforcements which are set and unchanging.</a:t>
                      </a:r>
                      <a:endParaRPr lang="en-IN" b="0" dirty="0"/>
                    </a:p>
                  </a:txBody>
                  <a:tcPr/>
                </a:tc>
                <a:extLst>
                  <a:ext uri="{0D108BD9-81ED-4DB2-BD59-A6C34878D82A}">
                    <a16:rowId xmlns:a16="http://schemas.microsoft.com/office/drawing/2014/main" xmlns="" val="10000"/>
                  </a:ext>
                </a:extLst>
              </a:tr>
              <a:tr h="370840">
                <a:tc>
                  <a:txBody>
                    <a:bodyPr/>
                    <a:lstStyle/>
                    <a:p>
                      <a:r>
                        <a:rPr lang="en-IN" b="1" dirty="0"/>
                        <a:t>Variable</a:t>
                      </a:r>
                    </a:p>
                  </a:txBody>
                  <a:tcPr/>
                </a:tc>
                <a:tc>
                  <a:txBody>
                    <a:bodyPr/>
                    <a:lstStyle/>
                    <a:p>
                      <a:r>
                        <a:rPr lang="en-IN" dirty="0"/>
                        <a:t>Number of responses</a:t>
                      </a:r>
                      <a:r>
                        <a:rPr lang="en-IN" baseline="0" dirty="0"/>
                        <a:t> or amount of time between reinforcements, which varies or changes.</a:t>
                      </a:r>
                      <a:endParaRPr lang="en-IN" dirty="0"/>
                    </a:p>
                  </a:txBody>
                  <a:tcPr/>
                </a:tc>
                <a:extLst>
                  <a:ext uri="{0D108BD9-81ED-4DB2-BD59-A6C34878D82A}">
                    <a16:rowId xmlns:a16="http://schemas.microsoft.com/office/drawing/2014/main" xmlns="" val="10001"/>
                  </a:ext>
                </a:extLst>
              </a:tr>
              <a:tr h="370840">
                <a:tc>
                  <a:txBody>
                    <a:bodyPr/>
                    <a:lstStyle/>
                    <a:p>
                      <a:r>
                        <a:rPr lang="en-IN" b="1" dirty="0"/>
                        <a:t>Interval</a:t>
                      </a:r>
                    </a:p>
                  </a:txBody>
                  <a:tcPr/>
                </a:tc>
                <a:tc>
                  <a:txBody>
                    <a:bodyPr/>
                    <a:lstStyle/>
                    <a:p>
                      <a:r>
                        <a:rPr lang="en-IN" dirty="0"/>
                        <a:t>The schedule</a:t>
                      </a:r>
                      <a:r>
                        <a:rPr lang="en-IN" baseline="0" dirty="0"/>
                        <a:t> is based on the time between reinforcements.</a:t>
                      </a:r>
                      <a:endParaRPr lang="en-IN" dirty="0"/>
                    </a:p>
                  </a:txBody>
                  <a:tcPr/>
                </a:tc>
                <a:extLst>
                  <a:ext uri="{0D108BD9-81ED-4DB2-BD59-A6C34878D82A}">
                    <a16:rowId xmlns:a16="http://schemas.microsoft.com/office/drawing/2014/main" xmlns="" val="10002"/>
                  </a:ext>
                </a:extLst>
              </a:tr>
              <a:tr h="370840">
                <a:tc>
                  <a:txBody>
                    <a:bodyPr/>
                    <a:lstStyle/>
                    <a:p>
                      <a:r>
                        <a:rPr lang="en-IN" b="1" dirty="0"/>
                        <a:t>Ratio</a:t>
                      </a:r>
                    </a:p>
                  </a:txBody>
                  <a:tcPr/>
                </a:tc>
                <a:tc>
                  <a:txBody>
                    <a:bodyPr/>
                    <a:lstStyle/>
                    <a:p>
                      <a:r>
                        <a:rPr lang="en-IN" dirty="0"/>
                        <a:t>The schedule</a:t>
                      </a:r>
                      <a:r>
                        <a:rPr lang="en-IN" baseline="0" dirty="0"/>
                        <a:t> is based on the number of responses between reinforcements.</a:t>
                      </a:r>
                      <a:endParaRPr lang="en-IN" dirty="0"/>
                    </a:p>
                  </a:txBody>
                  <a:tcPr/>
                </a:tc>
                <a:extLst>
                  <a:ext uri="{0D108BD9-81ED-4DB2-BD59-A6C34878D82A}">
                    <a16:rowId xmlns:a16="http://schemas.microsoft.com/office/drawing/2014/main" xmlns="" val="10003"/>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5538" y="285728"/>
            <a:ext cx="8911687" cy="804626"/>
          </a:xfrm>
        </p:spPr>
        <p:txBody>
          <a:bodyPr/>
          <a:lstStyle/>
          <a:p>
            <a:r>
              <a:rPr lang="en-IN" dirty="0"/>
              <a:t>Stimulus Generalization</a:t>
            </a:r>
          </a:p>
        </p:txBody>
      </p:sp>
      <p:sp>
        <p:nvSpPr>
          <p:cNvPr id="3" name="Content Placeholder 2"/>
          <p:cNvSpPr>
            <a:spLocks noGrp="1"/>
          </p:cNvSpPr>
          <p:nvPr>
            <p:ph idx="1"/>
          </p:nvPr>
        </p:nvSpPr>
        <p:spPr>
          <a:xfrm>
            <a:off x="2309786" y="1142984"/>
            <a:ext cx="9882214" cy="5357850"/>
          </a:xfrm>
        </p:spPr>
        <p:txBody>
          <a:bodyPr>
            <a:noAutofit/>
          </a:bodyPr>
          <a:lstStyle/>
          <a:p>
            <a:r>
              <a:rPr lang="en-IN" sz="2100" dirty="0"/>
              <a:t>Generalization occurs when an organism makes the same response to a different stimuli.</a:t>
            </a:r>
          </a:p>
          <a:p>
            <a:r>
              <a:rPr lang="en-IN" sz="2100" dirty="0"/>
              <a:t>If the stimulus situation is changed, the response still occurs but less readily then it did in the original stimulus situation.</a:t>
            </a:r>
          </a:p>
          <a:p>
            <a:r>
              <a:rPr lang="en-IN" sz="2100" dirty="0"/>
              <a:t>Furthermore, the tendency to respond depends upon the degree of similarity between the original training situation and the changed one.</a:t>
            </a:r>
          </a:p>
          <a:p>
            <a:r>
              <a:rPr lang="en-IN" sz="2100" dirty="0"/>
              <a:t>For example, Pigeons were shaped and trained with the reinforcement to peck a key in an operant chamber. During the original learning a moderately bright light illuminated the key. After the pecking response to this stimulus had been well learned and the rate of response was high and steady, the animals were tested with six other intensities on the key. These test stimuli were spaced steps of equal intensity from low to high. Results showed that the pigeons had a tendency to respond to these new stimuli and the degree to which they responded depended on the size of the brightness difference between the original and test stimuli.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5538" y="214290"/>
            <a:ext cx="8911687" cy="733188"/>
          </a:xfrm>
        </p:spPr>
        <p:txBody>
          <a:bodyPr/>
          <a:lstStyle/>
          <a:p>
            <a:r>
              <a:rPr lang="en-IN" dirty="0"/>
              <a:t>Stimulus Discrimination </a:t>
            </a:r>
          </a:p>
        </p:txBody>
      </p:sp>
      <p:sp>
        <p:nvSpPr>
          <p:cNvPr id="3" name="Content Placeholder 2"/>
          <p:cNvSpPr>
            <a:spLocks noGrp="1"/>
          </p:cNvSpPr>
          <p:nvPr>
            <p:ph idx="1"/>
          </p:nvPr>
        </p:nvSpPr>
        <p:spPr>
          <a:xfrm>
            <a:off x="2381224" y="1071546"/>
            <a:ext cx="9810776" cy="4643470"/>
          </a:xfrm>
        </p:spPr>
        <p:txBody>
          <a:bodyPr>
            <a:noAutofit/>
          </a:bodyPr>
          <a:lstStyle/>
          <a:p>
            <a:r>
              <a:rPr lang="en-IN" sz="2100" dirty="0"/>
              <a:t>Discrimination is the process of learning to make one response to one stimulus and another response – or no response – to another stimulus. It is also called stimulus control of </a:t>
            </a:r>
            <a:r>
              <a:rPr lang="en-IN" sz="2100" dirty="0" err="1"/>
              <a:t>behavior</a:t>
            </a:r>
            <a:r>
              <a:rPr lang="en-IN" sz="2100" dirty="0"/>
              <a:t>.</a:t>
            </a:r>
          </a:p>
          <a:p>
            <a:r>
              <a:rPr lang="en-IN" sz="2100" dirty="0"/>
              <a:t>In operant conditioning experiment, discrimination is achieved simply by reinforcing a particular response to one stimulus and not reinforcing – which amounts to extinguishing – the same response to another stimulus.</a:t>
            </a:r>
          </a:p>
          <a:p>
            <a:r>
              <a:rPr lang="en-IN" sz="2100" dirty="0"/>
              <a:t>For example, the pigeon in this experiment were positively reinforced for key peck responses only when the translucent key was illuminated by a light that appeared yellow-green to human observers. During the intervals of yellow-green illumination, the pigeons received contingent positive reinforcement for pecking the key. If another light, a red one, illuminated the key, the pigeon received no reinforcement. Consequently, the birds learned to peck during the yellow-green, but not during the red periods. After such a discrimination has been learned, the change in </a:t>
            </a:r>
            <a:r>
              <a:rPr lang="en-IN" sz="2100" dirty="0" err="1"/>
              <a:t>behavior</a:t>
            </a:r>
            <a:r>
              <a:rPr lang="en-IN" sz="2100" dirty="0"/>
              <a:t> when the stimulus are shifted is dramatic.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Avoidance Learning</a:t>
            </a:r>
          </a:p>
        </p:txBody>
      </p:sp>
      <p:sp>
        <p:nvSpPr>
          <p:cNvPr id="3" name="Content Placeholder 2"/>
          <p:cNvSpPr>
            <a:spLocks noGrp="1"/>
          </p:cNvSpPr>
          <p:nvPr>
            <p:ph idx="1"/>
          </p:nvPr>
        </p:nvSpPr>
        <p:spPr>
          <a:xfrm>
            <a:off x="2589212" y="1785926"/>
            <a:ext cx="8915400" cy="4125296"/>
          </a:xfrm>
        </p:spPr>
        <p:txBody>
          <a:bodyPr>
            <a:noAutofit/>
          </a:bodyPr>
          <a:lstStyle/>
          <a:p>
            <a:r>
              <a:rPr lang="en-IN" sz="2200" dirty="0"/>
              <a:t>Avoidance learning is the process by which an individual learns a </a:t>
            </a:r>
            <a:r>
              <a:rPr lang="en-IN" sz="2200" dirty="0" err="1"/>
              <a:t>behavior</a:t>
            </a:r>
            <a:r>
              <a:rPr lang="en-IN" sz="2200" dirty="0"/>
              <a:t> or response to avoid a stressful or unpleasant situation. The </a:t>
            </a:r>
            <a:r>
              <a:rPr lang="en-IN" sz="2200" dirty="0" err="1"/>
              <a:t>behavior</a:t>
            </a:r>
            <a:r>
              <a:rPr lang="en-IN" sz="2200" dirty="0"/>
              <a:t> is to avoid, or to remove oneself from the situation.</a:t>
            </a:r>
          </a:p>
          <a:p>
            <a:r>
              <a:rPr lang="en-IN" sz="2200" dirty="0"/>
              <a:t>In a common laboratory experiment conducted to demonstrate avoidance learning, a rat is placed in n confined space with an electrified floor. A warning signal is given, followed by an electric current passing through the floor. To avoid being shocked, the rat must find an escape, such as a pole to climb or a barrier to jump over on to a non-electric floor. At first, the rat responds only when the shock begins, but as the pattern is repeated, the rat learns to avoid the shock by responding to the warning signal.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5669" y="2500306"/>
            <a:ext cx="5500727" cy="785818"/>
          </a:xfrm>
        </p:spPr>
        <p:txBody>
          <a:bodyPr/>
          <a:lstStyle/>
          <a:p>
            <a:pPr algn="ctr"/>
            <a:r>
              <a:rPr lang="en-IN" dirty="0"/>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9A27A1-42E4-BD47-94D0-40393955B683}"/>
              </a:ext>
            </a:extLst>
          </p:cNvPr>
          <p:cNvSpPr>
            <a:spLocks noGrp="1"/>
          </p:cNvSpPr>
          <p:nvPr>
            <p:ph type="title"/>
          </p:nvPr>
        </p:nvSpPr>
        <p:spPr/>
        <p:txBody>
          <a:bodyPr/>
          <a:lstStyle/>
          <a:p>
            <a:r>
              <a:rPr lang="en-US" dirty="0"/>
              <a:t>Operant Conditioning</a:t>
            </a:r>
          </a:p>
        </p:txBody>
      </p:sp>
      <p:sp>
        <p:nvSpPr>
          <p:cNvPr id="3" name="Content Placeholder 2">
            <a:extLst>
              <a:ext uri="{FF2B5EF4-FFF2-40B4-BE49-F238E27FC236}">
                <a16:creationId xmlns:a16="http://schemas.microsoft.com/office/drawing/2014/main" xmlns="" id="{03022DEC-765F-6340-99EA-CF5DE00853F8}"/>
              </a:ext>
            </a:extLst>
          </p:cNvPr>
          <p:cNvSpPr>
            <a:spLocks noGrp="1"/>
          </p:cNvSpPr>
          <p:nvPr>
            <p:ph idx="1"/>
          </p:nvPr>
        </p:nvSpPr>
        <p:spPr/>
        <p:txBody>
          <a:bodyPr>
            <a:normAutofit/>
          </a:bodyPr>
          <a:lstStyle/>
          <a:p>
            <a:r>
              <a:rPr lang="en-US" sz="2400" dirty="0"/>
              <a:t>Operant conditioning is a procedure by which a change in the consequences of a response will affect the rate at which the response occurs.</a:t>
            </a:r>
          </a:p>
          <a:p>
            <a:r>
              <a:rPr lang="en-US" sz="2400" dirty="0"/>
              <a:t>The term was coined by B. F. </a:t>
            </a:r>
            <a:r>
              <a:rPr lang="en-US" sz="2400" dirty="0" smtClean="0"/>
              <a:t>Skinner and theory proposed by him</a:t>
            </a:r>
            <a:endParaRPr lang="en-US" sz="2400" dirty="0"/>
          </a:p>
          <a:p>
            <a:r>
              <a:rPr lang="en-US" sz="2400" dirty="0"/>
              <a:t>Skinner believed that behavior is motivated by the consequences we receive for the behavior : the reinforcements and punishments.</a:t>
            </a:r>
          </a:p>
        </p:txBody>
      </p:sp>
    </p:spTree>
    <p:extLst>
      <p:ext uri="{BB962C8B-B14F-4D97-AF65-F5344CB8AC3E}">
        <p14:creationId xmlns:p14="http://schemas.microsoft.com/office/powerpoint/2010/main" xmlns="" val="4022783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AFDD1F-50D4-304D-A282-7F5628753657}"/>
              </a:ext>
            </a:extLst>
          </p:cNvPr>
          <p:cNvSpPr>
            <a:spLocks noGrp="1"/>
          </p:cNvSpPr>
          <p:nvPr>
            <p:ph type="title"/>
          </p:nvPr>
        </p:nvSpPr>
        <p:spPr/>
        <p:txBody>
          <a:bodyPr/>
          <a:lstStyle/>
          <a:p>
            <a:r>
              <a:rPr lang="en-US"/>
              <a:t>Law of effect (Edward Thorndike)</a:t>
            </a:r>
          </a:p>
        </p:txBody>
      </p:sp>
      <p:sp>
        <p:nvSpPr>
          <p:cNvPr id="3" name="Content Placeholder 2">
            <a:extLst>
              <a:ext uri="{FF2B5EF4-FFF2-40B4-BE49-F238E27FC236}">
                <a16:creationId xmlns:a16="http://schemas.microsoft.com/office/drawing/2014/main" xmlns="" id="{6D4F73E0-40F8-DC48-B94C-3DDC3A542599}"/>
              </a:ext>
            </a:extLst>
          </p:cNvPr>
          <p:cNvSpPr>
            <a:spLocks noGrp="1"/>
          </p:cNvSpPr>
          <p:nvPr>
            <p:ph idx="1"/>
          </p:nvPr>
        </p:nvSpPr>
        <p:spPr>
          <a:xfrm>
            <a:off x="2589212" y="1698576"/>
            <a:ext cx="8915400" cy="4212646"/>
          </a:xfrm>
        </p:spPr>
        <p:txBody>
          <a:bodyPr>
            <a:noAutofit/>
          </a:bodyPr>
          <a:lstStyle/>
          <a:p>
            <a:r>
              <a:rPr lang="en-US" sz="2200" dirty="0"/>
              <a:t>According to this law, behaviors that are followed by the consequences that are satisfying to an organism are more likely to be repeated, and behaviors that are unpleasant are less likely to be repeated.</a:t>
            </a:r>
          </a:p>
          <a:p>
            <a:r>
              <a:rPr lang="en-US" sz="2200" dirty="0"/>
              <a:t>For example, in employment, one of the reasons (often the main reason) people show up for work is because they get paid to do so. If they stop getting paid, they will likely to stop showing up.</a:t>
            </a:r>
          </a:p>
          <a:p>
            <a:r>
              <a:rPr lang="en-US" sz="2200" dirty="0"/>
              <a:t>Working with Thorndike’s law of effect as foundation, Skinner began conducting scientific experiments on animals (mainly rats and pigeons) to determine how organisms learn through operant conditioning. (Skinner,1938)</a:t>
            </a:r>
          </a:p>
        </p:txBody>
      </p:sp>
    </p:spTree>
    <p:extLst>
      <p:ext uri="{BB962C8B-B14F-4D97-AF65-F5344CB8AC3E}">
        <p14:creationId xmlns:p14="http://schemas.microsoft.com/office/powerpoint/2010/main" xmlns="" val="1004036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BCC4FE-2246-9C4C-8E3C-4B822EF0239A}"/>
              </a:ext>
            </a:extLst>
          </p:cNvPr>
          <p:cNvSpPr>
            <a:spLocks noGrp="1"/>
          </p:cNvSpPr>
          <p:nvPr>
            <p:ph type="title"/>
          </p:nvPr>
        </p:nvSpPr>
        <p:spPr>
          <a:xfrm>
            <a:off x="2595538" y="214290"/>
            <a:ext cx="8911687" cy="733188"/>
          </a:xfrm>
        </p:spPr>
        <p:txBody>
          <a:bodyPr/>
          <a:lstStyle/>
          <a:p>
            <a:r>
              <a:rPr lang="en-US" dirty="0"/>
              <a:t>The Skinner Box (Operant Chamber)</a:t>
            </a:r>
          </a:p>
        </p:txBody>
      </p:sp>
      <p:pic>
        <p:nvPicPr>
          <p:cNvPr id="4" name="Picture 4">
            <a:extLst>
              <a:ext uri="{FF2B5EF4-FFF2-40B4-BE49-F238E27FC236}">
                <a16:creationId xmlns:a16="http://schemas.microsoft.com/office/drawing/2014/main" xmlns="" id="{6FD44845-27C3-A140-A518-2DB72888F16F}"/>
              </a:ext>
            </a:extLst>
          </p:cNvPr>
          <p:cNvPicPr>
            <a:picLocks noGrp="1" noChangeAspect="1"/>
          </p:cNvPicPr>
          <p:nvPr>
            <p:ph idx="1"/>
          </p:nvPr>
        </p:nvPicPr>
        <p:blipFill>
          <a:blip r:embed="rId2"/>
          <a:stretch>
            <a:fillRect/>
          </a:stretch>
        </p:blipFill>
        <p:spPr>
          <a:xfrm>
            <a:off x="7310446" y="1427276"/>
            <a:ext cx="4881554" cy="5002120"/>
          </a:xfrm>
          <a:prstGeom prst="rect">
            <a:avLst/>
          </a:prstGeom>
        </p:spPr>
      </p:pic>
      <p:sp>
        <p:nvSpPr>
          <p:cNvPr id="6" name="TextBox 5">
            <a:extLst>
              <a:ext uri="{FF2B5EF4-FFF2-40B4-BE49-F238E27FC236}">
                <a16:creationId xmlns:a16="http://schemas.microsoft.com/office/drawing/2014/main" xmlns="" id="{C4F13ECB-3439-DC43-9689-7A51F6E5F5BA}"/>
              </a:ext>
            </a:extLst>
          </p:cNvPr>
          <p:cNvSpPr txBox="1"/>
          <p:nvPr/>
        </p:nvSpPr>
        <p:spPr>
          <a:xfrm rot="10800000" flipV="1">
            <a:off x="1452530" y="1549376"/>
            <a:ext cx="5786478" cy="4801314"/>
          </a:xfrm>
          <a:prstGeom prst="rect">
            <a:avLst/>
          </a:prstGeom>
          <a:noFill/>
        </p:spPr>
        <p:txBody>
          <a:bodyPr wrap="square" rtlCol="0">
            <a:spAutoFit/>
          </a:bodyPr>
          <a:lstStyle/>
          <a:p>
            <a:pPr algn="l"/>
            <a:r>
              <a:rPr lang="en-US" dirty="0"/>
              <a:t>As the first step of the experiment, Skinner placed a hungry rat inside the Skinner box. The rat was initially inactive inside the box, but gradually as it began to adapt to the environment of the box, it began to explore </a:t>
            </a:r>
            <a:r>
              <a:rPr lang="en-US" dirty="0" smtClean="0"/>
              <a:t>around because of the hunger. </a:t>
            </a:r>
            <a:endParaRPr lang="en-US" dirty="0"/>
          </a:p>
          <a:p>
            <a:pPr algn="l"/>
            <a:r>
              <a:rPr lang="en-US" dirty="0"/>
              <a:t>Eventually, the rat discovered a lever, upon pressing which; food was released inside the box. After it filled its hunger, it started exploring the box again, and after a while it pressed the lever for the second time as it grew hungry again.</a:t>
            </a:r>
          </a:p>
          <a:p>
            <a:pPr algn="l"/>
            <a:r>
              <a:rPr lang="en-US" dirty="0"/>
              <a:t>This phenomena continued for the third, fourth and fifth time, and after awhile the hungry rat immediately pressed the lever once placed in the box. Then the conditioning </a:t>
            </a:r>
            <a:r>
              <a:rPr lang="en-US" dirty="0" smtClean="0"/>
              <a:t>was done.</a:t>
            </a:r>
            <a:endParaRPr lang="en-US" dirty="0"/>
          </a:p>
          <a:p>
            <a:pPr algn="l"/>
            <a:r>
              <a:rPr lang="en-US" dirty="0"/>
              <a:t>Here, the action of pressing the lever is an operant response/behavior, and the food released inside the chamber is the reward.</a:t>
            </a:r>
          </a:p>
        </p:txBody>
      </p:sp>
    </p:spTree>
    <p:extLst>
      <p:ext uri="{BB962C8B-B14F-4D97-AF65-F5344CB8AC3E}">
        <p14:creationId xmlns:p14="http://schemas.microsoft.com/office/powerpoint/2010/main" xmlns="" val="1178298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4A2DD2-43C9-F241-88F2-B896F078951B}"/>
              </a:ext>
            </a:extLst>
          </p:cNvPr>
          <p:cNvSpPr>
            <a:spLocks noGrp="1"/>
          </p:cNvSpPr>
          <p:nvPr>
            <p:ph type="title"/>
          </p:nvPr>
        </p:nvSpPr>
        <p:spPr/>
        <p:txBody>
          <a:bodyPr/>
          <a:lstStyle/>
          <a:p>
            <a:r>
              <a:rPr lang="en-US"/>
              <a:t>Operant Response</a:t>
            </a:r>
          </a:p>
        </p:txBody>
      </p:sp>
      <p:sp>
        <p:nvSpPr>
          <p:cNvPr id="3" name="Content Placeholder 2">
            <a:extLst>
              <a:ext uri="{FF2B5EF4-FFF2-40B4-BE49-F238E27FC236}">
                <a16:creationId xmlns:a16="http://schemas.microsoft.com/office/drawing/2014/main" xmlns="" id="{6CD4421D-C599-B24C-A694-8B57ACB890D3}"/>
              </a:ext>
            </a:extLst>
          </p:cNvPr>
          <p:cNvSpPr>
            <a:spLocks noGrp="1"/>
          </p:cNvSpPr>
          <p:nvPr>
            <p:ph idx="1"/>
          </p:nvPr>
        </p:nvSpPr>
        <p:spPr>
          <a:xfrm>
            <a:off x="2589212" y="2286944"/>
            <a:ext cx="8915400" cy="3777622"/>
          </a:xfrm>
        </p:spPr>
        <p:txBody>
          <a:bodyPr>
            <a:normAutofit/>
          </a:bodyPr>
          <a:lstStyle/>
          <a:p>
            <a:r>
              <a:rPr lang="en-US" sz="2200" b="0" i="0" dirty="0">
                <a:solidFill>
                  <a:srgbClr val="3C4043"/>
                </a:solidFill>
                <a:effectLst/>
              </a:rPr>
              <a:t>An </a:t>
            </a:r>
            <a:r>
              <a:rPr lang="en-US" sz="2200" b="1" i="0" dirty="0">
                <a:solidFill>
                  <a:srgbClr val="3C4043"/>
                </a:solidFill>
                <a:effectLst/>
              </a:rPr>
              <a:t>operant response</a:t>
            </a:r>
            <a:r>
              <a:rPr lang="en-US" sz="2200" b="0" i="0" dirty="0">
                <a:solidFill>
                  <a:srgbClr val="3C4043"/>
                </a:solidFill>
                <a:effectLst/>
              </a:rPr>
              <a:t> is a behavior that is modifiable by its consequences. When behavior is modified by its consequences, the probability of that behavior occurring again may either increase (in the case of reinforcement) or decrease (in the case of punishment).</a:t>
            </a:r>
          </a:p>
          <a:p>
            <a:pPr marL="0" indent="0">
              <a:buNone/>
            </a:pPr>
            <a:endParaRPr lang="en-US" sz="2200" dirty="0"/>
          </a:p>
        </p:txBody>
      </p:sp>
    </p:spTree>
    <p:extLst>
      <p:ext uri="{BB962C8B-B14F-4D97-AF65-F5344CB8AC3E}">
        <p14:creationId xmlns:p14="http://schemas.microsoft.com/office/powerpoint/2010/main" xmlns="" val="1298330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957CB1-9069-8145-AA24-3CD97DEF0B8A}"/>
              </a:ext>
            </a:extLst>
          </p:cNvPr>
          <p:cNvSpPr>
            <a:spLocks noGrp="1"/>
          </p:cNvSpPr>
          <p:nvPr>
            <p:ph type="title"/>
          </p:nvPr>
        </p:nvSpPr>
        <p:spPr>
          <a:xfrm>
            <a:off x="2592925" y="305627"/>
            <a:ext cx="8911687" cy="1280890"/>
          </a:xfrm>
        </p:spPr>
        <p:txBody>
          <a:bodyPr/>
          <a:lstStyle/>
          <a:p>
            <a:r>
              <a:rPr lang="en-US"/>
              <a:t>Reinforcements</a:t>
            </a:r>
          </a:p>
        </p:txBody>
      </p:sp>
      <p:sp>
        <p:nvSpPr>
          <p:cNvPr id="3" name="Content Placeholder 2">
            <a:extLst>
              <a:ext uri="{FF2B5EF4-FFF2-40B4-BE49-F238E27FC236}">
                <a16:creationId xmlns:a16="http://schemas.microsoft.com/office/drawing/2014/main" xmlns="" id="{59FE030D-FD82-ED46-804D-693DF813C84A}"/>
              </a:ext>
            </a:extLst>
          </p:cNvPr>
          <p:cNvSpPr>
            <a:spLocks noGrp="1"/>
          </p:cNvSpPr>
          <p:nvPr>
            <p:ph idx="1"/>
          </p:nvPr>
        </p:nvSpPr>
        <p:spPr>
          <a:xfrm>
            <a:off x="2589212" y="1264555"/>
            <a:ext cx="8915400" cy="5604357"/>
          </a:xfrm>
        </p:spPr>
        <p:txBody>
          <a:bodyPr>
            <a:noAutofit/>
          </a:bodyPr>
          <a:lstStyle/>
          <a:p>
            <a:r>
              <a:rPr lang="en-US" sz="2200" dirty="0"/>
              <a:t>An environmental event that is the consequence of an operant response and that makes that response more likely to occur again in known as a reinforcement or </a:t>
            </a:r>
            <a:r>
              <a:rPr lang="en-US" sz="2200" dirty="0" err="1"/>
              <a:t>reinforcer</a:t>
            </a:r>
            <a:r>
              <a:rPr lang="en-US" sz="2200" dirty="0"/>
              <a:t>.</a:t>
            </a:r>
          </a:p>
          <a:p>
            <a:r>
              <a:rPr lang="en-US" sz="2200" dirty="0"/>
              <a:t>There are two types of reinforcements</a:t>
            </a:r>
          </a:p>
          <a:p>
            <a:pPr>
              <a:buFont typeface="+mj-lt"/>
              <a:buAutoNum type="arabicPeriod"/>
            </a:pPr>
            <a:r>
              <a:rPr lang="en-US" sz="2200" dirty="0"/>
              <a:t>Positive reinforcements</a:t>
            </a:r>
          </a:p>
          <a:p>
            <a:pPr>
              <a:buFont typeface="+mj-lt"/>
              <a:buAutoNum type="arabicPeriod"/>
            </a:pPr>
            <a:r>
              <a:rPr lang="en-US" sz="2200" dirty="0"/>
              <a:t>Negative reinforcements</a:t>
            </a:r>
          </a:p>
          <a:p>
            <a:pPr marL="0" indent="0">
              <a:buNone/>
            </a:pPr>
            <a:r>
              <a:rPr lang="en-US" sz="2200" dirty="0"/>
              <a:t> </a:t>
            </a:r>
            <a:r>
              <a:rPr lang="en-US" sz="2200" b="1" dirty="0"/>
              <a:t>Positive reinforcements </a:t>
            </a:r>
            <a:r>
              <a:rPr lang="en-US" sz="2200" dirty="0"/>
              <a:t>are the stimulus or event which when follows a response, increases the likelihood of the response to be made again.</a:t>
            </a:r>
          </a:p>
          <a:p>
            <a:pPr marL="0" indent="0">
              <a:buNone/>
            </a:pPr>
            <a:r>
              <a:rPr lang="en-US" sz="2200" b="1" dirty="0"/>
              <a:t>Negative reinforcements</a:t>
            </a:r>
            <a:r>
              <a:rPr lang="en-US" sz="2200" dirty="0"/>
              <a:t> are the stimulus or events which when ceased or terminated, increases the likelihood of the response to occur again.</a:t>
            </a:r>
          </a:p>
        </p:txBody>
      </p:sp>
    </p:spTree>
    <p:extLst>
      <p:ext uri="{BB962C8B-B14F-4D97-AF65-F5344CB8AC3E}">
        <p14:creationId xmlns:p14="http://schemas.microsoft.com/office/powerpoint/2010/main" xmlns="" val="315268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893D7E-719E-1948-B0CE-D198783CC83E}"/>
              </a:ext>
            </a:extLst>
          </p:cNvPr>
          <p:cNvSpPr>
            <a:spLocks noGrp="1"/>
          </p:cNvSpPr>
          <p:nvPr>
            <p:ph type="title"/>
          </p:nvPr>
        </p:nvSpPr>
        <p:spPr/>
        <p:txBody>
          <a:bodyPr/>
          <a:lstStyle/>
          <a:p>
            <a:r>
              <a:rPr lang="en-US"/>
              <a:t>Punishment</a:t>
            </a:r>
          </a:p>
        </p:txBody>
      </p:sp>
      <p:sp>
        <p:nvSpPr>
          <p:cNvPr id="3" name="Content Placeholder 2">
            <a:extLst>
              <a:ext uri="{FF2B5EF4-FFF2-40B4-BE49-F238E27FC236}">
                <a16:creationId xmlns:a16="http://schemas.microsoft.com/office/drawing/2014/main" xmlns="" id="{BD8BD150-1D9F-A146-8236-0827DC934A74}"/>
              </a:ext>
            </a:extLst>
          </p:cNvPr>
          <p:cNvSpPr>
            <a:spLocks noGrp="1"/>
          </p:cNvSpPr>
          <p:nvPr>
            <p:ph idx="1"/>
          </p:nvPr>
        </p:nvSpPr>
        <p:spPr>
          <a:xfrm>
            <a:off x="2637511" y="2252972"/>
            <a:ext cx="8915400" cy="2901734"/>
          </a:xfrm>
        </p:spPr>
        <p:txBody>
          <a:bodyPr>
            <a:noAutofit/>
          </a:bodyPr>
          <a:lstStyle/>
          <a:p>
            <a:r>
              <a:rPr lang="en-US" sz="2400" b="1" dirty="0" smtClean="0"/>
              <a:t>Punishment</a:t>
            </a:r>
            <a:r>
              <a:rPr lang="en-US" sz="2400" dirty="0" smtClean="0"/>
              <a:t> ,  responses from the environment that decreases </a:t>
            </a:r>
            <a:r>
              <a:rPr lang="en-US" sz="2400" dirty="0"/>
              <a:t>the likelihood </a:t>
            </a:r>
            <a:r>
              <a:rPr lang="en-US" sz="2400" dirty="0" smtClean="0"/>
              <a:t>of a behavior being repeated. Punishment weakens Behavior.</a:t>
            </a:r>
          </a:p>
          <a:p>
            <a:r>
              <a:rPr lang="en-US" sz="2400" dirty="0" smtClean="0"/>
              <a:t>Punishment is defined as the opposite of reinforcement since it is designed to weaken or eliminate a response rather increase it</a:t>
            </a:r>
            <a:endParaRPr lang="en-US" sz="2400" dirty="0"/>
          </a:p>
        </p:txBody>
      </p:sp>
    </p:spTree>
    <p:extLst>
      <p:ext uri="{BB962C8B-B14F-4D97-AF65-F5344CB8AC3E}">
        <p14:creationId xmlns:p14="http://schemas.microsoft.com/office/powerpoint/2010/main" xmlns="" val="410196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8C6EFAA-5939-3C46-82AC-6F3D833B3D5B}"/>
              </a:ext>
            </a:extLst>
          </p:cNvPr>
          <p:cNvSpPr>
            <a:spLocks noGrp="1"/>
          </p:cNvSpPr>
          <p:nvPr>
            <p:ph idx="1"/>
          </p:nvPr>
        </p:nvSpPr>
        <p:spPr>
          <a:xfrm>
            <a:off x="1557028" y="928670"/>
            <a:ext cx="10634972" cy="5842042"/>
          </a:xfrm>
        </p:spPr>
        <p:txBody>
          <a:bodyPr>
            <a:noAutofit/>
          </a:bodyPr>
          <a:lstStyle/>
          <a:p>
            <a:r>
              <a:rPr lang="en-US" sz="2200" dirty="0"/>
              <a:t>The effectiveness of punishment depends upon a number of factors:-</a:t>
            </a:r>
          </a:p>
          <a:p>
            <a:pPr>
              <a:buFont typeface="+mj-lt"/>
              <a:buAutoNum type="arabicPeriod"/>
            </a:pPr>
            <a:r>
              <a:rPr lang="en-US" sz="2200" dirty="0"/>
              <a:t>To guide behavior mild punishments are the most effective in the long run.</a:t>
            </a:r>
          </a:p>
          <a:p>
            <a:pPr>
              <a:buFont typeface="+mj-lt"/>
              <a:buAutoNum type="arabicPeriod"/>
            </a:pPr>
            <a:r>
              <a:rPr lang="en-US" sz="2200" dirty="0"/>
              <a:t>When mild punishment is used to suppress one behavior and at the same time positive reinforcement is used to make another behavior more likely to occur, is a powerful way of using punishment to mold behavior.</a:t>
            </a:r>
          </a:p>
          <a:p>
            <a:pPr>
              <a:buNone/>
            </a:pPr>
            <a:endParaRPr lang="en-US" sz="2200" dirty="0"/>
          </a:p>
          <a:p>
            <a:pPr marL="0" indent="0">
              <a:buNone/>
            </a:pPr>
            <a:endParaRPr lang="en-US" sz="2200" dirty="0"/>
          </a:p>
        </p:txBody>
      </p:sp>
    </p:spTree>
    <p:extLst>
      <p:ext uri="{BB962C8B-B14F-4D97-AF65-F5344CB8AC3E}">
        <p14:creationId xmlns:p14="http://schemas.microsoft.com/office/powerpoint/2010/main" xmlns="" val="1962907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0CC73C-962F-A247-8E66-6BBBA86B1608}"/>
              </a:ext>
            </a:extLst>
          </p:cNvPr>
          <p:cNvSpPr>
            <a:spLocks noGrp="1"/>
          </p:cNvSpPr>
          <p:nvPr>
            <p:ph type="title"/>
          </p:nvPr>
        </p:nvSpPr>
        <p:spPr>
          <a:xfrm>
            <a:off x="2238348" y="285728"/>
            <a:ext cx="8911687" cy="1280890"/>
          </a:xfrm>
        </p:spPr>
        <p:txBody>
          <a:bodyPr/>
          <a:lstStyle/>
          <a:p>
            <a:r>
              <a:rPr lang="en-US" dirty="0"/>
              <a:t>Shaping of Behavior : Successive Approximation</a:t>
            </a:r>
          </a:p>
        </p:txBody>
      </p:sp>
      <p:sp>
        <p:nvSpPr>
          <p:cNvPr id="3" name="Content Placeholder 2">
            <a:extLst>
              <a:ext uri="{FF2B5EF4-FFF2-40B4-BE49-F238E27FC236}">
                <a16:creationId xmlns:a16="http://schemas.microsoft.com/office/drawing/2014/main" xmlns="" id="{9474905B-D525-F74D-BA75-FFEE54918ED4}"/>
              </a:ext>
            </a:extLst>
          </p:cNvPr>
          <p:cNvSpPr>
            <a:spLocks noGrp="1"/>
          </p:cNvSpPr>
          <p:nvPr>
            <p:ph idx="1"/>
          </p:nvPr>
        </p:nvSpPr>
        <p:spPr>
          <a:xfrm>
            <a:off x="1881158" y="1779729"/>
            <a:ext cx="10310842" cy="5078271"/>
          </a:xfrm>
        </p:spPr>
        <p:txBody>
          <a:bodyPr>
            <a:noAutofit/>
          </a:bodyPr>
          <a:lstStyle/>
          <a:p>
            <a:r>
              <a:rPr lang="en-US" sz="2100" dirty="0"/>
              <a:t>In shaping, behaviors are broken down into many small, achievable steps and instead of rewarding the target behavior, we reward successive approximation of the target behavior.</a:t>
            </a:r>
          </a:p>
          <a:p>
            <a:r>
              <a:rPr lang="en-US" sz="2100" dirty="0"/>
              <a:t>For example, Skinner trained a pigeon in a very short time to peck at a specific spot it it’s cage. The probability that the pigeon would peck at that exact spot on its own was very low. So first, the pigeon was reinforced with food when it merely turned toward the designated spot. Then reinforcement was withheld until the pigeon made some movement, however slight, toward the spot. Next, reinforcement was given only for the movements that brought the pigeon closer to the spot. After that, the pigeon was reinforced only when it thrust its head towards the spot. Finally the pigeon was reinforced only when it’s beak touched the spot.  Although this sounds like a time consuming process but Skinner conditioned the pigeon in less than 3 minutes.</a:t>
            </a:r>
          </a:p>
        </p:txBody>
      </p:sp>
    </p:spTree>
    <p:extLst>
      <p:ext uri="{BB962C8B-B14F-4D97-AF65-F5344CB8AC3E}">
        <p14:creationId xmlns:p14="http://schemas.microsoft.com/office/powerpoint/2010/main" xmlns="" val="237030080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180</TotalTime>
  <Words>1467</Words>
  <Application>Microsoft Office PowerPoint</Application>
  <PresentationFormat>Custom</PresentationFormat>
  <Paragraphs>63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Wisp</vt:lpstr>
      <vt:lpstr>OPERANT CONDITIONING </vt:lpstr>
      <vt:lpstr>Operant Conditioning</vt:lpstr>
      <vt:lpstr>Law of effect (Edward Thorndike)</vt:lpstr>
      <vt:lpstr>The Skinner Box (Operant Chamber)</vt:lpstr>
      <vt:lpstr>Operant Response</vt:lpstr>
      <vt:lpstr>Reinforcements</vt:lpstr>
      <vt:lpstr>Punishment</vt:lpstr>
      <vt:lpstr>Slide 8</vt:lpstr>
      <vt:lpstr>Shaping of Behavior : Successive Approximation</vt:lpstr>
      <vt:lpstr>Extinction</vt:lpstr>
      <vt:lpstr>Schedules of Positive Reinforcements</vt:lpstr>
      <vt:lpstr>In partial reinforcement (intermittent reinforcement), the person or animal does not get reinforced every time they perform the desired behavior.</vt:lpstr>
      <vt:lpstr>Stimulus Generalization</vt:lpstr>
      <vt:lpstr>Stimulus Discrimination </vt:lpstr>
      <vt:lpstr>Avoidance Learning</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OPERANT CONDITIONING</dc:title>
  <dc:creator>Nimisha Khandelwal</dc:creator>
  <cp:lastModifiedBy>user</cp:lastModifiedBy>
  <cp:revision>38</cp:revision>
  <dcterms:created xsi:type="dcterms:W3CDTF">2019-10-15T08:11:24Z</dcterms:created>
  <dcterms:modified xsi:type="dcterms:W3CDTF">2021-04-26T18:39:45Z</dcterms:modified>
</cp:coreProperties>
</file>