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32"/>
  </p:notesMasterIdLst>
  <p:sldIdLst>
    <p:sldId id="256" r:id="rId2"/>
    <p:sldId id="257" r:id="rId3"/>
    <p:sldId id="258" r:id="rId4"/>
    <p:sldId id="261" r:id="rId5"/>
    <p:sldId id="259" r:id="rId6"/>
    <p:sldId id="260" r:id="rId7"/>
    <p:sldId id="262" r:id="rId8"/>
    <p:sldId id="265" r:id="rId9"/>
    <p:sldId id="263" r:id="rId10"/>
    <p:sldId id="264" r:id="rId11"/>
    <p:sldId id="266" r:id="rId12"/>
    <p:sldId id="269"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6"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93E95-E53E-49CA-B368-11F3089C9F0F}" type="datetimeFigureOut">
              <a:rPr lang="en-US" smtClean="0"/>
              <a:pPr/>
              <a:t>4/27/2021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35C06-AFAE-419E-9D48-6953D5E788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F35C06-AFAE-419E-9D48-6953D5E7886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860E579-6132-4FAF-B866-0E0DF34A4DDE}" type="datetimeFigureOut">
              <a:rPr lang="en-US" smtClean="0"/>
              <a:pPr/>
              <a:t>4/27/2021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5ED46B1-2578-4096-8217-25AFF9569F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60E579-6132-4FAF-B866-0E0DF34A4DDE}"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D46B1-2578-4096-8217-25AFF9569F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60E579-6132-4FAF-B866-0E0DF34A4DDE}"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D46B1-2578-4096-8217-25AFF9569F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860E579-6132-4FAF-B866-0E0DF34A4DDE}" type="datetimeFigureOut">
              <a:rPr lang="en-US" smtClean="0"/>
              <a:pPr/>
              <a:t>4/27/2021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C5ED46B1-2578-4096-8217-25AFF9569F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860E579-6132-4FAF-B866-0E0DF34A4DDE}" type="datetimeFigureOut">
              <a:rPr lang="en-US" smtClean="0"/>
              <a:pPr/>
              <a:t>4/27/2021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C5ED46B1-2578-4096-8217-25AFF9569F59}"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860E579-6132-4FAF-B866-0E0DF34A4DDE}" type="datetimeFigureOut">
              <a:rPr lang="en-US" smtClean="0"/>
              <a:pPr/>
              <a:t>4/27/2021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C5ED46B1-2578-4096-8217-25AFF9569F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860E579-6132-4FAF-B866-0E0DF34A4DDE}" type="datetimeFigureOut">
              <a:rPr lang="en-US" smtClean="0"/>
              <a:pPr/>
              <a:t>4/27/2021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5ED46B1-2578-4096-8217-25AFF9569F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A860E579-6132-4FAF-B866-0E0DF34A4DDE}" type="datetimeFigureOut">
              <a:rPr lang="en-US" smtClean="0"/>
              <a:pPr/>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D46B1-2578-4096-8217-25AFF9569F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860E579-6132-4FAF-B866-0E0DF34A4DDE}" type="datetimeFigureOut">
              <a:rPr lang="en-US" smtClean="0"/>
              <a:pPr/>
              <a:t>4/27/2021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C5ED46B1-2578-4096-8217-25AFF9569F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860E579-6132-4FAF-B866-0E0DF34A4DDE}" type="datetimeFigureOut">
              <a:rPr lang="en-US" smtClean="0"/>
              <a:pPr/>
              <a:t>4/27/2021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5ED46B1-2578-4096-8217-25AFF9569F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860E579-6132-4FAF-B866-0E0DF34A4DDE}" type="datetimeFigureOut">
              <a:rPr lang="en-US" smtClean="0"/>
              <a:pPr/>
              <a:t>4/27/2021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5ED46B1-2578-4096-8217-25AFF9569F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860E579-6132-4FAF-B866-0E0DF34A4DDE}" type="datetimeFigureOut">
              <a:rPr lang="en-US" smtClean="0"/>
              <a:pPr/>
              <a:t>4/27/2021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5ED46B1-2578-4096-8217-25AFF9569F5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a:latin typeface="Algerian" pitchFamily="82" charset="0"/>
              </a:rPr>
              <a:t>Classical Conditioning</a:t>
            </a:r>
          </a:p>
        </p:txBody>
      </p:sp>
      <p:sp>
        <p:nvSpPr>
          <p:cNvPr id="3" name="Subtitle 2"/>
          <p:cNvSpPr>
            <a:spLocks noGrp="1"/>
          </p:cNvSpPr>
          <p:nvPr>
            <p:ph type="subTitle" idx="1"/>
          </p:nvPr>
        </p:nvSpPr>
        <p:spPr/>
        <p:txBody>
          <a:bodyPr>
            <a:normAutofit/>
          </a:bodyPr>
          <a:lstStyle/>
          <a:p>
            <a:endParaRPr lang="en-US" sz="2000" b="1" dirty="0"/>
          </a:p>
          <a:p>
            <a:endParaRPr lang="en-US" sz="2000" b="1" dirty="0" smtClean="0"/>
          </a:p>
          <a:p>
            <a:endParaRPr lang="en-US" sz="2000" b="1" dirty="0" smtClean="0"/>
          </a:p>
          <a:p>
            <a:endParaRPr lang="en-US" sz="2000" b="1" dirty="0" smtClean="0"/>
          </a:p>
          <a:p>
            <a:endParaRPr lang="en-US" sz="2800" b="1" dirty="0">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67494"/>
            <a:ext cx="9525000" cy="723106"/>
          </a:xfrm>
        </p:spPr>
        <p:txBody>
          <a:bodyPr>
            <a:noAutofit/>
          </a:bodyPr>
          <a:lstStyle/>
          <a:p>
            <a:pPr algn="ctr"/>
            <a:r>
              <a:rPr lang="en-US" sz="2800" b="1" u="sng" dirty="0"/>
              <a:t>It makes your mouth watering : Classical Conditioning</a:t>
            </a:r>
          </a:p>
        </p:txBody>
      </p:sp>
      <p:sp>
        <p:nvSpPr>
          <p:cNvPr id="6" name="Content Placeholder 5"/>
          <p:cNvSpPr>
            <a:spLocks noGrp="1"/>
          </p:cNvSpPr>
          <p:nvPr>
            <p:ph idx="1"/>
          </p:nvPr>
        </p:nvSpPr>
        <p:spPr>
          <a:xfrm>
            <a:off x="457200" y="1143000"/>
            <a:ext cx="8229600" cy="5311808"/>
          </a:xfrm>
        </p:spPr>
        <p:txBody>
          <a:bodyPr>
            <a:normAutofit/>
          </a:bodyPr>
          <a:lstStyle/>
          <a:p>
            <a:pPr>
              <a:buFont typeface="Wingdings" pitchFamily="2" charset="2"/>
              <a:buChar char="§"/>
            </a:pPr>
            <a:r>
              <a:rPr lang="en-US" sz="2000" dirty="0"/>
              <a:t>Pavlov associated the ringing bell with the presence of powdered meat .</a:t>
            </a:r>
          </a:p>
          <a:p>
            <a:pPr>
              <a:buFont typeface="Wingdings" pitchFamily="2" charset="2"/>
              <a:buChar char="§"/>
            </a:pPr>
            <a:r>
              <a:rPr lang="en-US" sz="2000" dirty="0"/>
              <a:t>He rang the bell every time the dog were served food.</a:t>
            </a:r>
          </a:p>
          <a:p>
            <a:pPr>
              <a:buFont typeface="Wingdings" pitchFamily="2" charset="2"/>
              <a:buChar char="§"/>
            </a:pPr>
            <a:r>
              <a:rPr lang="en-US" sz="2000" dirty="0"/>
              <a:t>Pavlov started  ringing the bell and the dog would salivate without the powdered meat being present.</a:t>
            </a:r>
          </a:p>
          <a:p>
            <a:pPr>
              <a:buFont typeface="Wingdings" pitchFamily="2" charset="2"/>
              <a:buChar char="§"/>
            </a:pPr>
            <a:r>
              <a:rPr lang="en-US" sz="2000" dirty="0"/>
              <a:t>Thus, a learned reflex.</a:t>
            </a:r>
          </a:p>
          <a:p>
            <a:pPr>
              <a:buFont typeface="Wingdings" pitchFamily="2" charset="2"/>
              <a:buChar char="§"/>
            </a:pPr>
            <a:r>
              <a:rPr lang="en-US" sz="2000" b="1" u="sng" dirty="0"/>
              <a:t>Reflex–</a:t>
            </a:r>
            <a:r>
              <a:rPr lang="en-US" sz="2000" dirty="0"/>
              <a:t> An unlearned, involuntary response that is not under personal control or choice, one of many that occur both animals and in humans. </a:t>
            </a:r>
          </a:p>
          <a:p>
            <a:pPr>
              <a:buNone/>
            </a:pPr>
            <a:r>
              <a:rPr lang="en-US" sz="2000" dirty="0"/>
              <a:t>	Eg.The food cause a particular reaction, the salivation .</a:t>
            </a:r>
            <a:endParaRPr lang="en-US" sz="2000" b="1" u="sng" dirty="0"/>
          </a:p>
          <a:p>
            <a:pPr>
              <a:buNone/>
            </a:pPr>
            <a:endParaRPr lang="en-US" sz="2000" b="1" u="sng" dirty="0"/>
          </a:p>
          <a:p>
            <a:pPr>
              <a:buNone/>
            </a:pPr>
            <a:r>
              <a:rPr lang="en-US" sz="2000" b="1" dirty="0"/>
              <a:t>	</a:t>
            </a:r>
            <a:r>
              <a:rPr lang="en-US" sz="2000" b="1" u="sng" dirty="0"/>
              <a:t>Classical conditioning-</a:t>
            </a:r>
          </a:p>
          <a:p>
            <a:pPr>
              <a:buNone/>
            </a:pPr>
            <a:r>
              <a:rPr lang="en-US" sz="2000" b="1" dirty="0"/>
              <a:t>	</a:t>
            </a:r>
            <a:r>
              <a:rPr lang="en-US" sz="2000" dirty="0"/>
              <a:t>learning to make an </a:t>
            </a:r>
            <a:r>
              <a:rPr lang="en-US" sz="2000" u="sng" dirty="0"/>
              <a:t>involuntary response </a:t>
            </a:r>
            <a:r>
              <a:rPr lang="en-US" sz="2000" dirty="0"/>
              <a:t> to a stimulus other than the original, natural stimulus that normally produce the response</a:t>
            </a:r>
            <a:endParaRPr lang="en-US" sz="20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v1.jpg"/>
          <p:cNvPicPr>
            <a:picLocks noChangeAspect="1"/>
          </p:cNvPicPr>
          <p:nvPr/>
        </p:nvPicPr>
        <p:blipFill>
          <a:blip r:embed="rId2" cstate="print"/>
          <a:stretch>
            <a:fillRect/>
          </a:stretch>
        </p:blipFill>
        <p:spPr>
          <a:xfrm>
            <a:off x="457200" y="1219200"/>
            <a:ext cx="8229600" cy="5257800"/>
          </a:xfrm>
          <a:prstGeom prst="rect">
            <a:avLst/>
          </a:prstGeom>
        </p:spPr>
      </p:pic>
      <p:sp>
        <p:nvSpPr>
          <p:cNvPr id="5" name="TextBox 4"/>
          <p:cNvSpPr txBox="1"/>
          <p:nvPr/>
        </p:nvSpPr>
        <p:spPr>
          <a:xfrm>
            <a:off x="457200" y="381000"/>
            <a:ext cx="8229600" cy="523220"/>
          </a:xfrm>
          <a:prstGeom prst="rect">
            <a:avLst/>
          </a:prstGeom>
          <a:noFill/>
        </p:spPr>
        <p:txBody>
          <a:bodyPr wrap="square" rtlCol="0">
            <a:spAutoFit/>
          </a:bodyPr>
          <a:lstStyle/>
          <a:p>
            <a:pPr algn="ctr"/>
            <a:r>
              <a:rPr lang="en-US" sz="2800" b="1" u="sng" dirty="0"/>
              <a:t>Pavlov’s Experiments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3.jpg"/>
          <p:cNvPicPr>
            <a:picLocks noChangeAspect="1"/>
          </p:cNvPicPr>
          <p:nvPr/>
        </p:nvPicPr>
        <p:blipFill>
          <a:blip r:embed="rId2" cstate="print"/>
          <a:stretch>
            <a:fillRect/>
          </a:stretch>
        </p:blipFill>
        <p:spPr>
          <a:xfrm>
            <a:off x="533400" y="1676400"/>
            <a:ext cx="8153400" cy="4343400"/>
          </a:xfrm>
          <a:prstGeom prst="rect">
            <a:avLst/>
          </a:prstGeom>
          <a:noFill/>
          <a:ln>
            <a:noFill/>
          </a:ln>
        </p:spPr>
      </p:pic>
      <p:sp>
        <p:nvSpPr>
          <p:cNvPr id="3" name="TextBox 2"/>
          <p:cNvSpPr txBox="1"/>
          <p:nvPr/>
        </p:nvSpPr>
        <p:spPr>
          <a:xfrm>
            <a:off x="762000" y="609600"/>
            <a:ext cx="7543800" cy="523220"/>
          </a:xfrm>
          <a:prstGeom prst="rect">
            <a:avLst/>
          </a:prstGeom>
          <a:noFill/>
        </p:spPr>
        <p:txBody>
          <a:bodyPr wrap="square" rtlCol="0">
            <a:spAutoFit/>
          </a:bodyPr>
          <a:lstStyle/>
          <a:p>
            <a:pPr algn="ctr"/>
            <a:r>
              <a:rPr lang="en-US" sz="2800" b="1" u="sng" dirty="0">
                <a:solidFill>
                  <a:schemeClr val="accent1"/>
                </a:solidFill>
              </a:rPr>
              <a:t>Classical conditioning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951706"/>
          </a:xfrm>
        </p:spPr>
        <p:txBody>
          <a:bodyPr>
            <a:noAutofit/>
          </a:bodyPr>
          <a:lstStyle/>
          <a:p>
            <a:pPr algn="ctr"/>
            <a:r>
              <a:rPr lang="en-US" sz="3600" b="1" u="sng" dirty="0"/>
              <a:t>Elements of Classical Conditioning</a:t>
            </a:r>
          </a:p>
        </p:txBody>
      </p:sp>
      <p:sp>
        <p:nvSpPr>
          <p:cNvPr id="3" name="Content Placeholder 2"/>
          <p:cNvSpPr>
            <a:spLocks noGrp="1"/>
          </p:cNvSpPr>
          <p:nvPr>
            <p:ph idx="1"/>
          </p:nvPr>
        </p:nvSpPr>
        <p:spPr>
          <a:xfrm>
            <a:off x="457200" y="1219200"/>
            <a:ext cx="8229600" cy="5181600"/>
          </a:xfrm>
        </p:spPr>
        <p:txBody>
          <a:bodyPr/>
          <a:lstStyle/>
          <a:p>
            <a:pPr>
              <a:buFont typeface="Wingdings 2" pitchFamily="18" charset="2"/>
              <a:buChar char=""/>
            </a:pPr>
            <a:r>
              <a:rPr lang="en-US" dirty="0"/>
              <a:t>Neutral Stimulus (NS)</a:t>
            </a:r>
          </a:p>
          <a:p>
            <a:pPr>
              <a:buFont typeface="Wingdings 2" pitchFamily="18" charset="2"/>
              <a:buChar char=""/>
            </a:pPr>
            <a:r>
              <a:rPr lang="en-US" dirty="0"/>
              <a:t>Unconditioned Stimulus (UCS/US)</a:t>
            </a:r>
          </a:p>
          <a:p>
            <a:pPr>
              <a:buFont typeface="Wingdings 2" pitchFamily="18" charset="2"/>
              <a:buChar char=""/>
            </a:pPr>
            <a:r>
              <a:rPr lang="en-US" dirty="0"/>
              <a:t>Unconditioned Response (UCR/UR)</a:t>
            </a:r>
          </a:p>
          <a:p>
            <a:pPr>
              <a:buFont typeface="Wingdings 2" pitchFamily="18" charset="2"/>
              <a:buChar char=""/>
            </a:pPr>
            <a:r>
              <a:rPr lang="en-US" dirty="0"/>
              <a:t>Conditioned Stimulus (CS)</a:t>
            </a:r>
          </a:p>
          <a:p>
            <a:pPr>
              <a:buFont typeface="Wingdings 2" pitchFamily="18" charset="2"/>
              <a:buChar char=""/>
            </a:pPr>
            <a:r>
              <a:rPr lang="en-US" dirty="0"/>
              <a:t>Conditioned Response (CR)</a:t>
            </a:r>
          </a:p>
          <a:p>
            <a:pPr>
              <a:buNone/>
            </a:pPr>
            <a:endParaRPr lang="en-US" dirty="0"/>
          </a:p>
          <a:p>
            <a:pPr>
              <a:buFont typeface="Arial" pitchFamily="34" charset="0"/>
              <a:buChar char="•"/>
            </a:pPr>
            <a:r>
              <a:rPr lang="en-US" dirty="0"/>
              <a:t>A dog</a:t>
            </a:r>
          </a:p>
          <a:p>
            <a:pPr>
              <a:buFont typeface="Arial" pitchFamily="34" charset="0"/>
              <a:buChar char="•"/>
            </a:pPr>
            <a:r>
              <a:rPr lang="en-US" dirty="0"/>
              <a:t>Dog food</a:t>
            </a:r>
          </a:p>
          <a:p>
            <a:pPr>
              <a:buFont typeface="Arial" pitchFamily="34" charset="0"/>
              <a:buChar char="•"/>
            </a:pPr>
            <a:r>
              <a:rPr lang="en-US" dirty="0"/>
              <a:t>Metronome(bell)</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lstStyle/>
          <a:p>
            <a:pPr algn="ctr"/>
            <a:r>
              <a:rPr lang="en-US" b="1" u="sng" dirty="0"/>
              <a:t>Neutral Stimulus</a:t>
            </a:r>
          </a:p>
        </p:txBody>
      </p:sp>
      <p:sp>
        <p:nvSpPr>
          <p:cNvPr id="3" name="Content Placeholder 2"/>
          <p:cNvSpPr>
            <a:spLocks noGrp="1"/>
          </p:cNvSpPr>
          <p:nvPr>
            <p:ph idx="1"/>
          </p:nvPr>
        </p:nvSpPr>
        <p:spPr/>
        <p:txBody>
          <a:bodyPr/>
          <a:lstStyle/>
          <a:p>
            <a:pPr>
              <a:buNone/>
            </a:pPr>
            <a:r>
              <a:rPr lang="en-US" dirty="0"/>
              <a:t>	In classical conditioning a stimulus that elicits no response before conditioning..</a:t>
            </a:r>
          </a:p>
          <a:p>
            <a:pPr>
              <a:buNone/>
            </a:pPr>
            <a:r>
              <a:rPr lang="en-US" dirty="0"/>
              <a:t>	e.g. the bell sound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8229600" cy="875506"/>
          </a:xfrm>
        </p:spPr>
        <p:txBody>
          <a:bodyPr>
            <a:normAutofit fontScale="90000"/>
          </a:bodyPr>
          <a:lstStyle/>
          <a:p>
            <a:pPr algn="ctr"/>
            <a:r>
              <a:rPr lang="en-US" b="1" u="sng" dirty="0">
                <a:solidFill>
                  <a:schemeClr val="accent1"/>
                </a:solidFill>
                <a:effectLst/>
              </a:rPr>
              <a:t>Unconditioned Stimulus (UCS)</a:t>
            </a:r>
          </a:p>
        </p:txBody>
      </p:sp>
      <p:sp>
        <p:nvSpPr>
          <p:cNvPr id="5" name="Content Placeholder 4"/>
          <p:cNvSpPr>
            <a:spLocks noGrp="1"/>
          </p:cNvSpPr>
          <p:nvPr>
            <p:ph idx="1"/>
          </p:nvPr>
        </p:nvSpPr>
        <p:spPr>
          <a:xfrm>
            <a:off x="457200" y="1371600"/>
            <a:ext cx="8229600" cy="5083208"/>
          </a:xfrm>
        </p:spPr>
        <p:txBody>
          <a:bodyPr/>
          <a:lstStyle/>
          <a:p>
            <a:pPr>
              <a:buNone/>
            </a:pPr>
            <a:r>
              <a:rPr lang="en-US" dirty="0"/>
              <a:t>	In classical conditioning, a naturally  occurring stimulus that leads to an involuntary and unlearned response.</a:t>
            </a:r>
          </a:p>
          <a:p>
            <a:pPr>
              <a:buNone/>
            </a:pPr>
            <a:r>
              <a:rPr lang="en-US" dirty="0"/>
              <a:t>	Eg. The powdered meat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normAutofit fontScale="90000"/>
          </a:bodyPr>
          <a:lstStyle/>
          <a:p>
            <a:pPr algn="ctr"/>
            <a:r>
              <a:rPr lang="en-US" b="1" u="sng" dirty="0">
                <a:solidFill>
                  <a:schemeClr val="accent1"/>
                </a:solidFill>
              </a:rPr>
              <a:t>Unconditioned Response (UCR)</a:t>
            </a:r>
          </a:p>
        </p:txBody>
      </p:sp>
      <p:sp>
        <p:nvSpPr>
          <p:cNvPr id="3" name="Content Placeholder 2"/>
          <p:cNvSpPr>
            <a:spLocks noGrp="1"/>
          </p:cNvSpPr>
          <p:nvPr>
            <p:ph idx="1"/>
          </p:nvPr>
        </p:nvSpPr>
        <p:spPr>
          <a:xfrm>
            <a:off x="457200" y="1447800"/>
            <a:ext cx="8229600" cy="5007008"/>
          </a:xfrm>
        </p:spPr>
        <p:txBody>
          <a:bodyPr/>
          <a:lstStyle/>
          <a:p>
            <a:pPr>
              <a:buNone/>
            </a:pPr>
            <a:r>
              <a:rPr lang="en-US" dirty="0"/>
              <a:t>	In classical conditioning an involuntary and unlearned response to a naturally occurring or unconditioned stimulus.</a:t>
            </a:r>
          </a:p>
          <a:p>
            <a:pPr>
              <a:buNone/>
            </a:pPr>
            <a:r>
              <a:rPr lang="en-US" dirty="0"/>
              <a:t>	Eg Salivation.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pPr algn="ctr"/>
            <a:r>
              <a:rPr lang="en-US" b="1" u="sng" dirty="0">
                <a:solidFill>
                  <a:schemeClr val="accent1"/>
                </a:solidFill>
              </a:rPr>
              <a:t>Conditioned Stimulus (CS)</a:t>
            </a:r>
          </a:p>
        </p:txBody>
      </p:sp>
      <p:sp>
        <p:nvSpPr>
          <p:cNvPr id="3" name="Content Placeholder 2"/>
          <p:cNvSpPr>
            <a:spLocks noGrp="1"/>
          </p:cNvSpPr>
          <p:nvPr>
            <p:ph idx="1"/>
          </p:nvPr>
        </p:nvSpPr>
        <p:spPr>
          <a:xfrm>
            <a:off x="457200" y="1219200"/>
            <a:ext cx="8229600" cy="5235608"/>
          </a:xfrm>
        </p:spPr>
        <p:txBody>
          <a:bodyPr/>
          <a:lstStyle/>
          <a:p>
            <a:pPr>
              <a:buNone/>
            </a:pPr>
            <a:r>
              <a:rPr lang="en-US" dirty="0"/>
              <a:t>	In classical conditioning, a previously neutral stimulus that become able to produce a conditioned response, after pairing with an unconditioned stimulus.</a:t>
            </a:r>
          </a:p>
          <a:p>
            <a:pPr>
              <a:buNone/>
            </a:pPr>
            <a:r>
              <a:rPr lang="en-US" dirty="0"/>
              <a:t>	Eg. after conditioning metronome(the bell sound)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pPr algn="ctr"/>
            <a:r>
              <a:rPr lang="en-US" b="1" u="sng" dirty="0">
                <a:solidFill>
                  <a:schemeClr val="accent1"/>
                </a:solidFill>
              </a:rPr>
              <a:t>Conditioned Response (CR)</a:t>
            </a:r>
          </a:p>
        </p:txBody>
      </p:sp>
      <p:sp>
        <p:nvSpPr>
          <p:cNvPr id="3" name="Content Placeholder 2"/>
          <p:cNvSpPr>
            <a:spLocks noGrp="1"/>
          </p:cNvSpPr>
          <p:nvPr>
            <p:ph idx="1"/>
          </p:nvPr>
        </p:nvSpPr>
        <p:spPr>
          <a:xfrm>
            <a:off x="457200" y="1143000"/>
            <a:ext cx="8229600" cy="5311808"/>
          </a:xfrm>
        </p:spPr>
        <p:txBody>
          <a:bodyPr/>
          <a:lstStyle/>
          <a:p>
            <a:pPr>
              <a:buNone/>
            </a:pPr>
            <a:r>
              <a:rPr lang="en-US" dirty="0"/>
              <a:t>	In classical conditioning, a learned response to a conditioned stimulus.</a:t>
            </a:r>
          </a:p>
          <a:p>
            <a:pPr>
              <a:buNone/>
            </a:pPr>
            <a:r>
              <a:rPr lang="en-US" dirty="0"/>
              <a:t>	Eg. salivation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05800" cy="1569660"/>
          </a:xfrm>
          <a:prstGeom prst="rect">
            <a:avLst/>
          </a:prstGeom>
          <a:noFill/>
        </p:spPr>
        <p:txBody>
          <a:bodyPr wrap="square" rtlCol="0">
            <a:spAutoFit/>
          </a:bodyPr>
          <a:lstStyle/>
          <a:p>
            <a:r>
              <a:rPr lang="en-US" sz="2400" i="1" dirty="0"/>
              <a:t>An unconditioned stimulus (UCS) is always followed by an unconditioned response (UCR), and a conditioned stimulus (CS) is always followed by a conditioned response (CR)</a:t>
            </a:r>
          </a:p>
        </p:txBody>
      </p:sp>
      <p:pic>
        <p:nvPicPr>
          <p:cNvPr id="5" name="Picture 4" descr="pav6.jpg"/>
          <p:cNvPicPr>
            <a:picLocks noChangeAspect="1"/>
          </p:cNvPicPr>
          <p:nvPr/>
        </p:nvPicPr>
        <p:blipFill>
          <a:blip r:embed="rId2" cstate="print"/>
          <a:stretch>
            <a:fillRect/>
          </a:stretch>
        </p:blipFill>
        <p:spPr>
          <a:xfrm>
            <a:off x="533400" y="2057400"/>
            <a:ext cx="8229600" cy="441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Learning	</a:t>
            </a:r>
          </a:p>
        </p:txBody>
      </p:sp>
      <p:sp>
        <p:nvSpPr>
          <p:cNvPr id="3" name="Content Placeholder 2"/>
          <p:cNvSpPr>
            <a:spLocks noGrp="1"/>
          </p:cNvSpPr>
          <p:nvPr>
            <p:ph idx="1"/>
          </p:nvPr>
        </p:nvSpPr>
        <p:spPr/>
        <p:txBody>
          <a:bodyPr/>
          <a:lstStyle/>
          <a:p>
            <a:pPr>
              <a:buFont typeface="Wingdings" pitchFamily="2" charset="2"/>
              <a:buChar char="Ø"/>
            </a:pPr>
            <a:r>
              <a:rPr lang="en-US" dirty="0"/>
              <a:t>Learning is a key process.</a:t>
            </a:r>
          </a:p>
          <a:p>
            <a:pPr>
              <a:buNone/>
            </a:pPr>
            <a:endParaRPr lang="en-US" dirty="0"/>
          </a:p>
          <a:p>
            <a:pPr>
              <a:buFont typeface="Wingdings" pitchFamily="2" charset="2"/>
              <a:buChar char="Ø"/>
            </a:pPr>
            <a:r>
              <a:rPr lang="en-US" dirty="0"/>
              <a:t>Learning is when you learn something.</a:t>
            </a:r>
          </a:p>
          <a:p>
            <a:pPr>
              <a:buNone/>
            </a:pPr>
            <a:endParaRPr lang="en-US" dirty="0"/>
          </a:p>
          <a:p>
            <a:pPr>
              <a:buFont typeface="Wingdings" pitchFamily="2" charset="2"/>
              <a:buChar char="Ø"/>
            </a:pPr>
            <a:r>
              <a:rPr lang="en-US" dirty="0"/>
              <a:t>“Learning is a any relatively permanent change in behavior that occurs as a result of practice or experience.”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767404.jpg"/>
          <p:cNvPicPr>
            <a:picLocks noChangeAspect="1"/>
          </p:cNvPicPr>
          <p:nvPr/>
        </p:nvPicPr>
        <p:blipFill>
          <a:blip r:embed="rId2" cstate="print"/>
          <a:stretch>
            <a:fillRect/>
          </a:stretch>
        </p:blipFill>
        <p:spPr>
          <a:xfrm>
            <a:off x="762000" y="609600"/>
            <a:ext cx="7467600" cy="5715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pPr algn="ctr"/>
            <a:r>
              <a:rPr lang="en-US" b="1" u="sng" dirty="0"/>
              <a:t>Stimulus Generalization</a:t>
            </a:r>
          </a:p>
        </p:txBody>
      </p:sp>
      <p:sp>
        <p:nvSpPr>
          <p:cNvPr id="3" name="Content Placeholder 2"/>
          <p:cNvSpPr>
            <a:spLocks noGrp="1"/>
          </p:cNvSpPr>
          <p:nvPr>
            <p:ph idx="1"/>
          </p:nvPr>
        </p:nvSpPr>
        <p:spPr>
          <a:xfrm>
            <a:off x="457200" y="1524000"/>
            <a:ext cx="8229600" cy="4930808"/>
          </a:xfrm>
        </p:spPr>
        <p:txBody>
          <a:bodyPr/>
          <a:lstStyle/>
          <a:p>
            <a:pPr>
              <a:buNone/>
            </a:pPr>
            <a:r>
              <a:rPr lang="en-US" dirty="0"/>
              <a:t>	The tendency, once a response has been conditioned, for stimuli similar to the conditioned stimulus to elicit similar responses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lstStyle/>
          <a:p>
            <a:pPr algn="ctr"/>
            <a:r>
              <a:rPr lang="en-US" b="1" u="sng" dirty="0">
                <a:solidFill>
                  <a:schemeClr val="accent1"/>
                </a:solidFill>
              </a:rPr>
              <a:t>Discrimination</a:t>
            </a:r>
          </a:p>
        </p:txBody>
      </p:sp>
      <p:pic>
        <p:nvPicPr>
          <p:cNvPr id="4" name="Content Placeholder 3" descr="pav13.jpg"/>
          <p:cNvPicPr>
            <a:picLocks noGrp="1" noChangeAspect="1"/>
          </p:cNvPicPr>
          <p:nvPr>
            <p:ph idx="1"/>
          </p:nvPr>
        </p:nvPicPr>
        <p:blipFill>
          <a:blip r:embed="rId2" cstate="print"/>
          <a:stretch>
            <a:fillRect/>
          </a:stretch>
        </p:blipFill>
        <p:spPr>
          <a:xfrm>
            <a:off x="990600" y="1600200"/>
            <a:ext cx="7162799" cy="46482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1600200"/>
          </a:xfrm>
        </p:spPr>
        <p:txBody>
          <a:bodyPr>
            <a:noAutofit/>
          </a:bodyPr>
          <a:lstStyle/>
          <a:p>
            <a:pPr algn="ctr"/>
            <a:r>
              <a:rPr lang="en-US" sz="3600" b="1" u="sng" dirty="0"/>
              <a:t>Extinction: disappearance or </a:t>
            </a:r>
            <a:r>
              <a:rPr lang="en-US" sz="3600" b="1" u="sng" dirty="0" err="1"/>
              <a:t>weakning</a:t>
            </a:r>
            <a:r>
              <a:rPr lang="en-US" sz="3600" b="1" u="sng" dirty="0"/>
              <a:t> of a learned response or </a:t>
            </a:r>
            <a:r>
              <a:rPr lang="en-US" sz="3600" b="1" u="sng" dirty="0" smtClean="0"/>
              <a:t>absence </a:t>
            </a:r>
            <a:r>
              <a:rPr lang="en-US" sz="3600" b="1" u="sng" dirty="0"/>
              <a:t>of UCS</a:t>
            </a:r>
          </a:p>
        </p:txBody>
      </p:sp>
      <p:pic>
        <p:nvPicPr>
          <p:cNvPr id="5" name="Picture 4" descr="classical-conditioning-6-728.jpg"/>
          <p:cNvPicPr>
            <a:picLocks noChangeAspect="1"/>
          </p:cNvPicPr>
          <p:nvPr/>
        </p:nvPicPr>
        <p:blipFill>
          <a:blip r:embed="rId2" cstate="print"/>
          <a:stretch>
            <a:fillRect/>
          </a:stretch>
        </p:blipFill>
        <p:spPr>
          <a:xfrm>
            <a:off x="1143000" y="1981200"/>
            <a:ext cx="6934200" cy="46577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534400" cy="1713706"/>
          </a:xfrm>
        </p:spPr>
        <p:txBody>
          <a:bodyPr>
            <a:normAutofit fontScale="90000"/>
          </a:bodyPr>
          <a:lstStyle/>
          <a:p>
            <a:pPr algn="ctr"/>
            <a:r>
              <a:rPr lang="en-US" b="1" u="sng" dirty="0">
                <a:solidFill>
                  <a:schemeClr val="accent1"/>
                </a:solidFill>
              </a:rPr>
              <a:t>Spontaneous Recovery: the reappearance of learned response</a:t>
            </a:r>
          </a:p>
        </p:txBody>
      </p:sp>
      <p:pic>
        <p:nvPicPr>
          <p:cNvPr id="3" name="Picture 2" descr="classical-conditioning-7-728.jpg"/>
          <p:cNvPicPr>
            <a:picLocks noChangeAspect="1"/>
          </p:cNvPicPr>
          <p:nvPr/>
        </p:nvPicPr>
        <p:blipFill>
          <a:blip r:embed="rId2" cstate="print"/>
          <a:stretch>
            <a:fillRect/>
          </a:stretch>
        </p:blipFill>
        <p:spPr>
          <a:xfrm>
            <a:off x="609600" y="2057401"/>
            <a:ext cx="8077200" cy="4800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pPr algn="ctr"/>
            <a:r>
              <a:rPr lang="en-US" b="1" u="sng" dirty="0"/>
              <a:t>High Order Conditioning</a:t>
            </a:r>
          </a:p>
        </p:txBody>
      </p:sp>
      <p:sp>
        <p:nvSpPr>
          <p:cNvPr id="3" name="TextBox 2"/>
          <p:cNvSpPr txBox="1"/>
          <p:nvPr/>
        </p:nvSpPr>
        <p:spPr>
          <a:xfrm>
            <a:off x="457200" y="1219200"/>
            <a:ext cx="8458200" cy="1200329"/>
          </a:xfrm>
          <a:prstGeom prst="rect">
            <a:avLst/>
          </a:prstGeom>
          <a:noFill/>
        </p:spPr>
        <p:txBody>
          <a:bodyPr wrap="square" rtlCol="0">
            <a:spAutoFit/>
          </a:bodyPr>
          <a:lstStyle/>
          <a:p>
            <a:r>
              <a:rPr lang="en-US" sz="2400" dirty="0"/>
              <a:t>Occurs when a strong conditioned stimulus is paired with a neutral stimulus, causing the neutral stimulus to become a second conditioned stimulus</a:t>
            </a:r>
          </a:p>
        </p:txBody>
      </p:sp>
      <p:pic>
        <p:nvPicPr>
          <p:cNvPr id="4" name="Picture 3" descr="psyc1101-chapter-5-4th-edition-powerpoint-18-638.jpg"/>
          <p:cNvPicPr>
            <a:picLocks noChangeAspect="1"/>
          </p:cNvPicPr>
          <p:nvPr/>
        </p:nvPicPr>
        <p:blipFill>
          <a:blip r:embed="rId2" cstate="print"/>
          <a:stretch>
            <a:fillRect/>
          </a:stretch>
        </p:blipFill>
        <p:spPr>
          <a:xfrm>
            <a:off x="914400" y="2514600"/>
            <a:ext cx="7162800" cy="415346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Classical Conditioning applied to Human Behavior</a:t>
            </a:r>
          </a:p>
        </p:txBody>
      </p:sp>
      <p:sp>
        <p:nvSpPr>
          <p:cNvPr id="3" name="TextBox 2"/>
          <p:cNvSpPr txBox="1"/>
          <p:nvPr/>
        </p:nvSpPr>
        <p:spPr>
          <a:xfrm>
            <a:off x="304800" y="1981200"/>
            <a:ext cx="8534400" cy="1938992"/>
          </a:xfrm>
          <a:prstGeom prst="rect">
            <a:avLst/>
          </a:prstGeom>
          <a:noFill/>
        </p:spPr>
        <p:txBody>
          <a:bodyPr wrap="square" rtlCol="0">
            <a:spAutoFit/>
          </a:bodyPr>
          <a:lstStyle/>
          <a:p>
            <a:pPr>
              <a:buFont typeface="Wingdings 2" pitchFamily="18" charset="2"/>
              <a:buChar char="ö"/>
            </a:pPr>
            <a:r>
              <a:rPr lang="en-US" sz="2400" b="1" dirty="0"/>
              <a:t> Phobias</a:t>
            </a:r>
          </a:p>
          <a:p>
            <a:pPr lvl="1">
              <a:buFont typeface="Arial" pitchFamily="34" charset="0"/>
              <a:buChar char="•"/>
            </a:pPr>
            <a:r>
              <a:rPr lang="en-US" sz="2400" dirty="0"/>
              <a:t>Conditioned emotional response</a:t>
            </a:r>
          </a:p>
          <a:p>
            <a:pPr lvl="1">
              <a:buFont typeface="Arial" pitchFamily="34" charset="0"/>
              <a:buChar char="•"/>
            </a:pPr>
            <a:r>
              <a:rPr lang="en-US" sz="2400" dirty="0"/>
              <a:t>Desensitize</a:t>
            </a:r>
          </a:p>
          <a:p>
            <a:pPr lvl="1"/>
            <a:endParaRPr lang="en-US" sz="2400" dirty="0"/>
          </a:p>
          <a:p>
            <a:endParaRPr lang="en-US"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799306"/>
          </a:xfrm>
        </p:spPr>
        <p:txBody>
          <a:bodyPr/>
          <a:lstStyle/>
          <a:p>
            <a:pPr algn="ctr"/>
            <a:r>
              <a:rPr lang="en-US" b="1" u="sng" dirty="0">
                <a:solidFill>
                  <a:schemeClr val="accent1"/>
                </a:solidFill>
              </a:rPr>
              <a:t>Phobias</a:t>
            </a:r>
          </a:p>
        </p:txBody>
      </p:sp>
      <p:sp>
        <p:nvSpPr>
          <p:cNvPr id="3" name="TextBox 2"/>
          <p:cNvSpPr txBox="1"/>
          <p:nvPr/>
        </p:nvSpPr>
        <p:spPr>
          <a:xfrm>
            <a:off x="5105400" y="1143000"/>
            <a:ext cx="3657600" cy="461665"/>
          </a:xfrm>
          <a:prstGeom prst="rect">
            <a:avLst/>
          </a:prstGeom>
          <a:noFill/>
        </p:spPr>
        <p:txBody>
          <a:bodyPr wrap="square" rtlCol="0">
            <a:spAutoFit/>
          </a:bodyPr>
          <a:lstStyle/>
          <a:p>
            <a:pPr algn="ctr"/>
            <a:r>
              <a:rPr lang="en-US" sz="2400" b="1" dirty="0"/>
              <a:t>Little Albert</a:t>
            </a:r>
          </a:p>
        </p:txBody>
      </p:sp>
      <p:pic>
        <p:nvPicPr>
          <p:cNvPr id="4" name="Picture 3" descr="pav5.jpg"/>
          <p:cNvPicPr>
            <a:picLocks noChangeAspect="1"/>
          </p:cNvPicPr>
          <p:nvPr/>
        </p:nvPicPr>
        <p:blipFill>
          <a:blip r:embed="rId2" cstate="print"/>
          <a:stretch>
            <a:fillRect/>
          </a:stretch>
        </p:blipFill>
        <p:spPr>
          <a:xfrm>
            <a:off x="4495800" y="1676400"/>
            <a:ext cx="4090347" cy="4953000"/>
          </a:xfrm>
          <a:prstGeom prst="rect">
            <a:avLst/>
          </a:prstGeom>
        </p:spPr>
      </p:pic>
      <p:pic>
        <p:nvPicPr>
          <p:cNvPr id="5" name="Picture 4" descr="BYnvaBxr.jpg"/>
          <p:cNvPicPr>
            <a:picLocks noChangeAspect="1"/>
          </p:cNvPicPr>
          <p:nvPr/>
        </p:nvPicPr>
        <p:blipFill>
          <a:blip r:embed="rId3" cstate="print"/>
          <a:stretch>
            <a:fillRect/>
          </a:stretch>
        </p:blipFill>
        <p:spPr>
          <a:xfrm>
            <a:off x="533400" y="1676400"/>
            <a:ext cx="3581400" cy="4953000"/>
          </a:xfrm>
          <a:prstGeom prst="rect">
            <a:avLst/>
          </a:prstGeom>
        </p:spPr>
      </p:pic>
      <p:sp>
        <p:nvSpPr>
          <p:cNvPr id="6" name="TextBox 5"/>
          <p:cNvSpPr txBox="1"/>
          <p:nvPr/>
        </p:nvSpPr>
        <p:spPr>
          <a:xfrm>
            <a:off x="609600" y="1143000"/>
            <a:ext cx="3276600" cy="461665"/>
          </a:xfrm>
          <a:prstGeom prst="rect">
            <a:avLst/>
          </a:prstGeom>
          <a:noFill/>
        </p:spPr>
        <p:txBody>
          <a:bodyPr wrap="square" rtlCol="0">
            <a:spAutoFit/>
          </a:bodyPr>
          <a:lstStyle/>
          <a:p>
            <a:pPr algn="ctr"/>
            <a:r>
              <a:rPr lang="en-US" sz="2400" b="1" dirty="0"/>
              <a:t>J.B.Watson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70706"/>
          </a:xfrm>
        </p:spPr>
        <p:txBody>
          <a:bodyPr>
            <a:normAutofit fontScale="90000"/>
          </a:bodyPr>
          <a:lstStyle/>
          <a:p>
            <a:r>
              <a:rPr lang="en-US" b="1" u="sng" dirty="0"/>
              <a:t>Mary Cover Jones: Desensitize</a:t>
            </a:r>
          </a:p>
        </p:txBody>
      </p:sp>
      <p:pic>
        <p:nvPicPr>
          <p:cNvPr id="3" name="Picture 2" descr="jonesmcprimary.jpg"/>
          <p:cNvPicPr>
            <a:picLocks noChangeAspect="1"/>
          </p:cNvPicPr>
          <p:nvPr/>
        </p:nvPicPr>
        <p:blipFill>
          <a:blip r:embed="rId2" cstate="print"/>
          <a:stretch>
            <a:fillRect/>
          </a:stretch>
        </p:blipFill>
        <p:spPr>
          <a:xfrm>
            <a:off x="609600" y="1371600"/>
            <a:ext cx="4086225" cy="4733925"/>
          </a:xfrm>
          <a:prstGeom prst="rect">
            <a:avLst/>
          </a:prstGeom>
        </p:spPr>
      </p:pic>
      <p:sp>
        <p:nvSpPr>
          <p:cNvPr id="5" name="TextBox 4"/>
          <p:cNvSpPr txBox="1"/>
          <p:nvPr/>
        </p:nvSpPr>
        <p:spPr>
          <a:xfrm>
            <a:off x="5029200" y="1524000"/>
            <a:ext cx="3886200" cy="3693319"/>
          </a:xfrm>
          <a:prstGeom prst="rect">
            <a:avLst/>
          </a:prstGeom>
          <a:noFill/>
        </p:spPr>
        <p:txBody>
          <a:bodyPr wrap="square" rtlCol="0">
            <a:spAutoFit/>
          </a:bodyPr>
          <a:lstStyle/>
          <a:p>
            <a:pPr>
              <a:buFontTx/>
              <a:buChar char="-"/>
            </a:pPr>
            <a:r>
              <a:rPr lang="en-US" dirty="0"/>
              <a:t>A student of J.B.Watson</a:t>
            </a:r>
          </a:p>
          <a:p>
            <a:pPr>
              <a:buFontTx/>
              <a:buChar char="-"/>
            </a:pPr>
            <a:endParaRPr lang="en-US" dirty="0"/>
          </a:p>
          <a:p>
            <a:pPr>
              <a:buFontTx/>
              <a:buChar char="-"/>
            </a:pPr>
            <a:r>
              <a:rPr lang="en-US" dirty="0"/>
              <a:t> Researched learned phobias</a:t>
            </a:r>
          </a:p>
          <a:p>
            <a:pPr>
              <a:buFontTx/>
              <a:buChar char="-"/>
            </a:pPr>
            <a:endParaRPr lang="en-US" dirty="0"/>
          </a:p>
          <a:p>
            <a:pPr>
              <a:buFontTx/>
              <a:buChar char="-"/>
            </a:pPr>
            <a:r>
              <a:rPr lang="en-US" dirty="0"/>
              <a:t> Famous experiment; ”Peter and the rabbit”</a:t>
            </a:r>
          </a:p>
          <a:p>
            <a:pPr>
              <a:buFontTx/>
              <a:buChar char="-"/>
            </a:pPr>
            <a:endParaRPr lang="en-US" dirty="0"/>
          </a:p>
          <a:p>
            <a:pPr>
              <a:buFontTx/>
              <a:buChar char="-"/>
            </a:pPr>
            <a:r>
              <a:rPr lang="en-US" dirty="0"/>
              <a:t> Desensitization-used to cure phobias</a:t>
            </a:r>
          </a:p>
          <a:p>
            <a:pPr>
              <a:buFontTx/>
              <a:buChar char="-"/>
            </a:pPr>
            <a:endParaRPr lang="en-US" dirty="0"/>
          </a:p>
          <a:p>
            <a:pPr>
              <a:buFontTx/>
              <a:buChar char="-"/>
            </a:pPr>
            <a:r>
              <a:rPr lang="en-US" dirty="0"/>
              <a:t> For her Exposure Therapy J.B.Watson  call her ”Mother of Behavior Therapy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pPr algn="ctr"/>
            <a:r>
              <a:rPr lang="en-US" b="1" u="sng" dirty="0"/>
              <a:t>Exposure Therapy</a:t>
            </a:r>
          </a:p>
        </p:txBody>
      </p:sp>
      <p:pic>
        <p:nvPicPr>
          <p:cNvPr id="3" name="Picture 2" descr="CNX_Psych_16_02_Conditioning.jpg"/>
          <p:cNvPicPr>
            <a:picLocks noChangeAspect="1"/>
          </p:cNvPicPr>
          <p:nvPr/>
        </p:nvPicPr>
        <p:blipFill>
          <a:blip r:embed="rId2" cstate="print"/>
          <a:stretch>
            <a:fillRect/>
          </a:stretch>
        </p:blipFill>
        <p:spPr>
          <a:xfrm>
            <a:off x="685800" y="1295400"/>
            <a:ext cx="7848600" cy="53461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09600"/>
            <a:ext cx="8305800" cy="4585871"/>
          </a:xfrm>
          <a:prstGeom prst="rect">
            <a:avLst/>
          </a:prstGeom>
          <a:noFill/>
        </p:spPr>
        <p:txBody>
          <a:bodyPr wrap="square" rtlCol="0">
            <a:spAutoFit/>
          </a:bodyPr>
          <a:lstStyle/>
          <a:p>
            <a:r>
              <a:rPr lang="en-US" sz="2800" b="1" dirty="0">
                <a:solidFill>
                  <a:schemeClr val="accent1"/>
                </a:solidFill>
              </a:rPr>
              <a:t>So we can say learning is-</a:t>
            </a:r>
          </a:p>
          <a:p>
            <a:endParaRPr lang="en-US" sz="2400" dirty="0"/>
          </a:p>
          <a:p>
            <a:pPr>
              <a:buFont typeface="Wingdings" pitchFamily="2" charset="2"/>
              <a:buChar char="§"/>
            </a:pPr>
            <a:r>
              <a:rPr lang="en-US" sz="2400" dirty="0"/>
              <a:t> Relatively permanent</a:t>
            </a:r>
          </a:p>
          <a:p>
            <a:endParaRPr lang="en-US" sz="2400" dirty="0"/>
          </a:p>
          <a:p>
            <a:pPr>
              <a:buFont typeface="Wingdings" pitchFamily="2" charset="2"/>
              <a:buChar char="§"/>
            </a:pPr>
            <a:r>
              <a:rPr lang="en-US" sz="2400" dirty="0"/>
              <a:t> Change in a behavior (for better/worse)</a:t>
            </a:r>
          </a:p>
          <a:p>
            <a:endParaRPr lang="en-US" sz="2400" dirty="0"/>
          </a:p>
          <a:p>
            <a:pPr>
              <a:buFont typeface="Wingdings" pitchFamily="2" charset="2"/>
              <a:buChar char="§"/>
            </a:pPr>
            <a:r>
              <a:rPr lang="en-US" sz="2400" dirty="0"/>
              <a:t> It does not apply on temporary change in behavior   ( illness, fatigue, drugs)</a:t>
            </a:r>
          </a:p>
          <a:p>
            <a:endParaRPr lang="en-US" sz="2400" dirty="0"/>
          </a:p>
          <a:p>
            <a:pPr>
              <a:buFont typeface="Wingdings" pitchFamily="2" charset="2"/>
              <a:buChar char="§"/>
            </a:pPr>
            <a:r>
              <a:rPr lang="en-US" sz="2400" dirty="0"/>
              <a:t> It does not refer to change resulting from maturation or growth</a:t>
            </a:r>
          </a:p>
          <a:p>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438400"/>
            <a:ext cx="7467600" cy="1569660"/>
          </a:xfrm>
          <a:prstGeom prst="rect">
            <a:avLst/>
          </a:prstGeom>
          <a:noFill/>
        </p:spPr>
        <p:txBody>
          <a:bodyPr wrap="square" rtlCol="0">
            <a:spAutoFit/>
          </a:bodyPr>
          <a:lstStyle/>
          <a:p>
            <a:pPr algn="ctr"/>
            <a:r>
              <a:rPr lang="en-US" sz="9600" b="1" i="1" dirty="0">
                <a:solidFill>
                  <a:schemeClr val="accent1"/>
                </a:solidFill>
                <a:latin typeface="Monotype Corsiva" pitchFamily="66" charset="0"/>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153400" cy="4462760"/>
          </a:xfrm>
          <a:prstGeom prst="rect">
            <a:avLst/>
          </a:prstGeom>
          <a:noFill/>
        </p:spPr>
        <p:txBody>
          <a:bodyPr wrap="square" rtlCol="0">
            <a:spAutoFit/>
          </a:bodyPr>
          <a:lstStyle/>
          <a:p>
            <a:pPr algn="ctr"/>
            <a:r>
              <a:rPr lang="en-US" sz="2400" b="1" u="sng" dirty="0">
                <a:solidFill>
                  <a:schemeClr val="accent1"/>
                </a:solidFill>
              </a:rPr>
              <a:t>Stimulus </a:t>
            </a:r>
            <a:r>
              <a:rPr lang="en-US" sz="2400" b="1" u="sng" dirty="0" smtClean="0">
                <a:solidFill>
                  <a:schemeClr val="accent1"/>
                </a:solidFill>
              </a:rPr>
              <a:t>Vs. </a:t>
            </a:r>
            <a:r>
              <a:rPr lang="en-US" sz="2400" b="1" u="sng" dirty="0">
                <a:solidFill>
                  <a:schemeClr val="accent1"/>
                </a:solidFill>
              </a:rPr>
              <a:t>Response</a:t>
            </a:r>
          </a:p>
          <a:p>
            <a:endParaRPr lang="en-US" sz="2400" dirty="0"/>
          </a:p>
          <a:p>
            <a:r>
              <a:rPr lang="en-US" sz="2400" b="1" dirty="0">
                <a:solidFill>
                  <a:schemeClr val="accent1"/>
                </a:solidFill>
              </a:rPr>
              <a:t>Stimulus</a:t>
            </a:r>
          </a:p>
          <a:p>
            <a:r>
              <a:rPr lang="en-US" sz="2400" dirty="0"/>
              <a:t>Any event or situation that evokes a response / Stimulus is anything in the environment that can be detected by the senses.</a:t>
            </a:r>
          </a:p>
          <a:p>
            <a:endParaRPr lang="en-US" sz="2400" dirty="0"/>
          </a:p>
          <a:p>
            <a:r>
              <a:rPr lang="en-US" sz="2400" b="1" dirty="0">
                <a:solidFill>
                  <a:schemeClr val="accent1"/>
                </a:solidFill>
              </a:rPr>
              <a:t>Response</a:t>
            </a:r>
          </a:p>
          <a:p>
            <a:r>
              <a:rPr lang="en-US" sz="2400" dirty="0"/>
              <a:t>An response is a reaction to an experience, or some other type of stimulus and results in a change behavior</a:t>
            </a:r>
          </a:p>
          <a:p>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153400" cy="5970865"/>
          </a:xfrm>
          <a:prstGeom prst="rect">
            <a:avLst/>
          </a:prstGeom>
          <a:noFill/>
        </p:spPr>
        <p:txBody>
          <a:bodyPr wrap="square" rtlCol="0">
            <a:spAutoFit/>
          </a:bodyPr>
          <a:lstStyle/>
          <a:p>
            <a:pPr algn="ctr"/>
            <a:r>
              <a:rPr lang="en-US" sz="2800" b="1" dirty="0">
                <a:solidFill>
                  <a:schemeClr val="accent1"/>
                </a:solidFill>
              </a:rPr>
              <a:t>Types of </a:t>
            </a:r>
            <a:r>
              <a:rPr lang="en-US" sz="2800" b="1" dirty="0" smtClean="0">
                <a:solidFill>
                  <a:schemeClr val="accent1"/>
                </a:solidFill>
              </a:rPr>
              <a:t>Learning</a:t>
            </a:r>
          </a:p>
          <a:p>
            <a:endParaRPr lang="en-US" sz="2000" b="1" dirty="0" smtClean="0">
              <a:solidFill>
                <a:schemeClr val="accent1"/>
              </a:solidFill>
            </a:endParaRPr>
          </a:p>
          <a:p>
            <a:pPr>
              <a:buFont typeface="Arial" pitchFamily="34" charset="0"/>
              <a:buChar char="•"/>
            </a:pPr>
            <a:r>
              <a:rPr lang="en-US" sz="2400" b="1" dirty="0" smtClean="0">
                <a:solidFill>
                  <a:schemeClr val="accent1"/>
                </a:solidFill>
              </a:rPr>
              <a:t> Non-Associative</a:t>
            </a:r>
          </a:p>
          <a:p>
            <a:pPr>
              <a:buFont typeface="Arial" pitchFamily="34" charset="0"/>
              <a:buChar char="•"/>
            </a:pPr>
            <a:endParaRPr lang="en-US" sz="2000" b="1" dirty="0" smtClean="0"/>
          </a:p>
          <a:p>
            <a:r>
              <a:rPr lang="en-US" sz="2000" b="1" dirty="0" smtClean="0"/>
              <a:t>	</a:t>
            </a:r>
            <a:r>
              <a:rPr lang="en-US" sz="2400" dirty="0" smtClean="0"/>
              <a:t>Habituation </a:t>
            </a:r>
          </a:p>
          <a:p>
            <a:r>
              <a:rPr lang="en-US" sz="2400" dirty="0" smtClean="0"/>
              <a:t>	</a:t>
            </a:r>
          </a:p>
          <a:p>
            <a:r>
              <a:rPr lang="en-US" sz="2400" dirty="0" smtClean="0"/>
              <a:t>	&amp; Sensitization</a:t>
            </a:r>
          </a:p>
          <a:p>
            <a:endParaRPr lang="en-US" sz="2000" b="1" dirty="0"/>
          </a:p>
          <a:p>
            <a:pPr>
              <a:buFont typeface="Arial" pitchFamily="34" charset="0"/>
              <a:buChar char="•"/>
            </a:pPr>
            <a:r>
              <a:rPr lang="en-US" sz="2000" b="1" dirty="0">
                <a:solidFill>
                  <a:schemeClr val="accent1"/>
                </a:solidFill>
              </a:rPr>
              <a:t> </a:t>
            </a:r>
            <a:r>
              <a:rPr lang="en-US" sz="2400" b="1" dirty="0">
                <a:solidFill>
                  <a:schemeClr val="accent1"/>
                </a:solidFill>
              </a:rPr>
              <a:t>Associative</a:t>
            </a:r>
          </a:p>
          <a:p>
            <a:pPr>
              <a:buFont typeface="Arial" pitchFamily="34" charset="0"/>
              <a:buChar char="•"/>
            </a:pPr>
            <a:endParaRPr lang="en-US" sz="2000" b="1" dirty="0"/>
          </a:p>
          <a:p>
            <a:r>
              <a:rPr lang="en-US" sz="2000" b="1" dirty="0"/>
              <a:t>	</a:t>
            </a:r>
            <a:r>
              <a:rPr lang="en-US" sz="2400" dirty="0"/>
              <a:t>Classical  conditioning </a:t>
            </a:r>
          </a:p>
          <a:p>
            <a:r>
              <a:rPr lang="en-US" sz="2400" dirty="0"/>
              <a:t>	</a:t>
            </a:r>
          </a:p>
          <a:p>
            <a:r>
              <a:rPr lang="en-US" sz="2400" dirty="0"/>
              <a:t>	&amp; Operant conditioning					</a:t>
            </a:r>
          </a:p>
          <a:p>
            <a:endParaRPr lang="en-US" sz="2000" b="1" dirty="0"/>
          </a:p>
          <a:p>
            <a:endParaRPr lang="en-US" sz="2000" b="1" dirty="0"/>
          </a:p>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7772400" cy="6032421"/>
          </a:xfrm>
          <a:prstGeom prst="rect">
            <a:avLst/>
          </a:prstGeom>
          <a:noFill/>
        </p:spPr>
        <p:txBody>
          <a:bodyPr wrap="square" rtlCol="0">
            <a:spAutoFit/>
          </a:bodyPr>
          <a:lstStyle/>
          <a:p>
            <a:pPr algn="ctr"/>
            <a:r>
              <a:rPr lang="en-US" sz="2800" b="1" u="sng" dirty="0">
                <a:solidFill>
                  <a:schemeClr val="accent1"/>
                </a:solidFill>
              </a:rPr>
              <a:t>Non Associative Learning</a:t>
            </a:r>
          </a:p>
          <a:p>
            <a:pPr algn="ctr"/>
            <a:endParaRPr lang="en-US" dirty="0"/>
          </a:p>
          <a:p>
            <a:r>
              <a:rPr lang="en-US" sz="2000" dirty="0"/>
              <a:t>-- As the name suggest this type of learning does not rely on the association between two or more objects or events but rather occurs when repeated exposure to the same stimulus alters how an person/animal responds to that stimulus.</a:t>
            </a:r>
          </a:p>
          <a:p>
            <a:endParaRPr lang="en-US" sz="2000" dirty="0"/>
          </a:p>
          <a:p>
            <a:r>
              <a:rPr lang="en-US" sz="2000" i="1" dirty="0"/>
              <a:t>Two major types</a:t>
            </a:r>
          </a:p>
          <a:p>
            <a:endParaRPr lang="en-US" sz="2000" dirty="0"/>
          </a:p>
          <a:p>
            <a:pPr marL="457200" indent="-457200">
              <a:buAutoNum type="alphaLcParenBoth"/>
            </a:pPr>
            <a:r>
              <a:rPr lang="en-US" sz="2000" b="1" u="sng" dirty="0">
                <a:solidFill>
                  <a:schemeClr val="accent1"/>
                </a:solidFill>
              </a:rPr>
              <a:t>Habituation</a:t>
            </a:r>
          </a:p>
          <a:p>
            <a:pPr marL="457200" indent="-457200"/>
            <a:r>
              <a:rPr lang="en-US" sz="2000" b="1" dirty="0"/>
              <a:t>	</a:t>
            </a:r>
            <a:r>
              <a:rPr lang="en-US" sz="2000" dirty="0"/>
              <a:t>The process of habituating, in which individuals pay less attention to a stimulus after it is presented to them over n over again.</a:t>
            </a:r>
          </a:p>
          <a:p>
            <a:pPr marL="457200" indent="-457200"/>
            <a:endParaRPr lang="en-US" sz="2000" b="1" dirty="0"/>
          </a:p>
          <a:p>
            <a:pPr marL="457200" indent="-457200"/>
            <a:r>
              <a:rPr lang="en-US" sz="2000" b="1" dirty="0">
                <a:solidFill>
                  <a:schemeClr val="accent1">
                    <a:lumMod val="60000"/>
                    <a:lumOff val="40000"/>
                  </a:schemeClr>
                </a:solidFill>
              </a:rPr>
              <a:t>(b</a:t>
            </a:r>
            <a:r>
              <a:rPr lang="en-US" sz="2000" b="1" dirty="0">
                <a:solidFill>
                  <a:schemeClr val="accent1"/>
                </a:solidFill>
              </a:rPr>
              <a:t>) </a:t>
            </a:r>
            <a:r>
              <a:rPr lang="en-US" sz="2000" b="1" u="sng" dirty="0">
                <a:solidFill>
                  <a:schemeClr val="accent1"/>
                </a:solidFill>
              </a:rPr>
              <a:t>Sensitization</a:t>
            </a:r>
          </a:p>
          <a:p>
            <a:pPr marL="457200" indent="-457200"/>
            <a:r>
              <a:rPr lang="en-US" sz="2000" dirty="0"/>
              <a:t>	The process of sensitization occurs when repeated exposure to a stimulus increases responsiveness this process is called sensitization.</a:t>
            </a:r>
          </a:p>
          <a:p>
            <a:pPr marL="457200" indent="-457200"/>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7620000" cy="5570756"/>
          </a:xfrm>
          <a:prstGeom prst="rect">
            <a:avLst/>
          </a:prstGeom>
          <a:noFill/>
        </p:spPr>
        <p:txBody>
          <a:bodyPr wrap="square" rtlCol="0">
            <a:spAutoFit/>
          </a:bodyPr>
          <a:lstStyle/>
          <a:p>
            <a:pPr algn="ctr"/>
            <a:r>
              <a:rPr lang="en-US" sz="3200" b="1" u="sng" dirty="0">
                <a:solidFill>
                  <a:schemeClr val="accent1"/>
                </a:solidFill>
              </a:rPr>
              <a:t>Associative Learning</a:t>
            </a:r>
          </a:p>
          <a:p>
            <a:pPr algn="ctr"/>
            <a:endParaRPr lang="en-US" sz="2400" dirty="0"/>
          </a:p>
          <a:p>
            <a:r>
              <a:rPr lang="en-US" sz="2000" dirty="0"/>
              <a:t>--Occurs when one object or event becomes associated with another object or event.</a:t>
            </a:r>
          </a:p>
          <a:p>
            <a:endParaRPr lang="en-US" sz="2000" dirty="0"/>
          </a:p>
          <a:p>
            <a:r>
              <a:rPr lang="en-US" sz="2000" dirty="0"/>
              <a:t>-- It is more complicated than non-associated learning because it involves learning relationship among events</a:t>
            </a:r>
          </a:p>
          <a:p>
            <a:endParaRPr lang="en-US" sz="2000" dirty="0"/>
          </a:p>
          <a:p>
            <a:r>
              <a:rPr lang="en-US" sz="2000" b="1" u="sng" dirty="0">
                <a:solidFill>
                  <a:schemeClr val="accent1"/>
                </a:solidFill>
              </a:rPr>
              <a:t>Classical Conditioning</a:t>
            </a:r>
          </a:p>
          <a:p>
            <a:endParaRPr lang="en-US" sz="2000" dirty="0"/>
          </a:p>
          <a:p>
            <a:r>
              <a:rPr lang="en-US" sz="2000" dirty="0"/>
              <a:t>In classical conditioning an organism learn that one event follow another.</a:t>
            </a:r>
          </a:p>
          <a:p>
            <a:endParaRPr lang="en-US" sz="2000" dirty="0"/>
          </a:p>
          <a:p>
            <a:r>
              <a:rPr lang="en-US" sz="2000" b="1" u="sng" dirty="0">
                <a:solidFill>
                  <a:schemeClr val="accent1"/>
                </a:solidFill>
              </a:rPr>
              <a:t>Instrumental/ Operant Conditioning</a:t>
            </a:r>
          </a:p>
          <a:p>
            <a:endParaRPr lang="en-US" sz="2000" b="1" u="sng" dirty="0"/>
          </a:p>
          <a:p>
            <a:r>
              <a:rPr lang="en-US" sz="2000" dirty="0"/>
              <a:t>In operant conditioning an organism learn that a response it makes will be followed by a particular consequence.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458200" cy="799306"/>
          </a:xfrm>
        </p:spPr>
        <p:txBody>
          <a:bodyPr>
            <a:normAutofit/>
          </a:bodyPr>
          <a:lstStyle/>
          <a:p>
            <a:pPr algn="ctr"/>
            <a:r>
              <a:rPr lang="en-US" sz="4000" b="1" u="sng" dirty="0"/>
              <a:t>Classical Conditioning</a:t>
            </a:r>
          </a:p>
        </p:txBody>
      </p:sp>
      <p:sp>
        <p:nvSpPr>
          <p:cNvPr id="3" name="Content Placeholder 2"/>
          <p:cNvSpPr>
            <a:spLocks noGrp="1"/>
          </p:cNvSpPr>
          <p:nvPr>
            <p:ph idx="1"/>
          </p:nvPr>
        </p:nvSpPr>
        <p:spPr>
          <a:xfrm>
            <a:off x="457200" y="1524000"/>
            <a:ext cx="8229600" cy="4930808"/>
          </a:xfrm>
        </p:spPr>
        <p:txBody>
          <a:bodyPr/>
          <a:lstStyle/>
          <a:p>
            <a:pPr>
              <a:buNone/>
            </a:pPr>
            <a:r>
              <a:rPr lang="en-US" i="1" u="sng" dirty="0"/>
              <a:t>Classical Conditioning</a:t>
            </a:r>
          </a:p>
          <a:p>
            <a:pPr>
              <a:buNone/>
            </a:pPr>
            <a:endParaRPr lang="en-US" i="1" u="sng" dirty="0"/>
          </a:p>
          <a:p>
            <a:r>
              <a:rPr lang="en-US" dirty="0"/>
              <a:t>-Ivan Pavlov</a:t>
            </a:r>
          </a:p>
          <a:p>
            <a:endParaRPr lang="en-US" dirty="0"/>
          </a:p>
          <a:p>
            <a:r>
              <a:rPr lang="en-US" dirty="0"/>
              <a:t>John B. Watson (Behaviorism)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85800"/>
          </a:xfrm>
        </p:spPr>
        <p:txBody>
          <a:bodyPr>
            <a:normAutofit fontScale="90000"/>
          </a:bodyPr>
          <a:lstStyle/>
          <a:p>
            <a:pPr algn="ctr"/>
            <a:r>
              <a:rPr lang="en-US" dirty="0"/>
              <a:t>Who is Ivan Pavlov?</a:t>
            </a:r>
          </a:p>
        </p:txBody>
      </p:sp>
      <p:pic>
        <p:nvPicPr>
          <p:cNvPr id="7" name="Content Placeholder 6" descr="pav.jpg"/>
          <p:cNvPicPr>
            <a:picLocks noGrp="1" noChangeAspect="1"/>
          </p:cNvPicPr>
          <p:nvPr>
            <p:ph idx="1"/>
          </p:nvPr>
        </p:nvPicPr>
        <p:blipFill>
          <a:blip r:embed="rId2" cstate="print"/>
          <a:stretch>
            <a:fillRect/>
          </a:stretch>
        </p:blipFill>
        <p:spPr>
          <a:xfrm>
            <a:off x="457200" y="990600"/>
            <a:ext cx="3810000" cy="5486400"/>
          </a:xfrm>
        </p:spPr>
      </p:pic>
      <p:sp>
        <p:nvSpPr>
          <p:cNvPr id="6" name="Content Placeholder 5"/>
          <p:cNvSpPr>
            <a:spLocks noGrp="1"/>
          </p:cNvSpPr>
          <p:nvPr>
            <p:ph sz="half" idx="4294967295"/>
          </p:nvPr>
        </p:nvSpPr>
        <p:spPr>
          <a:xfrm>
            <a:off x="4495800" y="914400"/>
            <a:ext cx="4648200" cy="5715000"/>
          </a:xfrm>
        </p:spPr>
        <p:txBody>
          <a:bodyPr>
            <a:normAutofit lnSpcReduction="10000"/>
          </a:bodyPr>
          <a:lstStyle/>
          <a:p>
            <a:pPr>
              <a:buNone/>
            </a:pPr>
            <a:r>
              <a:rPr lang="en-US" sz="1800" dirty="0"/>
              <a:t>-Russian Physiologist (1849-1936)</a:t>
            </a:r>
          </a:p>
          <a:p>
            <a:pPr>
              <a:buNone/>
            </a:pPr>
            <a:endParaRPr lang="en-US" sz="1800" dirty="0"/>
          </a:p>
          <a:p>
            <a:pPr>
              <a:buNone/>
            </a:pPr>
            <a:r>
              <a:rPr lang="en-US" sz="1800" dirty="0"/>
              <a:t>-Noble Prize winner(1904)</a:t>
            </a:r>
          </a:p>
          <a:p>
            <a:pPr>
              <a:buNone/>
            </a:pPr>
            <a:endParaRPr lang="en-US" sz="1800" dirty="0"/>
          </a:p>
          <a:p>
            <a:pPr>
              <a:buNone/>
            </a:pPr>
            <a:r>
              <a:rPr lang="en-US" sz="1800" dirty="0"/>
              <a:t>-Heavily influenced by Charles Darvin</a:t>
            </a:r>
          </a:p>
          <a:p>
            <a:pPr>
              <a:buNone/>
            </a:pPr>
            <a:endParaRPr lang="en-US" sz="1800" dirty="0"/>
          </a:p>
          <a:p>
            <a:pPr>
              <a:buNone/>
            </a:pPr>
            <a:r>
              <a:rPr lang="en-US" sz="1800" dirty="0"/>
              <a:t>-First to study Classical Conditioning</a:t>
            </a:r>
          </a:p>
          <a:p>
            <a:pPr>
              <a:buNone/>
            </a:pPr>
            <a:endParaRPr lang="en-US" sz="1800" dirty="0"/>
          </a:p>
          <a:p>
            <a:pPr>
              <a:buNone/>
            </a:pPr>
            <a:r>
              <a:rPr lang="en-US" sz="1800" dirty="0"/>
              <a:t>-First type of learning to be studied systematically.</a:t>
            </a:r>
          </a:p>
          <a:p>
            <a:pPr>
              <a:buNone/>
            </a:pPr>
            <a:endParaRPr lang="en-US" sz="1800" dirty="0"/>
          </a:p>
          <a:p>
            <a:pPr>
              <a:buNone/>
            </a:pPr>
            <a:r>
              <a:rPr lang="en-US" sz="1800" dirty="0"/>
              <a:t>-His work set the foundation for J.B.Watson (Behaviorism)</a:t>
            </a:r>
          </a:p>
          <a:p>
            <a:pPr algn="ctr">
              <a:buNone/>
            </a:pPr>
            <a:endParaRPr lang="en-US" sz="1800" dirty="0"/>
          </a:p>
          <a:p>
            <a:pPr>
              <a:buNone/>
            </a:pPr>
            <a:r>
              <a:rPr lang="en-US" sz="1800" dirty="0"/>
              <a:t>-Pavlov’s greatest contribution to psychology is isolating elementary behaviors from more complex ones through objective science behavior.</a:t>
            </a:r>
          </a:p>
          <a:p>
            <a:pPr>
              <a:buFontTx/>
              <a:buChar char="-"/>
            </a:pPr>
            <a:endParaRPr lang="en-US" sz="1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513</TotalTime>
  <Words>626</Words>
  <Application>Microsoft Office PowerPoint</Application>
  <PresentationFormat>On-screen Show (4:3)</PresentationFormat>
  <Paragraphs>149</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Verve</vt:lpstr>
      <vt:lpstr>Classical Conditioning</vt:lpstr>
      <vt:lpstr>Learning </vt:lpstr>
      <vt:lpstr>Slide 3</vt:lpstr>
      <vt:lpstr>Slide 4</vt:lpstr>
      <vt:lpstr>Slide 5</vt:lpstr>
      <vt:lpstr>Slide 6</vt:lpstr>
      <vt:lpstr>Slide 7</vt:lpstr>
      <vt:lpstr>Classical Conditioning</vt:lpstr>
      <vt:lpstr>Who is Ivan Pavlov?</vt:lpstr>
      <vt:lpstr>It makes your mouth watering : Classical Conditioning</vt:lpstr>
      <vt:lpstr>Slide 11</vt:lpstr>
      <vt:lpstr>Slide 12</vt:lpstr>
      <vt:lpstr>Elements of Classical Conditioning</vt:lpstr>
      <vt:lpstr>Neutral Stimulus</vt:lpstr>
      <vt:lpstr>Unconditioned Stimulus (UCS)</vt:lpstr>
      <vt:lpstr>Unconditioned Response (UCR)</vt:lpstr>
      <vt:lpstr>Conditioned Stimulus (CS)</vt:lpstr>
      <vt:lpstr>Conditioned Response (CR)</vt:lpstr>
      <vt:lpstr>Slide 19</vt:lpstr>
      <vt:lpstr>Slide 20</vt:lpstr>
      <vt:lpstr>Stimulus Generalization</vt:lpstr>
      <vt:lpstr>Discrimination</vt:lpstr>
      <vt:lpstr>Extinction: disappearance or weakning of a learned response or absence of UCS</vt:lpstr>
      <vt:lpstr>Spontaneous Recovery: the reappearance of learned response</vt:lpstr>
      <vt:lpstr>High Order Conditioning</vt:lpstr>
      <vt:lpstr>Classical Conditioning applied to Human Behavior</vt:lpstr>
      <vt:lpstr>Phobias</vt:lpstr>
      <vt:lpstr>Mary Cover Jones: Desensitize</vt:lpstr>
      <vt:lpstr>Exposure Therapy</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Classical Conditioning</dc:title>
  <dc:creator>elixir</dc:creator>
  <cp:lastModifiedBy>user</cp:lastModifiedBy>
  <cp:revision>81</cp:revision>
  <dcterms:created xsi:type="dcterms:W3CDTF">2019-11-03T13:12:16Z</dcterms:created>
  <dcterms:modified xsi:type="dcterms:W3CDTF">2021-04-26T18:39:24Z</dcterms:modified>
</cp:coreProperties>
</file>