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70" r:id="rId15"/>
    <p:sldId id="272"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Health Psychology</a:t>
            </a:r>
            <a:br>
              <a:rPr lang="en-IN" dirty="0" smtClean="0"/>
            </a:br>
            <a:endParaRPr lang="en-IN" dirty="0"/>
          </a:p>
        </p:txBody>
      </p:sp>
      <p:sp>
        <p:nvSpPr>
          <p:cNvPr id="3" name="Subtitle 2"/>
          <p:cNvSpPr>
            <a:spLocks noGrp="1"/>
          </p:cNvSpPr>
          <p:nvPr>
            <p:ph type="subTitle" idx="1"/>
          </p:nvPr>
        </p:nvSpPr>
        <p:spPr/>
        <p:txBody>
          <a:bodyPr>
            <a:normAutofit fontScale="77500" lnSpcReduction="20000"/>
          </a:bodyPr>
          <a:lstStyle/>
          <a:p>
            <a:r>
              <a:rPr lang="en-IN" dirty="0" smtClean="0"/>
              <a:t>Meaning Of Health in social Cultural Contexts</a:t>
            </a:r>
          </a:p>
          <a:p>
            <a:r>
              <a:rPr lang="en-IN" dirty="0" smtClean="0"/>
              <a:t>Nature, scope and development of health psychology.</a:t>
            </a:r>
          </a:p>
          <a:p>
            <a:r>
              <a:rPr lang="en-IN" dirty="0" smtClean="0"/>
              <a:t> The Role of Health Psychologist</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600" dirty="0" smtClean="0">
                <a:latin typeface="Bodoni MT" pitchFamily="18" charset="0"/>
              </a:rPr>
              <a:t>Scope of Health Psychology &amp; its Intervention in Health Care</a:t>
            </a:r>
            <a:endParaRPr lang="en-IN" sz="3600" dirty="0">
              <a:latin typeface="Bodoni MT" pitchFamily="18" charset="0"/>
            </a:endParaRPr>
          </a:p>
        </p:txBody>
      </p:sp>
      <p:sp>
        <p:nvSpPr>
          <p:cNvPr id="3" name="Content Placeholder 2"/>
          <p:cNvSpPr>
            <a:spLocks noGrp="1"/>
          </p:cNvSpPr>
          <p:nvPr>
            <p:ph idx="1"/>
          </p:nvPr>
        </p:nvSpPr>
        <p:spPr/>
        <p:txBody>
          <a:bodyPr>
            <a:normAutofit/>
          </a:bodyPr>
          <a:lstStyle/>
          <a:p>
            <a:pPr algn="just"/>
            <a:r>
              <a:rPr lang="en-IN" sz="2800" dirty="0" smtClean="0">
                <a:latin typeface="Times New Roman" pitchFamily="18" charset="0"/>
                <a:cs typeface="Times New Roman" pitchFamily="18" charset="0"/>
              </a:rPr>
              <a:t>Manage Chronic &amp; life threatening disease such as arthritis, diabetes and cancer.</a:t>
            </a:r>
          </a:p>
          <a:p>
            <a:pPr algn="just"/>
            <a:r>
              <a:rPr lang="en-IN" sz="2800" dirty="0" smtClean="0">
                <a:latin typeface="Times New Roman" pitchFamily="18" charset="0"/>
                <a:cs typeface="Times New Roman" pitchFamily="18" charset="0"/>
              </a:rPr>
              <a:t>Treat Psychophysical disorder such as hypertension , headache, insomnia etc.</a:t>
            </a:r>
          </a:p>
          <a:p>
            <a:pPr algn="just"/>
            <a:r>
              <a:rPr lang="en-IN" sz="2800" dirty="0" smtClean="0">
                <a:latin typeface="Times New Roman" pitchFamily="18" charset="0"/>
                <a:cs typeface="Times New Roman" pitchFamily="18" charset="0"/>
              </a:rPr>
              <a:t>Provide complementary care for patients with medical symptoms such as pain and psychological </a:t>
            </a:r>
            <a:r>
              <a:rPr lang="en-IN" sz="2800" dirty="0" err="1" smtClean="0">
                <a:latin typeface="Times New Roman" pitchFamily="18" charset="0"/>
                <a:cs typeface="Times New Roman" pitchFamily="18" charset="0"/>
              </a:rPr>
              <a:t>comorbidity</a:t>
            </a:r>
            <a:r>
              <a:rPr lang="en-IN" sz="2800" dirty="0" smtClean="0">
                <a:latin typeface="Times New Roman" pitchFamily="18" charset="0"/>
                <a:cs typeface="Times New Roman" pitchFamily="18" charset="0"/>
              </a:rPr>
              <a:t> such as depression , stress and for patients who cope with surgery and other stressful medical procedure</a:t>
            </a:r>
          </a:p>
          <a:p>
            <a:pPr>
              <a:buNone/>
            </a:pPr>
            <a:endParaRPr lang="en-IN" dirty="0" smtClean="0"/>
          </a:p>
          <a:p>
            <a:pPr>
              <a:buNone/>
            </a:pP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normAutofit/>
          </a:bodyPr>
          <a:lstStyle/>
          <a:p>
            <a:r>
              <a:rPr lang="en-IN" sz="3600" dirty="0" smtClean="0">
                <a:latin typeface="Bodoni MT" pitchFamily="18" charset="0"/>
              </a:rPr>
              <a:t>Development of Health Psychology</a:t>
            </a:r>
            <a:endParaRPr lang="en-IN" sz="3600" dirty="0">
              <a:latin typeface="Bodoni MT" pitchFamily="18" charset="0"/>
            </a:endParaRPr>
          </a:p>
        </p:txBody>
      </p:sp>
      <p:sp>
        <p:nvSpPr>
          <p:cNvPr id="3" name="Content Placeholder 2"/>
          <p:cNvSpPr>
            <a:spLocks noGrp="1"/>
          </p:cNvSpPr>
          <p:nvPr>
            <p:ph idx="1"/>
          </p:nvPr>
        </p:nvSpPr>
        <p:spPr/>
        <p:txBody>
          <a:bodyPr>
            <a:normAutofit fontScale="70000" lnSpcReduction="20000"/>
          </a:bodyPr>
          <a:lstStyle/>
          <a:p>
            <a:pPr algn="just">
              <a:buNone/>
            </a:pPr>
            <a:r>
              <a:rPr lang="en-IN" dirty="0" smtClean="0">
                <a:latin typeface="Times New Roman" pitchFamily="18" charset="0"/>
                <a:cs typeface="Times New Roman" pitchFamily="18" charset="0"/>
              </a:rPr>
              <a:t>History of health psychology</a:t>
            </a:r>
          </a:p>
          <a:p>
            <a:pPr algn="just"/>
            <a:r>
              <a:rPr lang="en-IN" dirty="0" smtClean="0">
                <a:latin typeface="Times New Roman" pitchFamily="18" charset="0"/>
                <a:cs typeface="Times New Roman" pitchFamily="18" charset="0"/>
              </a:rPr>
              <a:t>Two Major Perspective</a:t>
            </a:r>
          </a:p>
          <a:p>
            <a:pPr marL="514350" indent="-514350" algn="just">
              <a:buFont typeface="+mj-lt"/>
              <a:buAutoNum type="arabicPeriod"/>
            </a:pPr>
            <a:r>
              <a:rPr lang="en-IN" dirty="0" smtClean="0">
                <a:latin typeface="Times New Roman" pitchFamily="18" charset="0"/>
                <a:cs typeface="Times New Roman" pitchFamily="18" charset="0"/>
              </a:rPr>
              <a:t>One is Biomedical tradition – A approach which claims that disease is solely because of biological factors.</a:t>
            </a:r>
          </a:p>
          <a:p>
            <a:pPr algn="just">
              <a:buFont typeface="Wingdings" pitchFamily="2" charset="2"/>
              <a:buChar char="Ø"/>
            </a:pPr>
            <a:r>
              <a:rPr lang="en-IN" dirty="0" smtClean="0">
                <a:latin typeface="Times New Roman" pitchFamily="18" charset="0"/>
                <a:cs typeface="Times New Roman" pitchFamily="18" charset="0"/>
              </a:rPr>
              <a:t>Later , scientist developed the germ theory ( disease caused by microorganisms, proposed in the mid 16</a:t>
            </a:r>
            <a:r>
              <a:rPr lang="en-IN" baseline="30000" dirty="0" smtClean="0">
                <a:latin typeface="Times New Roman" pitchFamily="18" charset="0"/>
                <a:cs typeface="Times New Roman" pitchFamily="18" charset="0"/>
              </a:rPr>
              <a:t>th</a:t>
            </a:r>
            <a:r>
              <a:rPr lang="en-IN" dirty="0" smtClean="0">
                <a:latin typeface="Times New Roman" pitchFamily="18" charset="0"/>
                <a:cs typeface="Times New Roman" pitchFamily="18" charset="0"/>
              </a:rPr>
              <a:t> century) by focusing on the structure and genes to define and understand illness and disease.</a:t>
            </a:r>
          </a:p>
          <a:p>
            <a:pPr algn="just">
              <a:buFont typeface="Wingdings" pitchFamily="2" charset="2"/>
              <a:buChar char="Ø"/>
            </a:pPr>
            <a:r>
              <a:rPr lang="en-IN" dirty="0" smtClean="0">
                <a:latin typeface="Times New Roman" pitchFamily="18" charset="0"/>
                <a:cs typeface="Times New Roman" pitchFamily="18" charset="0"/>
              </a:rPr>
              <a:t>Limitations of this approach was that this tradition is full with somatic correlates.</a:t>
            </a:r>
          </a:p>
          <a:p>
            <a:pPr algn="just">
              <a:buFont typeface="Wingdings" pitchFamily="2" charset="2"/>
              <a:buChar char="Ø"/>
            </a:pPr>
            <a:r>
              <a:rPr lang="en-IN" dirty="0" smtClean="0">
                <a:latin typeface="Times New Roman" pitchFamily="18" charset="0"/>
                <a:cs typeface="Times New Roman" pitchFamily="18" charset="0"/>
              </a:rPr>
              <a:t>Critics argued that under the light of this tradition we still don't know the actual </a:t>
            </a:r>
            <a:r>
              <a:rPr lang="en-IN" dirty="0" smtClean="0">
                <a:latin typeface="Times New Roman" pitchFamily="18" charset="0"/>
                <a:cs typeface="Times New Roman" pitchFamily="18" charset="0"/>
              </a:rPr>
              <a:t>aetiology </a:t>
            </a:r>
            <a:r>
              <a:rPr lang="en-IN" dirty="0" smtClean="0">
                <a:latin typeface="Times New Roman" pitchFamily="18" charset="0"/>
                <a:cs typeface="Times New Roman" pitchFamily="18" charset="0"/>
              </a:rPr>
              <a:t>of diseases. Though it is still an important phenomenon in understanding illness but it does not give adequate account for illness and disease.</a:t>
            </a:r>
            <a:endParaRPr lang="en-IN"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Bodoni MT" pitchFamily="18" charset="0"/>
              </a:rPr>
              <a:t>History</a:t>
            </a:r>
            <a:endParaRPr lang="en-IN" dirty="0">
              <a:latin typeface="Bodoni MT" pitchFamily="18" charset="0"/>
            </a:endParaRPr>
          </a:p>
        </p:txBody>
      </p:sp>
      <p:sp>
        <p:nvSpPr>
          <p:cNvPr id="3" name="Content Placeholder 2"/>
          <p:cNvSpPr>
            <a:spLocks noGrp="1"/>
          </p:cNvSpPr>
          <p:nvPr>
            <p:ph idx="1"/>
          </p:nvPr>
        </p:nvSpPr>
        <p:spPr/>
        <p:txBody>
          <a:bodyPr>
            <a:normAutofit fontScale="70000" lnSpcReduction="20000"/>
          </a:bodyPr>
          <a:lstStyle/>
          <a:p>
            <a:pPr marL="514350" indent="-514350" algn="just">
              <a:buNone/>
            </a:pPr>
            <a:r>
              <a:rPr lang="en-IN" dirty="0" smtClean="0">
                <a:latin typeface="Times New Roman" pitchFamily="18" charset="0"/>
                <a:cs typeface="Times New Roman" pitchFamily="18" charset="0"/>
              </a:rPr>
              <a:t>2. The Psychosocial Perspective : this perspective focussed on the psychological and social factors of illness. 1940’s this wide phenomenon merged into one field called     “ psychosomatic medicine”</a:t>
            </a:r>
          </a:p>
          <a:p>
            <a:pPr marL="514350" indent="-514350" algn="just">
              <a:buFont typeface="Wingdings" pitchFamily="2" charset="2"/>
              <a:buChar char="Ø"/>
            </a:pPr>
            <a:r>
              <a:rPr lang="en-IN" dirty="0" smtClean="0">
                <a:latin typeface="Times New Roman" pitchFamily="18" charset="0"/>
                <a:cs typeface="Times New Roman" pitchFamily="18" charset="0"/>
              </a:rPr>
              <a:t>Psychosomatic medicine phenomenon is based on assumption that psychological factors can be the cause of some diseases.</a:t>
            </a:r>
          </a:p>
          <a:p>
            <a:pPr marL="514350" indent="-514350" algn="just">
              <a:buFont typeface="Wingdings" pitchFamily="2" charset="2"/>
              <a:buChar char="Ø"/>
            </a:pPr>
            <a:r>
              <a:rPr lang="en-IN" dirty="0" smtClean="0">
                <a:latin typeface="Times New Roman" pitchFamily="18" charset="0"/>
                <a:cs typeface="Times New Roman" pitchFamily="18" charset="0"/>
              </a:rPr>
              <a:t>In 1950, according to researchers, some psychosomatic diseases such as peptic ulcers. Essential hypertension and bronchial </a:t>
            </a:r>
            <a:r>
              <a:rPr lang="en-IN" dirty="0" err="1" smtClean="0">
                <a:latin typeface="Times New Roman" pitchFamily="18" charset="0"/>
                <a:cs typeface="Times New Roman" pitchFamily="18" charset="0"/>
              </a:rPr>
              <a:t>asthama</a:t>
            </a:r>
            <a:r>
              <a:rPr lang="en-IN" dirty="0" smtClean="0">
                <a:latin typeface="Times New Roman" pitchFamily="18" charset="0"/>
                <a:cs typeface="Times New Roman" pitchFamily="18" charset="0"/>
              </a:rPr>
              <a:t>.</a:t>
            </a:r>
          </a:p>
          <a:p>
            <a:pPr marL="514350" indent="-514350" algn="just">
              <a:buFont typeface="Wingdings" pitchFamily="2" charset="2"/>
              <a:buChar char="Ø"/>
            </a:pPr>
            <a:r>
              <a:rPr lang="en-IN" dirty="0" smtClean="0">
                <a:latin typeface="Times New Roman" pitchFamily="18" charset="0"/>
                <a:cs typeface="Times New Roman" pitchFamily="18" charset="0"/>
              </a:rPr>
              <a:t>By 1960’s there was a change in perspective as the research line demonstrated that how personality and behaviours cause the disease. For ex. Smoking and overeating correlate to some major diseases.</a:t>
            </a:r>
          </a:p>
          <a:p>
            <a:pPr marL="514350" indent="-514350" algn="just">
              <a:buFont typeface="Wingdings" pitchFamily="2" charset="2"/>
              <a:buChar char="Ø"/>
            </a:pPr>
            <a:r>
              <a:rPr lang="en-IN" dirty="0" smtClean="0">
                <a:latin typeface="Times New Roman" pitchFamily="18" charset="0"/>
                <a:cs typeface="Times New Roman" pitchFamily="18" charset="0"/>
              </a:rPr>
              <a:t>During 1960’s due to increase in stressful events it was implicated that stressful life events are the risk factors for illness.</a:t>
            </a:r>
          </a:p>
          <a:p>
            <a:pPr marL="514350" indent="-514350" algn="just">
              <a:buFont typeface="Wingdings" pitchFamily="2" charset="2"/>
              <a:buChar char="Ø"/>
            </a:pPr>
            <a:endParaRPr lang="en-IN" dirty="0" smtClean="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latin typeface="Bodoni MT" pitchFamily="18" charset="0"/>
              </a:rPr>
              <a:t>History..............</a:t>
            </a:r>
            <a:br>
              <a:rPr lang="en-IN" dirty="0" smtClean="0">
                <a:latin typeface="Bodoni MT" pitchFamily="18" charset="0"/>
              </a:rPr>
            </a:br>
            <a:endParaRPr lang="en-IN" dirty="0">
              <a:latin typeface="Bodoni MT" pitchFamily="18" charset="0"/>
            </a:endParaRPr>
          </a:p>
        </p:txBody>
      </p:sp>
      <p:sp>
        <p:nvSpPr>
          <p:cNvPr id="3" name="Content Placeholder 2"/>
          <p:cNvSpPr>
            <a:spLocks noGrp="1"/>
          </p:cNvSpPr>
          <p:nvPr>
            <p:ph idx="1"/>
          </p:nvPr>
        </p:nvSpPr>
        <p:spPr/>
        <p:txBody>
          <a:bodyPr>
            <a:normAutofit/>
          </a:bodyPr>
          <a:lstStyle/>
          <a:p>
            <a:pPr algn="just">
              <a:buNone/>
            </a:pPr>
            <a:r>
              <a:rPr lang="en-IN" sz="2400" dirty="0" smtClean="0">
                <a:latin typeface="Times New Roman" pitchFamily="18" charset="0"/>
                <a:cs typeface="Times New Roman" pitchFamily="18" charset="0"/>
              </a:rPr>
              <a:t>3. Bio psychosocial Model ( Third Perspective) : This model is the mixture of  both perspectives as the name implies that diseases are caused by biological, social and psychological factors.</a:t>
            </a:r>
          </a:p>
          <a:p>
            <a:pPr algn="just">
              <a:buFont typeface="Wingdings" pitchFamily="2" charset="2"/>
              <a:buChar char="Ø"/>
            </a:pPr>
            <a:r>
              <a:rPr lang="en-IN" sz="2400" dirty="0" smtClean="0">
                <a:latin typeface="Times New Roman" pitchFamily="18" charset="0"/>
                <a:cs typeface="Times New Roman" pitchFamily="18" charset="0"/>
              </a:rPr>
              <a:t>Biological influence includes biochemical imbalances, or nutritional deficiencies and psychological factors include person’s </a:t>
            </a:r>
            <a:r>
              <a:rPr lang="en-IN" sz="2400" dirty="0" err="1" smtClean="0">
                <a:latin typeface="Times New Roman" pitchFamily="18" charset="0"/>
                <a:cs typeface="Times New Roman" pitchFamily="18" charset="0"/>
              </a:rPr>
              <a:t>behaviors</a:t>
            </a:r>
            <a:r>
              <a:rPr lang="en-IN" sz="2400" dirty="0" smtClean="0">
                <a:latin typeface="Times New Roman" pitchFamily="18" charset="0"/>
                <a:cs typeface="Times New Roman" pitchFamily="18" charset="0"/>
              </a:rPr>
              <a:t>, emotional and cognitive Processes</a:t>
            </a:r>
            <a:r>
              <a:rPr lang="en-IN" dirty="0" smtClean="0"/>
              <a:t>.</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Bodoni MT" pitchFamily="18" charset="0"/>
              </a:rPr>
              <a:t>The Role of Health Psychologist</a:t>
            </a:r>
            <a:endParaRPr lang="en-IN" dirty="0">
              <a:latin typeface="Bodoni MT" pitchFamily="18" charset="0"/>
            </a:endParaRPr>
          </a:p>
        </p:txBody>
      </p:sp>
      <p:pic>
        <p:nvPicPr>
          <p:cNvPr id="5" name="Content Placeholder 4" descr="images.jpg"/>
          <p:cNvPicPr>
            <a:picLocks noGrp="1" noChangeAspect="1"/>
          </p:cNvPicPr>
          <p:nvPr>
            <p:ph sz="half" idx="1"/>
          </p:nvPr>
        </p:nvPicPr>
        <p:blipFill>
          <a:blip r:embed="rId2" cstate="print"/>
          <a:stretch>
            <a:fillRect/>
          </a:stretch>
        </p:blipFill>
        <p:spPr>
          <a:xfrm>
            <a:off x="457200" y="2590801"/>
            <a:ext cx="4038600" cy="2514599"/>
          </a:xfrm>
        </p:spPr>
      </p:pic>
      <p:sp>
        <p:nvSpPr>
          <p:cNvPr id="4" name="Content Placeholder 3"/>
          <p:cNvSpPr>
            <a:spLocks noGrp="1"/>
          </p:cNvSpPr>
          <p:nvPr>
            <p:ph sz="half" idx="2"/>
          </p:nvPr>
        </p:nvSpPr>
        <p:spPr/>
        <p:txBody>
          <a:bodyPr>
            <a:normAutofit fontScale="70000" lnSpcReduction="20000"/>
          </a:bodyPr>
          <a:lstStyle/>
          <a:p>
            <a:pPr algn="just"/>
            <a:r>
              <a:rPr lang="en-IN" dirty="0" smtClean="0">
                <a:latin typeface="Times New Roman" pitchFamily="18" charset="0"/>
                <a:cs typeface="Times New Roman" pitchFamily="18" charset="0"/>
              </a:rPr>
              <a:t>They provide </a:t>
            </a:r>
            <a:r>
              <a:rPr lang="en-IN" dirty="0" smtClean="0">
                <a:latin typeface="Times New Roman" pitchFamily="18" charset="0"/>
                <a:cs typeface="Times New Roman" pitchFamily="18" charset="0"/>
              </a:rPr>
              <a:t>Knowledge of Healthy lifestyle.</a:t>
            </a:r>
          </a:p>
          <a:p>
            <a:pPr algn="just"/>
            <a:r>
              <a:rPr lang="en-IN" dirty="0" smtClean="0">
                <a:latin typeface="Times New Roman" pitchFamily="18" charset="0"/>
                <a:cs typeface="Times New Roman" pitchFamily="18" charset="0"/>
              </a:rPr>
              <a:t>Focus on how to promote regular exercise and good eating habits.</a:t>
            </a:r>
          </a:p>
          <a:p>
            <a:pPr algn="just"/>
            <a:r>
              <a:rPr lang="en-IN" dirty="0" smtClean="0">
                <a:latin typeface="Times New Roman" pitchFamily="18" charset="0"/>
                <a:cs typeface="Times New Roman" pitchFamily="18" charset="0"/>
              </a:rPr>
              <a:t>To help with the treatment of illness </a:t>
            </a:r>
          </a:p>
          <a:p>
            <a:pPr algn="just"/>
            <a:r>
              <a:rPr lang="en-IN" dirty="0" smtClean="0">
                <a:latin typeface="Times New Roman" pitchFamily="18" charset="0"/>
                <a:cs typeface="Times New Roman" pitchFamily="18" charset="0"/>
              </a:rPr>
              <a:t>Help patients dealing with emotional adjustment  problems, including depression and </a:t>
            </a:r>
            <a:r>
              <a:rPr lang="en-IN" dirty="0" smtClean="0">
                <a:latin typeface="Times New Roman" pitchFamily="18" charset="0"/>
                <a:cs typeface="Times New Roman" pitchFamily="18" charset="0"/>
              </a:rPr>
              <a:t>anxiety.</a:t>
            </a:r>
            <a:endParaRPr lang="en-IN" dirty="0" smtClean="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Stress management Programme, Pain management</a:t>
            </a:r>
          </a:p>
          <a:p>
            <a:pPr algn="just"/>
            <a:r>
              <a:rPr lang="en-IN" dirty="0" smtClean="0">
                <a:latin typeface="Times New Roman" pitchFamily="18" charset="0"/>
                <a:cs typeface="Times New Roman" pitchFamily="18" charset="0"/>
              </a:rPr>
              <a:t>Evaluate prevention and intervention programs</a:t>
            </a:r>
          </a:p>
          <a:p>
            <a:pPr algn="just"/>
            <a:r>
              <a:rPr lang="en-IN" dirty="0" smtClean="0">
                <a:latin typeface="Times New Roman" pitchFamily="18" charset="0"/>
                <a:cs typeface="Times New Roman" pitchFamily="18" charset="0"/>
              </a:rPr>
              <a:t>Try to find ways to encourage people to improve their health.</a:t>
            </a:r>
          </a:p>
          <a:p>
            <a:endParaRPr lang="en-IN" dirty="0" smtClean="0"/>
          </a:p>
          <a:p>
            <a:endParaRPr lang="en-IN" dirty="0" smtClean="0"/>
          </a:p>
          <a:p>
            <a:endParaRPr lang="en-IN" dirty="0" smtClean="0"/>
          </a:p>
          <a:p>
            <a:pPr>
              <a:buNone/>
            </a:pPr>
            <a:endParaRPr lang="en-IN" dirty="0"/>
          </a:p>
        </p:txBody>
      </p:sp>
      <p:sp>
        <p:nvSpPr>
          <p:cNvPr id="6"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IN"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IN" dirty="0" smtClean="0">
                <a:latin typeface="Bodoni MT" pitchFamily="18" charset="0"/>
              </a:rPr>
              <a:t>The Role of Health Psychologist</a:t>
            </a:r>
            <a:br>
              <a:rPr lang="en-IN" dirty="0" smtClean="0">
                <a:latin typeface="Bodoni MT" pitchFamily="18" charset="0"/>
              </a:rPr>
            </a:br>
            <a:endParaRPr lang="en-IN" dirty="0">
              <a:latin typeface="Bodoni MT" pitchFamily="18" charset="0"/>
            </a:endParaRPr>
          </a:p>
        </p:txBody>
      </p:sp>
      <p:sp>
        <p:nvSpPr>
          <p:cNvPr id="3" name="Content Placeholder 2"/>
          <p:cNvSpPr>
            <a:spLocks noGrp="1"/>
          </p:cNvSpPr>
          <p:nvPr>
            <p:ph idx="1"/>
          </p:nvPr>
        </p:nvSpPr>
        <p:spPr/>
        <p:txBody>
          <a:bodyPr>
            <a:normAutofit fontScale="85000" lnSpcReduction="10000"/>
          </a:bodyPr>
          <a:lstStyle/>
          <a:p>
            <a:pPr algn="just"/>
            <a:r>
              <a:rPr lang="en-IN" dirty="0" smtClean="0">
                <a:latin typeface="Times New Roman" pitchFamily="18" charset="0"/>
                <a:cs typeface="Times New Roman" pitchFamily="18" charset="0"/>
              </a:rPr>
              <a:t>To measure the level of mental health </a:t>
            </a:r>
          </a:p>
          <a:p>
            <a:pPr algn="just"/>
            <a:r>
              <a:rPr lang="en-IN" dirty="0" smtClean="0">
                <a:latin typeface="Times New Roman" pitchFamily="18" charset="0"/>
                <a:cs typeface="Times New Roman" pitchFamily="18" charset="0"/>
              </a:rPr>
              <a:t>To promote and maintain the health</a:t>
            </a:r>
          </a:p>
          <a:p>
            <a:pPr algn="just"/>
            <a:r>
              <a:rPr lang="en-IN" dirty="0" smtClean="0">
                <a:latin typeface="Times New Roman" pitchFamily="18" charset="0"/>
                <a:cs typeface="Times New Roman" pitchFamily="18" charset="0"/>
              </a:rPr>
              <a:t>To improve  the health care system</a:t>
            </a:r>
          </a:p>
          <a:p>
            <a:pPr algn="just"/>
            <a:r>
              <a:rPr lang="en-IN" dirty="0" smtClean="0">
                <a:latin typeface="Times New Roman" pitchFamily="18" charset="0"/>
                <a:cs typeface="Times New Roman" pitchFamily="18" charset="0"/>
              </a:rPr>
              <a:t>The formulation of health policy.</a:t>
            </a:r>
          </a:p>
          <a:p>
            <a:pPr algn="just"/>
            <a:r>
              <a:rPr lang="en-IN" dirty="0" smtClean="0">
                <a:latin typeface="Times New Roman" pitchFamily="18" charset="0"/>
                <a:cs typeface="Times New Roman" pitchFamily="18" charset="0"/>
              </a:rPr>
              <a:t>To investigate the psychological correlates of illness.</a:t>
            </a:r>
          </a:p>
          <a:p>
            <a:pPr algn="just"/>
            <a:r>
              <a:rPr lang="en-IN" dirty="0" smtClean="0">
                <a:latin typeface="Times New Roman" pitchFamily="18" charset="0"/>
                <a:cs typeface="Times New Roman" pitchFamily="18" charset="0"/>
              </a:rPr>
              <a:t>Help in designing health promotion campaigns in community that targets at changing risk factors for CHD (e.g.. anti smoking and anti obesity campaigns)</a:t>
            </a:r>
          </a:p>
          <a:p>
            <a:pPr algn="just"/>
            <a:r>
              <a:rPr lang="en-IN" dirty="0" smtClean="0">
                <a:latin typeface="Times New Roman" pitchFamily="18" charset="0"/>
                <a:cs typeface="Times New Roman" pitchFamily="18" charset="0"/>
              </a:rPr>
              <a:t>The identification of psychological factors that contribute to physical illness</a:t>
            </a:r>
          </a:p>
          <a:p>
            <a:pPr>
              <a:buNone/>
            </a:pPr>
            <a:endParaRPr lang="en-IN" dirty="0" smtClean="0"/>
          </a:p>
          <a:p>
            <a:endParaRPr lang="en-IN" dirty="0" smtClean="0"/>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latin typeface="Bodoni MT" pitchFamily="18" charset="0"/>
              </a:rPr>
              <a:t>Any Questions ?</a:t>
            </a:r>
            <a:endParaRPr lang="en-IN" dirty="0">
              <a:latin typeface="Bodoni MT" pitchFamily="18" charset="0"/>
            </a:endParaRPr>
          </a:p>
        </p:txBody>
      </p:sp>
      <p:sp>
        <p:nvSpPr>
          <p:cNvPr id="3" name="Subtitle 2"/>
          <p:cNvSpPr>
            <a:spLocks noGrp="1"/>
          </p:cNvSpPr>
          <p:nvPr>
            <p:ph type="subTitle" idx="1"/>
          </p:nvPr>
        </p:nvSpPr>
        <p:spPr/>
        <p:txBody>
          <a:bodyPr/>
          <a:lstStyle/>
          <a:p>
            <a:r>
              <a:rPr lang="en-IN" dirty="0" smtClean="0"/>
              <a:t> !! </a:t>
            </a:r>
            <a:r>
              <a:rPr lang="en-IN" dirty="0" smtClean="0">
                <a:latin typeface="Bodoni MT" pitchFamily="18" charset="0"/>
              </a:rPr>
              <a:t>Thank You </a:t>
            </a:r>
            <a:r>
              <a:rPr lang="en-IN" dirty="0" smtClean="0"/>
              <a:t>!!</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What do you mean by Health ?????</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Health</a:t>
            </a:r>
            <a:endParaRPr lang="en-IN" dirty="0"/>
          </a:p>
        </p:txBody>
      </p:sp>
      <p:pic>
        <p:nvPicPr>
          <p:cNvPr id="5" name="Content Placeholder 4" descr="download.jpg"/>
          <p:cNvPicPr>
            <a:picLocks noGrp="1" noChangeAspect="1"/>
          </p:cNvPicPr>
          <p:nvPr>
            <p:ph sz="half" idx="1"/>
          </p:nvPr>
        </p:nvPicPr>
        <p:blipFill>
          <a:blip r:embed="rId2" cstate="print"/>
          <a:stretch>
            <a:fillRect/>
          </a:stretch>
        </p:blipFill>
        <p:spPr>
          <a:xfrm>
            <a:off x="228600" y="1524000"/>
            <a:ext cx="4419600" cy="4572000"/>
          </a:xfrm>
        </p:spPr>
      </p:pic>
      <p:sp>
        <p:nvSpPr>
          <p:cNvPr id="4" name="Content Placeholder 3"/>
          <p:cNvSpPr>
            <a:spLocks noGrp="1"/>
          </p:cNvSpPr>
          <p:nvPr>
            <p:ph sz="half" idx="2"/>
          </p:nvPr>
        </p:nvSpPr>
        <p:spPr/>
        <p:txBody>
          <a:bodyPr>
            <a:normAutofit fontScale="85000" lnSpcReduction="10000"/>
          </a:bodyPr>
          <a:lstStyle/>
          <a:p>
            <a:r>
              <a:rPr lang="en-IN" dirty="0" smtClean="0"/>
              <a:t>According to WHO 1946</a:t>
            </a:r>
          </a:p>
          <a:p>
            <a:pPr>
              <a:buNone/>
            </a:pPr>
            <a:r>
              <a:rPr lang="en-IN" dirty="0" smtClean="0"/>
              <a:t> “ Health is a state of complete Physical, mental, and social well being &amp; not merely the absence of disease.</a:t>
            </a:r>
          </a:p>
          <a:p>
            <a:r>
              <a:rPr lang="en-IN" dirty="0" smtClean="0"/>
              <a:t>According to the Marks et al 2005. “ Health is a state of well being with physical  cultural , psychological economic and spiritual attributes, not simply the absence of illness.</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Health Psychology????</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Health Psychology</a:t>
            </a:r>
            <a:endParaRPr lang="en-IN" dirty="0"/>
          </a:p>
        </p:txBody>
      </p:sp>
      <p:sp>
        <p:nvSpPr>
          <p:cNvPr id="4" name="Content Placeholder 3"/>
          <p:cNvSpPr>
            <a:spLocks noGrp="1"/>
          </p:cNvSpPr>
          <p:nvPr>
            <p:ph sz="half" idx="2"/>
          </p:nvPr>
        </p:nvSpPr>
        <p:spPr/>
        <p:txBody>
          <a:bodyPr>
            <a:normAutofit fontScale="70000" lnSpcReduction="20000"/>
          </a:bodyPr>
          <a:lstStyle/>
          <a:p>
            <a:pPr algn="just"/>
            <a:r>
              <a:rPr lang="en-IN" dirty="0" smtClean="0"/>
              <a:t>Health Psychology is an interdisciplinary field concerned with application of psychological knowledge and techniques to health, illness and health care.</a:t>
            </a:r>
          </a:p>
          <a:p>
            <a:pPr algn="just">
              <a:buNone/>
            </a:pPr>
            <a:endParaRPr lang="en-IN" dirty="0" smtClean="0"/>
          </a:p>
          <a:p>
            <a:pPr algn="just"/>
            <a:r>
              <a:rPr lang="en-IN" dirty="0" smtClean="0">
                <a:latin typeface="Times New Roman" pitchFamily="18" charset="0"/>
                <a:cs typeface="Times New Roman" pitchFamily="18" charset="0"/>
              </a:rPr>
              <a:t>Health psychology is the study of psychological and behavioural processes in health, illness, and healthcare. It is concerned with understanding how psychological, behavioural, and cultural factors contribute to physical health and illness. Psychological factors can affect health directly.</a:t>
            </a:r>
            <a:endParaRPr lang="en-IN" dirty="0">
              <a:latin typeface="Times New Roman" pitchFamily="18" charset="0"/>
              <a:cs typeface="Times New Roman" pitchFamily="18" charset="0"/>
            </a:endParaRPr>
          </a:p>
        </p:txBody>
      </p:sp>
      <p:sp>
        <p:nvSpPr>
          <p:cNvPr id="6" name="Content Placeholder 5"/>
          <p:cNvSpPr>
            <a:spLocks noGrp="1"/>
          </p:cNvSpPr>
          <p:nvPr>
            <p:ph sz="half" idx="1"/>
          </p:nvPr>
        </p:nvSpPr>
        <p:spPr/>
        <p:txBody>
          <a:bodyPr>
            <a:normAutofit fontScale="70000" lnSpcReduction="20000"/>
          </a:bodyPr>
          <a:lstStyle/>
          <a:p>
            <a:pPr algn="just"/>
            <a:r>
              <a:rPr lang="en-IN" dirty="0" smtClean="0"/>
              <a:t>According to Joseph </a:t>
            </a:r>
            <a:r>
              <a:rPr lang="en-IN" dirty="0" err="1" smtClean="0"/>
              <a:t>Matarazzo</a:t>
            </a:r>
            <a:r>
              <a:rPr lang="en-IN" dirty="0" smtClean="0"/>
              <a:t>, 1982 and authorized by American Psychological Association, “ Health Psychology is the Aggregate of the specific educational, Scientific and professional contribution of the discipline of psychology to the promotion and maintenance of health, the prevention and treatment of illness, the identification of etiological and diagnostic correlates of health, illness and related dysfunctions and the analysis and improvement of the health care system and health policy formation”</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Determinants which effects the Health </a:t>
            </a:r>
            <a:endParaRPr lang="en-IN" dirty="0"/>
          </a:p>
        </p:txBody>
      </p:sp>
      <p:sp>
        <p:nvSpPr>
          <p:cNvPr id="3" name="Content Placeholder 2"/>
          <p:cNvSpPr>
            <a:spLocks noGrp="1"/>
          </p:cNvSpPr>
          <p:nvPr>
            <p:ph idx="1"/>
          </p:nvPr>
        </p:nvSpPr>
        <p:spPr/>
        <p:txBody>
          <a:bodyPr>
            <a:normAutofit/>
          </a:bodyPr>
          <a:lstStyle/>
          <a:p>
            <a:pPr>
              <a:buNone/>
            </a:pPr>
            <a:r>
              <a:rPr lang="en-IN" dirty="0" smtClean="0"/>
              <a:t>According to Dahlgren &amp; Whitehead ,1991</a:t>
            </a:r>
          </a:p>
          <a:p>
            <a:r>
              <a:rPr lang="en-IN" dirty="0" smtClean="0"/>
              <a:t>Age , Sex &amp; Hereditary</a:t>
            </a:r>
          </a:p>
          <a:p>
            <a:r>
              <a:rPr lang="en-IN" dirty="0" smtClean="0"/>
              <a:t>Individual Lifestyle Factors</a:t>
            </a:r>
          </a:p>
          <a:p>
            <a:r>
              <a:rPr lang="en-IN" dirty="0" smtClean="0"/>
              <a:t>Social &amp; Community Influences</a:t>
            </a:r>
          </a:p>
          <a:p>
            <a:r>
              <a:rPr lang="en-IN" dirty="0" smtClean="0"/>
              <a:t>Living &amp; Working Conditions</a:t>
            </a:r>
          </a:p>
          <a:p>
            <a:r>
              <a:rPr lang="en-IN" dirty="0" smtClean="0"/>
              <a:t>General Socio-Economic, Cultural &amp; Environmental Condition</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smtClean="0">
                <a:latin typeface="Bodoni MT" pitchFamily="18" charset="0"/>
              </a:rPr>
              <a:t>Health in Socio- Cultural Context</a:t>
            </a:r>
            <a:endParaRPr lang="en-IN" sz="3600" dirty="0">
              <a:latin typeface="Bodoni MT" pitchFamily="18" charset="0"/>
            </a:endParaRPr>
          </a:p>
        </p:txBody>
      </p:sp>
      <p:sp>
        <p:nvSpPr>
          <p:cNvPr id="3" name="Content Placeholder 2"/>
          <p:cNvSpPr>
            <a:spLocks noGrp="1"/>
          </p:cNvSpPr>
          <p:nvPr>
            <p:ph idx="1"/>
          </p:nvPr>
        </p:nvSpPr>
        <p:spPr/>
        <p:txBody>
          <a:bodyPr>
            <a:normAutofit/>
          </a:bodyPr>
          <a:lstStyle/>
          <a:p>
            <a:pPr algn="just"/>
            <a:r>
              <a:rPr lang="en-IN" sz="2800" dirty="0" smtClean="0">
                <a:latin typeface="Times New Roman" pitchFamily="18" charset="0"/>
                <a:cs typeface="Times New Roman" pitchFamily="18" charset="0"/>
              </a:rPr>
              <a:t>According to the </a:t>
            </a:r>
            <a:r>
              <a:rPr lang="en-IN" sz="2800" dirty="0" err="1" smtClean="0">
                <a:latin typeface="Times New Roman" pitchFamily="18" charset="0"/>
                <a:cs typeface="Times New Roman" pitchFamily="18" charset="0"/>
              </a:rPr>
              <a:t>Chouhan</a:t>
            </a:r>
            <a:r>
              <a:rPr lang="en-IN" sz="2800" dirty="0" smtClean="0">
                <a:latin typeface="Times New Roman" pitchFamily="18" charset="0"/>
                <a:cs typeface="Times New Roman" pitchFamily="18" charset="0"/>
              </a:rPr>
              <a:t> 2005,</a:t>
            </a:r>
          </a:p>
          <a:p>
            <a:pPr marL="514350" indent="-514350" algn="just">
              <a:buFont typeface="+mj-lt"/>
              <a:buAutoNum type="arabicPeriod"/>
            </a:pPr>
            <a:r>
              <a:rPr lang="en-IN" sz="2800" dirty="0" smtClean="0">
                <a:latin typeface="Times New Roman" pitchFamily="18" charset="0"/>
                <a:cs typeface="Times New Roman" pitchFamily="18" charset="0"/>
              </a:rPr>
              <a:t>Personal Context</a:t>
            </a:r>
          </a:p>
          <a:p>
            <a:pPr marL="514350" indent="-514350" algn="just">
              <a:buFont typeface="+mj-lt"/>
              <a:buAutoNum type="arabicPeriod"/>
            </a:pPr>
            <a:r>
              <a:rPr lang="en-IN" sz="2800" dirty="0" smtClean="0">
                <a:latin typeface="Times New Roman" pitchFamily="18" charset="0"/>
                <a:cs typeface="Times New Roman" pitchFamily="18" charset="0"/>
              </a:rPr>
              <a:t>Economic Context </a:t>
            </a:r>
            <a:r>
              <a:rPr lang="en-IN" sz="2800" dirty="0" err="1" smtClean="0">
                <a:latin typeface="Times New Roman" pitchFamily="18" charset="0"/>
                <a:cs typeface="Times New Roman" pitchFamily="18" charset="0"/>
              </a:rPr>
              <a:t>i.e</a:t>
            </a:r>
            <a:r>
              <a:rPr lang="en-IN" sz="2800" dirty="0" smtClean="0">
                <a:latin typeface="Times New Roman" pitchFamily="18" charset="0"/>
                <a:cs typeface="Times New Roman" pitchFamily="18" charset="0"/>
              </a:rPr>
              <a:t> BPL, Over Population and Illiteracy</a:t>
            </a:r>
          </a:p>
          <a:p>
            <a:pPr marL="514350" indent="-514350" algn="just">
              <a:buFont typeface="+mj-lt"/>
              <a:buAutoNum type="arabicPeriod"/>
            </a:pPr>
            <a:r>
              <a:rPr lang="en-IN" sz="2800" dirty="0" smtClean="0">
                <a:latin typeface="Times New Roman" pitchFamily="18" charset="0"/>
                <a:cs typeface="Times New Roman" pitchFamily="18" charset="0"/>
              </a:rPr>
              <a:t>Social &amp; Cultural Context</a:t>
            </a:r>
            <a:endParaRPr lang="en-IN" sz="2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smtClean="0">
                <a:latin typeface="Bodoni MT" pitchFamily="18" charset="0"/>
              </a:rPr>
              <a:t>Nature of Health Psychology</a:t>
            </a:r>
            <a:endParaRPr lang="en-IN" sz="3600" dirty="0">
              <a:latin typeface="Bodoni MT" pitchFamily="18" charset="0"/>
            </a:endParaRPr>
          </a:p>
        </p:txBody>
      </p:sp>
      <p:sp>
        <p:nvSpPr>
          <p:cNvPr id="3" name="Content Placeholder 2"/>
          <p:cNvSpPr>
            <a:spLocks noGrp="1"/>
          </p:cNvSpPr>
          <p:nvPr>
            <p:ph idx="1"/>
          </p:nvPr>
        </p:nvSpPr>
        <p:spPr/>
        <p:txBody>
          <a:bodyPr>
            <a:normAutofit/>
          </a:bodyPr>
          <a:lstStyle/>
          <a:p>
            <a:pPr algn="just"/>
            <a:r>
              <a:rPr lang="en-IN" sz="2800" dirty="0" smtClean="0">
                <a:latin typeface="Times New Roman" pitchFamily="18" charset="0"/>
                <a:cs typeface="Times New Roman" pitchFamily="18" charset="0"/>
              </a:rPr>
              <a:t>Scientific</a:t>
            </a:r>
          </a:p>
          <a:p>
            <a:pPr algn="just"/>
            <a:r>
              <a:rPr lang="en-IN" sz="2800" dirty="0" smtClean="0">
                <a:latin typeface="Times New Roman" pitchFamily="18" charset="0"/>
                <a:cs typeface="Times New Roman" pitchFamily="18" charset="0"/>
              </a:rPr>
              <a:t>Applied</a:t>
            </a:r>
          </a:p>
          <a:p>
            <a:pPr algn="just"/>
            <a:r>
              <a:rPr lang="en-IN" sz="2800" dirty="0" smtClean="0">
                <a:latin typeface="Times New Roman" pitchFamily="18" charset="0"/>
                <a:cs typeface="Times New Roman" pitchFamily="18" charset="0"/>
              </a:rPr>
              <a:t>Interdisciplinary</a:t>
            </a:r>
            <a:endParaRPr lang="en-IN"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dirty="0" smtClean="0">
                <a:latin typeface="Bodoni MT" pitchFamily="18" charset="0"/>
              </a:rPr>
              <a:t>Objectives of Health Psychology</a:t>
            </a:r>
            <a:endParaRPr lang="en-IN" sz="4000" dirty="0">
              <a:latin typeface="Bodoni MT" pitchFamily="18" charset="0"/>
            </a:endParaRPr>
          </a:p>
        </p:txBody>
      </p:sp>
      <p:sp>
        <p:nvSpPr>
          <p:cNvPr id="3" name="Content Placeholder 2"/>
          <p:cNvSpPr>
            <a:spLocks noGrp="1"/>
          </p:cNvSpPr>
          <p:nvPr>
            <p:ph idx="1"/>
          </p:nvPr>
        </p:nvSpPr>
        <p:spPr/>
        <p:txBody>
          <a:bodyPr>
            <a:normAutofit fontScale="85000" lnSpcReduction="10000"/>
          </a:bodyPr>
          <a:lstStyle/>
          <a:p>
            <a:pPr algn="just"/>
            <a:r>
              <a:rPr lang="en-IN" dirty="0" smtClean="0">
                <a:latin typeface="Times New Roman" pitchFamily="18" charset="0"/>
                <a:cs typeface="Times New Roman" pitchFamily="18" charset="0"/>
              </a:rPr>
              <a:t>Focus on health promotion and health  maintenance.</a:t>
            </a:r>
          </a:p>
          <a:p>
            <a:pPr algn="just"/>
            <a:r>
              <a:rPr lang="en-IN" dirty="0" smtClean="0">
                <a:latin typeface="Times New Roman" pitchFamily="18" charset="0"/>
                <a:cs typeface="Times New Roman" pitchFamily="18" charset="0"/>
              </a:rPr>
              <a:t>Prevention and treatment of illness</a:t>
            </a:r>
          </a:p>
          <a:p>
            <a:pPr algn="just"/>
            <a:r>
              <a:rPr lang="en-IN" dirty="0" smtClean="0">
                <a:latin typeface="Times New Roman" pitchFamily="18" charset="0"/>
                <a:cs typeface="Times New Roman" pitchFamily="18" charset="0"/>
              </a:rPr>
              <a:t>Focus on the aetiology and correlates of health , illness and dysfunctions.</a:t>
            </a:r>
          </a:p>
          <a:p>
            <a:pPr algn="just"/>
            <a:r>
              <a:rPr lang="en-IN" dirty="0" smtClean="0">
                <a:latin typeface="Times New Roman" pitchFamily="18" charset="0"/>
                <a:cs typeface="Times New Roman" pitchFamily="18" charset="0"/>
              </a:rPr>
              <a:t>Analyze and attempt to improve the health care system and the formulation of health policy</a:t>
            </a:r>
          </a:p>
          <a:p>
            <a:pPr algn="just"/>
            <a:r>
              <a:rPr lang="en-IN" dirty="0" smtClean="0">
                <a:latin typeface="Times New Roman" pitchFamily="18" charset="0"/>
                <a:cs typeface="Times New Roman" pitchFamily="18" charset="0"/>
              </a:rPr>
              <a:t>Other Interventions – Reducing stress , enhancing quality of life, reducing disability and increasing personal mastery, coping skills, personal management, bolstering the immune system functioning and increasing the adherence to medical prescriptions.</a:t>
            </a:r>
            <a:endParaRPr lang="en-IN"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TotalTime>
  <Words>870</Words>
  <Application>Microsoft Office PowerPoint</Application>
  <PresentationFormat>On-screen Show (4:3)</PresentationFormat>
  <Paragraphs>78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Health Psychology </vt:lpstr>
      <vt:lpstr>What do you mean by Health ?????</vt:lpstr>
      <vt:lpstr>Health</vt:lpstr>
      <vt:lpstr>What is Health Psychology????</vt:lpstr>
      <vt:lpstr>Health Psychology</vt:lpstr>
      <vt:lpstr>Determinants which effects the Health </vt:lpstr>
      <vt:lpstr>Health in Socio- Cultural Context</vt:lpstr>
      <vt:lpstr>Nature of Health Psychology</vt:lpstr>
      <vt:lpstr>Objectives of Health Psychology</vt:lpstr>
      <vt:lpstr>Scope of Health Psychology &amp; its Intervention in Health Care</vt:lpstr>
      <vt:lpstr>Development of Health Psychology</vt:lpstr>
      <vt:lpstr>History</vt:lpstr>
      <vt:lpstr>History.............. </vt:lpstr>
      <vt:lpstr>The Role of Health Psychologist</vt:lpstr>
      <vt:lpstr>The Role of Health Psychologist </vt:lpstr>
      <vt:lpstr>Any Questions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Psychology </dc:title>
  <dc:creator>user</dc:creator>
  <cp:lastModifiedBy>user</cp:lastModifiedBy>
  <cp:revision>37</cp:revision>
  <dcterms:created xsi:type="dcterms:W3CDTF">2006-08-16T00:00:00Z</dcterms:created>
  <dcterms:modified xsi:type="dcterms:W3CDTF">2020-11-24T06:21:39Z</dcterms:modified>
</cp:coreProperties>
</file>