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842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9" autoAdjust="0"/>
  </p:normalViewPr>
  <p:slideViewPr>
    <p:cSldViewPr snapToGrid="0">
      <p:cViewPr varScale="1">
        <p:scale>
          <a:sx n="73" d="100"/>
          <a:sy n="73" d="100"/>
        </p:scale>
        <p:origin x="-582"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pPr/>
              <a:t>2/7/2021</a:t>
            </a:fld>
            <a:endParaRPr lang="en-US" dirty="0"/>
          </a:p>
        </p:txBody>
      </p:sp>
      <p:sp>
        <p:nvSpPr>
          <p:cNvPr id="9" name="Footer Placeholder 8">
            <a:extLst>
              <a:ext uri="{FF2B5EF4-FFF2-40B4-BE49-F238E27FC236}">
                <a16:creationId xmlns=""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67913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pPr/>
              <a:t>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277397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pPr/>
              <a:t>2/7/2021</a:t>
            </a:fld>
            <a:endParaRPr lang="en-US" dirty="0"/>
          </a:p>
        </p:txBody>
      </p:sp>
      <p:sp>
        <p:nvSpPr>
          <p:cNvPr id="12" name="Footer Placeholder 11">
            <a:extLst>
              <a:ext uri="{FF2B5EF4-FFF2-40B4-BE49-F238E27FC236}">
                <a16:creationId xmlns=""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306368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pPr/>
              <a:t>2/7/2021</a:t>
            </a:fld>
            <a:endParaRPr lang="en-US" dirty="0"/>
          </a:p>
        </p:txBody>
      </p:sp>
      <p:sp>
        <p:nvSpPr>
          <p:cNvPr id="9" name="Footer Placeholder 8">
            <a:extLst>
              <a:ext uri="{FF2B5EF4-FFF2-40B4-BE49-F238E27FC236}">
                <a16:creationId xmlns=""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206511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pPr/>
              <a:t>2/7/2021</a:t>
            </a:fld>
            <a:endParaRPr lang="en-US" dirty="0"/>
          </a:p>
        </p:txBody>
      </p:sp>
      <p:sp>
        <p:nvSpPr>
          <p:cNvPr id="9" name="Footer Placeholder 8">
            <a:extLst>
              <a:ext uri="{FF2B5EF4-FFF2-40B4-BE49-F238E27FC236}">
                <a16:creationId xmlns=""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3919386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pPr/>
              <a:t>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164599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pPr/>
              <a:t>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280717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pPr/>
              <a:t>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395814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pPr/>
              <a:t>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264781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pPr/>
              <a:t>2/7/2021</a:t>
            </a:fld>
            <a:endParaRPr lang="en-US" dirty="0"/>
          </a:p>
        </p:txBody>
      </p:sp>
      <p:sp>
        <p:nvSpPr>
          <p:cNvPr id="10" name="Footer Placeholder 9">
            <a:extLst>
              <a:ext uri="{FF2B5EF4-FFF2-40B4-BE49-F238E27FC236}">
                <a16:creationId xmlns=""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192885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pPr/>
              <a:t>2/7/2021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181914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pPr/>
              <a:t>2/7/2021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pPr/>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 xmlns:p14="http://schemas.microsoft.com/office/powerpoint/2010/main" val="389789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 xmlns:a16="http://schemas.microsoft.com/office/drawing/2014/main" id="{E08D4B6A-8113-4DFB-B82E-B60CAC8E0A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0" name="Rectangle 29">
            <a:extLst>
              <a:ext uri="{FF2B5EF4-FFF2-40B4-BE49-F238E27FC236}">
                <a16:creationId xmlns="" xmlns:a16="http://schemas.microsoft.com/office/drawing/2014/main" id="{9822E561-F97C-4CBB-A9A6-A6BF6317BC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E1FC5398-C628-478A-822A-BE6CBC51559B}"/>
              </a:ext>
            </a:extLst>
          </p:cNvPr>
          <p:cNvSpPr>
            <a:spLocks noGrp="1"/>
          </p:cNvSpPr>
          <p:nvPr>
            <p:ph type="ctrTitle"/>
          </p:nvPr>
        </p:nvSpPr>
        <p:spPr>
          <a:xfrm>
            <a:off x="8390387" y="1213593"/>
            <a:ext cx="3753294" cy="2215407"/>
          </a:xfrm>
        </p:spPr>
        <p:txBody>
          <a:bodyPr anchor="ctr">
            <a:normAutofit fontScale="90000"/>
          </a:bodyPr>
          <a:lstStyle/>
          <a:p>
            <a:r>
              <a:rPr lang="en-US" sz="4800" b="1" dirty="0" smtClean="0">
                <a:solidFill>
                  <a:schemeClr val="tx1"/>
                </a:solidFill>
                <a:latin typeface="Bahnschrift SemiLight" panose="020B0502040204020203" pitchFamily="34" charset="0"/>
              </a:rPr>
              <a:t>STRESS</a:t>
            </a:r>
            <a:br>
              <a:rPr lang="en-US" sz="4800" b="1" dirty="0" smtClean="0">
                <a:solidFill>
                  <a:schemeClr val="tx1"/>
                </a:solidFill>
                <a:latin typeface="Bahnschrift SemiLight" panose="020B0502040204020203" pitchFamily="34" charset="0"/>
              </a:rPr>
            </a:br>
            <a:r>
              <a:rPr lang="en-US" sz="4800" b="1" dirty="0" smtClean="0">
                <a:solidFill>
                  <a:schemeClr val="tx1"/>
                </a:solidFill>
                <a:latin typeface="Bahnschrift SemiLight" panose="020B0502040204020203" pitchFamily="34" charset="0"/>
              </a:rPr>
              <a:t>      &amp;</a:t>
            </a:r>
            <a:br>
              <a:rPr lang="en-US" sz="4800" b="1" dirty="0" smtClean="0">
                <a:solidFill>
                  <a:schemeClr val="tx1"/>
                </a:solidFill>
                <a:latin typeface="Bahnschrift SemiLight" panose="020B0502040204020203" pitchFamily="34" charset="0"/>
              </a:rPr>
            </a:br>
            <a:r>
              <a:rPr lang="en-US" sz="4800" b="1" dirty="0" smtClean="0">
                <a:solidFill>
                  <a:schemeClr val="tx1"/>
                </a:solidFill>
                <a:latin typeface="Bahnschrift SemiLight" panose="020B0502040204020203" pitchFamily="34" charset="0"/>
              </a:rPr>
              <a:t>Health</a:t>
            </a:r>
            <a:endParaRPr lang="en-US" sz="4800" b="1" dirty="0">
              <a:solidFill>
                <a:schemeClr val="tx1"/>
              </a:solidFill>
              <a:latin typeface="Bahnschrift SemiLight" panose="020B0502040204020203" pitchFamily="34" charset="0"/>
            </a:endParaRPr>
          </a:p>
        </p:txBody>
      </p:sp>
      <p:sp>
        <p:nvSpPr>
          <p:cNvPr id="32" name="Rectangle 31">
            <a:extLst>
              <a:ext uri="{FF2B5EF4-FFF2-40B4-BE49-F238E27FC236}">
                <a16:creationId xmlns="" xmlns:a16="http://schemas.microsoft.com/office/drawing/2014/main" id="{B01B0E58-A5C8-4CDA-A2E0-35DF94E598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a:extLst>
              <a:ext uri="{FF2B5EF4-FFF2-40B4-BE49-F238E27FC236}">
                <a16:creationId xmlns="" xmlns:a16="http://schemas.microsoft.com/office/drawing/2014/main" id="{CC5D99B2-2F98-4E35-8F79-74365D3E2B38}"/>
              </a:ext>
            </a:extLst>
          </p:cNvPr>
          <p:cNvPicPr>
            <a:picLocks noChangeAspect="1"/>
          </p:cNvPicPr>
          <p:nvPr/>
        </p:nvPicPr>
        <p:blipFill>
          <a:blip r:embed="rId3"/>
          <a:stretch>
            <a:fillRect/>
          </a:stretch>
        </p:blipFill>
        <p:spPr>
          <a:xfrm>
            <a:off x="0" y="457200"/>
            <a:ext cx="8056952" cy="6400800"/>
          </a:xfrm>
          <a:prstGeom prst="rect">
            <a:avLst/>
          </a:prstGeom>
        </p:spPr>
      </p:pic>
    </p:spTree>
    <p:extLst>
      <p:ext uri="{BB962C8B-B14F-4D97-AF65-F5344CB8AC3E}">
        <p14:creationId xmlns="" xmlns:p14="http://schemas.microsoft.com/office/powerpoint/2010/main" val="67487362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48B1E73A-5F1B-42FA-B487-6316C5195D51}"/>
              </a:ext>
            </a:extLst>
          </p:cNvPr>
          <p:cNvPicPr>
            <a:picLocks noChangeAspect="1"/>
          </p:cNvPicPr>
          <p:nvPr/>
        </p:nvPicPr>
        <p:blipFill>
          <a:blip r:embed="rId2"/>
          <a:stretch>
            <a:fillRect/>
          </a:stretch>
        </p:blipFill>
        <p:spPr>
          <a:xfrm>
            <a:off x="1" y="2109456"/>
            <a:ext cx="7119256" cy="4748543"/>
          </a:xfrm>
          <a:prstGeom prst="rect">
            <a:avLst/>
          </a:prstGeom>
        </p:spPr>
      </p:pic>
      <p:sp>
        <p:nvSpPr>
          <p:cNvPr id="2" name="Title 1">
            <a:extLst>
              <a:ext uri="{FF2B5EF4-FFF2-40B4-BE49-F238E27FC236}">
                <a16:creationId xmlns="" xmlns:a16="http://schemas.microsoft.com/office/drawing/2014/main" id="{F410E1B1-43F5-4FD8-9E73-D79F1151FDF3}"/>
              </a:ext>
            </a:extLst>
          </p:cNvPr>
          <p:cNvSpPr>
            <a:spLocks noGrp="1"/>
          </p:cNvSpPr>
          <p:nvPr>
            <p:ph type="title"/>
          </p:nvPr>
        </p:nvSpPr>
        <p:spPr>
          <a:xfrm>
            <a:off x="581192" y="283514"/>
            <a:ext cx="11029616" cy="1188720"/>
          </a:xfrm>
        </p:spPr>
        <p:txBody>
          <a:bodyPr/>
          <a:lstStyle/>
          <a:p>
            <a:r>
              <a:rPr lang="en-US" b="1" dirty="0">
                <a:solidFill>
                  <a:schemeClr val="accent2"/>
                </a:solidFill>
                <a:latin typeface="Bahnschrift SemiLight" panose="020B0502040204020203" pitchFamily="34" charset="0"/>
              </a:rPr>
              <a:t>Different techniques of stress management</a:t>
            </a:r>
            <a:endParaRPr lang="en-IN" b="1" dirty="0">
              <a:solidFill>
                <a:schemeClr val="accent2"/>
              </a:solidFill>
              <a:latin typeface="Bahnschrift SemiLight" panose="020B0502040204020203" pitchFamily="34" charset="0"/>
            </a:endParaRPr>
          </a:p>
        </p:txBody>
      </p:sp>
      <p:sp>
        <p:nvSpPr>
          <p:cNvPr id="3" name="Content Placeholder 2">
            <a:extLst>
              <a:ext uri="{FF2B5EF4-FFF2-40B4-BE49-F238E27FC236}">
                <a16:creationId xmlns="" xmlns:a16="http://schemas.microsoft.com/office/drawing/2014/main" id="{7C2D0DEF-5F33-4D6B-867D-4B0CB5212312}"/>
              </a:ext>
            </a:extLst>
          </p:cNvPr>
          <p:cNvSpPr>
            <a:spLocks noGrp="1"/>
          </p:cNvSpPr>
          <p:nvPr>
            <p:ph idx="1"/>
          </p:nvPr>
        </p:nvSpPr>
        <p:spPr>
          <a:xfrm>
            <a:off x="1308979" y="2195180"/>
            <a:ext cx="2628539" cy="644932"/>
          </a:xfrm>
        </p:spPr>
        <p:txBody>
          <a:bodyPr>
            <a:normAutofit/>
          </a:bodyPr>
          <a:lstStyle/>
          <a:p>
            <a:pPr marL="0" indent="0">
              <a:buNone/>
            </a:pPr>
            <a:r>
              <a:rPr lang="en-US" sz="2800" b="1" dirty="0">
                <a:solidFill>
                  <a:schemeClr val="accent1"/>
                </a:solidFill>
                <a:latin typeface="Bahnschrift SemiLight" panose="020B0502040204020203" pitchFamily="34" charset="0"/>
              </a:rPr>
              <a:t>Laughter</a:t>
            </a:r>
            <a:endParaRPr lang="en-IN" sz="2800" b="1" dirty="0">
              <a:solidFill>
                <a:schemeClr val="accent1"/>
              </a:solidFill>
              <a:latin typeface="Bahnschrift SemiLight" panose="020B0502040204020203" pitchFamily="34" charset="0"/>
            </a:endParaRPr>
          </a:p>
        </p:txBody>
      </p:sp>
      <p:sp>
        <p:nvSpPr>
          <p:cNvPr id="4" name="TextBox 3">
            <a:extLst>
              <a:ext uri="{FF2B5EF4-FFF2-40B4-BE49-F238E27FC236}">
                <a16:creationId xmlns="" xmlns:a16="http://schemas.microsoft.com/office/drawing/2014/main" id="{954CDCC9-13B3-43B8-B4D3-C142044E3182}"/>
              </a:ext>
            </a:extLst>
          </p:cNvPr>
          <p:cNvSpPr txBox="1"/>
          <p:nvPr/>
        </p:nvSpPr>
        <p:spPr>
          <a:xfrm>
            <a:off x="4450702" y="2696547"/>
            <a:ext cx="6969967" cy="369331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Bahnschrift SemiLight" panose="020B0502040204020203" pitchFamily="34" charset="0"/>
              </a:rPr>
              <a:t>A good laugh has great short-term effects. When you start to laugh, it doesn't just lighten your load mentally, it actually induces physical changes in your body. </a:t>
            </a:r>
          </a:p>
          <a:p>
            <a:pPr marL="285750" indent="-285750">
              <a:buFont typeface="Arial" panose="020B0604020202020204" pitchFamily="34" charset="0"/>
              <a:buChar char="•"/>
            </a:pPr>
            <a:r>
              <a:rPr lang="en-US" dirty="0">
                <a:latin typeface="Bahnschrift SemiLight" panose="020B0502040204020203" pitchFamily="34" charset="0"/>
              </a:rPr>
              <a:t>Laughter can stimulate many organs. Laughter enhances your intake of oxygen-rich air, stimulates your heart, lungs and muscles, and increases the endorphins that are released by your brain.</a:t>
            </a:r>
          </a:p>
          <a:p>
            <a:pPr marL="285750" indent="-285750">
              <a:buFont typeface="Arial" panose="020B0604020202020204" pitchFamily="34" charset="0"/>
              <a:buChar char="•"/>
            </a:pPr>
            <a:r>
              <a:rPr lang="en-US" dirty="0">
                <a:latin typeface="Bahnschrift SemiLight" panose="020B0502040204020203" pitchFamily="34" charset="0"/>
              </a:rPr>
              <a:t>Activate and relieve your stress response. It can increase and then decrease your heart rate and blood pressure. The result? A good, relaxed feeling.</a:t>
            </a:r>
          </a:p>
          <a:p>
            <a:pPr marL="285750" indent="-285750">
              <a:buFont typeface="Arial" panose="020B0604020202020204" pitchFamily="34" charset="0"/>
              <a:buChar char="•"/>
            </a:pPr>
            <a:r>
              <a:rPr lang="en-US" dirty="0">
                <a:latin typeface="Bahnschrift SemiLight" panose="020B0502040204020203" pitchFamily="34" charset="0"/>
              </a:rPr>
              <a:t>Soothe tension. Laughter can also stimulate circulation and aid muscle relaxation, both of which can help reduce some of the physical symptoms of stress.</a:t>
            </a:r>
            <a:endParaRPr lang="en-IN" dirty="0">
              <a:latin typeface="Bahnschrift SemiLight" panose="020B0502040204020203" pitchFamily="34" charset="0"/>
            </a:endParaRPr>
          </a:p>
        </p:txBody>
      </p:sp>
    </p:spTree>
    <p:extLst>
      <p:ext uri="{BB962C8B-B14F-4D97-AF65-F5344CB8AC3E}">
        <p14:creationId xmlns="" xmlns:p14="http://schemas.microsoft.com/office/powerpoint/2010/main" val="3666616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88D5930F-A9CA-47C6-8833-9337EDFC063F}"/>
              </a:ext>
            </a:extLst>
          </p:cNvPr>
          <p:cNvPicPr>
            <a:picLocks noChangeAspect="1"/>
          </p:cNvPicPr>
          <p:nvPr/>
        </p:nvPicPr>
        <p:blipFill>
          <a:blip r:embed="rId2"/>
          <a:stretch>
            <a:fillRect/>
          </a:stretch>
        </p:blipFill>
        <p:spPr>
          <a:xfrm>
            <a:off x="6242179" y="2892618"/>
            <a:ext cx="5583231" cy="3489520"/>
          </a:xfrm>
          <a:prstGeom prst="rect">
            <a:avLst/>
          </a:prstGeom>
        </p:spPr>
      </p:pic>
      <p:sp>
        <p:nvSpPr>
          <p:cNvPr id="2" name="Title 1">
            <a:extLst>
              <a:ext uri="{FF2B5EF4-FFF2-40B4-BE49-F238E27FC236}">
                <a16:creationId xmlns="" xmlns:a16="http://schemas.microsoft.com/office/drawing/2014/main" id="{69E6A82F-4B37-43A1-AE88-5AF36F139BAC}"/>
              </a:ext>
            </a:extLst>
          </p:cNvPr>
          <p:cNvSpPr>
            <a:spLocks noGrp="1"/>
          </p:cNvSpPr>
          <p:nvPr>
            <p:ph type="title"/>
          </p:nvPr>
        </p:nvSpPr>
        <p:spPr/>
        <p:txBody>
          <a:bodyPr/>
          <a:lstStyle/>
          <a:p>
            <a:r>
              <a:rPr lang="en-US" b="1" dirty="0">
                <a:solidFill>
                  <a:schemeClr val="accent2"/>
                </a:solidFill>
                <a:latin typeface="Bahnschrift SemiLight" panose="020B0502040204020203" pitchFamily="34" charset="0"/>
              </a:rPr>
              <a:t>meditation</a:t>
            </a:r>
            <a:endParaRPr lang="en-IN" b="1" dirty="0">
              <a:solidFill>
                <a:schemeClr val="accent2"/>
              </a:solidFill>
              <a:latin typeface="Bahnschrift SemiLight" panose="020B0502040204020203" pitchFamily="34" charset="0"/>
            </a:endParaRPr>
          </a:p>
        </p:txBody>
      </p:sp>
      <p:sp>
        <p:nvSpPr>
          <p:cNvPr id="3" name="Content Placeholder 2">
            <a:extLst>
              <a:ext uri="{FF2B5EF4-FFF2-40B4-BE49-F238E27FC236}">
                <a16:creationId xmlns="" xmlns:a16="http://schemas.microsoft.com/office/drawing/2014/main" id="{7ABB8C57-5341-47D3-9039-D3AD193953CC}"/>
              </a:ext>
            </a:extLst>
          </p:cNvPr>
          <p:cNvSpPr>
            <a:spLocks noGrp="1"/>
          </p:cNvSpPr>
          <p:nvPr>
            <p:ph idx="1"/>
          </p:nvPr>
        </p:nvSpPr>
        <p:spPr>
          <a:xfrm>
            <a:off x="581192" y="2340864"/>
            <a:ext cx="6342122" cy="3089552"/>
          </a:xfrm>
        </p:spPr>
        <p:txBody>
          <a:bodyPr/>
          <a:lstStyle/>
          <a:p>
            <a:pPr marL="0" indent="0">
              <a:buNone/>
            </a:pPr>
            <a:r>
              <a:rPr lang="en-US" dirty="0">
                <a:latin typeface="Bahnschrift SemiLight" panose="020B0502040204020203" pitchFamily="34" charset="0"/>
              </a:rPr>
              <a:t>Meditation can produce a deep state of relaxation and a tranquil mind. During meditation, you focus your attention and eliminate the stream of jumbled thoughts that may be crowding your mind and causing stress. This process may result in enhanced physical and emotional well-being</a:t>
            </a:r>
            <a:r>
              <a:rPr lang="en-US" dirty="0"/>
              <a:t>.</a:t>
            </a:r>
            <a:endParaRPr lang="en-IN" dirty="0"/>
          </a:p>
        </p:txBody>
      </p:sp>
    </p:spTree>
    <p:extLst>
      <p:ext uri="{BB962C8B-B14F-4D97-AF65-F5344CB8AC3E}">
        <p14:creationId xmlns="" xmlns:p14="http://schemas.microsoft.com/office/powerpoint/2010/main" val="2809382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DFF360-439B-4ED3-BFDD-882BB87B842F}"/>
              </a:ext>
            </a:extLst>
          </p:cNvPr>
          <p:cNvSpPr>
            <a:spLocks noGrp="1"/>
          </p:cNvSpPr>
          <p:nvPr>
            <p:ph type="title"/>
          </p:nvPr>
        </p:nvSpPr>
        <p:spPr/>
        <p:txBody>
          <a:bodyPr/>
          <a:lstStyle/>
          <a:p>
            <a:r>
              <a:rPr lang="en-US" b="1" dirty="0">
                <a:solidFill>
                  <a:schemeClr val="accent2"/>
                </a:solidFill>
                <a:latin typeface="Bahnschrift SemiLight" panose="020B0502040204020203" pitchFamily="34" charset="0"/>
              </a:rPr>
              <a:t>Getting a hobby</a:t>
            </a:r>
            <a:endParaRPr lang="en-IN" b="1" dirty="0">
              <a:solidFill>
                <a:schemeClr val="accent2"/>
              </a:solidFill>
              <a:latin typeface="Bahnschrift SemiLight" panose="020B0502040204020203" pitchFamily="34" charset="0"/>
            </a:endParaRPr>
          </a:p>
        </p:txBody>
      </p:sp>
      <p:sp>
        <p:nvSpPr>
          <p:cNvPr id="3" name="Content Placeholder 2">
            <a:extLst>
              <a:ext uri="{FF2B5EF4-FFF2-40B4-BE49-F238E27FC236}">
                <a16:creationId xmlns="" xmlns:a16="http://schemas.microsoft.com/office/drawing/2014/main" id="{046C9A00-E10C-4A0A-9CEB-189779C9AFF5}"/>
              </a:ext>
            </a:extLst>
          </p:cNvPr>
          <p:cNvSpPr>
            <a:spLocks noGrp="1"/>
          </p:cNvSpPr>
          <p:nvPr>
            <p:ph idx="1"/>
          </p:nvPr>
        </p:nvSpPr>
        <p:spPr>
          <a:xfrm>
            <a:off x="1187683" y="1890876"/>
            <a:ext cx="8301550" cy="2442501"/>
          </a:xfrm>
        </p:spPr>
        <p:txBody>
          <a:bodyPr/>
          <a:lstStyle/>
          <a:p>
            <a:pPr marL="0" indent="0">
              <a:buNone/>
            </a:pPr>
            <a:r>
              <a:rPr lang="en-US" dirty="0"/>
              <a:t> </a:t>
            </a:r>
            <a:r>
              <a:rPr lang="en-US" dirty="0">
                <a:latin typeface="Bahnschrift SemiLight" panose="020B0502040204020203" pitchFamily="34" charset="0"/>
              </a:rPr>
              <a:t>Hobby is an activity or interest that is undertaken for pleasure or relaxation, typically done during ones leisure time.eg: collecting, games, outdoor recreation, gardening, performing the arts, reading, cooking and etc</a:t>
            </a:r>
            <a:r>
              <a:rPr lang="en-US" dirty="0"/>
              <a:t>.</a:t>
            </a:r>
            <a:endParaRPr lang="en-IN" dirty="0"/>
          </a:p>
        </p:txBody>
      </p:sp>
      <p:pic>
        <p:nvPicPr>
          <p:cNvPr id="5" name="Picture 4">
            <a:extLst>
              <a:ext uri="{FF2B5EF4-FFF2-40B4-BE49-F238E27FC236}">
                <a16:creationId xmlns="" xmlns:a16="http://schemas.microsoft.com/office/drawing/2014/main" id="{7175EEEF-D39E-4147-AEDC-6896F578E5C0}"/>
              </a:ext>
            </a:extLst>
          </p:cNvPr>
          <p:cNvPicPr>
            <a:picLocks noChangeAspect="1"/>
          </p:cNvPicPr>
          <p:nvPr/>
        </p:nvPicPr>
        <p:blipFill>
          <a:blip r:embed="rId2"/>
          <a:stretch>
            <a:fillRect/>
          </a:stretch>
        </p:blipFill>
        <p:spPr>
          <a:xfrm>
            <a:off x="0" y="4077476"/>
            <a:ext cx="6176865" cy="2750621"/>
          </a:xfrm>
          <a:prstGeom prst="rect">
            <a:avLst/>
          </a:prstGeom>
        </p:spPr>
      </p:pic>
      <p:pic>
        <p:nvPicPr>
          <p:cNvPr id="6" name="Picture 5">
            <a:extLst>
              <a:ext uri="{FF2B5EF4-FFF2-40B4-BE49-F238E27FC236}">
                <a16:creationId xmlns="" xmlns:a16="http://schemas.microsoft.com/office/drawing/2014/main" id="{E3894333-3B90-47B8-804D-B8CCD86C69AD}"/>
              </a:ext>
            </a:extLst>
          </p:cNvPr>
          <p:cNvPicPr>
            <a:picLocks noChangeAspect="1"/>
          </p:cNvPicPr>
          <p:nvPr/>
        </p:nvPicPr>
        <p:blipFill>
          <a:blip r:embed="rId2"/>
          <a:stretch>
            <a:fillRect/>
          </a:stretch>
        </p:blipFill>
        <p:spPr>
          <a:xfrm>
            <a:off x="6176865" y="4077477"/>
            <a:ext cx="6015135" cy="2750621"/>
          </a:xfrm>
          <a:prstGeom prst="rect">
            <a:avLst/>
          </a:prstGeom>
        </p:spPr>
      </p:pic>
    </p:spTree>
    <p:extLst>
      <p:ext uri="{BB962C8B-B14F-4D97-AF65-F5344CB8AC3E}">
        <p14:creationId xmlns="" xmlns:p14="http://schemas.microsoft.com/office/powerpoint/2010/main" val="1334075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9C0C582-C77A-46DC-BFB4-395372EA4CA9}"/>
              </a:ext>
            </a:extLst>
          </p:cNvPr>
          <p:cNvPicPr>
            <a:picLocks noChangeAspect="1"/>
          </p:cNvPicPr>
          <p:nvPr/>
        </p:nvPicPr>
        <p:blipFill>
          <a:blip r:embed="rId2"/>
          <a:stretch>
            <a:fillRect/>
          </a:stretch>
        </p:blipFill>
        <p:spPr>
          <a:xfrm>
            <a:off x="6453674" y="970383"/>
            <a:ext cx="5281125" cy="5281125"/>
          </a:xfrm>
          <a:prstGeom prst="rect">
            <a:avLst/>
          </a:prstGeom>
        </p:spPr>
      </p:pic>
      <p:sp>
        <p:nvSpPr>
          <p:cNvPr id="2" name="Title 1">
            <a:extLst>
              <a:ext uri="{FF2B5EF4-FFF2-40B4-BE49-F238E27FC236}">
                <a16:creationId xmlns="" xmlns:a16="http://schemas.microsoft.com/office/drawing/2014/main" id="{444B815E-E20A-4996-BED6-6A4509DD73AA}"/>
              </a:ext>
            </a:extLst>
          </p:cNvPr>
          <p:cNvSpPr>
            <a:spLocks noGrp="1"/>
          </p:cNvSpPr>
          <p:nvPr>
            <p:ph type="title"/>
          </p:nvPr>
        </p:nvSpPr>
        <p:spPr/>
        <p:txBody>
          <a:bodyPr/>
          <a:lstStyle/>
          <a:p>
            <a:r>
              <a:rPr lang="en-US" dirty="0">
                <a:solidFill>
                  <a:schemeClr val="accent2"/>
                </a:solidFill>
              </a:rPr>
              <a:t>Breathing exercise</a:t>
            </a:r>
            <a:endParaRPr lang="en-IN" dirty="0">
              <a:solidFill>
                <a:schemeClr val="accent2"/>
              </a:solidFill>
            </a:endParaRPr>
          </a:p>
        </p:txBody>
      </p:sp>
      <p:sp>
        <p:nvSpPr>
          <p:cNvPr id="3" name="Content Placeholder 2">
            <a:extLst>
              <a:ext uri="{FF2B5EF4-FFF2-40B4-BE49-F238E27FC236}">
                <a16:creationId xmlns="" xmlns:a16="http://schemas.microsoft.com/office/drawing/2014/main" id="{F078995D-C8A6-4FD8-84AF-6148251276F3}"/>
              </a:ext>
            </a:extLst>
          </p:cNvPr>
          <p:cNvSpPr>
            <a:spLocks noGrp="1"/>
          </p:cNvSpPr>
          <p:nvPr>
            <p:ph idx="1"/>
          </p:nvPr>
        </p:nvSpPr>
        <p:spPr>
          <a:xfrm>
            <a:off x="581192" y="2340863"/>
            <a:ext cx="7489788" cy="3814981"/>
          </a:xfrm>
        </p:spPr>
        <p:txBody>
          <a:bodyPr/>
          <a:lstStyle/>
          <a:p>
            <a:pPr marL="0" indent="0">
              <a:buNone/>
            </a:pPr>
            <a:r>
              <a:rPr lang="en-US" dirty="0">
                <a:latin typeface="Bahnschrift SemiLight" panose="020B0502040204020203" pitchFamily="34" charset="0"/>
              </a:rPr>
              <a:t> Diaphragmatic breathing exercise for raising oxygen levels in the blood and energy in the body is to take several negative breaths, immediately followed by an equal number of positive breaths. Positive breaths increase the oxygen in ones blood. Although not always taught, continuing to breathe into the chest at the same time can provide an ever more "fulfilling" exercise. The goal is to have the entire torso move in &amp; out when breathing, as if one is surrounded by an expanding and contracting inner tube.</a:t>
            </a:r>
            <a:endParaRPr lang="en-IN" dirty="0">
              <a:latin typeface="Bahnschrift SemiLight" panose="020B0502040204020203" pitchFamily="34" charset="0"/>
            </a:endParaRPr>
          </a:p>
        </p:txBody>
      </p:sp>
    </p:spTree>
    <p:extLst>
      <p:ext uri="{BB962C8B-B14F-4D97-AF65-F5344CB8AC3E}">
        <p14:creationId xmlns="" xmlns:p14="http://schemas.microsoft.com/office/powerpoint/2010/main" val="3618691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5A0CAB0-B9CA-4EF4-B5FB-8589C69F01EF}"/>
              </a:ext>
            </a:extLst>
          </p:cNvPr>
          <p:cNvPicPr>
            <a:picLocks noChangeAspect="1"/>
          </p:cNvPicPr>
          <p:nvPr/>
        </p:nvPicPr>
        <p:blipFill>
          <a:blip r:embed="rId2"/>
          <a:stretch>
            <a:fillRect/>
          </a:stretch>
        </p:blipFill>
        <p:spPr>
          <a:xfrm>
            <a:off x="5086467" y="1782147"/>
            <a:ext cx="6743388" cy="3791988"/>
          </a:xfrm>
          <a:prstGeom prst="rect">
            <a:avLst/>
          </a:prstGeom>
        </p:spPr>
      </p:pic>
      <p:sp>
        <p:nvSpPr>
          <p:cNvPr id="2" name="Title 1">
            <a:extLst>
              <a:ext uri="{FF2B5EF4-FFF2-40B4-BE49-F238E27FC236}">
                <a16:creationId xmlns="" xmlns:a16="http://schemas.microsoft.com/office/drawing/2014/main" id="{77AFDB42-C298-48FC-B6C9-98285EAD9ED3}"/>
              </a:ext>
            </a:extLst>
          </p:cNvPr>
          <p:cNvSpPr>
            <a:spLocks noGrp="1"/>
          </p:cNvSpPr>
          <p:nvPr>
            <p:ph type="title"/>
          </p:nvPr>
        </p:nvSpPr>
        <p:spPr>
          <a:xfrm>
            <a:off x="1517363" y="674164"/>
            <a:ext cx="4578637" cy="1107983"/>
          </a:xfrm>
        </p:spPr>
        <p:txBody>
          <a:bodyPr>
            <a:normAutofit/>
          </a:bodyPr>
          <a:lstStyle/>
          <a:p>
            <a:r>
              <a:rPr lang="en-US" sz="3600" b="1" dirty="0">
                <a:solidFill>
                  <a:schemeClr val="accent2"/>
                </a:solidFill>
                <a:latin typeface="Bahnschrift SemiLight" panose="020B0502040204020203" pitchFamily="34" charset="0"/>
              </a:rPr>
              <a:t>yoga</a:t>
            </a:r>
            <a:endParaRPr lang="en-IN" sz="3600" b="1" dirty="0">
              <a:solidFill>
                <a:schemeClr val="accent2"/>
              </a:solidFill>
              <a:latin typeface="Bahnschrift SemiLight" panose="020B0502040204020203" pitchFamily="34" charset="0"/>
            </a:endParaRPr>
          </a:p>
        </p:txBody>
      </p:sp>
      <p:sp>
        <p:nvSpPr>
          <p:cNvPr id="3" name="Content Placeholder 2">
            <a:extLst>
              <a:ext uri="{FF2B5EF4-FFF2-40B4-BE49-F238E27FC236}">
                <a16:creationId xmlns="" xmlns:a16="http://schemas.microsoft.com/office/drawing/2014/main" id="{78285D4C-81C8-48B2-AF86-11A3147311D5}"/>
              </a:ext>
            </a:extLst>
          </p:cNvPr>
          <p:cNvSpPr>
            <a:spLocks noGrp="1"/>
          </p:cNvSpPr>
          <p:nvPr>
            <p:ph idx="1"/>
          </p:nvPr>
        </p:nvSpPr>
        <p:spPr>
          <a:xfrm>
            <a:off x="581192" y="2079607"/>
            <a:ext cx="4653280" cy="3154868"/>
          </a:xfrm>
        </p:spPr>
        <p:txBody>
          <a:bodyPr/>
          <a:lstStyle/>
          <a:p>
            <a:pPr marL="0" indent="0">
              <a:buNone/>
            </a:pPr>
            <a:r>
              <a:rPr lang="en-US" dirty="0"/>
              <a:t> </a:t>
            </a:r>
            <a:r>
              <a:rPr lang="en-US" dirty="0">
                <a:latin typeface="Bahnschrift SemiLight" panose="020B0502040204020203" pitchFamily="34" charset="0"/>
              </a:rPr>
              <a:t>The practice of yoga relaxation has been found to reduce tension and anxiety. The autonomic symptoms of high anxiety such as headache, giddiness, chest pain, palpitations, sweating, abdominal pain respond well</a:t>
            </a:r>
            <a:r>
              <a:rPr lang="en-US" dirty="0"/>
              <a:t>.</a:t>
            </a:r>
            <a:endParaRPr lang="en-IN" dirty="0"/>
          </a:p>
        </p:txBody>
      </p:sp>
    </p:spTree>
    <p:extLst>
      <p:ext uri="{BB962C8B-B14F-4D97-AF65-F5344CB8AC3E}">
        <p14:creationId xmlns="" xmlns:p14="http://schemas.microsoft.com/office/powerpoint/2010/main" val="94174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948C97-B02A-4F57-95B4-BF076A427115}"/>
              </a:ext>
            </a:extLst>
          </p:cNvPr>
          <p:cNvSpPr>
            <a:spLocks noGrp="1"/>
          </p:cNvSpPr>
          <p:nvPr>
            <p:ph type="title"/>
          </p:nvPr>
        </p:nvSpPr>
        <p:spPr>
          <a:xfrm>
            <a:off x="403911" y="543536"/>
            <a:ext cx="5073158" cy="1070660"/>
          </a:xfrm>
        </p:spPr>
        <p:txBody>
          <a:bodyPr>
            <a:normAutofit/>
          </a:bodyPr>
          <a:lstStyle/>
          <a:p>
            <a:r>
              <a:rPr lang="en-US" sz="3200" b="1" dirty="0">
                <a:solidFill>
                  <a:schemeClr val="accent2"/>
                </a:solidFill>
                <a:latin typeface="Bahnschrift SemiLight" panose="020B0502040204020203" pitchFamily="34" charset="0"/>
              </a:rPr>
              <a:t>Other techniques</a:t>
            </a:r>
            <a:endParaRPr lang="en-IN" sz="3200" b="1" dirty="0">
              <a:solidFill>
                <a:schemeClr val="accent2"/>
              </a:solidFill>
              <a:latin typeface="Bahnschrift SemiLight" panose="020B0502040204020203" pitchFamily="34" charset="0"/>
            </a:endParaRPr>
          </a:p>
        </p:txBody>
      </p:sp>
      <p:sp>
        <p:nvSpPr>
          <p:cNvPr id="3" name="Content Placeholder 2">
            <a:extLst>
              <a:ext uri="{FF2B5EF4-FFF2-40B4-BE49-F238E27FC236}">
                <a16:creationId xmlns="" xmlns:a16="http://schemas.microsoft.com/office/drawing/2014/main" id="{EE412608-0FAB-416C-9C3C-580A0C097568}"/>
              </a:ext>
            </a:extLst>
          </p:cNvPr>
          <p:cNvSpPr>
            <a:spLocks noGrp="1"/>
          </p:cNvSpPr>
          <p:nvPr>
            <p:ph idx="1"/>
          </p:nvPr>
        </p:nvSpPr>
        <p:spPr>
          <a:xfrm>
            <a:off x="581192" y="2311633"/>
            <a:ext cx="3944154" cy="3844211"/>
          </a:xfrm>
        </p:spPr>
        <p:txBody>
          <a:bodyPr/>
          <a:lstStyle/>
          <a:p>
            <a:r>
              <a:rPr lang="en-US" dirty="0"/>
              <a:t>Listen to good music</a:t>
            </a:r>
          </a:p>
          <a:p>
            <a:r>
              <a:rPr lang="en-US" dirty="0"/>
              <a:t>Daily exercises and walk</a:t>
            </a:r>
          </a:p>
          <a:p>
            <a:r>
              <a:rPr lang="en-US" dirty="0"/>
              <a:t>Visualize and communicate your vision</a:t>
            </a:r>
          </a:p>
          <a:p>
            <a:r>
              <a:rPr lang="en-US" dirty="0"/>
              <a:t>Learn to say no to things you can not do.</a:t>
            </a:r>
            <a:endParaRPr lang="en-IN" dirty="0"/>
          </a:p>
        </p:txBody>
      </p:sp>
      <p:pic>
        <p:nvPicPr>
          <p:cNvPr id="5" name="Picture 4">
            <a:extLst>
              <a:ext uri="{FF2B5EF4-FFF2-40B4-BE49-F238E27FC236}">
                <a16:creationId xmlns="" xmlns:a16="http://schemas.microsoft.com/office/drawing/2014/main" id="{2F5A6CEC-2771-43DE-96D5-977FD4EC77F7}"/>
              </a:ext>
            </a:extLst>
          </p:cNvPr>
          <p:cNvPicPr>
            <a:picLocks noChangeAspect="1"/>
          </p:cNvPicPr>
          <p:nvPr/>
        </p:nvPicPr>
        <p:blipFill>
          <a:blip r:embed="rId2"/>
          <a:stretch>
            <a:fillRect/>
          </a:stretch>
        </p:blipFill>
        <p:spPr>
          <a:xfrm>
            <a:off x="4590662" y="1411876"/>
            <a:ext cx="7601338" cy="5063569"/>
          </a:xfrm>
          <a:prstGeom prst="rect">
            <a:avLst/>
          </a:prstGeom>
        </p:spPr>
      </p:pic>
    </p:spTree>
    <p:extLst>
      <p:ext uri="{BB962C8B-B14F-4D97-AF65-F5344CB8AC3E}">
        <p14:creationId xmlns="" xmlns:p14="http://schemas.microsoft.com/office/powerpoint/2010/main" val="3847678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CA8288-CA2F-4070-BDF3-B0934F39F11E}"/>
              </a:ext>
            </a:extLst>
          </p:cNvPr>
          <p:cNvSpPr>
            <a:spLocks noGrp="1"/>
          </p:cNvSpPr>
          <p:nvPr>
            <p:ph type="title"/>
          </p:nvPr>
        </p:nvSpPr>
        <p:spPr>
          <a:xfrm>
            <a:off x="2493968" y="2369975"/>
            <a:ext cx="5219338" cy="1240971"/>
          </a:xfrm>
        </p:spPr>
        <p:txBody>
          <a:bodyPr>
            <a:normAutofit/>
          </a:bodyPr>
          <a:lstStyle/>
          <a:p>
            <a:r>
              <a:rPr lang="en-US" sz="4400" dirty="0">
                <a:solidFill>
                  <a:schemeClr val="accent2"/>
                </a:solidFill>
              </a:rPr>
              <a:t>Thank you</a:t>
            </a:r>
            <a:endParaRPr lang="en-IN" sz="4400" dirty="0">
              <a:solidFill>
                <a:schemeClr val="accent2"/>
              </a:solidFill>
            </a:endParaRPr>
          </a:p>
        </p:txBody>
      </p:sp>
      <p:sp>
        <p:nvSpPr>
          <p:cNvPr id="3" name="Content Placeholder 2">
            <a:extLst>
              <a:ext uri="{FF2B5EF4-FFF2-40B4-BE49-F238E27FC236}">
                <a16:creationId xmlns="" xmlns:a16="http://schemas.microsoft.com/office/drawing/2014/main" id="{5DE72F08-78CF-40D9-AD38-7A7991C33130}"/>
              </a:ext>
            </a:extLst>
          </p:cNvPr>
          <p:cNvSpPr>
            <a:spLocks noGrp="1"/>
          </p:cNvSpPr>
          <p:nvPr>
            <p:ph idx="1"/>
          </p:nvPr>
        </p:nvSpPr>
        <p:spPr>
          <a:xfrm>
            <a:off x="7713306" y="5365101"/>
            <a:ext cx="4366726" cy="1163966"/>
          </a:xfrm>
        </p:spPr>
        <p:txBody>
          <a:bodyPr>
            <a:normAutofit/>
          </a:bodyPr>
          <a:lstStyle/>
          <a:p>
            <a:pPr marL="0" indent="0">
              <a:buNone/>
            </a:pPr>
            <a:r>
              <a:rPr lang="en-US" sz="2000" b="1" dirty="0" err="1">
                <a:solidFill>
                  <a:schemeClr val="accent1"/>
                </a:solidFill>
                <a:latin typeface="Bahnschrift SemiLight" panose="020B0502040204020203" pitchFamily="34" charset="0"/>
              </a:rPr>
              <a:t>Harshwardhan</a:t>
            </a:r>
            <a:r>
              <a:rPr lang="en-US" sz="2000" b="1" dirty="0">
                <a:solidFill>
                  <a:schemeClr val="accent1"/>
                </a:solidFill>
                <a:latin typeface="Bahnschrift SemiLight" panose="020B0502040204020203" pitchFamily="34" charset="0"/>
              </a:rPr>
              <a:t> Singh </a:t>
            </a:r>
            <a:r>
              <a:rPr lang="en-US" sz="2000" b="1" dirty="0" err="1">
                <a:solidFill>
                  <a:schemeClr val="accent1"/>
                </a:solidFill>
                <a:latin typeface="Bahnschrift SemiLight" panose="020B0502040204020203" pitchFamily="34" charset="0"/>
              </a:rPr>
              <a:t>Rajpurohit</a:t>
            </a:r>
            <a:endParaRPr lang="en-IN" sz="2000" b="1" dirty="0">
              <a:solidFill>
                <a:schemeClr val="accent1"/>
              </a:solidFill>
              <a:latin typeface="Bahnschrift SemiLight" panose="020B0502040204020203" pitchFamily="34" charset="0"/>
            </a:endParaRPr>
          </a:p>
        </p:txBody>
      </p:sp>
    </p:spTree>
    <p:extLst>
      <p:ext uri="{BB962C8B-B14F-4D97-AF65-F5344CB8AC3E}">
        <p14:creationId xmlns="" xmlns:p14="http://schemas.microsoft.com/office/powerpoint/2010/main" val="2042320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150EC9-7E7D-4648-AC38-2A7BCBFB2EF6}"/>
              </a:ext>
            </a:extLst>
          </p:cNvPr>
          <p:cNvSpPr>
            <a:spLocks noGrp="1"/>
          </p:cNvSpPr>
          <p:nvPr>
            <p:ph type="title"/>
          </p:nvPr>
        </p:nvSpPr>
        <p:spPr>
          <a:xfrm>
            <a:off x="581192" y="898099"/>
            <a:ext cx="4121437" cy="1477328"/>
          </a:xfrm>
        </p:spPr>
        <p:txBody>
          <a:bodyPr>
            <a:normAutofit/>
          </a:bodyPr>
          <a:lstStyle/>
          <a:p>
            <a:r>
              <a:rPr lang="en-US" sz="4000" dirty="0">
                <a:solidFill>
                  <a:srgbClr val="ED8428"/>
                </a:solidFill>
                <a:latin typeface="Bahnschrift SemiLight" panose="020B0502040204020203" pitchFamily="34" charset="0"/>
              </a:rPr>
              <a:t>STRESS</a:t>
            </a:r>
          </a:p>
        </p:txBody>
      </p:sp>
      <p:sp>
        <p:nvSpPr>
          <p:cNvPr id="4" name="TextBox 3">
            <a:extLst>
              <a:ext uri="{FF2B5EF4-FFF2-40B4-BE49-F238E27FC236}">
                <a16:creationId xmlns="" xmlns:a16="http://schemas.microsoft.com/office/drawing/2014/main" id="{B06B9252-4300-4D67-AA86-4A0BE392079D}"/>
              </a:ext>
            </a:extLst>
          </p:cNvPr>
          <p:cNvSpPr txBox="1"/>
          <p:nvPr/>
        </p:nvSpPr>
        <p:spPr>
          <a:xfrm>
            <a:off x="503852" y="2817845"/>
            <a:ext cx="4842589" cy="1477328"/>
          </a:xfrm>
          <a:prstGeom prst="rect">
            <a:avLst/>
          </a:prstGeom>
          <a:noFill/>
        </p:spPr>
        <p:txBody>
          <a:bodyPr wrap="square" rtlCol="0">
            <a:spAutoFit/>
          </a:bodyPr>
          <a:lstStyle/>
          <a:p>
            <a:r>
              <a:rPr lang="en-US" dirty="0">
                <a:latin typeface="Bahnschrift SemiLight" panose="020B0502040204020203" pitchFamily="34" charset="0"/>
              </a:rPr>
              <a:t>Stress is a feeling of emotional or physical tension. It can come from any event or thought that makes you feel frustrated, angry, or nervous. Stress is your body's reaction to a challenge or demand.</a:t>
            </a:r>
            <a:endParaRPr lang="en-IN" dirty="0">
              <a:latin typeface="Bahnschrift SemiLight" panose="020B0502040204020203" pitchFamily="34" charset="0"/>
            </a:endParaRPr>
          </a:p>
        </p:txBody>
      </p:sp>
      <p:sp>
        <p:nvSpPr>
          <p:cNvPr id="7" name="TextBox 6">
            <a:extLst>
              <a:ext uri="{FF2B5EF4-FFF2-40B4-BE49-F238E27FC236}">
                <a16:creationId xmlns="" xmlns:a16="http://schemas.microsoft.com/office/drawing/2014/main" id="{C246A395-9AAC-47C8-B89B-4FBE315BEFA2}"/>
              </a:ext>
            </a:extLst>
          </p:cNvPr>
          <p:cNvSpPr txBox="1"/>
          <p:nvPr/>
        </p:nvSpPr>
        <p:spPr>
          <a:xfrm>
            <a:off x="7539135" y="2659224"/>
            <a:ext cx="2631232" cy="584775"/>
          </a:xfrm>
          <a:prstGeom prst="rect">
            <a:avLst/>
          </a:prstGeom>
          <a:noFill/>
        </p:spPr>
        <p:txBody>
          <a:bodyPr wrap="square" rtlCol="0">
            <a:spAutoFit/>
          </a:bodyPr>
          <a:lstStyle/>
          <a:p>
            <a:r>
              <a:rPr lang="en-US" sz="3200" dirty="0">
                <a:solidFill>
                  <a:schemeClr val="accent1"/>
                </a:solidFill>
                <a:latin typeface="Bahnschrift SemiLight" panose="020B0502040204020203" pitchFamily="34" charset="0"/>
              </a:rPr>
              <a:t>SYMPTOMS</a:t>
            </a:r>
            <a:endParaRPr lang="en-IN" sz="3200" dirty="0">
              <a:solidFill>
                <a:schemeClr val="accent1"/>
              </a:solidFill>
              <a:latin typeface="Bahnschrift SemiLight" panose="020B0502040204020203" pitchFamily="34" charset="0"/>
            </a:endParaRPr>
          </a:p>
        </p:txBody>
      </p:sp>
      <p:sp>
        <p:nvSpPr>
          <p:cNvPr id="8" name="TextBox 7">
            <a:extLst>
              <a:ext uri="{FF2B5EF4-FFF2-40B4-BE49-F238E27FC236}">
                <a16:creationId xmlns="" xmlns:a16="http://schemas.microsoft.com/office/drawing/2014/main" id="{8861C12D-AE7D-4A2C-AEE5-DCC2A6B9ECD9}"/>
              </a:ext>
            </a:extLst>
          </p:cNvPr>
          <p:cNvSpPr txBox="1"/>
          <p:nvPr/>
        </p:nvSpPr>
        <p:spPr>
          <a:xfrm>
            <a:off x="7137918" y="3429000"/>
            <a:ext cx="4124131" cy="286232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Bahnschrift SemiLight" panose="020B0502040204020203" pitchFamily="34" charset="0"/>
              </a:rPr>
              <a:t>INSOMNIA</a:t>
            </a:r>
          </a:p>
          <a:p>
            <a:pPr marL="285750" indent="-285750">
              <a:buFont typeface="Arial" panose="020B0604020202020204" pitchFamily="34" charset="0"/>
              <a:buChar char="•"/>
            </a:pPr>
            <a:r>
              <a:rPr lang="en-US" dirty="0">
                <a:latin typeface="Bahnschrift SemiLight" panose="020B0502040204020203" pitchFamily="34" charset="0"/>
              </a:rPr>
              <a:t>LOSS OF MENTAL CONCENTRATION</a:t>
            </a:r>
          </a:p>
          <a:p>
            <a:pPr marL="285750" indent="-285750">
              <a:buFont typeface="Arial" panose="020B0604020202020204" pitchFamily="34" charset="0"/>
              <a:buChar char="•"/>
            </a:pPr>
            <a:r>
              <a:rPr lang="en-US" dirty="0">
                <a:latin typeface="Bahnschrift SemiLight" panose="020B0502040204020203" pitchFamily="34" charset="0"/>
              </a:rPr>
              <a:t>ABSENTEEISM</a:t>
            </a:r>
          </a:p>
          <a:p>
            <a:pPr marL="285750" indent="-285750">
              <a:buFont typeface="Arial" panose="020B0604020202020204" pitchFamily="34" charset="0"/>
              <a:buChar char="•"/>
            </a:pPr>
            <a:r>
              <a:rPr lang="en-US" dirty="0">
                <a:latin typeface="Bahnschrift SemiLight" panose="020B0502040204020203" pitchFamily="34" charset="0"/>
              </a:rPr>
              <a:t>DEPRESSION</a:t>
            </a:r>
          </a:p>
          <a:p>
            <a:pPr marL="285750" indent="-285750">
              <a:buFont typeface="Arial" panose="020B0604020202020204" pitchFamily="34" charset="0"/>
              <a:buChar char="•"/>
            </a:pPr>
            <a:r>
              <a:rPr lang="en-US" dirty="0">
                <a:latin typeface="Bahnschrift SemiLight" panose="020B0502040204020203" pitchFamily="34" charset="0"/>
              </a:rPr>
              <a:t>EXTREME ANGER AND FRUSTRATION</a:t>
            </a:r>
          </a:p>
          <a:p>
            <a:pPr marL="285750" indent="-285750">
              <a:buFont typeface="Arial" panose="020B0604020202020204" pitchFamily="34" charset="0"/>
              <a:buChar char="•"/>
            </a:pPr>
            <a:r>
              <a:rPr lang="en-US" dirty="0">
                <a:latin typeface="Bahnschrift SemiLight" panose="020B0502040204020203" pitchFamily="34" charset="0"/>
              </a:rPr>
              <a:t>FAMILY CONFLICT</a:t>
            </a:r>
          </a:p>
          <a:p>
            <a:pPr marL="285750" indent="-285750">
              <a:buFont typeface="Arial" panose="020B0604020202020204" pitchFamily="34" charset="0"/>
              <a:buChar char="•"/>
            </a:pPr>
            <a:r>
              <a:rPr lang="en-US" dirty="0">
                <a:latin typeface="Bahnschrift SemiLight" panose="020B0502040204020203" pitchFamily="34" charset="0"/>
              </a:rPr>
              <a:t>MIGRAINE, HEADACHES AND BACK PROBLEM </a:t>
            </a:r>
            <a:endParaRPr lang="en-IN" dirty="0">
              <a:latin typeface="Bahnschrift SemiLight" panose="020B0502040204020203" pitchFamily="34" charset="0"/>
            </a:endParaRPr>
          </a:p>
        </p:txBody>
      </p:sp>
    </p:spTree>
    <p:extLst>
      <p:ext uri="{BB962C8B-B14F-4D97-AF65-F5344CB8AC3E}">
        <p14:creationId xmlns="" xmlns:p14="http://schemas.microsoft.com/office/powerpoint/2010/main" val="3897948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6B642B-3661-4678-9491-C80A5CFD4C01}"/>
              </a:ext>
            </a:extLst>
          </p:cNvPr>
          <p:cNvSpPr>
            <a:spLocks noGrp="1"/>
          </p:cNvSpPr>
          <p:nvPr>
            <p:ph type="title"/>
          </p:nvPr>
        </p:nvSpPr>
        <p:spPr>
          <a:xfrm>
            <a:off x="581192" y="702156"/>
            <a:ext cx="4606628" cy="1247942"/>
          </a:xfrm>
        </p:spPr>
        <p:txBody>
          <a:bodyPr/>
          <a:lstStyle/>
          <a:p>
            <a:r>
              <a:rPr lang="en-US" dirty="0">
                <a:solidFill>
                  <a:schemeClr val="accent2"/>
                </a:solidFill>
                <a:latin typeface="Bahnschrift SemiLight" panose="020B0502040204020203" pitchFamily="34" charset="0"/>
              </a:rPr>
              <a:t>SIGNS OF STRESS</a:t>
            </a:r>
            <a:endParaRPr lang="en-IN" dirty="0">
              <a:solidFill>
                <a:schemeClr val="accent2"/>
              </a:solidFill>
              <a:latin typeface="Bahnschrift SemiLight" panose="020B0502040204020203" pitchFamily="34" charset="0"/>
            </a:endParaRPr>
          </a:p>
        </p:txBody>
      </p:sp>
      <p:sp>
        <p:nvSpPr>
          <p:cNvPr id="3" name="Content Placeholder 2">
            <a:extLst>
              <a:ext uri="{FF2B5EF4-FFF2-40B4-BE49-F238E27FC236}">
                <a16:creationId xmlns="" xmlns:a16="http://schemas.microsoft.com/office/drawing/2014/main" id="{6036C222-5E73-4C53-B441-76D0AC877094}"/>
              </a:ext>
            </a:extLst>
          </p:cNvPr>
          <p:cNvSpPr>
            <a:spLocks noGrp="1"/>
          </p:cNvSpPr>
          <p:nvPr>
            <p:ph idx="1"/>
          </p:nvPr>
        </p:nvSpPr>
        <p:spPr>
          <a:xfrm>
            <a:off x="581192" y="2340864"/>
            <a:ext cx="3207037" cy="3901316"/>
          </a:xfrm>
        </p:spPr>
        <p:txBody>
          <a:bodyPr/>
          <a:lstStyle/>
          <a:p>
            <a:r>
              <a:rPr lang="en-US" dirty="0">
                <a:solidFill>
                  <a:schemeClr val="tx1"/>
                </a:solidFill>
                <a:latin typeface="Bahnschrift SemiLight" panose="020B0502040204020203" pitchFamily="34" charset="0"/>
              </a:rPr>
              <a:t>PHYSICAL SIGNS</a:t>
            </a:r>
          </a:p>
          <a:p>
            <a:r>
              <a:rPr lang="en-US" dirty="0">
                <a:solidFill>
                  <a:schemeClr val="tx1"/>
                </a:solidFill>
                <a:latin typeface="Bahnschrift SemiLight" panose="020B0502040204020203" pitchFamily="34" charset="0"/>
              </a:rPr>
              <a:t>MENTAL SIGNS</a:t>
            </a:r>
          </a:p>
          <a:p>
            <a:r>
              <a:rPr lang="en-US" dirty="0" err="1">
                <a:solidFill>
                  <a:schemeClr val="tx1"/>
                </a:solidFill>
                <a:latin typeface="Bahnschrift SemiLight" panose="020B0502040204020203" pitchFamily="34" charset="0"/>
              </a:rPr>
              <a:t>BEHAVIOURAL</a:t>
            </a:r>
            <a:r>
              <a:rPr lang="en-US" dirty="0">
                <a:solidFill>
                  <a:schemeClr val="tx1"/>
                </a:solidFill>
                <a:latin typeface="Bahnschrift SemiLight" panose="020B0502040204020203" pitchFamily="34" charset="0"/>
              </a:rPr>
              <a:t> SIGNS</a:t>
            </a:r>
          </a:p>
          <a:p>
            <a:r>
              <a:rPr lang="en-US" dirty="0">
                <a:solidFill>
                  <a:schemeClr val="tx1"/>
                </a:solidFill>
                <a:latin typeface="Bahnschrift SemiLight" panose="020B0502040204020203" pitchFamily="34" charset="0"/>
              </a:rPr>
              <a:t>JOB STRESS SIGNS</a:t>
            </a:r>
          </a:p>
          <a:p>
            <a:endParaRPr lang="en-IN" dirty="0"/>
          </a:p>
        </p:txBody>
      </p:sp>
      <p:pic>
        <p:nvPicPr>
          <p:cNvPr id="5" name="Picture 4">
            <a:extLst>
              <a:ext uri="{FF2B5EF4-FFF2-40B4-BE49-F238E27FC236}">
                <a16:creationId xmlns="" xmlns:a16="http://schemas.microsoft.com/office/drawing/2014/main" id="{4F35E1DA-7660-4F08-A4C0-6FF5F8D2AC9B}"/>
              </a:ext>
            </a:extLst>
          </p:cNvPr>
          <p:cNvPicPr>
            <a:picLocks noChangeAspect="1"/>
          </p:cNvPicPr>
          <p:nvPr/>
        </p:nvPicPr>
        <p:blipFill>
          <a:blip r:embed="rId2"/>
          <a:stretch>
            <a:fillRect/>
          </a:stretch>
        </p:blipFill>
        <p:spPr>
          <a:xfrm>
            <a:off x="4268301" y="2340864"/>
            <a:ext cx="7628229" cy="3147139"/>
          </a:xfrm>
          <a:prstGeom prst="rect">
            <a:avLst/>
          </a:prstGeom>
        </p:spPr>
      </p:pic>
    </p:spTree>
    <p:extLst>
      <p:ext uri="{BB962C8B-B14F-4D97-AF65-F5344CB8AC3E}">
        <p14:creationId xmlns="" xmlns:p14="http://schemas.microsoft.com/office/powerpoint/2010/main" val="1456254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832A68-E08E-4A69-A141-22A7C6975690}"/>
              </a:ext>
            </a:extLst>
          </p:cNvPr>
          <p:cNvSpPr>
            <a:spLocks noGrp="1"/>
          </p:cNvSpPr>
          <p:nvPr>
            <p:ph type="title"/>
          </p:nvPr>
        </p:nvSpPr>
        <p:spPr>
          <a:xfrm>
            <a:off x="581192" y="702155"/>
            <a:ext cx="4448008" cy="1322587"/>
          </a:xfrm>
        </p:spPr>
        <p:txBody>
          <a:bodyPr/>
          <a:lstStyle/>
          <a:p>
            <a:r>
              <a:rPr lang="en-US" dirty="0">
                <a:solidFill>
                  <a:schemeClr val="accent2"/>
                </a:solidFill>
                <a:latin typeface="Bahnschrift SemiLight" panose="020B0502040204020203" pitchFamily="34" charset="0"/>
              </a:rPr>
              <a:t>CAUSES OF STRESS</a:t>
            </a:r>
            <a:endParaRPr lang="en-IN" dirty="0">
              <a:solidFill>
                <a:schemeClr val="accent2"/>
              </a:solidFill>
              <a:latin typeface="Bahnschrift SemiLight" panose="020B0502040204020203" pitchFamily="34" charset="0"/>
            </a:endParaRPr>
          </a:p>
        </p:txBody>
      </p:sp>
      <p:sp>
        <p:nvSpPr>
          <p:cNvPr id="3" name="Content Placeholder 2">
            <a:extLst>
              <a:ext uri="{FF2B5EF4-FFF2-40B4-BE49-F238E27FC236}">
                <a16:creationId xmlns="" xmlns:a16="http://schemas.microsoft.com/office/drawing/2014/main" id="{FA845A0F-D5CD-44F3-B3B8-C5B608F6B70C}"/>
              </a:ext>
            </a:extLst>
          </p:cNvPr>
          <p:cNvSpPr>
            <a:spLocks noGrp="1"/>
          </p:cNvSpPr>
          <p:nvPr>
            <p:ph idx="1"/>
          </p:nvPr>
        </p:nvSpPr>
        <p:spPr>
          <a:xfrm>
            <a:off x="581193" y="2340863"/>
            <a:ext cx="4056122" cy="3919977"/>
          </a:xfrm>
        </p:spPr>
        <p:txBody>
          <a:bodyPr/>
          <a:lstStyle/>
          <a:p>
            <a:r>
              <a:rPr lang="en-US" dirty="0">
                <a:latin typeface="Bahnschrift SemiLight" panose="020B0502040204020203" pitchFamily="34" charset="0"/>
              </a:rPr>
              <a:t>JOB INSECURITY</a:t>
            </a:r>
          </a:p>
          <a:p>
            <a:r>
              <a:rPr lang="en-US" dirty="0">
                <a:latin typeface="Bahnschrift SemiLight" panose="020B0502040204020203" pitchFamily="34" charset="0"/>
              </a:rPr>
              <a:t>HIGH PERFORMANCE DEMAND</a:t>
            </a:r>
          </a:p>
          <a:p>
            <a:r>
              <a:rPr lang="en-US" dirty="0">
                <a:latin typeface="Bahnschrift SemiLight" panose="020B0502040204020203" pitchFamily="34" charset="0"/>
              </a:rPr>
              <a:t>BAD BOSS</a:t>
            </a:r>
          </a:p>
          <a:p>
            <a:r>
              <a:rPr lang="en-US" dirty="0">
                <a:latin typeface="Bahnschrift SemiLight" panose="020B0502040204020203" pitchFamily="34" charset="0"/>
              </a:rPr>
              <a:t>WORKPLACE CULTURE</a:t>
            </a:r>
          </a:p>
          <a:p>
            <a:r>
              <a:rPr lang="en-US" dirty="0">
                <a:latin typeface="Bahnschrift SemiLight" panose="020B0502040204020203" pitchFamily="34" charset="0"/>
              </a:rPr>
              <a:t>PERSONAL AND FAMILY PROBLEMS</a:t>
            </a:r>
          </a:p>
          <a:p>
            <a:r>
              <a:rPr lang="en-US" dirty="0">
                <a:latin typeface="Bahnschrift SemiLight" panose="020B0502040204020203" pitchFamily="34" charset="0"/>
              </a:rPr>
              <a:t>TECHNOLOGY</a:t>
            </a:r>
            <a:endParaRPr lang="en-IN" dirty="0">
              <a:latin typeface="Bahnschrift SemiLight" panose="020B0502040204020203" pitchFamily="34" charset="0"/>
            </a:endParaRPr>
          </a:p>
        </p:txBody>
      </p:sp>
      <p:pic>
        <p:nvPicPr>
          <p:cNvPr id="5" name="Picture 4">
            <a:extLst>
              <a:ext uri="{FF2B5EF4-FFF2-40B4-BE49-F238E27FC236}">
                <a16:creationId xmlns="" xmlns:a16="http://schemas.microsoft.com/office/drawing/2014/main" id="{07B3AC59-8928-4394-9624-EF2D42488C67}"/>
              </a:ext>
            </a:extLst>
          </p:cNvPr>
          <p:cNvPicPr>
            <a:picLocks noChangeAspect="1"/>
          </p:cNvPicPr>
          <p:nvPr/>
        </p:nvPicPr>
        <p:blipFill>
          <a:blip r:embed="rId2"/>
          <a:stretch>
            <a:fillRect/>
          </a:stretch>
        </p:blipFill>
        <p:spPr>
          <a:xfrm>
            <a:off x="6256606" y="1399592"/>
            <a:ext cx="5054771" cy="5458408"/>
          </a:xfrm>
          <a:prstGeom prst="rect">
            <a:avLst/>
          </a:prstGeom>
        </p:spPr>
      </p:pic>
    </p:spTree>
    <p:extLst>
      <p:ext uri="{BB962C8B-B14F-4D97-AF65-F5344CB8AC3E}">
        <p14:creationId xmlns="" xmlns:p14="http://schemas.microsoft.com/office/powerpoint/2010/main" val="1893069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DADBFA-036C-4C7E-8B47-242B790EAB16}"/>
              </a:ext>
            </a:extLst>
          </p:cNvPr>
          <p:cNvSpPr>
            <a:spLocks noGrp="1"/>
          </p:cNvSpPr>
          <p:nvPr>
            <p:ph type="title"/>
          </p:nvPr>
        </p:nvSpPr>
        <p:spPr/>
        <p:txBody>
          <a:bodyPr/>
          <a:lstStyle/>
          <a:p>
            <a:r>
              <a:rPr lang="en-US" b="1" dirty="0">
                <a:solidFill>
                  <a:schemeClr val="accent2"/>
                </a:solidFill>
                <a:latin typeface="Bahnschrift SemiLight" panose="020B0502040204020203" pitchFamily="34" charset="0"/>
              </a:rPr>
              <a:t>TYPES OF STRESS</a:t>
            </a:r>
            <a:endParaRPr lang="en-IN" b="1" dirty="0">
              <a:solidFill>
                <a:schemeClr val="accent2"/>
              </a:solidFill>
              <a:latin typeface="Bahnschrift SemiLight" panose="020B0502040204020203" pitchFamily="34" charset="0"/>
            </a:endParaRPr>
          </a:p>
        </p:txBody>
      </p:sp>
      <p:sp>
        <p:nvSpPr>
          <p:cNvPr id="3" name="Content Placeholder 2">
            <a:extLst>
              <a:ext uri="{FF2B5EF4-FFF2-40B4-BE49-F238E27FC236}">
                <a16:creationId xmlns="" xmlns:a16="http://schemas.microsoft.com/office/drawing/2014/main" id="{AEF0BABE-80E0-42C9-928F-3C3EC172D79A}"/>
              </a:ext>
            </a:extLst>
          </p:cNvPr>
          <p:cNvSpPr>
            <a:spLocks noGrp="1"/>
          </p:cNvSpPr>
          <p:nvPr>
            <p:ph idx="1"/>
          </p:nvPr>
        </p:nvSpPr>
        <p:spPr>
          <a:xfrm>
            <a:off x="1878148" y="2356253"/>
            <a:ext cx="3151052" cy="700916"/>
          </a:xfrm>
        </p:spPr>
        <p:txBody>
          <a:bodyPr>
            <a:normAutofit/>
          </a:bodyPr>
          <a:lstStyle/>
          <a:p>
            <a:pPr marL="0" indent="0">
              <a:buNone/>
            </a:pPr>
            <a:r>
              <a:rPr lang="en-US" sz="2000" b="1" dirty="0">
                <a:solidFill>
                  <a:schemeClr val="accent1"/>
                </a:solidFill>
                <a:latin typeface="Bahnschrift SemiLight" panose="020B0502040204020203" pitchFamily="34" charset="0"/>
              </a:rPr>
              <a:t>EUSTRESS</a:t>
            </a:r>
            <a:endParaRPr lang="en-IN" sz="2000" b="1" dirty="0">
              <a:solidFill>
                <a:schemeClr val="accent1"/>
              </a:solidFill>
              <a:latin typeface="Bahnschrift SemiLight" panose="020B0502040204020203" pitchFamily="34" charset="0"/>
            </a:endParaRPr>
          </a:p>
        </p:txBody>
      </p:sp>
      <p:sp>
        <p:nvSpPr>
          <p:cNvPr id="4" name="TextBox 3">
            <a:extLst>
              <a:ext uri="{FF2B5EF4-FFF2-40B4-BE49-F238E27FC236}">
                <a16:creationId xmlns="" xmlns:a16="http://schemas.microsoft.com/office/drawing/2014/main" id="{FBF241D7-7AA1-41D8-BBA1-0BA622FA2FCD}"/>
              </a:ext>
            </a:extLst>
          </p:cNvPr>
          <p:cNvSpPr txBox="1"/>
          <p:nvPr/>
        </p:nvSpPr>
        <p:spPr>
          <a:xfrm>
            <a:off x="7162802" y="2506656"/>
            <a:ext cx="3421224" cy="400110"/>
          </a:xfrm>
          <a:prstGeom prst="rect">
            <a:avLst/>
          </a:prstGeom>
          <a:noFill/>
        </p:spPr>
        <p:txBody>
          <a:bodyPr wrap="square" rtlCol="0">
            <a:spAutoFit/>
          </a:bodyPr>
          <a:lstStyle/>
          <a:p>
            <a:r>
              <a:rPr lang="en-US" sz="2000" b="1" dirty="0">
                <a:solidFill>
                  <a:schemeClr val="accent1"/>
                </a:solidFill>
                <a:latin typeface="Bahnschrift SemiLight" panose="020B0502040204020203" pitchFamily="34" charset="0"/>
              </a:rPr>
              <a:t>DISTRESS</a:t>
            </a:r>
            <a:endParaRPr lang="en-IN" sz="2000" b="1" dirty="0">
              <a:solidFill>
                <a:schemeClr val="accent1"/>
              </a:solidFill>
              <a:latin typeface="Bahnschrift SemiLight" panose="020B0502040204020203" pitchFamily="34" charset="0"/>
            </a:endParaRPr>
          </a:p>
        </p:txBody>
      </p:sp>
      <p:sp>
        <p:nvSpPr>
          <p:cNvPr id="6" name="TextBox 5">
            <a:extLst>
              <a:ext uri="{FF2B5EF4-FFF2-40B4-BE49-F238E27FC236}">
                <a16:creationId xmlns="" xmlns:a16="http://schemas.microsoft.com/office/drawing/2014/main" id="{6EC79B8E-846D-4B66-908E-8BA89130566A}"/>
              </a:ext>
            </a:extLst>
          </p:cNvPr>
          <p:cNvSpPr txBox="1"/>
          <p:nvPr/>
        </p:nvSpPr>
        <p:spPr>
          <a:xfrm>
            <a:off x="1476931" y="3308143"/>
            <a:ext cx="3151052" cy="203132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Bahnschrift SemiLight" panose="020B0502040204020203" pitchFamily="34" charset="0"/>
              </a:rPr>
              <a:t>Motivates and Focuses energy</a:t>
            </a:r>
          </a:p>
          <a:p>
            <a:pPr marL="285750" indent="-285750">
              <a:buFont typeface="Arial" panose="020B0604020202020204" pitchFamily="34" charset="0"/>
              <a:buChar char="•"/>
            </a:pPr>
            <a:r>
              <a:rPr lang="en-US" dirty="0">
                <a:latin typeface="Bahnschrift SemiLight" panose="020B0502040204020203" pitchFamily="34" charset="0"/>
              </a:rPr>
              <a:t>Is short term</a:t>
            </a:r>
          </a:p>
          <a:p>
            <a:pPr marL="285750" indent="-285750">
              <a:buFont typeface="Arial" panose="020B0604020202020204" pitchFamily="34" charset="0"/>
              <a:buChar char="•"/>
            </a:pPr>
            <a:r>
              <a:rPr lang="en-US" dirty="0">
                <a:latin typeface="Bahnschrift SemiLight" panose="020B0502040204020203" pitchFamily="34" charset="0"/>
              </a:rPr>
              <a:t>Feels exiting</a:t>
            </a:r>
          </a:p>
          <a:p>
            <a:pPr marL="285750" indent="-285750">
              <a:buFont typeface="Arial" panose="020B0604020202020204" pitchFamily="34" charset="0"/>
              <a:buChar char="•"/>
            </a:pPr>
            <a:r>
              <a:rPr lang="en-US" dirty="0">
                <a:latin typeface="Bahnschrift SemiLight" panose="020B0502040204020203" pitchFamily="34" charset="0"/>
              </a:rPr>
              <a:t>Improves performance</a:t>
            </a:r>
          </a:p>
          <a:p>
            <a:pPr marL="285750" indent="-285750">
              <a:buFont typeface="Arial" panose="020B0604020202020204" pitchFamily="34" charset="0"/>
              <a:buChar char="•"/>
            </a:pPr>
            <a:r>
              <a:rPr lang="en-US" dirty="0">
                <a:latin typeface="Bahnschrift SemiLight" panose="020B0502040204020203" pitchFamily="34" charset="0"/>
              </a:rPr>
              <a:t>Is perceived as within coping abilities</a:t>
            </a:r>
            <a:endParaRPr lang="en-IN" dirty="0">
              <a:latin typeface="Bahnschrift SemiLight" panose="020B0502040204020203" pitchFamily="34" charset="0"/>
            </a:endParaRPr>
          </a:p>
        </p:txBody>
      </p:sp>
      <p:sp>
        <p:nvSpPr>
          <p:cNvPr id="7" name="TextBox 6">
            <a:extLst>
              <a:ext uri="{FF2B5EF4-FFF2-40B4-BE49-F238E27FC236}">
                <a16:creationId xmlns="" xmlns:a16="http://schemas.microsoft.com/office/drawing/2014/main" id="{B9D2E363-9D61-4265-B120-50E33657C809}"/>
              </a:ext>
            </a:extLst>
          </p:cNvPr>
          <p:cNvSpPr txBox="1"/>
          <p:nvPr/>
        </p:nvSpPr>
        <p:spPr>
          <a:xfrm>
            <a:off x="6764693" y="3308143"/>
            <a:ext cx="4133461" cy="258532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Bahnschrift SemiLight" panose="020B0502040204020203" pitchFamily="34" charset="0"/>
              </a:rPr>
              <a:t>Cause anxiety and concern</a:t>
            </a:r>
          </a:p>
          <a:p>
            <a:pPr marL="285750" indent="-285750">
              <a:buFont typeface="Arial" panose="020B0604020202020204" pitchFamily="34" charset="0"/>
              <a:buChar char="•"/>
            </a:pPr>
            <a:r>
              <a:rPr lang="en-US" dirty="0">
                <a:latin typeface="Bahnschrift SemiLight" panose="020B0502040204020203" pitchFamily="34" charset="0"/>
              </a:rPr>
              <a:t>Can be short or long term</a:t>
            </a:r>
          </a:p>
          <a:p>
            <a:pPr marL="285750" indent="-285750">
              <a:buFont typeface="Arial" panose="020B0604020202020204" pitchFamily="34" charset="0"/>
              <a:buChar char="•"/>
            </a:pPr>
            <a:r>
              <a:rPr lang="en-US" dirty="0">
                <a:latin typeface="Bahnschrift SemiLight" panose="020B0502040204020203" pitchFamily="34" charset="0"/>
              </a:rPr>
              <a:t>Is perceived as outside of our coping abilities</a:t>
            </a:r>
          </a:p>
          <a:p>
            <a:pPr marL="285750" indent="-285750">
              <a:buFont typeface="Arial" panose="020B0604020202020204" pitchFamily="34" charset="0"/>
              <a:buChar char="•"/>
            </a:pPr>
            <a:r>
              <a:rPr lang="en-US" dirty="0">
                <a:latin typeface="Bahnschrift SemiLight" panose="020B0502040204020203" pitchFamily="34" charset="0"/>
              </a:rPr>
              <a:t>Feels unpleasant</a:t>
            </a:r>
          </a:p>
          <a:p>
            <a:pPr marL="285750" indent="-285750">
              <a:buFont typeface="Arial" panose="020B0604020202020204" pitchFamily="34" charset="0"/>
              <a:buChar char="•"/>
            </a:pPr>
            <a:r>
              <a:rPr lang="en-US" dirty="0">
                <a:latin typeface="Bahnschrift SemiLight" panose="020B0502040204020203" pitchFamily="34" charset="0"/>
              </a:rPr>
              <a:t>Decreases performance</a:t>
            </a:r>
          </a:p>
          <a:p>
            <a:pPr marL="285750" indent="-285750">
              <a:buFont typeface="Arial" panose="020B0604020202020204" pitchFamily="34" charset="0"/>
              <a:buChar char="•"/>
            </a:pPr>
            <a:r>
              <a:rPr lang="en-US" dirty="0">
                <a:latin typeface="Bahnschrift SemiLight" panose="020B0502040204020203" pitchFamily="34" charset="0"/>
              </a:rPr>
              <a:t>Can lead to mental and physical performance</a:t>
            </a:r>
          </a:p>
          <a:p>
            <a:pPr marL="285750" indent="-285750">
              <a:buFont typeface="Arial" panose="020B0604020202020204" pitchFamily="34" charset="0"/>
              <a:buChar char="•"/>
            </a:pPr>
            <a:endParaRPr lang="en-IN" dirty="0"/>
          </a:p>
        </p:txBody>
      </p:sp>
    </p:spTree>
    <p:extLst>
      <p:ext uri="{BB962C8B-B14F-4D97-AF65-F5344CB8AC3E}">
        <p14:creationId xmlns="" xmlns:p14="http://schemas.microsoft.com/office/powerpoint/2010/main" val="3978997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A5D275-4FD9-45DD-B15F-FBB272456521}"/>
              </a:ext>
            </a:extLst>
          </p:cNvPr>
          <p:cNvSpPr>
            <a:spLocks noGrp="1"/>
          </p:cNvSpPr>
          <p:nvPr>
            <p:ph type="title"/>
          </p:nvPr>
        </p:nvSpPr>
        <p:spPr>
          <a:xfrm>
            <a:off x="581192" y="702156"/>
            <a:ext cx="11029615" cy="893379"/>
          </a:xfrm>
        </p:spPr>
        <p:txBody>
          <a:bodyPr/>
          <a:lstStyle/>
          <a:p>
            <a:r>
              <a:rPr lang="en-US" b="1" dirty="0">
                <a:solidFill>
                  <a:schemeClr val="accent2"/>
                </a:solidFill>
                <a:latin typeface="Bahnschrift SemiLight" panose="020B0502040204020203" pitchFamily="34" charset="0"/>
              </a:rPr>
              <a:t>Stress and performance chart</a:t>
            </a:r>
            <a:endParaRPr lang="en-IN" b="1" dirty="0">
              <a:solidFill>
                <a:schemeClr val="accent2"/>
              </a:solidFill>
              <a:latin typeface="Bahnschrift SemiLight" panose="020B0502040204020203" pitchFamily="34" charset="0"/>
            </a:endParaRPr>
          </a:p>
        </p:txBody>
      </p:sp>
      <p:pic>
        <p:nvPicPr>
          <p:cNvPr id="8" name="Picture 7">
            <a:extLst>
              <a:ext uri="{FF2B5EF4-FFF2-40B4-BE49-F238E27FC236}">
                <a16:creationId xmlns="" xmlns:a16="http://schemas.microsoft.com/office/drawing/2014/main" id="{0359C7DF-B073-4C96-9D9A-22CBD5F44093}"/>
              </a:ext>
            </a:extLst>
          </p:cNvPr>
          <p:cNvPicPr>
            <a:picLocks noChangeAspect="1"/>
          </p:cNvPicPr>
          <p:nvPr/>
        </p:nvPicPr>
        <p:blipFill>
          <a:blip r:embed="rId2"/>
          <a:stretch>
            <a:fillRect/>
          </a:stretch>
        </p:blipFill>
        <p:spPr>
          <a:xfrm>
            <a:off x="2893656" y="2304352"/>
            <a:ext cx="5933102" cy="4034510"/>
          </a:xfrm>
          <a:prstGeom prst="rect">
            <a:avLst/>
          </a:prstGeom>
        </p:spPr>
      </p:pic>
    </p:spTree>
    <p:extLst>
      <p:ext uri="{BB962C8B-B14F-4D97-AF65-F5344CB8AC3E}">
        <p14:creationId xmlns="" xmlns:p14="http://schemas.microsoft.com/office/powerpoint/2010/main" val="2785471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3D13A3F9-D291-428E-9A28-F90E9E90E626}"/>
              </a:ext>
            </a:extLst>
          </p:cNvPr>
          <p:cNvPicPr>
            <a:picLocks noChangeAspect="1"/>
          </p:cNvPicPr>
          <p:nvPr/>
        </p:nvPicPr>
        <p:blipFill>
          <a:blip r:embed="rId2"/>
          <a:stretch>
            <a:fillRect/>
          </a:stretch>
        </p:blipFill>
        <p:spPr>
          <a:xfrm>
            <a:off x="3079927" y="627511"/>
            <a:ext cx="9112073" cy="5166799"/>
          </a:xfrm>
          <a:prstGeom prst="rect">
            <a:avLst/>
          </a:prstGeom>
        </p:spPr>
      </p:pic>
      <p:sp>
        <p:nvSpPr>
          <p:cNvPr id="2" name="Title 1">
            <a:extLst>
              <a:ext uri="{FF2B5EF4-FFF2-40B4-BE49-F238E27FC236}">
                <a16:creationId xmlns="" xmlns:a16="http://schemas.microsoft.com/office/drawing/2014/main" id="{4854A027-E2E4-48EA-9B39-F604D6C23D52}"/>
              </a:ext>
            </a:extLst>
          </p:cNvPr>
          <p:cNvSpPr>
            <a:spLocks noGrp="1"/>
          </p:cNvSpPr>
          <p:nvPr>
            <p:ph type="title"/>
          </p:nvPr>
        </p:nvSpPr>
        <p:spPr>
          <a:xfrm>
            <a:off x="581192" y="702155"/>
            <a:ext cx="4793241" cy="1312137"/>
          </a:xfrm>
        </p:spPr>
        <p:txBody>
          <a:bodyPr>
            <a:normAutofit/>
          </a:bodyPr>
          <a:lstStyle/>
          <a:p>
            <a:r>
              <a:rPr lang="en-US" sz="3200" b="1" dirty="0">
                <a:solidFill>
                  <a:schemeClr val="accent2"/>
                </a:solidFill>
                <a:latin typeface="Bahnschrift SemiLight" panose="020B0502040204020203" pitchFamily="34" charset="0"/>
              </a:rPr>
              <a:t>Stress management</a:t>
            </a:r>
            <a:endParaRPr lang="en-IN" sz="3200" b="1" dirty="0">
              <a:solidFill>
                <a:schemeClr val="accent2"/>
              </a:solidFill>
              <a:latin typeface="Bahnschrift SemiLight" panose="020B0502040204020203" pitchFamily="34" charset="0"/>
            </a:endParaRPr>
          </a:p>
        </p:txBody>
      </p:sp>
      <p:sp>
        <p:nvSpPr>
          <p:cNvPr id="3" name="Content Placeholder 2">
            <a:extLst>
              <a:ext uri="{FF2B5EF4-FFF2-40B4-BE49-F238E27FC236}">
                <a16:creationId xmlns="" xmlns:a16="http://schemas.microsoft.com/office/drawing/2014/main" id="{9DA2CB6C-54CA-4169-9CA8-598B1DD74C6A}"/>
              </a:ext>
            </a:extLst>
          </p:cNvPr>
          <p:cNvSpPr>
            <a:spLocks noGrp="1"/>
          </p:cNvSpPr>
          <p:nvPr>
            <p:ph idx="1"/>
          </p:nvPr>
        </p:nvSpPr>
        <p:spPr>
          <a:xfrm>
            <a:off x="581192" y="2431810"/>
            <a:ext cx="4503991" cy="3724034"/>
          </a:xfrm>
        </p:spPr>
        <p:txBody>
          <a:bodyPr/>
          <a:lstStyle/>
          <a:p>
            <a:pPr marL="0" indent="0">
              <a:buNone/>
            </a:pPr>
            <a:r>
              <a:rPr lang="en-US" dirty="0">
                <a:latin typeface="Bahnschrift SemiLight" panose="020B0502040204020203" pitchFamily="34" charset="0"/>
              </a:rPr>
              <a:t>Stress management is a wide spectrum of techniques and psychotherapies aimed at controlling a person's level of stress, especially chronic stress, usually for the purpose of and for the motive of improving everyday functioning.</a:t>
            </a:r>
            <a:endParaRPr lang="en-IN" dirty="0">
              <a:latin typeface="Bahnschrift SemiLight" panose="020B0502040204020203" pitchFamily="34" charset="0"/>
            </a:endParaRPr>
          </a:p>
        </p:txBody>
      </p:sp>
    </p:spTree>
    <p:extLst>
      <p:ext uri="{BB962C8B-B14F-4D97-AF65-F5344CB8AC3E}">
        <p14:creationId xmlns="" xmlns:p14="http://schemas.microsoft.com/office/powerpoint/2010/main" val="3738054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C7100C-09A4-4A23-9B59-337445C6A809}"/>
              </a:ext>
            </a:extLst>
          </p:cNvPr>
          <p:cNvSpPr>
            <a:spLocks noGrp="1"/>
          </p:cNvSpPr>
          <p:nvPr>
            <p:ph type="title"/>
          </p:nvPr>
        </p:nvSpPr>
        <p:spPr/>
        <p:txBody>
          <a:bodyPr/>
          <a:lstStyle/>
          <a:p>
            <a:r>
              <a:rPr lang="en-US" dirty="0">
                <a:solidFill>
                  <a:schemeClr val="accent2"/>
                </a:solidFill>
              </a:rPr>
              <a:t>Stress and their effects on health</a:t>
            </a:r>
            <a:endParaRPr lang="en-IN" dirty="0">
              <a:solidFill>
                <a:schemeClr val="accent2"/>
              </a:solidFill>
            </a:endParaRPr>
          </a:p>
        </p:txBody>
      </p:sp>
      <p:sp>
        <p:nvSpPr>
          <p:cNvPr id="3" name="Content Placeholder 2">
            <a:extLst>
              <a:ext uri="{FF2B5EF4-FFF2-40B4-BE49-F238E27FC236}">
                <a16:creationId xmlns="" xmlns:a16="http://schemas.microsoft.com/office/drawing/2014/main" id="{3BC3EC9E-4C4E-4230-A80F-4B5820BCF568}"/>
              </a:ext>
            </a:extLst>
          </p:cNvPr>
          <p:cNvSpPr>
            <a:spLocks noGrp="1"/>
          </p:cNvSpPr>
          <p:nvPr>
            <p:ph idx="1"/>
          </p:nvPr>
        </p:nvSpPr>
        <p:spPr>
          <a:xfrm>
            <a:off x="898433" y="2355632"/>
            <a:ext cx="3832187" cy="598280"/>
          </a:xfrm>
        </p:spPr>
        <p:txBody>
          <a:bodyPr/>
          <a:lstStyle/>
          <a:p>
            <a:pPr marL="0" indent="0">
              <a:buNone/>
            </a:pPr>
            <a:r>
              <a:rPr lang="en-US" b="1" dirty="0">
                <a:solidFill>
                  <a:schemeClr val="accent1"/>
                </a:solidFill>
              </a:rPr>
              <a:t>Acute stress</a:t>
            </a:r>
            <a:endParaRPr lang="en-IN" b="1" dirty="0">
              <a:solidFill>
                <a:schemeClr val="accent1"/>
              </a:solidFill>
            </a:endParaRPr>
          </a:p>
        </p:txBody>
      </p:sp>
      <p:sp>
        <p:nvSpPr>
          <p:cNvPr id="4" name="TextBox 3">
            <a:extLst>
              <a:ext uri="{FF2B5EF4-FFF2-40B4-BE49-F238E27FC236}">
                <a16:creationId xmlns="" xmlns:a16="http://schemas.microsoft.com/office/drawing/2014/main" id="{8C738BDE-71B3-4DDC-A43C-9F8B5FDD26F2}"/>
              </a:ext>
            </a:extLst>
          </p:cNvPr>
          <p:cNvSpPr txBox="1"/>
          <p:nvPr/>
        </p:nvSpPr>
        <p:spPr>
          <a:xfrm>
            <a:off x="7324530" y="2470106"/>
            <a:ext cx="2789853" cy="369332"/>
          </a:xfrm>
          <a:prstGeom prst="rect">
            <a:avLst/>
          </a:prstGeom>
          <a:noFill/>
        </p:spPr>
        <p:txBody>
          <a:bodyPr wrap="square" rtlCol="0">
            <a:spAutoFit/>
          </a:bodyPr>
          <a:lstStyle/>
          <a:p>
            <a:r>
              <a:rPr lang="en-US" b="1" dirty="0">
                <a:solidFill>
                  <a:schemeClr val="accent1"/>
                </a:solidFill>
              </a:rPr>
              <a:t>Chronic stress</a:t>
            </a:r>
            <a:endParaRPr lang="en-IN" b="1" dirty="0">
              <a:solidFill>
                <a:schemeClr val="accent1"/>
              </a:solidFill>
            </a:endParaRPr>
          </a:p>
        </p:txBody>
      </p:sp>
      <p:sp>
        <p:nvSpPr>
          <p:cNvPr id="5" name="TextBox 4">
            <a:extLst>
              <a:ext uri="{FF2B5EF4-FFF2-40B4-BE49-F238E27FC236}">
                <a16:creationId xmlns="" xmlns:a16="http://schemas.microsoft.com/office/drawing/2014/main" id="{EF55D512-B476-4D56-B882-0B1C23ECC2B6}"/>
              </a:ext>
            </a:extLst>
          </p:cNvPr>
          <p:cNvSpPr txBox="1"/>
          <p:nvPr/>
        </p:nvSpPr>
        <p:spPr>
          <a:xfrm>
            <a:off x="739812" y="3200399"/>
            <a:ext cx="4149428" cy="2308324"/>
          </a:xfrm>
          <a:prstGeom prst="rect">
            <a:avLst/>
          </a:prstGeom>
          <a:noFill/>
        </p:spPr>
        <p:txBody>
          <a:bodyPr wrap="square" rtlCol="0">
            <a:spAutoFit/>
          </a:bodyPr>
          <a:lstStyle/>
          <a:p>
            <a:r>
              <a:rPr lang="en-US" dirty="0"/>
              <a:t>An acute stress reaction occurs when symptoms develop due to a particularly stressful event. The word 'acute' means the symptoms develop quickly but do not usually last long. The events are usually very severe and an acute stress reaction typically occurs after an unexpected life crisis</a:t>
            </a:r>
            <a:endParaRPr lang="en-IN" dirty="0"/>
          </a:p>
        </p:txBody>
      </p:sp>
      <p:sp>
        <p:nvSpPr>
          <p:cNvPr id="6" name="TextBox 5">
            <a:extLst>
              <a:ext uri="{FF2B5EF4-FFF2-40B4-BE49-F238E27FC236}">
                <a16:creationId xmlns="" xmlns:a16="http://schemas.microsoft.com/office/drawing/2014/main" id="{3EACFFE9-D7DF-4978-9213-31543029CB26}"/>
              </a:ext>
            </a:extLst>
          </p:cNvPr>
          <p:cNvSpPr txBox="1"/>
          <p:nvPr/>
        </p:nvSpPr>
        <p:spPr>
          <a:xfrm>
            <a:off x="6746033" y="3212799"/>
            <a:ext cx="3946849" cy="1754326"/>
          </a:xfrm>
          <a:prstGeom prst="rect">
            <a:avLst/>
          </a:prstGeom>
          <a:noFill/>
        </p:spPr>
        <p:txBody>
          <a:bodyPr wrap="square" rtlCol="0">
            <a:spAutoFit/>
          </a:bodyPr>
          <a:lstStyle/>
          <a:p>
            <a:r>
              <a:rPr lang="en-US"/>
              <a:t>Chronic stress is a prolonged and constant feeling of stress that can negatively affect your health if it goes untreated. It can be caused by the everyday pressures of family and work or by traumatic situation</a:t>
            </a:r>
            <a:endParaRPr lang="en-IN" dirty="0"/>
          </a:p>
        </p:txBody>
      </p:sp>
    </p:spTree>
    <p:extLst>
      <p:ext uri="{BB962C8B-B14F-4D97-AF65-F5344CB8AC3E}">
        <p14:creationId xmlns="" xmlns:p14="http://schemas.microsoft.com/office/powerpoint/2010/main" val="743506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C09D4433-C937-4E6F-B1C4-59838A808FD1}"/>
              </a:ext>
            </a:extLst>
          </p:cNvPr>
          <p:cNvPicPr>
            <a:picLocks noChangeAspect="1"/>
          </p:cNvPicPr>
          <p:nvPr/>
        </p:nvPicPr>
        <p:blipFill>
          <a:blip r:embed="rId2"/>
          <a:stretch>
            <a:fillRect/>
          </a:stretch>
        </p:blipFill>
        <p:spPr>
          <a:xfrm>
            <a:off x="0" y="4689856"/>
            <a:ext cx="6148197" cy="2168144"/>
          </a:xfrm>
          <a:prstGeom prst="rect">
            <a:avLst/>
          </a:prstGeom>
        </p:spPr>
      </p:pic>
      <p:sp>
        <p:nvSpPr>
          <p:cNvPr id="2" name="Title 1">
            <a:extLst>
              <a:ext uri="{FF2B5EF4-FFF2-40B4-BE49-F238E27FC236}">
                <a16:creationId xmlns="" xmlns:a16="http://schemas.microsoft.com/office/drawing/2014/main" id="{FD766430-9804-4362-9C56-BCD756E9EBA7}"/>
              </a:ext>
            </a:extLst>
          </p:cNvPr>
          <p:cNvSpPr>
            <a:spLocks noGrp="1"/>
          </p:cNvSpPr>
          <p:nvPr>
            <p:ph type="title"/>
          </p:nvPr>
        </p:nvSpPr>
        <p:spPr/>
        <p:txBody>
          <a:bodyPr/>
          <a:lstStyle/>
          <a:p>
            <a:pPr algn="ctr"/>
            <a:r>
              <a:rPr lang="en-US" b="1" dirty="0">
                <a:solidFill>
                  <a:schemeClr val="accent2"/>
                </a:solidFill>
                <a:latin typeface="Bahnschrift SemiLight" panose="020B0502040204020203" pitchFamily="34" charset="0"/>
              </a:rPr>
              <a:t>disadvantage</a:t>
            </a:r>
            <a:endParaRPr lang="en-IN" b="1" dirty="0">
              <a:solidFill>
                <a:schemeClr val="accent2"/>
              </a:solidFill>
              <a:latin typeface="Bahnschrift SemiLight" panose="020B0502040204020203" pitchFamily="34" charset="0"/>
            </a:endParaRPr>
          </a:p>
        </p:txBody>
      </p:sp>
      <p:sp>
        <p:nvSpPr>
          <p:cNvPr id="3" name="Content Placeholder 2">
            <a:extLst>
              <a:ext uri="{FF2B5EF4-FFF2-40B4-BE49-F238E27FC236}">
                <a16:creationId xmlns="" xmlns:a16="http://schemas.microsoft.com/office/drawing/2014/main" id="{4B6B99DF-8172-441D-A737-44BF46A42F1A}"/>
              </a:ext>
            </a:extLst>
          </p:cNvPr>
          <p:cNvSpPr>
            <a:spLocks noGrp="1"/>
          </p:cNvSpPr>
          <p:nvPr>
            <p:ph idx="1"/>
          </p:nvPr>
        </p:nvSpPr>
        <p:spPr>
          <a:xfrm>
            <a:off x="721151" y="2350194"/>
            <a:ext cx="10167673" cy="2147160"/>
          </a:xfrm>
        </p:spPr>
        <p:txBody>
          <a:bodyPr/>
          <a:lstStyle/>
          <a:p>
            <a:pPr marL="0" indent="0" algn="ctr">
              <a:buNone/>
            </a:pPr>
            <a:r>
              <a:rPr lang="en-US" dirty="0">
                <a:latin typeface="Bahnschrift SemiLight" panose="020B0502040204020203" pitchFamily="34" charset="0"/>
              </a:rPr>
              <a:t>Stress is a disadvantage because it can potentially increase your heart rate and weaken your immune system. Also it can be a factor in poor decision making because under stress we may not think logically and consider the consequences of choices we make.</a:t>
            </a:r>
            <a:endParaRPr lang="en-IN" dirty="0">
              <a:latin typeface="Bahnschrift SemiLight" panose="020B0502040204020203" pitchFamily="34" charset="0"/>
            </a:endParaRPr>
          </a:p>
        </p:txBody>
      </p:sp>
      <p:pic>
        <p:nvPicPr>
          <p:cNvPr id="7" name="Picture 6">
            <a:extLst>
              <a:ext uri="{FF2B5EF4-FFF2-40B4-BE49-F238E27FC236}">
                <a16:creationId xmlns="" xmlns:a16="http://schemas.microsoft.com/office/drawing/2014/main" id="{B04B0836-DEEA-4698-8E5B-1653A1168C11}"/>
              </a:ext>
            </a:extLst>
          </p:cNvPr>
          <p:cNvPicPr>
            <a:picLocks noChangeAspect="1"/>
          </p:cNvPicPr>
          <p:nvPr/>
        </p:nvPicPr>
        <p:blipFill>
          <a:blip r:embed="rId2"/>
          <a:stretch>
            <a:fillRect/>
          </a:stretch>
        </p:blipFill>
        <p:spPr>
          <a:xfrm>
            <a:off x="6096001" y="4689856"/>
            <a:ext cx="6096000" cy="2168144"/>
          </a:xfrm>
          <a:prstGeom prst="rect">
            <a:avLst/>
          </a:prstGeom>
        </p:spPr>
      </p:pic>
    </p:spTree>
    <p:extLst>
      <p:ext uri="{BB962C8B-B14F-4D97-AF65-F5344CB8AC3E}">
        <p14:creationId xmlns="" xmlns:p14="http://schemas.microsoft.com/office/powerpoint/2010/main" val="1983198956"/>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DividendVTI" id="{97558BDE-0B66-457C-BB6F-7B1B22DAA9B8}" vid="{F53508A3-AC60-448A-AF37-934D5F1A0D5E}"/>
    </a:ext>
  </a:extLst>
</a:theme>
</file>

<file path=ppt/theme/themeOverride1.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2.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455B2D-BAB7-438A-85DA-0266A24CB79F}">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D8C6403A-684A-431F-8F36-A24C99E28661}">
  <ds:schemaRefs>
    <ds:schemaRef ds:uri="http://schemas.microsoft.com/sharepoint/v3/contenttype/forms"/>
  </ds:schemaRefs>
</ds:datastoreItem>
</file>

<file path=customXml/itemProps3.xml><?xml version="1.0" encoding="utf-8"?>
<ds:datastoreItem xmlns:ds="http://schemas.openxmlformats.org/officeDocument/2006/customXml" ds:itemID="{CDF95FD5-1F25-4FA5-84C8-2AB1AFB89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{DD88CEBA-5100-4DC2-ABB6-287715C105F8}tf11964407_win32</Template>
  <TotalTime>438</TotalTime>
  <Words>714</Words>
  <Application>Microsoft Office PowerPoint</Application>
  <PresentationFormat>Custom</PresentationFormat>
  <Paragraphs>68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DividendVTI</vt:lpstr>
      <vt:lpstr>STRESS       &amp; Health</vt:lpstr>
      <vt:lpstr>STRESS</vt:lpstr>
      <vt:lpstr>SIGNS OF STRESS</vt:lpstr>
      <vt:lpstr>CAUSES OF STRESS</vt:lpstr>
      <vt:lpstr>TYPES OF STRESS</vt:lpstr>
      <vt:lpstr>Stress and performance chart</vt:lpstr>
      <vt:lpstr>Stress management</vt:lpstr>
      <vt:lpstr>Stress and their effects on health</vt:lpstr>
      <vt:lpstr>disadvantage</vt:lpstr>
      <vt:lpstr>Different techniques of stress management</vt:lpstr>
      <vt:lpstr>meditation</vt:lpstr>
      <vt:lpstr>Getting a hobby</vt:lpstr>
      <vt:lpstr>Breathing exercise</vt:lpstr>
      <vt:lpstr>yoga</vt:lpstr>
      <vt:lpstr>Other techniques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dc:title>
  <dc:creator>ashutosh manwal</dc:creator>
  <cp:lastModifiedBy>user</cp:lastModifiedBy>
  <cp:revision>18</cp:revision>
  <dcterms:created xsi:type="dcterms:W3CDTF">2021-02-02T12:04:55Z</dcterms:created>
  <dcterms:modified xsi:type="dcterms:W3CDTF">2021-02-06T20:13:41Z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