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73" r:id="rId4"/>
    <p:sldId id="259" r:id="rId5"/>
    <p:sldId id="260" r:id="rId6"/>
    <p:sldId id="261" r:id="rId7"/>
    <p:sldId id="269" r:id="rId8"/>
    <p:sldId id="270" r:id="rId9"/>
    <p:sldId id="274" r:id="rId10"/>
    <p:sldId id="275" r:id="rId11"/>
    <p:sldId id="277" r:id="rId12"/>
    <p:sldId id="276" r:id="rId13"/>
    <p:sldId id="263" r:id="rId14"/>
    <p:sldId id="268" r:id="rId15"/>
    <p:sldId id="264" r:id="rId16"/>
    <p:sldId id="265" r:id="rId17"/>
    <p:sldId id="267"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798" y="-96"/>
      </p:cViewPr>
      <p:guideLst>
        <p:guide orient="horz" pos="2160"/>
        <p:guide pos="384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12/9/2020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pPr/>
              <a:t>12/9/2020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pPr/>
              <a:t>12/9/2020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pPr/>
              <a:t>12/9/2020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12/9/2020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pPr/>
              <a:t>12/9/2020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pPr/>
              <a:t>12/9/2020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pPr/>
              <a:t>12/9/2020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pPr/>
              <a:t>12/9/2020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12/9/2020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12/9/2020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12/9/2020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verywellmind.com/psychology-basics-4157186"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 xmlns:a16="http://schemas.microsoft.com/office/drawing/2014/main" id="{E3CD100F-80A9-8440-8419-C97C8CBF563C}"/>
              </a:ext>
            </a:extLst>
          </p:cNvPr>
          <p:cNvSpPr>
            <a:spLocks noGrp="1"/>
          </p:cNvSpPr>
          <p:nvPr>
            <p:ph type="subTitle" idx="1"/>
          </p:nvPr>
        </p:nvSpPr>
        <p:spPr>
          <a:xfrm>
            <a:off x="4495800" y="3956279"/>
            <a:ext cx="5294820" cy="1932278"/>
          </a:xfrm>
        </p:spPr>
        <p:txBody>
          <a:bodyPr>
            <a:normAutofit/>
          </a:bodyPr>
          <a:lstStyle/>
          <a:p>
            <a:r>
              <a:rPr lang="en-IN" sz="2800" dirty="0">
                <a:latin typeface="Algerian" pitchFamily="82" charset="0"/>
              </a:rPr>
              <a:t>Models of Health</a:t>
            </a:r>
            <a:endParaRPr lang="en-US" sz="2800" dirty="0">
              <a:latin typeface="Algerian" pitchFamily="82" charset="0"/>
            </a:endParaRPr>
          </a:p>
        </p:txBody>
      </p:sp>
      <p:sp>
        <p:nvSpPr>
          <p:cNvPr id="5" name="Title 1">
            <a:extLst>
              <a:ext uri="{FF2B5EF4-FFF2-40B4-BE49-F238E27FC236}">
                <a16:creationId xmlns="" xmlns:a16="http://schemas.microsoft.com/office/drawing/2014/main" id="{B547A0B6-B9EF-7D4F-A32C-F4F68188C5ED}"/>
              </a:ext>
            </a:extLst>
          </p:cNvPr>
          <p:cNvSpPr>
            <a:spLocks noGrp="1"/>
          </p:cNvSpPr>
          <p:nvPr>
            <p:ph type="ctrTitle"/>
          </p:nvPr>
        </p:nvSpPr>
        <p:spPr>
          <a:xfrm>
            <a:off x="2401380" y="1899965"/>
            <a:ext cx="8361229" cy="2098226"/>
          </a:xfrm>
        </p:spPr>
        <p:txBody>
          <a:bodyPr/>
          <a:lstStyle/>
          <a:p>
            <a:r>
              <a:rPr lang="en-IN" dirty="0">
                <a:latin typeface="Algerian" pitchFamily="82" charset="0"/>
              </a:rPr>
              <a:t>Health psychology</a:t>
            </a:r>
            <a:r>
              <a:rPr lang="en-IN" dirty="0"/>
              <a:t/>
            </a:r>
            <a:br>
              <a:rPr lang="en-IN" dirty="0"/>
            </a:br>
            <a:r>
              <a:rPr lang="en-IN" dirty="0"/>
              <a:t/>
            </a:r>
            <a:br>
              <a:rPr lang="en-IN" dirty="0"/>
            </a:br>
            <a:r>
              <a:rPr lang="en-IN" dirty="0">
                <a:latin typeface="Algerian" pitchFamily="82" charset="0"/>
              </a:rPr>
              <a:t>Unit </a:t>
            </a:r>
            <a:r>
              <a:rPr lang="en-IN" dirty="0" smtClean="0">
                <a:latin typeface="Algerian" pitchFamily="82" charset="0"/>
              </a:rPr>
              <a:t>- 2</a:t>
            </a:r>
            <a:endParaRPr lang="en-US" dirty="0">
              <a:latin typeface="Algerian" pitchFamily="82" charset="0"/>
            </a:endParaRPr>
          </a:p>
        </p:txBody>
      </p:sp>
      <p:sp>
        <p:nvSpPr>
          <p:cNvPr id="6" name="TextBox 5">
            <a:extLst>
              <a:ext uri="{FF2B5EF4-FFF2-40B4-BE49-F238E27FC236}">
                <a16:creationId xmlns="" xmlns:a16="http://schemas.microsoft.com/office/drawing/2014/main" id="{0429B164-4266-D445-A69F-F9DE658B0212}"/>
              </a:ext>
            </a:extLst>
          </p:cNvPr>
          <p:cNvSpPr txBox="1"/>
          <p:nvPr/>
        </p:nvSpPr>
        <p:spPr>
          <a:xfrm>
            <a:off x="6833701" y="2514600"/>
            <a:ext cx="1828800" cy="1828800"/>
          </a:xfrm>
          <a:prstGeom prst="rect">
            <a:avLst/>
          </a:prstGeom>
          <a:noFill/>
        </p:spPr>
        <p:txBody>
          <a:bodyPr wrap="square" rtlCol="0">
            <a:spAutoFit/>
          </a:bodyPr>
          <a:lstStyle/>
          <a:p>
            <a:pPr algn="l"/>
            <a:endParaRPr lang="en-US"/>
          </a:p>
        </p:txBody>
      </p:sp>
      <p:pic>
        <p:nvPicPr>
          <p:cNvPr id="8" name="Picture 8">
            <a:extLst>
              <a:ext uri="{FF2B5EF4-FFF2-40B4-BE49-F238E27FC236}">
                <a16:creationId xmlns="" xmlns:a16="http://schemas.microsoft.com/office/drawing/2014/main" id="{954B15BD-6380-F94A-BCA3-366D214A4C72}"/>
              </a:ext>
            </a:extLst>
          </p:cNvPr>
          <p:cNvPicPr>
            <a:picLocks noChangeAspect="1"/>
          </p:cNvPicPr>
          <p:nvPr/>
        </p:nvPicPr>
        <p:blipFill>
          <a:blip r:embed="rId2"/>
          <a:stretch>
            <a:fillRect/>
          </a:stretch>
        </p:blipFill>
        <p:spPr>
          <a:xfrm>
            <a:off x="1429391" y="2837566"/>
            <a:ext cx="3057968" cy="3212151"/>
          </a:xfrm>
          <a:prstGeom prst="rect">
            <a:avLst/>
          </a:prstGeom>
        </p:spPr>
      </p:pic>
    </p:spTree>
    <p:extLst>
      <p:ext uri="{BB962C8B-B14F-4D97-AF65-F5344CB8AC3E}">
        <p14:creationId xmlns="" xmlns:p14="http://schemas.microsoft.com/office/powerpoint/2010/main" val="22879317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sz="4000" dirty="0" smtClean="0">
                <a:latin typeface="Times New Roman" pitchFamily="18" charset="0"/>
                <a:cs typeface="Times New Roman" pitchFamily="18" charset="0"/>
              </a:rPr>
              <a:t>Health Belief Model</a:t>
            </a:r>
            <a:endParaRPr lang="en-IN" sz="4000" dirty="0">
              <a:latin typeface="Times New Roman" pitchFamily="18" charset="0"/>
              <a:cs typeface="Times New Roman" pitchFamily="18" charset="0"/>
            </a:endParaRPr>
          </a:p>
        </p:txBody>
      </p:sp>
      <p:sp>
        <p:nvSpPr>
          <p:cNvPr id="3" name="Content Placeholder 2"/>
          <p:cNvSpPr>
            <a:spLocks noGrp="1"/>
          </p:cNvSpPr>
          <p:nvPr>
            <p:ph idx="1"/>
          </p:nvPr>
        </p:nvSpPr>
        <p:spPr>
          <a:xfrm>
            <a:off x="1371600" y="1676400"/>
            <a:ext cx="9601200" cy="4191000"/>
          </a:xfrm>
        </p:spPr>
        <p:txBody>
          <a:bodyPr/>
          <a:lstStyle/>
          <a:p>
            <a:pPr>
              <a:buNone/>
            </a:pPr>
            <a:endParaRPr lang="en-IN" b="1" dirty="0" smtClean="0"/>
          </a:p>
          <a:p>
            <a:pPr algn="just">
              <a:buFont typeface="Arial" pitchFamily="34" charset="0"/>
              <a:buChar char="•"/>
            </a:pPr>
            <a:r>
              <a:rPr lang="en-IN" dirty="0" smtClean="0">
                <a:latin typeface="Times New Roman" pitchFamily="18" charset="0"/>
                <a:cs typeface="Times New Roman" pitchFamily="18" charset="0"/>
              </a:rPr>
              <a:t>It is the oldest known and most widely used model of health behaviour around which all models developed. It  was initialized by </a:t>
            </a:r>
            <a:r>
              <a:rPr lang="en-IN" dirty="0" err="1" smtClean="0">
                <a:latin typeface="Times New Roman" pitchFamily="18" charset="0"/>
                <a:cs typeface="Times New Roman" pitchFamily="18" charset="0"/>
              </a:rPr>
              <a:t>Rosenstok</a:t>
            </a:r>
            <a:r>
              <a:rPr lang="en-IN" dirty="0" smtClean="0">
                <a:latin typeface="Times New Roman" pitchFamily="18" charset="0"/>
                <a:cs typeface="Times New Roman" pitchFamily="18" charset="0"/>
              </a:rPr>
              <a:t> 1966 and then refined by baker and </a:t>
            </a:r>
            <a:r>
              <a:rPr lang="en-IN" dirty="0" err="1" smtClean="0">
                <a:latin typeface="Times New Roman" pitchFamily="18" charset="0"/>
                <a:cs typeface="Times New Roman" pitchFamily="18" charset="0"/>
              </a:rPr>
              <a:t>maiman</a:t>
            </a:r>
            <a:r>
              <a:rPr lang="en-IN" dirty="0" smtClean="0">
                <a:latin typeface="Times New Roman" pitchFamily="18" charset="0"/>
                <a:cs typeface="Times New Roman" pitchFamily="18" charset="0"/>
              </a:rPr>
              <a:t> in 1975. </a:t>
            </a:r>
            <a:endParaRPr lang="en-IN" b="1" dirty="0" smtClean="0">
              <a:latin typeface="Times New Roman" pitchFamily="18" charset="0"/>
              <a:cs typeface="Times New Roman" pitchFamily="18" charset="0"/>
            </a:endParaRPr>
          </a:p>
          <a:p>
            <a:pPr marL="342900" indent="-342900" algn="just">
              <a:buFont typeface="Arial" panose="020B0604020202020204" pitchFamily="34" charset="0"/>
              <a:buChar char="•"/>
            </a:pPr>
            <a:r>
              <a:rPr lang="en-IN" dirty="0" smtClean="0">
                <a:latin typeface="Times New Roman" pitchFamily="18" charset="0"/>
                <a:cs typeface="Times New Roman" pitchFamily="18" charset="0"/>
              </a:rPr>
              <a:t>The health belief model (HBM) is a social psychological health behaviour change model developed to explain and predict health-related behaviours, particularly in regard to the uptake of health services. </a:t>
            </a:r>
          </a:p>
          <a:p>
            <a:pPr marL="342900" indent="-342900" algn="just">
              <a:buFont typeface="Arial" panose="020B0604020202020204" pitchFamily="34" charset="0"/>
              <a:buChar char="•"/>
            </a:pPr>
            <a:r>
              <a:rPr lang="en-IN" dirty="0" smtClean="0">
                <a:latin typeface="Times New Roman" pitchFamily="18" charset="0"/>
                <a:cs typeface="Times New Roman" pitchFamily="18" charset="0"/>
              </a:rPr>
              <a:t>The health belief model suggests that people’s beliefs about health problems, perceived benefits of action and barriers to action, and self-efficacy explain engagement (or lack of engagement) in health-promoting behaviour. </a:t>
            </a:r>
          </a:p>
          <a:p>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685800"/>
            <a:ext cx="6705600" cy="609600"/>
          </a:xfrm>
        </p:spPr>
        <p:txBody>
          <a:bodyPr>
            <a:noAutofit/>
          </a:bodyPr>
          <a:lstStyle/>
          <a:p>
            <a:pPr algn="ctr"/>
            <a:r>
              <a:rPr lang="en-IN" sz="4000" b="1" dirty="0" smtClean="0">
                <a:latin typeface="Times New Roman" pitchFamily="18" charset="0"/>
                <a:cs typeface="Times New Roman" pitchFamily="18" charset="0"/>
              </a:rPr>
              <a:t>Health Belief Model</a:t>
            </a:r>
            <a:endParaRPr lang="en-IN" sz="4000" b="1" dirty="0">
              <a:latin typeface="Times New Roman" pitchFamily="18" charset="0"/>
              <a:cs typeface="Times New Roman" pitchFamily="18" charset="0"/>
            </a:endParaRPr>
          </a:p>
        </p:txBody>
      </p:sp>
      <p:pic>
        <p:nvPicPr>
          <p:cNvPr id="4" name="Content Placeholder 3" descr="Beckers-Health-Belief-Model.png"/>
          <p:cNvPicPr>
            <a:picLocks noGrp="1" noChangeAspect="1"/>
          </p:cNvPicPr>
          <p:nvPr>
            <p:ph idx="1"/>
          </p:nvPr>
        </p:nvPicPr>
        <p:blipFill>
          <a:blip r:embed="rId2"/>
          <a:stretch>
            <a:fillRect/>
          </a:stretch>
        </p:blipFill>
        <p:spPr>
          <a:xfrm>
            <a:off x="1295400" y="1371600"/>
            <a:ext cx="9753600" cy="5105400"/>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0" y="304800"/>
            <a:ext cx="6477000" cy="762000"/>
          </a:xfrm>
        </p:spPr>
        <p:txBody>
          <a:bodyPr>
            <a:normAutofit/>
          </a:bodyPr>
          <a:lstStyle/>
          <a:p>
            <a:pPr algn="ctr"/>
            <a:r>
              <a:rPr lang="en-IN" sz="4000" dirty="0" smtClean="0">
                <a:latin typeface="Times New Roman" pitchFamily="18" charset="0"/>
                <a:cs typeface="Times New Roman" pitchFamily="18" charset="0"/>
              </a:rPr>
              <a:t>Health Belief Model </a:t>
            </a:r>
            <a:endParaRPr lang="en-IN" sz="4000" dirty="0">
              <a:latin typeface="Times New Roman" pitchFamily="18" charset="0"/>
              <a:cs typeface="Times New Roman" pitchFamily="18" charset="0"/>
            </a:endParaRPr>
          </a:p>
        </p:txBody>
      </p:sp>
      <p:pic>
        <p:nvPicPr>
          <p:cNvPr id="7" name="Content Placeholder 6" descr="ghgfhgf-580x368.png"/>
          <p:cNvPicPr>
            <a:picLocks noGrp="1" noChangeAspect="1"/>
          </p:cNvPicPr>
          <p:nvPr>
            <p:ph idx="1"/>
          </p:nvPr>
        </p:nvPicPr>
        <p:blipFill>
          <a:blip r:embed="rId2"/>
          <a:stretch>
            <a:fillRect/>
          </a:stretch>
        </p:blipFill>
        <p:spPr>
          <a:xfrm>
            <a:off x="685800" y="838200"/>
            <a:ext cx="11506200" cy="6019800"/>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C640A95D-1A85-2E43-8FF9-661FC9B4B490}"/>
              </a:ext>
            </a:extLst>
          </p:cNvPr>
          <p:cNvSpPr>
            <a:spLocks noGrp="1"/>
          </p:cNvSpPr>
          <p:nvPr>
            <p:ph idx="1"/>
          </p:nvPr>
        </p:nvSpPr>
        <p:spPr>
          <a:xfrm>
            <a:off x="1371600" y="347115"/>
            <a:ext cx="9537728" cy="7004283"/>
          </a:xfrm>
        </p:spPr>
        <p:txBody>
          <a:bodyPr>
            <a:normAutofit fontScale="32500" lnSpcReduction="20000"/>
          </a:bodyPr>
          <a:lstStyle/>
          <a:p>
            <a:pPr marL="0" indent="0" algn="just">
              <a:buNone/>
            </a:pPr>
            <a:r>
              <a:rPr lang="en-IN" sz="6200" b="0" i="0" dirty="0">
                <a:solidFill>
                  <a:srgbClr val="000000"/>
                </a:solidFill>
                <a:effectLst/>
                <a:latin typeface="Times New Roman" pitchFamily="18" charset="0"/>
                <a:cs typeface="Times New Roman" pitchFamily="18" charset="0"/>
              </a:rPr>
              <a:t>The HBM derives from psychological and </a:t>
            </a:r>
            <a:r>
              <a:rPr lang="en-IN" sz="6200" b="0" i="0" dirty="0" err="1">
                <a:solidFill>
                  <a:srgbClr val="000000"/>
                </a:solidFill>
                <a:effectLst/>
                <a:latin typeface="Times New Roman" pitchFamily="18" charset="0"/>
                <a:cs typeface="Times New Roman" pitchFamily="18" charset="0"/>
              </a:rPr>
              <a:t>behavioral</a:t>
            </a:r>
            <a:r>
              <a:rPr lang="en-IN" sz="6200" b="0" i="0" dirty="0">
                <a:solidFill>
                  <a:srgbClr val="000000"/>
                </a:solidFill>
                <a:effectLst/>
                <a:latin typeface="Times New Roman" pitchFamily="18" charset="0"/>
                <a:cs typeface="Times New Roman" pitchFamily="18" charset="0"/>
              </a:rPr>
              <a:t> theory with the foundation that the two components of health-related </a:t>
            </a:r>
            <a:r>
              <a:rPr lang="en-IN" sz="6200" b="0" i="0" dirty="0" err="1">
                <a:solidFill>
                  <a:srgbClr val="000000"/>
                </a:solidFill>
                <a:effectLst/>
                <a:latin typeface="Times New Roman" pitchFamily="18" charset="0"/>
                <a:cs typeface="Times New Roman" pitchFamily="18" charset="0"/>
              </a:rPr>
              <a:t>behavior</a:t>
            </a:r>
            <a:r>
              <a:rPr lang="en-IN" sz="6200" b="0" i="0" dirty="0">
                <a:solidFill>
                  <a:srgbClr val="000000"/>
                </a:solidFill>
                <a:effectLst/>
                <a:latin typeface="Times New Roman" pitchFamily="18" charset="0"/>
                <a:cs typeface="Times New Roman" pitchFamily="18" charset="0"/>
              </a:rPr>
              <a:t> are 1) the desire to avoid illness, or conversely get well if already ill; and, 2) the belief that a specific health action will prevent, or cure, illness. </a:t>
            </a:r>
          </a:p>
          <a:p>
            <a:pPr algn="just"/>
            <a:r>
              <a:rPr lang="en-IN" sz="6200" b="0" i="0" dirty="0">
                <a:solidFill>
                  <a:srgbClr val="000000"/>
                </a:solidFill>
                <a:effectLst/>
                <a:latin typeface="Times New Roman" pitchFamily="18" charset="0"/>
                <a:cs typeface="Times New Roman" pitchFamily="18" charset="0"/>
              </a:rPr>
              <a:t>There are six constructs of the HBM. The first four constructs were developed as the original tenets of the HBM. The last two were added as research about the HBM evolved:-</a:t>
            </a:r>
          </a:p>
          <a:p>
            <a:pPr marL="457200" indent="-457200" algn="just">
              <a:buFont typeface="+mj-lt"/>
              <a:buAutoNum type="arabicPeriod"/>
            </a:pPr>
            <a:r>
              <a:rPr lang="en-IN" sz="6200" b="0" i="0" dirty="0">
                <a:solidFill>
                  <a:srgbClr val="000000"/>
                </a:solidFill>
                <a:effectLst/>
                <a:latin typeface="Times New Roman" pitchFamily="18" charset="0"/>
                <a:cs typeface="Times New Roman" pitchFamily="18" charset="0"/>
              </a:rPr>
              <a:t>Perceived susceptibility - This refers to a person's subjective perception of the risk of acquiring an illness or disease. There is wide variation in a person's feelings of personal vulnerability to an illness or disease.</a:t>
            </a:r>
          </a:p>
          <a:p>
            <a:pPr marL="457200" indent="-457200" algn="just">
              <a:buFont typeface="+mj-lt"/>
              <a:buAutoNum type="arabicPeriod"/>
            </a:pPr>
            <a:r>
              <a:rPr lang="en-IN" sz="6200" b="0" i="0" dirty="0">
                <a:solidFill>
                  <a:srgbClr val="000000"/>
                </a:solidFill>
                <a:effectLst/>
                <a:latin typeface="Times New Roman" pitchFamily="18" charset="0"/>
                <a:cs typeface="Times New Roman" pitchFamily="18" charset="0"/>
              </a:rPr>
              <a:t>Perceived severity - This refers to a person's feelings on the seriousness of contracting an illness or disease (or leaving the illness or disease untreated). There is wide variation in a person's feelings of severity, and often a person considers the medical consequences (e.g., death, disability) and social consequences (e.g., family life, social relationships) when evaluating the </a:t>
            </a:r>
            <a:r>
              <a:rPr lang="en-IN" sz="6200" b="0" i="0" dirty="0" smtClean="0">
                <a:solidFill>
                  <a:srgbClr val="000000"/>
                </a:solidFill>
                <a:effectLst/>
                <a:latin typeface="Times New Roman" pitchFamily="18" charset="0"/>
                <a:cs typeface="Times New Roman" pitchFamily="18" charset="0"/>
              </a:rPr>
              <a:t>s\severity</a:t>
            </a:r>
            <a:r>
              <a:rPr lang="en-IN" sz="6200" b="0" i="0" dirty="0">
                <a:solidFill>
                  <a:srgbClr val="000000"/>
                </a:solidFill>
                <a:effectLst/>
                <a:latin typeface="Times New Roman" pitchFamily="18" charset="0"/>
                <a:cs typeface="Times New Roman" pitchFamily="18" charset="0"/>
              </a:rPr>
              <a:t>. </a:t>
            </a:r>
          </a:p>
          <a:p>
            <a:pPr marL="457200" indent="-457200" algn="just">
              <a:buFont typeface="+mj-lt"/>
              <a:buAutoNum type="arabicPeriod"/>
            </a:pPr>
            <a:r>
              <a:rPr lang="en-IN" sz="6200" b="0" i="0" dirty="0">
                <a:solidFill>
                  <a:srgbClr val="000000"/>
                </a:solidFill>
                <a:effectLst/>
                <a:latin typeface="Times New Roman" pitchFamily="18" charset="0"/>
                <a:cs typeface="Times New Roman" pitchFamily="18" charset="0"/>
              </a:rPr>
              <a:t>Perceived benefits - This refers to a person's perception of the effectiveness of various actions available to reduce the threat of illness or disease (or to cure illness or disease). The course of action a person takes in preventing (or curing) illness or disease relies on consideration and evaluation of both perceived susceptibility and perceived benefit, such that the person would accept the recommended health action if it was perceived as beneficial.</a:t>
            </a:r>
          </a:p>
          <a:p>
            <a:pPr marL="457200" indent="-457200" algn="just">
              <a:buFont typeface="+mj-lt"/>
              <a:buAutoNum type="arabicPeriod"/>
            </a:pPr>
            <a:endParaRPr lang="en-IN" sz="6200" b="0" i="0" dirty="0">
              <a:solidFill>
                <a:srgbClr val="000000"/>
              </a:solidFill>
              <a:effectLst/>
              <a:latin typeface="Times New Roman" pitchFamily="18" charset="0"/>
              <a:cs typeface="Times New Roman" pitchFamily="18" charset="0"/>
            </a:endParaRPr>
          </a:p>
          <a:p>
            <a:pPr marL="0" indent="0">
              <a:buNone/>
            </a:pPr>
            <a:endParaRPr lang="en-IN" b="0" i="0" dirty="0">
              <a:solidFill>
                <a:srgbClr val="000000"/>
              </a:solidFill>
              <a:effectLst/>
              <a:latin typeface="Arial" panose="020B0604020202020204" pitchFamily="34" charset="0"/>
            </a:endParaRPr>
          </a:p>
          <a:p>
            <a:pPr marL="0" indent="0">
              <a:buNone/>
            </a:pPr>
            <a:endParaRPr lang="en-IN" dirty="0">
              <a:solidFill>
                <a:srgbClr val="000000"/>
              </a:solidFill>
              <a:latin typeface="Arial" panose="020B0604020202020204" pitchFamily="34" charset="0"/>
            </a:endParaRPr>
          </a:p>
          <a:p>
            <a:pPr marL="0" indent="0" algn="r">
              <a:buNone/>
            </a:pPr>
            <a:r>
              <a:rPr lang="en-IN" dirty="0" smtClean="0">
                <a:solidFill>
                  <a:srgbClr val="000000"/>
                </a:solidFill>
                <a:latin typeface="Arial" panose="020B0604020202020204" pitchFamily="34" charset="0"/>
              </a:rPr>
              <a:t> </a:t>
            </a:r>
            <a:r>
              <a:rPr lang="en-IN" b="0" i="0" dirty="0">
                <a:solidFill>
                  <a:srgbClr val="000000"/>
                </a:solidFill>
                <a:effectLst/>
                <a:latin typeface="Arial" panose="020B0604020202020204" pitchFamily="34" charset="0"/>
              </a:rPr>
              <a:t>___</a:t>
            </a:r>
          </a:p>
        </p:txBody>
      </p:sp>
    </p:spTree>
    <p:extLst>
      <p:ext uri="{BB962C8B-B14F-4D97-AF65-F5344CB8AC3E}">
        <p14:creationId xmlns="" xmlns:p14="http://schemas.microsoft.com/office/powerpoint/2010/main" val="14689407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a:extLst>
              <a:ext uri="{FF2B5EF4-FFF2-40B4-BE49-F238E27FC236}">
                <a16:creationId xmlns="" xmlns:a16="http://schemas.microsoft.com/office/drawing/2014/main" id="{88010E40-F4EE-6D42-9AC8-23FDD5D51964}"/>
              </a:ext>
            </a:extLst>
          </p:cNvPr>
          <p:cNvPicPr>
            <a:picLocks noGrp="1" noChangeAspect="1"/>
          </p:cNvPicPr>
          <p:nvPr>
            <p:ph idx="1"/>
          </p:nvPr>
        </p:nvPicPr>
        <p:blipFill>
          <a:blip r:embed="rId2"/>
          <a:stretch>
            <a:fillRect/>
          </a:stretch>
        </p:blipFill>
        <p:spPr>
          <a:xfrm>
            <a:off x="1260636" y="354553"/>
            <a:ext cx="10931364" cy="6148893"/>
          </a:xfrm>
        </p:spPr>
      </p:pic>
    </p:spTree>
    <p:extLst>
      <p:ext uri="{BB962C8B-B14F-4D97-AF65-F5344CB8AC3E}">
        <p14:creationId xmlns="" xmlns:p14="http://schemas.microsoft.com/office/powerpoint/2010/main" val="6203275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5D825DC8-3DD2-9943-824F-3220CF813968}"/>
              </a:ext>
            </a:extLst>
          </p:cNvPr>
          <p:cNvSpPr>
            <a:spLocks noGrp="1"/>
          </p:cNvSpPr>
          <p:nvPr>
            <p:ph idx="1"/>
          </p:nvPr>
        </p:nvSpPr>
        <p:spPr>
          <a:xfrm>
            <a:off x="1371600" y="123970"/>
            <a:ext cx="10820400" cy="6734030"/>
          </a:xfrm>
        </p:spPr>
        <p:txBody>
          <a:bodyPr>
            <a:normAutofit/>
          </a:bodyPr>
          <a:lstStyle/>
          <a:p>
            <a:pPr marL="0" indent="0">
              <a:buNone/>
            </a:pPr>
            <a:r>
              <a:rPr lang="en-IN"/>
              <a:t>4. </a:t>
            </a:r>
            <a:r>
              <a:rPr lang="en-IN" b="0" i="0">
                <a:solidFill>
                  <a:srgbClr val="000000"/>
                </a:solidFill>
                <a:effectLst/>
                <a:latin typeface="Arial" panose="020B0604020202020204" pitchFamily="34" charset="0"/>
              </a:rPr>
              <a:t>Perceived barriers - This refers to a person's feelings on the obstacles to performing a recommended health action. There is wide variation in a person's feelings of barriers, or impediments, which lead to a cost/benefit analysis. The person weighs the effectiveness of the actions against the perceptions that it may be expensive, dangerous (e.g., side effects), unpleasant (e.g., painful), time-consuming, or inconvenient.</a:t>
            </a:r>
          </a:p>
          <a:p>
            <a:pPr marL="0" indent="0">
              <a:buNone/>
            </a:pPr>
            <a:endParaRPr lang="en-IN">
              <a:solidFill>
                <a:srgbClr val="000000"/>
              </a:solidFill>
              <a:latin typeface="Arial" panose="020B0604020202020204" pitchFamily="34" charset="0"/>
            </a:endParaRPr>
          </a:p>
          <a:p>
            <a:pPr marL="0" indent="0">
              <a:buNone/>
            </a:pPr>
            <a:r>
              <a:rPr lang="en-IN">
                <a:solidFill>
                  <a:srgbClr val="000000"/>
                </a:solidFill>
                <a:latin typeface="Arial" panose="020B0604020202020204" pitchFamily="34" charset="0"/>
              </a:rPr>
              <a:t>5. </a:t>
            </a:r>
            <a:r>
              <a:rPr lang="en-IN" b="0" i="0">
                <a:solidFill>
                  <a:srgbClr val="000000"/>
                </a:solidFill>
                <a:effectLst/>
                <a:latin typeface="Arial" panose="020B0604020202020204" pitchFamily="34" charset="0"/>
              </a:rPr>
              <a:t>Cue to action - This is the stimulus needed to trigger the decision-making process to accept a recommended health action. These cues can be internal (e.g., chest pains, wheezing, etc.) or external (e.g., advice from others, illness of family member, newspaper article, etc.).</a:t>
            </a:r>
          </a:p>
          <a:p>
            <a:pPr marL="0" indent="0">
              <a:buNone/>
            </a:pPr>
            <a:endParaRPr lang="en-IN">
              <a:solidFill>
                <a:srgbClr val="000000"/>
              </a:solidFill>
              <a:latin typeface="Arial" panose="020B0604020202020204" pitchFamily="34" charset="0"/>
            </a:endParaRPr>
          </a:p>
          <a:p>
            <a:pPr marL="0" indent="0">
              <a:buNone/>
            </a:pPr>
            <a:r>
              <a:rPr lang="en-IN">
                <a:solidFill>
                  <a:srgbClr val="000000"/>
                </a:solidFill>
                <a:latin typeface="Arial" panose="020B0604020202020204" pitchFamily="34" charset="0"/>
              </a:rPr>
              <a:t>6. Self-efficacy – This refers to the level of a person’s confidence in his or her ability to successfully perform a behavior. This construct was added to the model most recently in mid-1980. Self-efficacy is a construct in many behavioral theories as it directly relates to whether a person performs the desired behavior.</a:t>
            </a:r>
          </a:p>
        </p:txBody>
      </p:sp>
    </p:spTree>
    <p:extLst>
      <p:ext uri="{BB962C8B-B14F-4D97-AF65-F5344CB8AC3E}">
        <p14:creationId xmlns="" xmlns:p14="http://schemas.microsoft.com/office/powerpoint/2010/main" val="23265604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AFF2EE75-7CB1-E646-BDD5-F8E90FDA4278}"/>
              </a:ext>
            </a:extLst>
          </p:cNvPr>
          <p:cNvSpPr>
            <a:spLocks noGrp="1"/>
          </p:cNvSpPr>
          <p:nvPr>
            <p:ph idx="1"/>
          </p:nvPr>
        </p:nvSpPr>
        <p:spPr>
          <a:xfrm>
            <a:off x="1074072" y="612410"/>
            <a:ext cx="10355927" cy="6565432"/>
          </a:xfrm>
        </p:spPr>
        <p:txBody>
          <a:bodyPr>
            <a:normAutofit/>
          </a:bodyPr>
          <a:lstStyle/>
          <a:p>
            <a:pPr marL="0" indent="0" algn="ctr">
              <a:buNone/>
            </a:pPr>
            <a:r>
              <a:rPr lang="en-IN" sz="2400" b="1"/>
              <a:t>Limitations of Health Belief Model</a:t>
            </a:r>
          </a:p>
          <a:p>
            <a:pPr marL="0" indent="0">
              <a:buNone/>
            </a:pPr>
            <a:r>
              <a:rPr lang="en-IN" b="0" i="0">
                <a:solidFill>
                  <a:srgbClr val="000000"/>
                </a:solidFill>
                <a:effectLst/>
                <a:latin typeface="Arial" panose="020B0604020202020204" pitchFamily="34" charset="0"/>
              </a:rPr>
              <a:t>There are several limitations of the HBM  which limit its utility in public health. Limitations of the model include the following:-</a:t>
            </a:r>
          </a:p>
          <a:p>
            <a:r>
              <a:rPr lang="en-IN" b="0" i="0">
                <a:solidFill>
                  <a:srgbClr val="000000"/>
                </a:solidFill>
                <a:effectLst/>
                <a:latin typeface="Arial" panose="020B0604020202020204" pitchFamily="34" charset="0"/>
              </a:rPr>
              <a:t>It does not account for a person's attitudes, beliefs, or other individual determinants that dictate a person's acceptance of a health behavior.</a:t>
            </a:r>
          </a:p>
          <a:p>
            <a:r>
              <a:rPr lang="en-IN" b="0" i="0">
                <a:solidFill>
                  <a:srgbClr val="000000"/>
                </a:solidFill>
                <a:effectLst/>
                <a:latin typeface="Arial" panose="020B0604020202020204" pitchFamily="34" charset="0"/>
              </a:rPr>
              <a:t>It does not take into account behaviors that are habitual and thus may inform the decision-making process to accept a recommended action (e.g., smoking).</a:t>
            </a:r>
          </a:p>
          <a:p>
            <a:r>
              <a:rPr lang="en-IN" b="0" i="0">
                <a:solidFill>
                  <a:srgbClr val="000000"/>
                </a:solidFill>
                <a:effectLst/>
                <a:latin typeface="Arial" panose="020B0604020202020204" pitchFamily="34" charset="0"/>
              </a:rPr>
              <a:t>It does not take into account behaviors that are performed for non-health related reasons such as social acceptability.</a:t>
            </a:r>
          </a:p>
          <a:p>
            <a:r>
              <a:rPr lang="en-IN" b="0" i="0">
                <a:solidFill>
                  <a:srgbClr val="000000"/>
                </a:solidFill>
                <a:effectLst/>
                <a:latin typeface="Arial" panose="020B0604020202020204" pitchFamily="34" charset="0"/>
              </a:rPr>
              <a:t>It does not account for environmental or economic factors that may prohibit or promote the recommended action.</a:t>
            </a:r>
          </a:p>
          <a:p>
            <a:r>
              <a:rPr lang="en-IN" b="0" i="0">
                <a:solidFill>
                  <a:srgbClr val="000000"/>
                </a:solidFill>
                <a:effectLst/>
                <a:latin typeface="Arial" panose="020B0604020202020204" pitchFamily="34" charset="0"/>
              </a:rPr>
              <a:t>It assumes that everyone has access to equal amounts of information on the illness or disease.</a:t>
            </a:r>
          </a:p>
          <a:p>
            <a:r>
              <a:rPr lang="en-IN"/>
              <a:t>It assumes that cues to action are widely prevalent in encouraging people to act and that “health” actions are the main goal in the decision-making process.</a:t>
            </a:r>
          </a:p>
          <a:p>
            <a:pPr marL="0" indent="0">
              <a:buNone/>
            </a:pPr>
            <a:endParaRPr lang="en-IN"/>
          </a:p>
        </p:txBody>
      </p:sp>
    </p:spTree>
    <p:extLst>
      <p:ext uri="{BB962C8B-B14F-4D97-AF65-F5344CB8AC3E}">
        <p14:creationId xmlns="" xmlns:p14="http://schemas.microsoft.com/office/powerpoint/2010/main" val="7898066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a:extLst>
              <a:ext uri="{FF2B5EF4-FFF2-40B4-BE49-F238E27FC236}">
                <a16:creationId xmlns="" xmlns:a16="http://schemas.microsoft.com/office/drawing/2014/main" id="{D21ED1D9-5230-BD43-B05B-FDFBF22D9B7D}"/>
              </a:ext>
            </a:extLst>
          </p:cNvPr>
          <p:cNvPicPr>
            <a:picLocks noGrp="1" noChangeAspect="1"/>
          </p:cNvPicPr>
          <p:nvPr>
            <p:ph idx="1"/>
          </p:nvPr>
        </p:nvPicPr>
        <p:blipFill>
          <a:blip r:embed="rId2"/>
          <a:stretch>
            <a:fillRect/>
          </a:stretch>
        </p:blipFill>
        <p:spPr>
          <a:xfrm>
            <a:off x="2504187" y="0"/>
            <a:ext cx="8429933" cy="6858000"/>
          </a:xfrm>
        </p:spPr>
      </p:pic>
    </p:spTree>
    <p:extLst>
      <p:ext uri="{BB962C8B-B14F-4D97-AF65-F5344CB8AC3E}">
        <p14:creationId xmlns="" xmlns:p14="http://schemas.microsoft.com/office/powerpoint/2010/main" val="1155701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C81EB5FD-1A3C-104D-96C9-A8035068D4DA}"/>
              </a:ext>
            </a:extLst>
          </p:cNvPr>
          <p:cNvSpPr>
            <a:spLocks noGrp="1"/>
          </p:cNvSpPr>
          <p:nvPr>
            <p:ph idx="1"/>
          </p:nvPr>
        </p:nvSpPr>
        <p:spPr/>
        <p:txBody>
          <a:bodyPr/>
          <a:lstStyle/>
          <a:p>
            <a:pPr marL="0" indent="0" algn="just">
              <a:buNone/>
            </a:pPr>
            <a:r>
              <a:rPr lang="en-IN" dirty="0">
                <a:latin typeface="Times New Roman" pitchFamily="18" charset="0"/>
                <a:cs typeface="Times New Roman" pitchFamily="18" charset="0"/>
              </a:rPr>
              <a:t>What is Health Psychology?</a:t>
            </a:r>
          </a:p>
          <a:p>
            <a:pPr algn="just"/>
            <a:r>
              <a:rPr lang="en-IN" b="0" i="0" dirty="0">
                <a:solidFill>
                  <a:srgbClr val="3C4043"/>
                </a:solidFill>
                <a:effectLst/>
                <a:latin typeface="Times New Roman" pitchFamily="18" charset="0"/>
                <a:cs typeface="Times New Roman" pitchFamily="18" charset="0"/>
              </a:rPr>
              <a:t>Health psychology is the study of psychological and </a:t>
            </a:r>
            <a:r>
              <a:rPr lang="en-IN" b="0" i="0" dirty="0" err="1">
                <a:solidFill>
                  <a:srgbClr val="3C4043"/>
                </a:solidFill>
                <a:effectLst/>
                <a:latin typeface="Times New Roman" pitchFamily="18" charset="0"/>
                <a:cs typeface="Times New Roman" pitchFamily="18" charset="0"/>
              </a:rPr>
              <a:t>behavioral</a:t>
            </a:r>
            <a:r>
              <a:rPr lang="en-IN" b="0" i="0" dirty="0">
                <a:solidFill>
                  <a:srgbClr val="3C4043"/>
                </a:solidFill>
                <a:effectLst/>
                <a:latin typeface="Times New Roman" pitchFamily="18" charset="0"/>
                <a:cs typeface="Times New Roman" pitchFamily="18" charset="0"/>
              </a:rPr>
              <a:t> processes in health, illness, and healthcare. </a:t>
            </a:r>
          </a:p>
          <a:p>
            <a:pPr algn="just"/>
            <a:r>
              <a:rPr lang="en-IN" b="0" i="0" dirty="0">
                <a:solidFill>
                  <a:srgbClr val="3C4043"/>
                </a:solidFill>
                <a:effectLst/>
                <a:latin typeface="Times New Roman" pitchFamily="18" charset="0"/>
                <a:cs typeface="Times New Roman" pitchFamily="18" charset="0"/>
              </a:rPr>
              <a:t>It is concerned with understanding how psychological, </a:t>
            </a:r>
            <a:r>
              <a:rPr lang="en-IN" b="0" i="0" dirty="0" smtClean="0">
                <a:solidFill>
                  <a:srgbClr val="3C4043"/>
                </a:solidFill>
                <a:effectLst/>
                <a:latin typeface="Times New Roman" pitchFamily="18" charset="0"/>
                <a:cs typeface="Times New Roman" pitchFamily="18" charset="0"/>
              </a:rPr>
              <a:t>behavioural, </a:t>
            </a:r>
            <a:r>
              <a:rPr lang="en-IN" b="0" i="0" dirty="0">
                <a:solidFill>
                  <a:srgbClr val="3C4043"/>
                </a:solidFill>
                <a:effectLst/>
                <a:latin typeface="Times New Roman" pitchFamily="18" charset="0"/>
                <a:cs typeface="Times New Roman" pitchFamily="18" charset="0"/>
              </a:rPr>
              <a:t>and cultural factors contribute to physical health and illness.</a:t>
            </a:r>
          </a:p>
          <a:p>
            <a:pPr algn="just"/>
            <a:r>
              <a:rPr lang="en-IN" dirty="0">
                <a:solidFill>
                  <a:srgbClr val="3C4043"/>
                </a:solidFill>
                <a:latin typeface="Times New Roman" pitchFamily="18" charset="0"/>
                <a:cs typeface="Times New Roman" pitchFamily="18" charset="0"/>
              </a:rPr>
              <a:t>It deals with the subject of health and illness by merging all knowledge of biological, </a:t>
            </a:r>
            <a:r>
              <a:rPr lang="en-IN" dirty="0" err="1">
                <a:solidFill>
                  <a:srgbClr val="3C4043"/>
                </a:solidFill>
                <a:latin typeface="Times New Roman" pitchFamily="18" charset="0"/>
                <a:cs typeface="Times New Roman" pitchFamily="18" charset="0"/>
              </a:rPr>
              <a:t>behavioral</a:t>
            </a:r>
            <a:r>
              <a:rPr lang="en-IN" dirty="0">
                <a:solidFill>
                  <a:srgbClr val="3C4043"/>
                </a:solidFill>
                <a:latin typeface="Times New Roman" pitchFamily="18" charset="0"/>
                <a:cs typeface="Times New Roman" pitchFamily="18" charset="0"/>
              </a:rPr>
              <a:t>, social and psychological Sciences. </a:t>
            </a:r>
          </a:p>
          <a:p>
            <a:pPr algn="just"/>
            <a:r>
              <a:rPr lang="en-IN" dirty="0">
                <a:solidFill>
                  <a:srgbClr val="3C4043"/>
                </a:solidFill>
                <a:latin typeface="Times New Roman" pitchFamily="18" charset="0"/>
                <a:cs typeface="Times New Roman" pitchFamily="18" charset="0"/>
              </a:rPr>
              <a:t>Health Psychology is basically applying the psychological theory to health related practices. </a:t>
            </a:r>
            <a:endParaRPr lang="en-US" dirty="0">
              <a:latin typeface="Times New Roman" pitchFamily="18" charset="0"/>
              <a:cs typeface="Times New Roman" pitchFamily="18" charset="0"/>
            </a:endParaRPr>
          </a:p>
        </p:txBody>
      </p:sp>
    </p:spTree>
    <p:extLst>
      <p:ext uri="{BB962C8B-B14F-4D97-AF65-F5344CB8AC3E}">
        <p14:creationId xmlns="" xmlns:p14="http://schemas.microsoft.com/office/powerpoint/2010/main" val="11402070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latin typeface="Times New Roman" pitchFamily="18" charset="0"/>
                <a:cs typeface="Times New Roman" pitchFamily="18" charset="0"/>
              </a:rPr>
              <a:t>Models of Health</a:t>
            </a: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IN" dirty="0" smtClean="0"/>
              <a:t>Bio – Psychosocial Model of Health</a:t>
            </a:r>
          </a:p>
          <a:p>
            <a:r>
              <a:rPr lang="en-IN" dirty="0" smtClean="0"/>
              <a:t>Socio Cultural Model of Health</a:t>
            </a:r>
          </a:p>
          <a:p>
            <a:r>
              <a:rPr lang="en-IN" dirty="0" smtClean="0"/>
              <a:t>The Health Belief Model HBM</a:t>
            </a:r>
          </a:p>
          <a:p>
            <a:r>
              <a:rPr lang="en-IN" dirty="0" smtClean="0"/>
              <a:t>Protection Motivation Model </a:t>
            </a:r>
          </a:p>
          <a:p>
            <a:r>
              <a:rPr lang="en-IN" dirty="0" smtClean="0"/>
              <a:t>Leventhal’s self regulatory Model</a:t>
            </a:r>
          </a:p>
          <a:p>
            <a:r>
              <a:rPr lang="en-IN" dirty="0" smtClean="0"/>
              <a:t>The Theory of Planned Behaviour TPB</a:t>
            </a:r>
          </a:p>
          <a:p>
            <a:r>
              <a:rPr lang="en-IN" dirty="0" err="1" smtClean="0"/>
              <a:t>Schwarzer’s</a:t>
            </a:r>
            <a:r>
              <a:rPr lang="en-IN" dirty="0" smtClean="0"/>
              <a:t> Health Action Process approach HAPA</a:t>
            </a:r>
          </a:p>
          <a:p>
            <a:r>
              <a:rPr lang="en-IN" dirty="0" smtClean="0"/>
              <a:t>The </a:t>
            </a:r>
            <a:r>
              <a:rPr lang="en-IN" dirty="0" err="1" smtClean="0"/>
              <a:t>Transtheoretical</a:t>
            </a:r>
            <a:r>
              <a:rPr lang="en-IN" dirty="0" smtClean="0"/>
              <a:t> Model</a:t>
            </a:r>
          </a:p>
          <a:p>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B6FA671D-6084-004D-A3A6-0CDDED9A9C1A}"/>
              </a:ext>
            </a:extLst>
          </p:cNvPr>
          <p:cNvSpPr>
            <a:spLocks noGrp="1"/>
          </p:cNvSpPr>
          <p:nvPr>
            <p:ph idx="1"/>
          </p:nvPr>
        </p:nvSpPr>
        <p:spPr>
          <a:xfrm>
            <a:off x="1371599" y="185954"/>
            <a:ext cx="10416289" cy="6672046"/>
          </a:xfrm>
        </p:spPr>
        <p:txBody>
          <a:bodyPr>
            <a:normAutofit/>
          </a:bodyPr>
          <a:lstStyle/>
          <a:p>
            <a:pPr marL="0" indent="0" algn="ctr">
              <a:buNone/>
            </a:pPr>
            <a:r>
              <a:rPr lang="en-IN" sz="2800" dirty="0" smtClean="0"/>
              <a:t> Bio-Psychosocial Model </a:t>
            </a:r>
          </a:p>
          <a:p>
            <a:pPr marL="0" indent="0" algn="ctr">
              <a:buNone/>
            </a:pPr>
            <a:endParaRPr lang="en-IN" sz="2800" dirty="0"/>
          </a:p>
          <a:p>
            <a:pPr algn="just"/>
            <a:r>
              <a:rPr lang="en-IN" b="0" i="0" dirty="0" smtClean="0">
                <a:solidFill>
                  <a:srgbClr val="373D3F"/>
                </a:solidFill>
                <a:effectLst/>
                <a:latin typeface="proxima-nova"/>
              </a:rPr>
              <a:t>The Bio-Psychosocial </a:t>
            </a:r>
            <a:r>
              <a:rPr lang="en-IN" dirty="0">
                <a:solidFill>
                  <a:srgbClr val="373D3F"/>
                </a:solidFill>
                <a:latin typeface="proxima-nova"/>
              </a:rPr>
              <a:t>M</a:t>
            </a:r>
            <a:r>
              <a:rPr lang="en-IN" b="0" i="0" dirty="0" smtClean="0">
                <a:solidFill>
                  <a:srgbClr val="373D3F"/>
                </a:solidFill>
                <a:effectLst/>
                <a:latin typeface="proxima-nova"/>
              </a:rPr>
              <a:t>odel </a:t>
            </a:r>
            <a:r>
              <a:rPr lang="en-IN" b="0" i="0" dirty="0">
                <a:solidFill>
                  <a:srgbClr val="373D3F"/>
                </a:solidFill>
                <a:effectLst/>
                <a:latin typeface="proxima-nova"/>
              </a:rPr>
              <a:t>views health and illness </a:t>
            </a:r>
            <a:r>
              <a:rPr lang="en-IN" b="0" i="0" dirty="0" smtClean="0">
                <a:solidFill>
                  <a:srgbClr val="373D3F"/>
                </a:solidFill>
                <a:effectLst/>
                <a:latin typeface="proxima-nova"/>
              </a:rPr>
              <a:t>behaviours </a:t>
            </a:r>
            <a:r>
              <a:rPr lang="en-IN" b="0" i="0" dirty="0">
                <a:solidFill>
                  <a:srgbClr val="373D3F"/>
                </a:solidFill>
                <a:effectLst/>
                <a:latin typeface="proxima-nova"/>
              </a:rPr>
              <a:t>as products of </a:t>
            </a:r>
            <a:r>
              <a:rPr lang="en-IN" b="0" i="1" dirty="0">
                <a:solidFill>
                  <a:srgbClr val="373D3F"/>
                </a:solidFill>
                <a:effectLst/>
                <a:latin typeface="proxima-nova"/>
              </a:rPr>
              <a:t>biological characteristics </a:t>
            </a:r>
            <a:r>
              <a:rPr lang="en-IN" b="0" i="0" dirty="0">
                <a:solidFill>
                  <a:srgbClr val="373D3F"/>
                </a:solidFill>
                <a:effectLst/>
                <a:latin typeface="proxima-nova"/>
              </a:rPr>
              <a:t>(such as genes), </a:t>
            </a:r>
            <a:r>
              <a:rPr lang="en-IN" b="0" i="1" dirty="0" smtClean="0">
                <a:solidFill>
                  <a:srgbClr val="373D3F"/>
                </a:solidFill>
                <a:effectLst/>
                <a:latin typeface="proxima-nova"/>
              </a:rPr>
              <a:t>behavioural </a:t>
            </a:r>
            <a:r>
              <a:rPr lang="en-IN" b="0" i="1" dirty="0">
                <a:solidFill>
                  <a:srgbClr val="373D3F"/>
                </a:solidFill>
                <a:effectLst/>
                <a:latin typeface="proxima-nova"/>
              </a:rPr>
              <a:t>factors</a:t>
            </a:r>
            <a:r>
              <a:rPr lang="en-IN" b="0" i="0" dirty="0">
                <a:solidFill>
                  <a:srgbClr val="373D3F"/>
                </a:solidFill>
                <a:effectLst/>
                <a:latin typeface="proxima-nova"/>
              </a:rPr>
              <a:t> (such as lifestyle, stress, and health beliefs), and </a:t>
            </a:r>
            <a:r>
              <a:rPr lang="en-IN" b="0" i="1" dirty="0">
                <a:solidFill>
                  <a:srgbClr val="373D3F"/>
                </a:solidFill>
                <a:effectLst/>
                <a:latin typeface="proxima-nova"/>
              </a:rPr>
              <a:t>social conditions </a:t>
            </a:r>
            <a:r>
              <a:rPr lang="en-IN" b="0" i="0" dirty="0">
                <a:solidFill>
                  <a:srgbClr val="373D3F"/>
                </a:solidFill>
                <a:effectLst/>
                <a:latin typeface="proxima-nova"/>
              </a:rPr>
              <a:t>(such as cultural influences, family relationships, and social support).</a:t>
            </a:r>
          </a:p>
          <a:p>
            <a:pPr algn="just"/>
            <a:r>
              <a:rPr lang="en-IN" b="0" i="0" dirty="0">
                <a:solidFill>
                  <a:srgbClr val="202122"/>
                </a:solidFill>
                <a:effectLst/>
                <a:latin typeface="-apple-system"/>
              </a:rPr>
              <a:t>The model specifically examines how these aspects play a role in topics ranging </a:t>
            </a:r>
            <a:r>
              <a:rPr lang="en-IN" b="0" i="0" dirty="0" smtClean="0">
                <a:solidFill>
                  <a:srgbClr val="202122"/>
                </a:solidFill>
                <a:effectLst/>
                <a:latin typeface="-apple-system"/>
              </a:rPr>
              <a:t>from</a:t>
            </a:r>
            <a:r>
              <a:rPr lang="en-IN" dirty="0">
                <a:solidFill>
                  <a:srgbClr val="202122"/>
                </a:solidFill>
                <a:latin typeface="-apple-system"/>
              </a:rPr>
              <a:t> </a:t>
            </a:r>
            <a:r>
              <a:rPr lang="en-IN" dirty="0" smtClean="0">
                <a:solidFill>
                  <a:srgbClr val="202122"/>
                </a:solidFill>
                <a:latin typeface="-apple-system"/>
              </a:rPr>
              <a:t>health</a:t>
            </a:r>
            <a:r>
              <a:rPr lang="en-IN" b="0" i="0" dirty="0">
                <a:solidFill>
                  <a:srgbClr val="202122"/>
                </a:solidFill>
                <a:effectLst/>
                <a:latin typeface="-apple-system"/>
              </a:rPr>
              <a:t> and disease models to </a:t>
            </a:r>
            <a:r>
              <a:rPr lang="en-IN" dirty="0" smtClean="0">
                <a:solidFill>
                  <a:srgbClr val="6B4BA1"/>
                </a:solidFill>
                <a:latin typeface="-apple-system"/>
              </a:rPr>
              <a:t>human development</a:t>
            </a:r>
            <a:endParaRPr lang="en-IN" b="0" i="0" dirty="0">
              <a:solidFill>
                <a:srgbClr val="202122"/>
              </a:solidFill>
              <a:effectLst/>
              <a:latin typeface="-apple-system"/>
            </a:endParaRPr>
          </a:p>
          <a:p>
            <a:pPr algn="just"/>
            <a:r>
              <a:rPr lang="en-IN" b="0" i="0" dirty="0">
                <a:solidFill>
                  <a:srgbClr val="202122"/>
                </a:solidFill>
                <a:effectLst/>
                <a:latin typeface="-apple-system"/>
              </a:rPr>
              <a:t>This model was developed by </a:t>
            </a:r>
            <a:r>
              <a:rPr lang="en-IN" b="1" dirty="0" smtClean="0">
                <a:solidFill>
                  <a:schemeClr val="tx1"/>
                </a:solidFill>
                <a:latin typeface="Times New Roman" pitchFamily="18" charset="0"/>
                <a:cs typeface="Times New Roman" pitchFamily="18" charset="0"/>
              </a:rPr>
              <a:t>George L. Engel </a:t>
            </a:r>
            <a:r>
              <a:rPr lang="en-IN" b="0" i="0" dirty="0" smtClean="0">
                <a:solidFill>
                  <a:srgbClr val="202122"/>
                </a:solidFill>
                <a:effectLst/>
                <a:latin typeface="-apple-system"/>
              </a:rPr>
              <a:t>in 1977.</a:t>
            </a:r>
            <a:endParaRPr lang="en-IN" b="0" i="0" dirty="0">
              <a:solidFill>
                <a:srgbClr val="202122"/>
              </a:solidFill>
              <a:effectLst/>
              <a:latin typeface="-apple-system"/>
            </a:endParaRPr>
          </a:p>
          <a:p>
            <a:pPr marL="0" indent="0">
              <a:buNone/>
            </a:pPr>
            <a:endParaRPr lang="en-IN" dirty="0"/>
          </a:p>
        </p:txBody>
      </p:sp>
      <p:pic>
        <p:nvPicPr>
          <p:cNvPr id="4" name="Picture 4">
            <a:extLst>
              <a:ext uri="{FF2B5EF4-FFF2-40B4-BE49-F238E27FC236}">
                <a16:creationId xmlns="" xmlns:a16="http://schemas.microsoft.com/office/drawing/2014/main" id="{29739F3D-1008-784F-B63A-B9710FEF3C4D}"/>
              </a:ext>
            </a:extLst>
          </p:cNvPr>
          <p:cNvPicPr>
            <a:picLocks noChangeAspect="1"/>
          </p:cNvPicPr>
          <p:nvPr/>
        </p:nvPicPr>
        <p:blipFill>
          <a:blip r:embed="rId2"/>
          <a:stretch>
            <a:fillRect/>
          </a:stretch>
        </p:blipFill>
        <p:spPr>
          <a:xfrm>
            <a:off x="7924800" y="3733800"/>
            <a:ext cx="3886200" cy="2971800"/>
          </a:xfrm>
          <a:prstGeom prst="rect">
            <a:avLst/>
          </a:prstGeom>
        </p:spPr>
      </p:pic>
      <p:sp>
        <p:nvSpPr>
          <p:cNvPr id="7" name="TextBox 6">
            <a:extLst>
              <a:ext uri="{FF2B5EF4-FFF2-40B4-BE49-F238E27FC236}">
                <a16:creationId xmlns="" xmlns:a16="http://schemas.microsoft.com/office/drawing/2014/main" id="{1B30F3D1-0319-4E44-ACD9-6BE096107730}"/>
              </a:ext>
            </a:extLst>
          </p:cNvPr>
          <p:cNvSpPr txBox="1"/>
          <p:nvPr/>
        </p:nvSpPr>
        <p:spPr>
          <a:xfrm>
            <a:off x="3046554" y="3243094"/>
            <a:ext cx="6093106" cy="369332"/>
          </a:xfrm>
          <a:prstGeom prst="rect">
            <a:avLst/>
          </a:prstGeom>
          <a:noFill/>
        </p:spPr>
        <p:txBody>
          <a:bodyPr wrap="square">
            <a:spAutoFit/>
          </a:bodyPr>
          <a:lstStyle/>
          <a:p>
            <a:pPr marL="0" algn="l" rtl="0" eaLnBrk="1" fontAlgn="t" latinLnBrk="0" hangingPunct="1">
              <a:spcBef>
                <a:spcPts val="0"/>
              </a:spcBef>
              <a:spcAft>
                <a:spcPts val="0"/>
              </a:spcAft>
            </a:pPr>
            <a:endParaRPr lang="en-IN" sz="1800" b="0" i="0" u="none" strike="noStrike">
              <a:effectLst/>
              <a:latin typeface="Arial" panose="020B0604020202020204" pitchFamily="34" charset="0"/>
            </a:endParaRPr>
          </a:p>
        </p:txBody>
      </p:sp>
      <p:sp>
        <p:nvSpPr>
          <p:cNvPr id="13" name="TextBox 12">
            <a:extLst>
              <a:ext uri="{FF2B5EF4-FFF2-40B4-BE49-F238E27FC236}">
                <a16:creationId xmlns="" xmlns:a16="http://schemas.microsoft.com/office/drawing/2014/main" id="{9AFC9ACA-338C-2C41-9E17-F67070F2A5C8}"/>
              </a:ext>
            </a:extLst>
          </p:cNvPr>
          <p:cNvSpPr txBox="1"/>
          <p:nvPr/>
        </p:nvSpPr>
        <p:spPr>
          <a:xfrm>
            <a:off x="3046554" y="3243094"/>
            <a:ext cx="6093106" cy="369332"/>
          </a:xfrm>
          <a:prstGeom prst="rect">
            <a:avLst/>
          </a:prstGeom>
          <a:noFill/>
        </p:spPr>
        <p:txBody>
          <a:bodyPr wrap="square">
            <a:spAutoFit/>
          </a:bodyPr>
          <a:lstStyle/>
          <a:p>
            <a:pPr marL="0" algn="l" rtl="0" eaLnBrk="1" fontAlgn="t" latinLnBrk="0" hangingPunct="1">
              <a:spcBef>
                <a:spcPts val="0"/>
              </a:spcBef>
              <a:spcAft>
                <a:spcPts val="0"/>
              </a:spcAft>
            </a:pPr>
            <a:endParaRPr lang="en-IN" sz="1800" b="0" i="0" u="none" strike="noStrike">
              <a:effectLst/>
              <a:latin typeface="Arial" panose="020B0604020202020204" pitchFamily="34" charset="0"/>
            </a:endParaRPr>
          </a:p>
        </p:txBody>
      </p:sp>
    </p:spTree>
    <p:extLst>
      <p:ext uri="{BB962C8B-B14F-4D97-AF65-F5344CB8AC3E}">
        <p14:creationId xmlns="" xmlns:p14="http://schemas.microsoft.com/office/powerpoint/2010/main" val="1599052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 xmlns:a16="http://schemas.microsoft.com/office/drawing/2014/main" id="{A9069098-714B-7045-BA78-0404E9F61143}"/>
              </a:ext>
            </a:extLst>
          </p:cNvPr>
          <p:cNvSpPr txBox="1"/>
          <p:nvPr/>
        </p:nvSpPr>
        <p:spPr>
          <a:xfrm>
            <a:off x="2879195" y="-4790138"/>
            <a:ext cx="5575534" cy="4356244"/>
          </a:xfrm>
          <a:prstGeom prst="rect">
            <a:avLst/>
          </a:prstGeom>
          <a:noFill/>
        </p:spPr>
        <p:txBody>
          <a:bodyPr wrap="square">
            <a:spAutoFit/>
          </a:bodyPr>
          <a:lstStyle/>
          <a:p>
            <a:pPr marL="285750" indent="-285750" algn="l" rtl="0" eaLnBrk="1" fontAlgn="t" latinLnBrk="0" hangingPunct="1">
              <a:spcBef>
                <a:spcPts val="0"/>
              </a:spcBef>
              <a:spcAft>
                <a:spcPts val="0"/>
              </a:spcAft>
              <a:buFont typeface="Arial" panose="020B0604020202020204" pitchFamily="34" charset="0"/>
              <a:buChar char="•"/>
            </a:pPr>
            <a:endParaRPr lang="en-IN" sz="1800" b="0" i="0" u="none" strike="noStrike">
              <a:effectLst/>
              <a:latin typeface="Arial" panose="020B0604020202020204" pitchFamily="34" charset="0"/>
            </a:endParaRPr>
          </a:p>
        </p:txBody>
      </p:sp>
      <p:cxnSp>
        <p:nvCxnSpPr>
          <p:cNvPr id="5" name="Straight Arrow Connector 4">
            <a:extLst>
              <a:ext uri="{FF2B5EF4-FFF2-40B4-BE49-F238E27FC236}">
                <a16:creationId xmlns="" xmlns:a16="http://schemas.microsoft.com/office/drawing/2014/main" id="{438F8252-1C4A-684C-B427-78068077EE60}"/>
              </a:ext>
            </a:extLst>
          </p:cNvPr>
          <p:cNvCxnSpPr>
            <a:cxnSpLocks/>
          </p:cNvCxnSpPr>
          <p:nvPr/>
        </p:nvCxnSpPr>
        <p:spPr>
          <a:xfrm>
            <a:off x="6409230" y="173557"/>
            <a:ext cx="210748" cy="6867918"/>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 xmlns:a16="http://schemas.microsoft.com/office/drawing/2014/main" id="{2CA0AE2B-C808-4F4A-845B-155B36918E99}"/>
              </a:ext>
            </a:extLst>
          </p:cNvPr>
          <p:cNvCxnSpPr>
            <a:cxnSpLocks/>
          </p:cNvCxnSpPr>
          <p:nvPr/>
        </p:nvCxnSpPr>
        <p:spPr>
          <a:xfrm>
            <a:off x="768612" y="818201"/>
            <a:ext cx="11231648" cy="148762"/>
          </a:xfrm>
          <a:prstGeom prst="straightConnector1">
            <a:avLst/>
          </a:prstGeom>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 xmlns:a16="http://schemas.microsoft.com/office/drawing/2014/main" id="{AD65104C-86D6-6F4D-B6C1-99BD4CBE747E}"/>
              </a:ext>
            </a:extLst>
          </p:cNvPr>
          <p:cNvSpPr txBox="1"/>
          <p:nvPr/>
        </p:nvSpPr>
        <p:spPr>
          <a:xfrm>
            <a:off x="1236597" y="311213"/>
            <a:ext cx="6093106" cy="369332"/>
          </a:xfrm>
          <a:prstGeom prst="rect">
            <a:avLst/>
          </a:prstGeom>
          <a:noFill/>
        </p:spPr>
        <p:txBody>
          <a:bodyPr wrap="square">
            <a:spAutoFit/>
          </a:bodyPr>
          <a:lstStyle/>
          <a:p>
            <a:r>
              <a:rPr lang="en-IN" b="1" i="0">
                <a:solidFill>
                  <a:srgbClr val="000000"/>
                </a:solidFill>
                <a:effectLst/>
                <a:latin typeface="FSBrabo"/>
              </a:rPr>
              <a:t>Focal area</a:t>
            </a:r>
            <a:endParaRPr lang="en-US"/>
          </a:p>
        </p:txBody>
      </p:sp>
      <p:sp>
        <p:nvSpPr>
          <p:cNvPr id="23" name="TextBox 22">
            <a:extLst>
              <a:ext uri="{FF2B5EF4-FFF2-40B4-BE49-F238E27FC236}">
                <a16:creationId xmlns="" xmlns:a16="http://schemas.microsoft.com/office/drawing/2014/main" id="{5D5E2898-3FE9-934C-B233-DDDFAFB1703B}"/>
              </a:ext>
            </a:extLst>
          </p:cNvPr>
          <p:cNvSpPr txBox="1"/>
          <p:nvPr/>
        </p:nvSpPr>
        <p:spPr>
          <a:xfrm>
            <a:off x="6619978" y="311213"/>
            <a:ext cx="6093106" cy="369332"/>
          </a:xfrm>
          <a:prstGeom prst="rect">
            <a:avLst/>
          </a:prstGeom>
          <a:noFill/>
        </p:spPr>
        <p:txBody>
          <a:bodyPr wrap="square">
            <a:spAutoFit/>
          </a:bodyPr>
          <a:lstStyle/>
          <a:p>
            <a:r>
              <a:rPr lang="en-IN" b="1" i="0">
                <a:solidFill>
                  <a:srgbClr val="000000"/>
                </a:solidFill>
                <a:effectLst/>
                <a:latin typeface="FSBrabo"/>
              </a:rPr>
              <a:t>Bio-psychosocial model</a:t>
            </a:r>
            <a:endParaRPr lang="en-US"/>
          </a:p>
        </p:txBody>
      </p:sp>
      <p:sp>
        <p:nvSpPr>
          <p:cNvPr id="25" name="TextBox 24">
            <a:extLst>
              <a:ext uri="{FF2B5EF4-FFF2-40B4-BE49-F238E27FC236}">
                <a16:creationId xmlns="" xmlns:a16="http://schemas.microsoft.com/office/drawing/2014/main" id="{91535BA6-E64E-3F4A-997D-C8CA1693C794}"/>
              </a:ext>
            </a:extLst>
          </p:cNvPr>
          <p:cNvSpPr txBox="1"/>
          <p:nvPr/>
        </p:nvSpPr>
        <p:spPr>
          <a:xfrm flipH="1">
            <a:off x="1236597" y="993045"/>
            <a:ext cx="5516649" cy="369332"/>
          </a:xfrm>
          <a:prstGeom prst="rect">
            <a:avLst/>
          </a:prstGeom>
          <a:noFill/>
        </p:spPr>
        <p:txBody>
          <a:bodyPr wrap="square">
            <a:spAutoFit/>
          </a:bodyPr>
          <a:lstStyle/>
          <a:p>
            <a:r>
              <a:rPr lang="en-IN" b="0" i="0">
                <a:solidFill>
                  <a:srgbClr val="000000"/>
                </a:solidFill>
                <a:effectLst/>
                <a:latin typeface="FSBrabo"/>
              </a:rPr>
              <a:t>What causes illness?</a:t>
            </a:r>
            <a:endParaRPr lang="en-US"/>
          </a:p>
        </p:txBody>
      </p:sp>
      <p:sp>
        <p:nvSpPr>
          <p:cNvPr id="27" name="TextBox 26">
            <a:extLst>
              <a:ext uri="{FF2B5EF4-FFF2-40B4-BE49-F238E27FC236}">
                <a16:creationId xmlns="" xmlns:a16="http://schemas.microsoft.com/office/drawing/2014/main" id="{98D69A8B-5810-4B44-9C07-8DDF1548956B}"/>
              </a:ext>
            </a:extLst>
          </p:cNvPr>
          <p:cNvSpPr txBox="1"/>
          <p:nvPr/>
        </p:nvSpPr>
        <p:spPr>
          <a:xfrm>
            <a:off x="6753247" y="1104619"/>
            <a:ext cx="3275896" cy="1200329"/>
          </a:xfrm>
          <a:prstGeom prst="rect">
            <a:avLst/>
          </a:prstGeom>
          <a:noFill/>
        </p:spPr>
        <p:txBody>
          <a:bodyPr wrap="square">
            <a:spAutoFit/>
          </a:bodyPr>
          <a:lstStyle/>
          <a:p>
            <a:r>
              <a:rPr lang="en-IN" b="0" i="0" dirty="0">
                <a:solidFill>
                  <a:srgbClr val="000000"/>
                </a:solidFill>
                <a:effectLst/>
                <a:latin typeface="FSBrabo"/>
              </a:rPr>
              <a:t>Biological (virus</a:t>
            </a:r>
            <a:r>
              <a:rPr lang="en-IN" b="0" i="0" dirty="0" smtClean="0">
                <a:solidFill>
                  <a:srgbClr val="000000"/>
                </a:solidFill>
                <a:effectLst/>
                <a:latin typeface="FSBrabo"/>
              </a:rPr>
              <a:t>) , </a:t>
            </a:r>
            <a:r>
              <a:rPr lang="en-IN" b="0" i="0" dirty="0">
                <a:solidFill>
                  <a:srgbClr val="000000"/>
                </a:solidFill>
                <a:effectLst/>
                <a:latin typeface="FSBrabo"/>
              </a:rPr>
              <a:t>psychological (beliefs, behaviour) and social (unemployment)</a:t>
            </a:r>
            <a:endParaRPr lang="en-US" dirty="0"/>
          </a:p>
        </p:txBody>
      </p:sp>
      <p:sp>
        <p:nvSpPr>
          <p:cNvPr id="29" name="TextBox 28">
            <a:extLst>
              <a:ext uri="{FF2B5EF4-FFF2-40B4-BE49-F238E27FC236}">
                <a16:creationId xmlns="" xmlns:a16="http://schemas.microsoft.com/office/drawing/2014/main" id="{49E27437-489C-784B-9A59-4BFDDD2270F1}"/>
              </a:ext>
            </a:extLst>
          </p:cNvPr>
          <p:cNvSpPr txBox="1"/>
          <p:nvPr/>
        </p:nvSpPr>
        <p:spPr>
          <a:xfrm>
            <a:off x="976261" y="2635400"/>
            <a:ext cx="6353442" cy="369332"/>
          </a:xfrm>
          <a:prstGeom prst="rect">
            <a:avLst/>
          </a:prstGeom>
          <a:noFill/>
        </p:spPr>
        <p:txBody>
          <a:bodyPr wrap="square">
            <a:spAutoFit/>
          </a:bodyPr>
          <a:lstStyle/>
          <a:p>
            <a:r>
              <a:rPr lang="en-IN" b="0" i="0">
                <a:solidFill>
                  <a:srgbClr val="000000"/>
                </a:solidFill>
                <a:effectLst/>
                <a:latin typeface="FSBrabo"/>
              </a:rPr>
              <a:t>Who is responsible for illness?</a:t>
            </a:r>
            <a:endParaRPr lang="en-US"/>
          </a:p>
        </p:txBody>
      </p:sp>
      <p:sp>
        <p:nvSpPr>
          <p:cNvPr id="31" name="TextBox 30">
            <a:extLst>
              <a:ext uri="{FF2B5EF4-FFF2-40B4-BE49-F238E27FC236}">
                <a16:creationId xmlns="" xmlns:a16="http://schemas.microsoft.com/office/drawing/2014/main" id="{A57EC0E0-69DA-514F-A99E-E697440FA1CD}"/>
              </a:ext>
            </a:extLst>
          </p:cNvPr>
          <p:cNvSpPr txBox="1"/>
          <p:nvPr/>
        </p:nvSpPr>
        <p:spPr>
          <a:xfrm>
            <a:off x="6514604" y="2370799"/>
            <a:ext cx="5380283" cy="646331"/>
          </a:xfrm>
          <a:prstGeom prst="rect">
            <a:avLst/>
          </a:prstGeom>
          <a:noFill/>
        </p:spPr>
        <p:txBody>
          <a:bodyPr wrap="square">
            <a:spAutoFit/>
          </a:bodyPr>
          <a:lstStyle/>
          <a:p>
            <a:r>
              <a:rPr lang="en-IN" b="0" i="0">
                <a:solidFill>
                  <a:srgbClr val="000000"/>
                </a:solidFill>
                <a:effectLst/>
                <a:latin typeface="FSBrabo"/>
              </a:rPr>
              <a:t>Individuals should be held responsible for his/her health and illness</a:t>
            </a:r>
            <a:endParaRPr lang="en-US"/>
          </a:p>
        </p:txBody>
      </p:sp>
      <p:sp>
        <p:nvSpPr>
          <p:cNvPr id="33" name="TextBox 32">
            <a:extLst>
              <a:ext uri="{FF2B5EF4-FFF2-40B4-BE49-F238E27FC236}">
                <a16:creationId xmlns="" xmlns:a16="http://schemas.microsoft.com/office/drawing/2014/main" id="{2209C626-74FB-5541-9102-0DEADE8B7BE7}"/>
              </a:ext>
            </a:extLst>
          </p:cNvPr>
          <p:cNvSpPr txBox="1"/>
          <p:nvPr/>
        </p:nvSpPr>
        <p:spPr>
          <a:xfrm>
            <a:off x="805805" y="3269333"/>
            <a:ext cx="6353442" cy="369332"/>
          </a:xfrm>
          <a:prstGeom prst="rect">
            <a:avLst/>
          </a:prstGeom>
          <a:noFill/>
        </p:spPr>
        <p:txBody>
          <a:bodyPr wrap="square">
            <a:spAutoFit/>
          </a:bodyPr>
          <a:lstStyle/>
          <a:p>
            <a:r>
              <a:rPr lang="en-IN" b="0" i="0">
                <a:solidFill>
                  <a:srgbClr val="000000"/>
                </a:solidFill>
                <a:effectLst/>
                <a:latin typeface="FSBrabo"/>
              </a:rPr>
              <a:t>Who is responsible for treatment?</a:t>
            </a:r>
            <a:endParaRPr lang="en-US"/>
          </a:p>
        </p:txBody>
      </p:sp>
      <p:sp>
        <p:nvSpPr>
          <p:cNvPr id="35" name="TextBox 34">
            <a:extLst>
              <a:ext uri="{FF2B5EF4-FFF2-40B4-BE49-F238E27FC236}">
                <a16:creationId xmlns="" xmlns:a16="http://schemas.microsoft.com/office/drawing/2014/main" id="{98CFE838-CBCD-3D46-BC75-A1CD56C46CFA}"/>
              </a:ext>
            </a:extLst>
          </p:cNvPr>
          <p:cNvSpPr txBox="1"/>
          <p:nvPr/>
        </p:nvSpPr>
        <p:spPr>
          <a:xfrm>
            <a:off x="6523904" y="3183447"/>
            <a:ext cx="5172633" cy="1200329"/>
          </a:xfrm>
          <a:prstGeom prst="rect">
            <a:avLst/>
          </a:prstGeom>
          <a:noFill/>
        </p:spPr>
        <p:txBody>
          <a:bodyPr wrap="square">
            <a:spAutoFit/>
          </a:bodyPr>
          <a:lstStyle/>
          <a:p>
            <a:r>
              <a:rPr lang="en-IN" b="0" i="0" dirty="0">
                <a:solidFill>
                  <a:srgbClr val="000000"/>
                </a:solidFill>
                <a:effectLst/>
                <a:latin typeface="FSBrabo"/>
              </a:rPr>
              <a:t>The focus is the whole person to be treated not just their physical illness; the patient is therefore responsible for their treatment (e.g. taking the medication or changing their behaviour</a:t>
            </a:r>
            <a:r>
              <a:rPr lang="en-IN" b="0" i="0" dirty="0" smtClean="0">
                <a:solidFill>
                  <a:srgbClr val="000000"/>
                </a:solidFill>
                <a:effectLst/>
                <a:latin typeface="FSBrabo"/>
              </a:rPr>
              <a:t>).</a:t>
            </a:r>
            <a:endParaRPr lang="en-US" dirty="0"/>
          </a:p>
        </p:txBody>
      </p:sp>
      <p:sp>
        <p:nvSpPr>
          <p:cNvPr id="37" name="TextBox 36">
            <a:extLst>
              <a:ext uri="{FF2B5EF4-FFF2-40B4-BE49-F238E27FC236}">
                <a16:creationId xmlns="" xmlns:a16="http://schemas.microsoft.com/office/drawing/2014/main" id="{1F2E0678-7219-5A42-89BC-AA084CAD300C}"/>
              </a:ext>
            </a:extLst>
          </p:cNvPr>
          <p:cNvSpPr txBox="1"/>
          <p:nvPr/>
        </p:nvSpPr>
        <p:spPr>
          <a:xfrm>
            <a:off x="768612" y="4806561"/>
            <a:ext cx="6353442" cy="369332"/>
          </a:xfrm>
          <a:prstGeom prst="rect">
            <a:avLst/>
          </a:prstGeom>
          <a:noFill/>
        </p:spPr>
        <p:txBody>
          <a:bodyPr wrap="square">
            <a:spAutoFit/>
          </a:bodyPr>
          <a:lstStyle/>
          <a:p>
            <a:r>
              <a:rPr lang="en-IN" b="0" i="0">
                <a:solidFill>
                  <a:srgbClr val="000000"/>
                </a:solidFill>
                <a:effectLst/>
                <a:latin typeface="FSBrabo"/>
              </a:rPr>
              <a:t>What is the relationship between health and illness?</a:t>
            </a:r>
            <a:endParaRPr lang="en-US"/>
          </a:p>
        </p:txBody>
      </p:sp>
      <p:sp>
        <p:nvSpPr>
          <p:cNvPr id="39" name="TextBox 38">
            <a:extLst>
              <a:ext uri="{FF2B5EF4-FFF2-40B4-BE49-F238E27FC236}">
                <a16:creationId xmlns="" xmlns:a16="http://schemas.microsoft.com/office/drawing/2014/main" id="{D0BD1993-C10D-3F46-8B36-14F3CCFFAA96}"/>
              </a:ext>
            </a:extLst>
          </p:cNvPr>
          <p:cNvSpPr txBox="1"/>
          <p:nvPr/>
        </p:nvSpPr>
        <p:spPr>
          <a:xfrm>
            <a:off x="6523904" y="4685567"/>
            <a:ext cx="5529043" cy="923330"/>
          </a:xfrm>
          <a:prstGeom prst="rect">
            <a:avLst/>
          </a:prstGeom>
          <a:noFill/>
        </p:spPr>
        <p:txBody>
          <a:bodyPr wrap="square">
            <a:spAutoFit/>
          </a:bodyPr>
          <a:lstStyle/>
          <a:p>
            <a:r>
              <a:rPr lang="en-IN" b="0" i="0">
                <a:solidFill>
                  <a:srgbClr val="000000"/>
                </a:solidFill>
                <a:effectLst/>
                <a:latin typeface="FSBrabo"/>
              </a:rPr>
              <a:t>Health and illness exist on a continuum. Individuals progress along this continuum from health to illness and back again</a:t>
            </a:r>
            <a:endParaRPr lang="en-US"/>
          </a:p>
        </p:txBody>
      </p:sp>
    </p:spTree>
    <p:extLst>
      <p:ext uri="{BB962C8B-B14F-4D97-AF65-F5344CB8AC3E}">
        <p14:creationId xmlns="" xmlns:p14="http://schemas.microsoft.com/office/powerpoint/2010/main" val="3277564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Arrow Connector 1">
            <a:extLst>
              <a:ext uri="{FF2B5EF4-FFF2-40B4-BE49-F238E27FC236}">
                <a16:creationId xmlns="" xmlns:a16="http://schemas.microsoft.com/office/drawing/2014/main" id="{1FF8B29B-FDCF-B14A-BDE6-B1A5BF4D65B1}"/>
              </a:ext>
            </a:extLst>
          </p:cNvPr>
          <p:cNvCxnSpPr>
            <a:cxnSpLocks/>
          </p:cNvCxnSpPr>
          <p:nvPr/>
        </p:nvCxnSpPr>
        <p:spPr>
          <a:xfrm flipH="1">
            <a:off x="5975336" y="0"/>
            <a:ext cx="120664" cy="6967093"/>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 xmlns:a16="http://schemas.microsoft.com/office/drawing/2014/main" id="{1248D5C3-50F7-0040-A5A6-97DA1C1C19AE}"/>
              </a:ext>
            </a:extLst>
          </p:cNvPr>
          <p:cNvCxnSpPr>
            <a:cxnSpLocks/>
          </p:cNvCxnSpPr>
          <p:nvPr/>
        </p:nvCxnSpPr>
        <p:spPr>
          <a:xfrm>
            <a:off x="520672" y="1066139"/>
            <a:ext cx="11430000" cy="123969"/>
          </a:xfrm>
          <a:prstGeom prst="straightConnector1">
            <a:avLst/>
          </a:prstGeom>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 xmlns:a16="http://schemas.microsoft.com/office/drawing/2014/main" id="{A71EE932-962F-D64A-A4F2-069A668CF354}"/>
              </a:ext>
            </a:extLst>
          </p:cNvPr>
          <p:cNvSpPr txBox="1"/>
          <p:nvPr/>
        </p:nvSpPr>
        <p:spPr>
          <a:xfrm>
            <a:off x="1813056" y="397992"/>
            <a:ext cx="6093106" cy="369332"/>
          </a:xfrm>
          <a:prstGeom prst="rect">
            <a:avLst/>
          </a:prstGeom>
          <a:noFill/>
        </p:spPr>
        <p:txBody>
          <a:bodyPr wrap="square">
            <a:spAutoFit/>
          </a:bodyPr>
          <a:lstStyle/>
          <a:p>
            <a:r>
              <a:rPr lang="en-IN" b="1" i="0">
                <a:solidFill>
                  <a:srgbClr val="000000"/>
                </a:solidFill>
                <a:effectLst/>
                <a:latin typeface="FSBrabo"/>
              </a:rPr>
              <a:t>Focal area</a:t>
            </a:r>
            <a:endParaRPr lang="en-US"/>
          </a:p>
        </p:txBody>
      </p:sp>
      <p:sp>
        <p:nvSpPr>
          <p:cNvPr id="19" name="TextBox 18">
            <a:extLst>
              <a:ext uri="{FF2B5EF4-FFF2-40B4-BE49-F238E27FC236}">
                <a16:creationId xmlns="" xmlns:a16="http://schemas.microsoft.com/office/drawing/2014/main" id="{868A1BAA-FD78-8E42-B0ED-CED0B9D48AC2}"/>
              </a:ext>
            </a:extLst>
          </p:cNvPr>
          <p:cNvSpPr txBox="1"/>
          <p:nvPr/>
        </p:nvSpPr>
        <p:spPr>
          <a:xfrm>
            <a:off x="6747048" y="397992"/>
            <a:ext cx="6093106" cy="369332"/>
          </a:xfrm>
          <a:prstGeom prst="rect">
            <a:avLst/>
          </a:prstGeom>
          <a:noFill/>
        </p:spPr>
        <p:txBody>
          <a:bodyPr wrap="square">
            <a:spAutoFit/>
          </a:bodyPr>
          <a:lstStyle/>
          <a:p>
            <a:r>
              <a:rPr lang="en-IN" b="1" i="0">
                <a:solidFill>
                  <a:srgbClr val="000000"/>
                </a:solidFill>
                <a:effectLst/>
                <a:latin typeface="FSBrabo"/>
              </a:rPr>
              <a:t>Bio-psychosocial model</a:t>
            </a:r>
            <a:endParaRPr lang="en-US"/>
          </a:p>
        </p:txBody>
      </p:sp>
      <p:sp>
        <p:nvSpPr>
          <p:cNvPr id="21" name="TextBox 20">
            <a:extLst>
              <a:ext uri="{FF2B5EF4-FFF2-40B4-BE49-F238E27FC236}">
                <a16:creationId xmlns="" xmlns:a16="http://schemas.microsoft.com/office/drawing/2014/main" id="{6E4FFA22-A596-EE47-9684-D92D3B293C7F}"/>
              </a:ext>
            </a:extLst>
          </p:cNvPr>
          <p:cNvSpPr txBox="1"/>
          <p:nvPr/>
        </p:nvSpPr>
        <p:spPr>
          <a:xfrm>
            <a:off x="632246" y="1304257"/>
            <a:ext cx="5343090" cy="646331"/>
          </a:xfrm>
          <a:prstGeom prst="rect">
            <a:avLst/>
          </a:prstGeom>
          <a:noFill/>
        </p:spPr>
        <p:txBody>
          <a:bodyPr wrap="square">
            <a:spAutoFit/>
          </a:bodyPr>
          <a:lstStyle/>
          <a:p>
            <a:r>
              <a:rPr lang="en-IN" b="0" i="0">
                <a:solidFill>
                  <a:srgbClr val="000000"/>
                </a:solidFill>
                <a:effectLst/>
                <a:latin typeface="FSBrabo"/>
              </a:rPr>
              <a:t>What is the relationship between the mind and the body?</a:t>
            </a:r>
            <a:endParaRPr lang="en-US"/>
          </a:p>
        </p:txBody>
      </p:sp>
      <p:sp>
        <p:nvSpPr>
          <p:cNvPr id="23" name="TextBox 22">
            <a:extLst>
              <a:ext uri="{FF2B5EF4-FFF2-40B4-BE49-F238E27FC236}">
                <a16:creationId xmlns="" xmlns:a16="http://schemas.microsoft.com/office/drawing/2014/main" id="{0D8C77FD-7267-C94C-9CEF-2DED27A4AA6F}"/>
              </a:ext>
            </a:extLst>
          </p:cNvPr>
          <p:cNvSpPr txBox="1"/>
          <p:nvPr/>
        </p:nvSpPr>
        <p:spPr>
          <a:xfrm>
            <a:off x="5975336" y="1304257"/>
            <a:ext cx="5584418" cy="646331"/>
          </a:xfrm>
          <a:prstGeom prst="rect">
            <a:avLst/>
          </a:prstGeom>
          <a:noFill/>
        </p:spPr>
        <p:txBody>
          <a:bodyPr wrap="square">
            <a:spAutoFit/>
          </a:bodyPr>
          <a:lstStyle/>
          <a:p>
            <a:r>
              <a:rPr lang="en-IN" b="0" i="0">
                <a:solidFill>
                  <a:srgbClr val="000000"/>
                </a:solidFill>
                <a:effectLst/>
                <a:latin typeface="FSBrabo"/>
              </a:rPr>
              <a:t>The focus is on an interaction between the mind and the body. The mind and body interact</a:t>
            </a:r>
            <a:endParaRPr lang="en-US"/>
          </a:p>
        </p:txBody>
      </p:sp>
      <p:sp>
        <p:nvSpPr>
          <p:cNvPr id="25" name="TextBox 24">
            <a:extLst>
              <a:ext uri="{FF2B5EF4-FFF2-40B4-BE49-F238E27FC236}">
                <a16:creationId xmlns="" xmlns:a16="http://schemas.microsoft.com/office/drawing/2014/main" id="{43A7D9CF-A171-964D-81AD-FE3147D76E55}"/>
              </a:ext>
            </a:extLst>
          </p:cNvPr>
          <p:cNvSpPr txBox="1"/>
          <p:nvPr/>
        </p:nvSpPr>
        <p:spPr>
          <a:xfrm>
            <a:off x="904979" y="2906244"/>
            <a:ext cx="6421626" cy="369332"/>
          </a:xfrm>
          <a:prstGeom prst="rect">
            <a:avLst/>
          </a:prstGeom>
          <a:noFill/>
        </p:spPr>
        <p:txBody>
          <a:bodyPr wrap="square">
            <a:spAutoFit/>
          </a:bodyPr>
          <a:lstStyle/>
          <a:p>
            <a:r>
              <a:rPr lang="en-IN" b="0" i="0">
                <a:solidFill>
                  <a:srgbClr val="000000"/>
                </a:solidFill>
                <a:effectLst/>
                <a:latin typeface="FSBrabo"/>
              </a:rPr>
              <a:t>What is the role of psychology in health and illness?</a:t>
            </a:r>
            <a:endParaRPr lang="en-US"/>
          </a:p>
        </p:txBody>
      </p:sp>
      <p:pic>
        <p:nvPicPr>
          <p:cNvPr id="28" name="Picture 28">
            <a:extLst>
              <a:ext uri="{FF2B5EF4-FFF2-40B4-BE49-F238E27FC236}">
                <a16:creationId xmlns="" xmlns:a16="http://schemas.microsoft.com/office/drawing/2014/main" id="{2F0767DB-89E4-F046-8167-8518A3AD2990}"/>
              </a:ext>
            </a:extLst>
          </p:cNvPr>
          <p:cNvPicPr>
            <a:picLocks noChangeAspect="1"/>
          </p:cNvPicPr>
          <p:nvPr/>
        </p:nvPicPr>
        <p:blipFill>
          <a:blip r:embed="rId2"/>
          <a:stretch>
            <a:fillRect/>
          </a:stretch>
        </p:blipFill>
        <p:spPr>
          <a:xfrm>
            <a:off x="4034177" y="3944018"/>
            <a:ext cx="3810000" cy="3219450"/>
          </a:xfrm>
          <a:prstGeom prst="rect">
            <a:avLst/>
          </a:prstGeom>
        </p:spPr>
      </p:pic>
      <p:sp>
        <p:nvSpPr>
          <p:cNvPr id="14" name="TextBox 13">
            <a:extLst>
              <a:ext uri="{FF2B5EF4-FFF2-40B4-BE49-F238E27FC236}">
                <a16:creationId xmlns="" xmlns:a16="http://schemas.microsoft.com/office/drawing/2014/main" id="{BB2B64DB-1EDC-AE46-BDFE-8CB051A18B2D}"/>
              </a:ext>
            </a:extLst>
          </p:cNvPr>
          <p:cNvSpPr txBox="1"/>
          <p:nvPr/>
        </p:nvSpPr>
        <p:spPr>
          <a:xfrm>
            <a:off x="6372039" y="2600870"/>
            <a:ext cx="4971182" cy="1200329"/>
          </a:xfrm>
          <a:prstGeom prst="rect">
            <a:avLst/>
          </a:prstGeom>
          <a:noFill/>
        </p:spPr>
        <p:txBody>
          <a:bodyPr wrap="square">
            <a:spAutoFit/>
          </a:bodyPr>
          <a:lstStyle/>
          <a:p>
            <a:r>
              <a:rPr lang="en-IN" b="0" i="0">
                <a:solidFill>
                  <a:srgbClr val="000000"/>
                </a:solidFill>
                <a:effectLst/>
                <a:latin typeface="FSBrabo"/>
              </a:rPr>
              <a:t>Psychological factors not only as possible consequences of illness but as contributing to it at all stages along the continuum from healthy to being ill</a:t>
            </a:r>
            <a:endParaRPr lang="en-US"/>
          </a:p>
        </p:txBody>
      </p:sp>
    </p:spTree>
    <p:extLst>
      <p:ext uri="{BB962C8B-B14F-4D97-AF65-F5344CB8AC3E}">
        <p14:creationId xmlns="" xmlns:p14="http://schemas.microsoft.com/office/powerpoint/2010/main" val="34703727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 xmlns:a16="http://schemas.microsoft.com/office/drawing/2014/main" id="{48FC808C-906E-CD40-8AD6-BB19E2001E77}"/>
              </a:ext>
            </a:extLst>
          </p:cNvPr>
          <p:cNvSpPr>
            <a:spLocks noGrp="1"/>
          </p:cNvSpPr>
          <p:nvPr>
            <p:ph idx="1"/>
          </p:nvPr>
        </p:nvSpPr>
        <p:spPr>
          <a:xfrm>
            <a:off x="1383997" y="1548380"/>
            <a:ext cx="9649300" cy="5505491"/>
          </a:xfrm>
        </p:spPr>
        <p:txBody>
          <a:bodyPr>
            <a:normAutofit/>
          </a:bodyPr>
          <a:lstStyle/>
          <a:p>
            <a:pPr marL="0" indent="0" algn="ctr">
              <a:buNone/>
            </a:pPr>
            <a:r>
              <a:rPr lang="en-IN" sz="2400" b="1" u="sng" dirty="0"/>
              <a:t>Socio – Cultural Model </a:t>
            </a:r>
            <a:r>
              <a:rPr lang="en-IN" sz="2400" b="1" u="sng" dirty="0" smtClean="0"/>
              <a:t>of Health</a:t>
            </a:r>
            <a:endParaRPr lang="en-IN" sz="2400" b="1" u="sng" dirty="0"/>
          </a:p>
          <a:p>
            <a:r>
              <a:rPr lang="en-IN" i="0" dirty="0">
                <a:solidFill>
                  <a:srgbClr val="231F20"/>
                </a:solidFill>
                <a:effectLst/>
                <a:latin typeface="Open Sans"/>
              </a:rPr>
              <a:t>The beginning of the 20th century featured an understanding of health that was dominated by a biomedical perspective, characterized by a reductionist point of view in which health was defined as the absence of illness. </a:t>
            </a:r>
          </a:p>
          <a:p>
            <a:r>
              <a:rPr lang="en-IN" i="0" dirty="0">
                <a:solidFill>
                  <a:srgbClr val="231F20"/>
                </a:solidFill>
                <a:effectLst/>
                <a:latin typeface="Open Sans"/>
              </a:rPr>
              <a:t>This view has long been replaced by a </a:t>
            </a:r>
            <a:r>
              <a:rPr lang="en-IN" i="0" dirty="0" smtClean="0">
                <a:solidFill>
                  <a:srgbClr val="231F20"/>
                </a:solidFill>
                <a:effectLst/>
                <a:latin typeface="Open Sans"/>
              </a:rPr>
              <a:t>bio psychosocial </a:t>
            </a:r>
            <a:r>
              <a:rPr lang="en-IN" i="0" dirty="0">
                <a:solidFill>
                  <a:srgbClr val="231F20"/>
                </a:solidFill>
                <a:effectLst/>
                <a:latin typeface="Open Sans"/>
              </a:rPr>
              <a:t>model that emphasizes the role played by socio-cultural forces in the shaping of health (and illness) and related psychological experiences </a:t>
            </a:r>
            <a:r>
              <a:rPr lang="en-IN" i="0" dirty="0" smtClean="0">
                <a:solidFill>
                  <a:srgbClr val="231F20"/>
                </a:solidFill>
                <a:effectLst/>
                <a:latin typeface="Open Sans"/>
              </a:rPr>
              <a:t>(</a:t>
            </a:r>
            <a:r>
              <a:rPr lang="en-IN" dirty="0" smtClean="0">
                <a:solidFill>
                  <a:schemeClr val="tx1"/>
                </a:solidFill>
                <a:latin typeface="Times New Roman" pitchFamily="18" charset="0"/>
                <a:cs typeface="Times New Roman" pitchFamily="18" charset="0"/>
              </a:rPr>
              <a:t>Engel</a:t>
            </a:r>
            <a:r>
              <a:rPr lang="en-IN" i="0" dirty="0" smtClean="0">
                <a:solidFill>
                  <a:srgbClr val="231F20"/>
                </a:solidFill>
                <a:effectLst/>
                <a:latin typeface="Open Sans"/>
              </a:rPr>
              <a:t> </a:t>
            </a:r>
            <a:r>
              <a:rPr lang="en-IN" i="0" dirty="0">
                <a:solidFill>
                  <a:srgbClr val="231F20"/>
                </a:solidFill>
                <a:effectLst/>
                <a:latin typeface="Open Sans"/>
              </a:rPr>
              <a:t>1977).</a:t>
            </a:r>
            <a:endParaRPr lang="en-IN" i="0" u="sng" dirty="0">
              <a:solidFill>
                <a:srgbClr val="231F20"/>
              </a:solidFill>
              <a:effectLst/>
              <a:latin typeface="Open Sans"/>
            </a:endParaRPr>
          </a:p>
          <a:p>
            <a:r>
              <a:rPr lang="en-IN" dirty="0"/>
              <a:t>In 1948, the World Health Organization (WHO) defined health as a complete state of physical, mental and social well-being and not merely the absence of disease or infirmity, calling attention to the complexity and multidimensionality of the concept. </a:t>
            </a:r>
          </a:p>
          <a:p>
            <a:pPr marL="0" indent="0">
              <a:buNone/>
            </a:pPr>
            <a:endParaRPr lang="en-US" dirty="0"/>
          </a:p>
        </p:txBody>
      </p:sp>
    </p:spTree>
    <p:extLst>
      <p:ext uri="{BB962C8B-B14F-4D97-AF65-F5344CB8AC3E}">
        <p14:creationId xmlns="" xmlns:p14="http://schemas.microsoft.com/office/powerpoint/2010/main" val="21890911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4912A75A-E40B-4F4D-8FB7-443FB687553E}"/>
              </a:ext>
            </a:extLst>
          </p:cNvPr>
          <p:cNvSpPr>
            <a:spLocks noGrp="1"/>
          </p:cNvSpPr>
          <p:nvPr>
            <p:ph idx="1"/>
          </p:nvPr>
        </p:nvSpPr>
        <p:spPr/>
        <p:txBody>
          <a:bodyPr>
            <a:normAutofit/>
          </a:bodyPr>
          <a:lstStyle/>
          <a:p>
            <a:pPr marL="0" indent="0" algn="ctr">
              <a:buNone/>
            </a:pPr>
            <a:r>
              <a:rPr lang="en-IN" sz="2400" b="1" dirty="0"/>
              <a:t> Socio-cultural Theory</a:t>
            </a:r>
          </a:p>
          <a:p>
            <a:pPr marL="0" indent="0">
              <a:buNone/>
            </a:pPr>
            <a:r>
              <a:rPr lang="en-IN" b="0" i="0" dirty="0">
                <a:solidFill>
                  <a:srgbClr val="212121"/>
                </a:solidFill>
                <a:effectLst/>
                <a:latin typeface="Merriweather"/>
              </a:rPr>
              <a:t>Sociocultural theory is an emerging theory in </a:t>
            </a:r>
            <a:r>
              <a:rPr lang="en-IN" b="0" i="0" u="sng" dirty="0">
                <a:solidFill>
                  <a:srgbClr val="401E47"/>
                </a:solidFill>
                <a:effectLst/>
                <a:latin typeface="Merriweather"/>
                <a:hlinkClick r:id="rId2"/>
              </a:rPr>
              <a:t>psychology</a:t>
            </a:r>
            <a:r>
              <a:rPr lang="en-IN" b="0" i="0" dirty="0">
                <a:solidFill>
                  <a:srgbClr val="212121"/>
                </a:solidFill>
                <a:effectLst/>
                <a:latin typeface="Merriweather"/>
              </a:rPr>
              <a:t> that looks at the important contributions that society makes to individual development.</a:t>
            </a:r>
          </a:p>
          <a:p>
            <a:pPr marL="0" indent="0">
              <a:buNone/>
            </a:pPr>
            <a:r>
              <a:rPr lang="en-IN" b="0" i="0" dirty="0">
                <a:solidFill>
                  <a:srgbClr val="212121"/>
                </a:solidFill>
                <a:effectLst/>
                <a:latin typeface="Merriweather"/>
              </a:rPr>
              <a:t>This theory stresses the interaction between developing people and the culture in which they live.</a:t>
            </a:r>
          </a:p>
          <a:p>
            <a:pPr marL="0" indent="0">
              <a:buNone/>
            </a:pPr>
            <a:r>
              <a:rPr lang="en-IN" b="0" i="0" dirty="0">
                <a:solidFill>
                  <a:srgbClr val="212121"/>
                </a:solidFill>
                <a:effectLst/>
                <a:latin typeface="Merriweather"/>
              </a:rPr>
              <a:t>Sociocultural theory also suggests that human learning is largely a social process. </a:t>
            </a:r>
          </a:p>
          <a:p>
            <a:pPr marL="0" indent="0">
              <a:buNone/>
            </a:pPr>
            <a:endParaRPr lang="en-US" dirty="0"/>
          </a:p>
        </p:txBody>
      </p:sp>
    </p:spTree>
    <p:extLst>
      <p:ext uri="{BB962C8B-B14F-4D97-AF65-F5344CB8AC3E}">
        <p14:creationId xmlns="" xmlns:p14="http://schemas.microsoft.com/office/powerpoint/2010/main" val="37240343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762000"/>
          </a:xfrm>
        </p:spPr>
        <p:txBody>
          <a:bodyPr>
            <a:normAutofit/>
          </a:bodyPr>
          <a:lstStyle/>
          <a:p>
            <a:pPr algn="ctr"/>
            <a:r>
              <a:rPr lang="en-IN" sz="3600" dirty="0" smtClean="0">
                <a:latin typeface="Times New Roman" pitchFamily="18" charset="0"/>
                <a:cs typeface="Times New Roman" pitchFamily="18" charset="0"/>
              </a:rPr>
              <a:t>Socio- Cultural Model Of Health</a:t>
            </a:r>
            <a:endParaRPr lang="en-IN" sz="3600" dirty="0">
              <a:latin typeface="Times New Roman" pitchFamily="18" charset="0"/>
              <a:cs typeface="Times New Roman" pitchFamily="18" charset="0"/>
            </a:endParaRPr>
          </a:p>
        </p:txBody>
      </p:sp>
      <p:sp>
        <p:nvSpPr>
          <p:cNvPr id="3" name="Content Placeholder 2"/>
          <p:cNvSpPr>
            <a:spLocks noGrp="1"/>
          </p:cNvSpPr>
          <p:nvPr>
            <p:ph idx="1"/>
          </p:nvPr>
        </p:nvSpPr>
        <p:spPr>
          <a:xfrm>
            <a:off x="1371600" y="1676400"/>
            <a:ext cx="9601200" cy="4191000"/>
          </a:xfrm>
        </p:spPr>
        <p:txBody>
          <a:bodyPr>
            <a:normAutofit/>
          </a:bodyPr>
          <a:lstStyle/>
          <a:p>
            <a:pPr algn="just"/>
            <a:r>
              <a:rPr lang="en-IN" dirty="0" smtClean="0"/>
              <a:t>Aristotle  said “ Man is an social animal, He cannot live without society. People live in the social world. They form many relationships like a family, friends etc</a:t>
            </a:r>
          </a:p>
          <a:p>
            <a:pPr algn="just"/>
            <a:r>
              <a:rPr lang="en-IN" dirty="0" smtClean="0"/>
              <a:t>The term social cultural means something that involves the social and cultural aspects. Society affects a person’s health by promoting certain values of culture. As members, we can express the values of the society by writing our thoughts in the media, T.V, newspapers.</a:t>
            </a:r>
          </a:p>
          <a:p>
            <a:pPr algn="just"/>
            <a:r>
              <a:rPr lang="en-IN" dirty="0" smtClean="0"/>
              <a:t>Our community is made up of people who live very close to each other such as living in the same city.  These people influence each other where these effects can be seen prominently in the community, research has been conducted and it has been found that social health practices such as smoking cigarettes , drinking alcohol etc. </a:t>
            </a:r>
          </a:p>
          <a:p>
            <a:pPr algn="just"/>
            <a:r>
              <a:rPr lang="en-IN" dirty="0" smtClean="0"/>
              <a:t>E.g.. Anthropology – Sociocultural is knowing about the people around you and their family backgrounds.</a:t>
            </a:r>
          </a:p>
          <a:p>
            <a:endParaRPr lang="en-IN" dirty="0" smtClean="0"/>
          </a:p>
          <a:p>
            <a:endParaRPr lang="en-IN" dirty="0" smtClean="0"/>
          </a:p>
          <a:p>
            <a:pPr>
              <a:buNone/>
            </a:pPr>
            <a:endParaRPr lang="en-IN" dirty="0"/>
          </a:p>
        </p:txBody>
      </p:sp>
    </p:spTree>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TF10001025" id="{F9915BBD-9749-466F-995C-8C8D6A938EC0}" vid="{CF1D1A65-FC75-42D2-B7EF-D2991382DC6F}"/>
    </a:ext>
  </a:extLst>
</a:theme>
</file>

<file path=docProps/app.xml><?xml version="1.0" encoding="utf-8"?>
<Properties xmlns="http://schemas.openxmlformats.org/officeDocument/2006/extended-properties" xmlns:vt="http://schemas.openxmlformats.org/officeDocument/2006/docPropsVTypes">
  <TotalTime>2409</TotalTime>
  <Words>1274</Words>
  <Application>Microsoft Office PowerPoint</Application>
  <PresentationFormat>Custom</PresentationFormat>
  <Paragraphs>80</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Crop</vt:lpstr>
      <vt:lpstr>Health psychology  Unit - 2</vt:lpstr>
      <vt:lpstr>Slide 2</vt:lpstr>
      <vt:lpstr>Models of Health</vt:lpstr>
      <vt:lpstr>Slide 4</vt:lpstr>
      <vt:lpstr>Slide 5</vt:lpstr>
      <vt:lpstr>Slide 6</vt:lpstr>
      <vt:lpstr>Slide 7</vt:lpstr>
      <vt:lpstr>Slide 8</vt:lpstr>
      <vt:lpstr>Socio- Cultural Model Of Health</vt:lpstr>
      <vt:lpstr>Health Belief Model</vt:lpstr>
      <vt:lpstr>Health Belief Model</vt:lpstr>
      <vt:lpstr>Health Belief Model </vt:lpstr>
      <vt:lpstr>Slide 13</vt:lpstr>
      <vt:lpstr>Slide 14</vt:lpstr>
      <vt:lpstr>Slide 15</vt:lpstr>
      <vt:lpstr>Slide 16</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psychology  Unit -1</dc:title>
  <dc:creator>Unknown User</dc:creator>
  <cp:lastModifiedBy>user</cp:lastModifiedBy>
  <cp:revision>65</cp:revision>
  <dcterms:created xsi:type="dcterms:W3CDTF">2020-11-23T06:24:24Z</dcterms:created>
  <dcterms:modified xsi:type="dcterms:W3CDTF">2020-12-09T06:08:52Z</dcterms:modified>
</cp:coreProperties>
</file>