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67"/>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23860-5415-2A46-8642-3AAF7156C6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DD9A8E-B48B-3944-B1E8-9EE8F74B2A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0C26F0-A06A-774C-A7C9-5824325F57F7}"/>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5" name="Footer Placeholder 4">
            <a:extLst>
              <a:ext uri="{FF2B5EF4-FFF2-40B4-BE49-F238E27FC236}">
                <a16:creationId xmlns:a16="http://schemas.microsoft.com/office/drawing/2014/main" id="{D33DEBDD-5DD9-DF46-B840-2360F2081A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6271F2-9D5F-6D4E-9CE0-060AA1315B98}"/>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410788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E0837-6BCE-D44A-8C16-4A3CA51296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8BEB8D-EA81-134A-BE1E-DC840231B15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391DFF-AF40-E04B-A376-929867FF236B}"/>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5" name="Footer Placeholder 4">
            <a:extLst>
              <a:ext uri="{FF2B5EF4-FFF2-40B4-BE49-F238E27FC236}">
                <a16:creationId xmlns:a16="http://schemas.microsoft.com/office/drawing/2014/main" id="{96257F02-7ADC-EA4F-BB05-4DE153C913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4D0B01-776A-284C-9A3B-5CE21C09694C}"/>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306906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7E3E2-48E2-7647-834B-6FBB98B05C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40DBE3-B5D0-484D-AB4E-AAC974752D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6AD9EF-0D81-CE43-B03D-84C081DF0F08}"/>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5" name="Footer Placeholder 4">
            <a:extLst>
              <a:ext uri="{FF2B5EF4-FFF2-40B4-BE49-F238E27FC236}">
                <a16:creationId xmlns:a16="http://schemas.microsoft.com/office/drawing/2014/main" id="{62F4792E-CDB6-5947-B037-2704CA642B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6DB0D7-99C5-D14D-9729-DC05E1092A0A}"/>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122517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CC22D-DA3D-0C4B-B4CE-5CE6CB4B0A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5BD50D-DEA3-344C-9679-4F7F0A7D6B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37126-3964-2F4A-99C7-A3EC54AB86C2}"/>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5" name="Footer Placeholder 4">
            <a:extLst>
              <a:ext uri="{FF2B5EF4-FFF2-40B4-BE49-F238E27FC236}">
                <a16:creationId xmlns:a16="http://schemas.microsoft.com/office/drawing/2014/main" id="{AAE83EEC-8556-2E47-A34B-48FD1F1525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B927D9-0025-C94F-84BD-0AA4A89A7428}"/>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4157864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B577E-DBFF-E441-9592-89E6E93DE2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3E8397-3CC5-7D46-BD65-7D87EED887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81F81F7-DDCC-2345-AD35-1686AE59EEA5}"/>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5" name="Footer Placeholder 4">
            <a:extLst>
              <a:ext uri="{FF2B5EF4-FFF2-40B4-BE49-F238E27FC236}">
                <a16:creationId xmlns:a16="http://schemas.microsoft.com/office/drawing/2014/main" id="{EF15D924-6C32-904E-87CE-10B1DE01C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8521C9-38DC-124F-9EB6-C92D6B67EFC8}"/>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2967246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7DB82-26D3-0945-8737-F28C0BE663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8B3E1F-2267-6042-956A-E8474B861D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D54072-F16D-8E48-9F7C-9E0ED0B40B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09E3A6-EE8B-7842-AE57-04090212BDBD}"/>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6" name="Footer Placeholder 5">
            <a:extLst>
              <a:ext uri="{FF2B5EF4-FFF2-40B4-BE49-F238E27FC236}">
                <a16:creationId xmlns:a16="http://schemas.microsoft.com/office/drawing/2014/main" id="{05A61F4A-FF70-0F4C-841A-54E7E6569B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876C22-52FB-0646-850E-260C4A69A5D2}"/>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81820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6DE8-1110-B844-ACD4-92B6943F56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DD3ECA-1258-944F-899F-9FDE647805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9D5165C-8F21-104B-93A6-AD5926249D7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4B007F-A701-314A-AD85-D046115840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54D9DD3-19CA-D94B-8EE1-418A115A97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4B9012-0037-244A-BBCF-877080EE8C92}"/>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8" name="Footer Placeholder 7">
            <a:extLst>
              <a:ext uri="{FF2B5EF4-FFF2-40B4-BE49-F238E27FC236}">
                <a16:creationId xmlns:a16="http://schemas.microsoft.com/office/drawing/2014/main" id="{0A3F5DFD-368A-CE4F-8C58-10F38AEBB5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917CFB-E389-254E-B2DB-134099A685A7}"/>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2927378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915F8-EE54-CF4E-9C11-4862E87C9B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1F1FAC-C74F-C94E-AF85-DA894D1492AB}"/>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4" name="Footer Placeholder 3">
            <a:extLst>
              <a:ext uri="{FF2B5EF4-FFF2-40B4-BE49-F238E27FC236}">
                <a16:creationId xmlns:a16="http://schemas.microsoft.com/office/drawing/2014/main" id="{8CAD8D29-4D57-3343-87BD-257AE9168E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F611AE-04ED-D940-9EA8-EDEFCA93809E}"/>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2606583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4CB14A-6435-AD4B-B13A-5065EBD2E70D}"/>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3" name="Footer Placeholder 2">
            <a:extLst>
              <a:ext uri="{FF2B5EF4-FFF2-40B4-BE49-F238E27FC236}">
                <a16:creationId xmlns:a16="http://schemas.microsoft.com/office/drawing/2014/main" id="{B50DE43E-25D2-A349-842D-0EB8604438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91B82F-42B8-4244-BFDE-82BA9EBACEA9}"/>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1185904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35968-93C8-8D44-BE64-F52C36A09C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ED8606-BF33-A841-8395-9664E09B81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3046F9-E405-7848-AD1C-5E3902CF24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69025A-444D-3C43-8D85-0A8823869481}"/>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6" name="Footer Placeholder 5">
            <a:extLst>
              <a:ext uri="{FF2B5EF4-FFF2-40B4-BE49-F238E27FC236}">
                <a16:creationId xmlns:a16="http://schemas.microsoft.com/office/drawing/2014/main" id="{5EF6C0D3-A0FA-B146-94BE-610DED1C99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8F7C29-770D-FA4B-A712-AE75791BDF38}"/>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2014796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93995-A6C9-0C4B-916B-EBA7A623F7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907D8C-9032-7842-9331-03751B0B98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52E8B9-B1E0-964E-90E2-D7503A4BCE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99440A-729B-8147-B974-DE45A436B860}"/>
              </a:ext>
            </a:extLst>
          </p:cNvPr>
          <p:cNvSpPr>
            <a:spLocks noGrp="1"/>
          </p:cNvSpPr>
          <p:nvPr>
            <p:ph type="dt" sz="half" idx="10"/>
          </p:nvPr>
        </p:nvSpPr>
        <p:spPr/>
        <p:txBody>
          <a:bodyPr/>
          <a:lstStyle/>
          <a:p>
            <a:fld id="{B39753A0-7937-FF4E-95B3-7260F4E01EF9}" type="datetimeFigureOut">
              <a:rPr lang="en-US" smtClean="0"/>
              <a:t>2/16/21</a:t>
            </a:fld>
            <a:endParaRPr lang="en-US"/>
          </a:p>
        </p:txBody>
      </p:sp>
      <p:sp>
        <p:nvSpPr>
          <p:cNvPr id="6" name="Footer Placeholder 5">
            <a:extLst>
              <a:ext uri="{FF2B5EF4-FFF2-40B4-BE49-F238E27FC236}">
                <a16:creationId xmlns:a16="http://schemas.microsoft.com/office/drawing/2014/main" id="{DD316EA6-9BAA-A24C-BF22-A17F79B937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D334D1-F3D1-0F49-81CE-2840FECAB833}"/>
              </a:ext>
            </a:extLst>
          </p:cNvPr>
          <p:cNvSpPr>
            <a:spLocks noGrp="1"/>
          </p:cNvSpPr>
          <p:nvPr>
            <p:ph type="sldNum" sz="quarter" idx="12"/>
          </p:nvPr>
        </p:nvSpPr>
        <p:spPr/>
        <p:txBody>
          <a:bodyPr/>
          <a:lstStyle/>
          <a:p>
            <a:fld id="{03A8331F-4501-1D48-AB29-5598FF020D34}" type="slidenum">
              <a:rPr lang="en-US" smtClean="0"/>
              <a:t>‹#›</a:t>
            </a:fld>
            <a:endParaRPr lang="en-US"/>
          </a:p>
        </p:txBody>
      </p:sp>
    </p:spTree>
    <p:extLst>
      <p:ext uri="{BB962C8B-B14F-4D97-AF65-F5344CB8AC3E}">
        <p14:creationId xmlns:p14="http://schemas.microsoft.com/office/powerpoint/2010/main" val="711235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148BA8-8060-B14A-A38A-DF1FFBF9C7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8B34DA-CD34-FF43-A59E-7347F0238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274708-1904-3B48-9BF1-4226B97C62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753A0-7937-FF4E-95B3-7260F4E01EF9}" type="datetimeFigureOut">
              <a:rPr lang="en-US" smtClean="0"/>
              <a:t>2/16/21</a:t>
            </a:fld>
            <a:endParaRPr lang="en-US"/>
          </a:p>
        </p:txBody>
      </p:sp>
      <p:sp>
        <p:nvSpPr>
          <p:cNvPr id="5" name="Footer Placeholder 4">
            <a:extLst>
              <a:ext uri="{FF2B5EF4-FFF2-40B4-BE49-F238E27FC236}">
                <a16:creationId xmlns:a16="http://schemas.microsoft.com/office/drawing/2014/main" id="{66ADD86B-2065-554F-80EC-63B5E6F144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CCC122-B0EF-414A-AB4F-C60BB28661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8331F-4501-1D48-AB29-5598FF020D34}" type="slidenum">
              <a:rPr lang="en-US" smtClean="0"/>
              <a:t>‹#›</a:t>
            </a:fld>
            <a:endParaRPr lang="en-US"/>
          </a:p>
        </p:txBody>
      </p:sp>
    </p:spTree>
    <p:extLst>
      <p:ext uri="{BB962C8B-B14F-4D97-AF65-F5344CB8AC3E}">
        <p14:creationId xmlns:p14="http://schemas.microsoft.com/office/powerpoint/2010/main" val="2477391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B05D8-BACB-D74E-83E1-21BAE97F985F}"/>
              </a:ext>
            </a:extLst>
          </p:cNvPr>
          <p:cNvSpPr>
            <a:spLocks noGrp="1"/>
          </p:cNvSpPr>
          <p:nvPr>
            <p:ph type="ctrTitle"/>
          </p:nvPr>
        </p:nvSpPr>
        <p:spPr/>
        <p:txBody>
          <a:bodyPr/>
          <a:lstStyle/>
          <a:p>
            <a:r>
              <a:rPr lang="en-US" dirty="0"/>
              <a:t>Unit 1</a:t>
            </a:r>
          </a:p>
        </p:txBody>
      </p:sp>
      <p:sp>
        <p:nvSpPr>
          <p:cNvPr id="3" name="Subtitle 2">
            <a:extLst>
              <a:ext uri="{FF2B5EF4-FFF2-40B4-BE49-F238E27FC236}">
                <a16:creationId xmlns:a16="http://schemas.microsoft.com/office/drawing/2014/main" id="{BC4C5521-5D6E-F14B-9A6A-A1249E9F1EA5}"/>
              </a:ext>
            </a:extLst>
          </p:cNvPr>
          <p:cNvSpPr>
            <a:spLocks noGrp="1"/>
          </p:cNvSpPr>
          <p:nvPr>
            <p:ph type="subTitle" idx="1"/>
          </p:nvPr>
        </p:nvSpPr>
        <p:spPr/>
        <p:txBody>
          <a:bodyPr/>
          <a:lstStyle/>
          <a:p>
            <a:r>
              <a:rPr lang="en-US" dirty="0"/>
              <a:t>INTRODUCTION</a:t>
            </a:r>
          </a:p>
        </p:txBody>
      </p:sp>
    </p:spTree>
    <p:extLst>
      <p:ext uri="{BB962C8B-B14F-4D97-AF65-F5344CB8AC3E}">
        <p14:creationId xmlns:p14="http://schemas.microsoft.com/office/powerpoint/2010/main" val="2201820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AA827-6B54-2546-B502-091019D26434}"/>
              </a:ext>
            </a:extLst>
          </p:cNvPr>
          <p:cNvSpPr>
            <a:spLocks noGrp="1"/>
          </p:cNvSpPr>
          <p:nvPr>
            <p:ph type="title"/>
          </p:nvPr>
        </p:nvSpPr>
        <p:spPr/>
        <p:txBody>
          <a:bodyPr/>
          <a:lstStyle/>
          <a:p>
            <a:r>
              <a:rPr lang="en-US" b="1" dirty="0"/>
              <a:t>MARKETING</a:t>
            </a:r>
          </a:p>
        </p:txBody>
      </p:sp>
      <p:sp>
        <p:nvSpPr>
          <p:cNvPr id="3" name="Content Placeholder 2">
            <a:extLst>
              <a:ext uri="{FF2B5EF4-FFF2-40B4-BE49-F238E27FC236}">
                <a16:creationId xmlns:a16="http://schemas.microsoft.com/office/drawing/2014/main" id="{D6CF68CA-D187-B548-A829-AE5D56EFD9FE}"/>
              </a:ext>
            </a:extLst>
          </p:cNvPr>
          <p:cNvSpPr>
            <a:spLocks noGrp="1"/>
          </p:cNvSpPr>
          <p:nvPr>
            <p:ph idx="1"/>
          </p:nvPr>
        </p:nvSpPr>
        <p:spPr/>
        <p:txBody>
          <a:bodyPr/>
          <a:lstStyle/>
          <a:p>
            <a:pPr marL="0" indent="0">
              <a:buNone/>
            </a:pPr>
            <a:r>
              <a:rPr lang="en-IN" dirty="0"/>
              <a:t>According to American Marketing Association “Marketing is the process of planning and executing the conception, pricing, promotion, and distribution of ideas, goods, and services to create exchanges that satisfy individual and organisational objectives”. </a:t>
            </a:r>
          </a:p>
          <a:p>
            <a:endParaRPr lang="en-US" dirty="0"/>
          </a:p>
        </p:txBody>
      </p:sp>
    </p:spTree>
    <p:extLst>
      <p:ext uri="{BB962C8B-B14F-4D97-AF65-F5344CB8AC3E}">
        <p14:creationId xmlns:p14="http://schemas.microsoft.com/office/powerpoint/2010/main" val="207380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82FB4-2AA8-4449-AF73-DE1CD43E80AD}"/>
              </a:ext>
            </a:extLst>
          </p:cNvPr>
          <p:cNvSpPr>
            <a:spLocks noGrp="1"/>
          </p:cNvSpPr>
          <p:nvPr>
            <p:ph type="title"/>
          </p:nvPr>
        </p:nvSpPr>
        <p:spPr/>
        <p:txBody>
          <a:bodyPr/>
          <a:lstStyle/>
          <a:p>
            <a:r>
              <a:rPr lang="en-US" b="1" dirty="0"/>
              <a:t>MARKETING</a:t>
            </a:r>
          </a:p>
        </p:txBody>
      </p:sp>
      <p:sp>
        <p:nvSpPr>
          <p:cNvPr id="3" name="Content Placeholder 2">
            <a:extLst>
              <a:ext uri="{FF2B5EF4-FFF2-40B4-BE49-F238E27FC236}">
                <a16:creationId xmlns:a16="http://schemas.microsoft.com/office/drawing/2014/main" id="{C3D7FE03-7950-7E4C-9AE2-E2B1BE93FC27}"/>
              </a:ext>
            </a:extLst>
          </p:cNvPr>
          <p:cNvSpPr>
            <a:spLocks noGrp="1"/>
          </p:cNvSpPr>
          <p:nvPr>
            <p:ph idx="1"/>
          </p:nvPr>
        </p:nvSpPr>
        <p:spPr/>
        <p:txBody>
          <a:bodyPr/>
          <a:lstStyle/>
          <a:p>
            <a:pPr marL="0" indent="0">
              <a:buNone/>
            </a:pPr>
            <a:r>
              <a:rPr lang="en-IN" dirty="0"/>
              <a:t>Philip Kotler defines marketing “It is a social and managerial process by which individuals and groups obtain what they need and want through creating, offering and exchanging products of value with others”. </a:t>
            </a:r>
          </a:p>
          <a:p>
            <a:endParaRPr lang="en-US" dirty="0"/>
          </a:p>
        </p:txBody>
      </p:sp>
    </p:spTree>
    <p:extLst>
      <p:ext uri="{BB962C8B-B14F-4D97-AF65-F5344CB8AC3E}">
        <p14:creationId xmlns:p14="http://schemas.microsoft.com/office/powerpoint/2010/main" val="3339150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9A9D2-12DE-CC45-ACC3-847F05E3F431}"/>
              </a:ext>
            </a:extLst>
          </p:cNvPr>
          <p:cNvSpPr>
            <a:spLocks noGrp="1"/>
          </p:cNvSpPr>
          <p:nvPr>
            <p:ph type="title"/>
          </p:nvPr>
        </p:nvSpPr>
        <p:spPr/>
        <p:txBody>
          <a:bodyPr>
            <a:normAutofit fontScale="90000"/>
          </a:bodyPr>
          <a:lstStyle/>
          <a:p>
            <a:r>
              <a:rPr lang="en-IN" b="1" dirty="0"/>
              <a:t>CORPORATE ORIENTATIONS TOWARDS MARKET PLACE </a:t>
            </a:r>
            <a:br>
              <a:rPr lang="en-IN" dirty="0"/>
            </a:br>
            <a:endParaRPr lang="en-US" dirty="0"/>
          </a:p>
        </p:txBody>
      </p:sp>
      <p:sp>
        <p:nvSpPr>
          <p:cNvPr id="3" name="Content Placeholder 2">
            <a:extLst>
              <a:ext uri="{FF2B5EF4-FFF2-40B4-BE49-F238E27FC236}">
                <a16:creationId xmlns:a16="http://schemas.microsoft.com/office/drawing/2014/main" id="{7E5E7C9D-399A-3743-9384-1673640B63B6}"/>
              </a:ext>
            </a:extLst>
          </p:cNvPr>
          <p:cNvSpPr>
            <a:spLocks noGrp="1"/>
          </p:cNvSpPr>
          <p:nvPr>
            <p:ph idx="1"/>
          </p:nvPr>
        </p:nvSpPr>
        <p:spPr/>
        <p:txBody>
          <a:bodyPr/>
          <a:lstStyle/>
          <a:p>
            <a:r>
              <a:rPr lang="en-IN" b="1" dirty="0"/>
              <a:t>The Production Concept (19</a:t>
            </a:r>
            <a:r>
              <a:rPr lang="en-IN" b="1" baseline="30000" dirty="0"/>
              <a:t>th</a:t>
            </a:r>
            <a:r>
              <a:rPr lang="en-IN" b="1" dirty="0"/>
              <a:t> </a:t>
            </a:r>
            <a:r>
              <a:rPr lang="en-IN" b="1" dirty="0" err="1"/>
              <a:t>centuary</a:t>
            </a:r>
            <a:r>
              <a:rPr lang="en-IN" b="1" dirty="0"/>
              <a:t>)</a:t>
            </a:r>
            <a:endParaRPr lang="en-IN" dirty="0"/>
          </a:p>
          <a:p>
            <a:r>
              <a:rPr lang="en-IN" b="1" dirty="0"/>
              <a:t>The Product Concept </a:t>
            </a:r>
            <a:endParaRPr lang="en-IN" dirty="0"/>
          </a:p>
          <a:p>
            <a:r>
              <a:rPr lang="en-IN" b="1" dirty="0"/>
              <a:t>The selling concept/sales concept </a:t>
            </a:r>
            <a:endParaRPr lang="en-IN" dirty="0"/>
          </a:p>
          <a:p>
            <a:r>
              <a:rPr lang="en-IN" b="1" dirty="0"/>
              <a:t>The marketing concept (1970’s)</a:t>
            </a:r>
            <a:endParaRPr lang="en-IN" dirty="0"/>
          </a:p>
          <a:p>
            <a:r>
              <a:rPr lang="en-IN" b="1" dirty="0"/>
              <a:t>The societal marketing concept (1990’s)</a:t>
            </a:r>
            <a:endParaRPr lang="en-IN" dirty="0"/>
          </a:p>
          <a:p>
            <a:endParaRPr lang="en-US" dirty="0"/>
          </a:p>
        </p:txBody>
      </p:sp>
    </p:spTree>
    <p:extLst>
      <p:ext uri="{BB962C8B-B14F-4D97-AF65-F5344CB8AC3E}">
        <p14:creationId xmlns:p14="http://schemas.microsoft.com/office/powerpoint/2010/main" val="1954825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22C2-0843-2D4E-9CAC-06CE48C717E9}"/>
              </a:ext>
            </a:extLst>
          </p:cNvPr>
          <p:cNvSpPr>
            <a:spLocks noGrp="1"/>
          </p:cNvSpPr>
          <p:nvPr>
            <p:ph type="title"/>
          </p:nvPr>
        </p:nvSpPr>
        <p:spPr/>
        <p:txBody>
          <a:bodyPr/>
          <a:lstStyle/>
          <a:p>
            <a:r>
              <a:rPr lang="en-IN" b="1" dirty="0"/>
              <a:t>MARKETING MANAGEMENT </a:t>
            </a:r>
            <a:br>
              <a:rPr lang="en-IN" dirty="0"/>
            </a:br>
            <a:endParaRPr lang="en-US" dirty="0"/>
          </a:p>
        </p:txBody>
      </p:sp>
      <p:sp>
        <p:nvSpPr>
          <p:cNvPr id="3" name="Content Placeholder 2">
            <a:extLst>
              <a:ext uri="{FF2B5EF4-FFF2-40B4-BE49-F238E27FC236}">
                <a16:creationId xmlns:a16="http://schemas.microsoft.com/office/drawing/2014/main" id="{AA257936-2211-3C47-BDBF-9FA043FE8534}"/>
              </a:ext>
            </a:extLst>
          </p:cNvPr>
          <p:cNvSpPr>
            <a:spLocks noGrp="1"/>
          </p:cNvSpPr>
          <p:nvPr>
            <p:ph idx="1"/>
          </p:nvPr>
        </p:nvSpPr>
        <p:spPr/>
        <p:txBody>
          <a:bodyPr/>
          <a:lstStyle/>
          <a:p>
            <a:r>
              <a:rPr lang="en-IN" dirty="0"/>
              <a:t>American Marketing Association defines “Marketing management is the process of planning and executing the conception, pricing, promotion and distribution of ideas, goods, and services to create exchanges that satisfy individual and organizational goals”. </a:t>
            </a:r>
          </a:p>
          <a:p>
            <a:endParaRPr lang="en-US" dirty="0"/>
          </a:p>
        </p:txBody>
      </p:sp>
    </p:spTree>
    <p:extLst>
      <p:ext uri="{BB962C8B-B14F-4D97-AF65-F5344CB8AC3E}">
        <p14:creationId xmlns:p14="http://schemas.microsoft.com/office/powerpoint/2010/main" val="2025159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F9A80-325B-2A4C-9B80-118902689C8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6BAE295-5835-BE4F-96E6-3B91977932D4}"/>
              </a:ext>
            </a:extLst>
          </p:cNvPr>
          <p:cNvSpPr>
            <a:spLocks noGrp="1"/>
          </p:cNvSpPr>
          <p:nvPr>
            <p:ph idx="1"/>
          </p:nvPr>
        </p:nvSpPr>
        <p:spPr/>
        <p:txBody>
          <a:bodyPr>
            <a:normAutofit fontScale="92500" lnSpcReduction="10000"/>
          </a:bodyPr>
          <a:lstStyle/>
          <a:p>
            <a:r>
              <a:rPr lang="en-IN" dirty="0"/>
              <a:t>The eminent writer Philip Kotler has quoted eight different states of demand and corresponding job of marketing managers there to. </a:t>
            </a:r>
          </a:p>
          <a:p>
            <a:r>
              <a:rPr lang="en-IN" b="1" dirty="0"/>
              <a:t>(A) Negative Demand </a:t>
            </a:r>
            <a:endParaRPr lang="en-IN" dirty="0"/>
          </a:p>
          <a:p>
            <a:r>
              <a:rPr lang="en-IN" b="1" dirty="0"/>
              <a:t>(B) No Demand </a:t>
            </a:r>
            <a:endParaRPr lang="en-IN" dirty="0"/>
          </a:p>
          <a:p>
            <a:r>
              <a:rPr lang="en-IN" b="1" dirty="0"/>
              <a:t>(C) </a:t>
            </a:r>
            <a:r>
              <a:rPr lang="en-IN" b="1" dirty="0" err="1"/>
              <a:t>LatentDemand</a:t>
            </a:r>
            <a:r>
              <a:rPr lang="en-IN" b="1" dirty="0"/>
              <a:t> (Hidden Demand)</a:t>
            </a:r>
          </a:p>
          <a:p>
            <a:r>
              <a:rPr lang="en-IN" b="1" dirty="0"/>
              <a:t>(D) Declining Demand </a:t>
            </a:r>
          </a:p>
          <a:p>
            <a:r>
              <a:rPr lang="en-IN" b="1" dirty="0"/>
              <a:t>(E) Irregular Demand </a:t>
            </a:r>
            <a:endParaRPr lang="en-IN" dirty="0"/>
          </a:p>
          <a:p>
            <a:r>
              <a:rPr lang="en-IN" b="1" dirty="0"/>
              <a:t>(F) Full Demand </a:t>
            </a:r>
            <a:endParaRPr lang="en-IN" dirty="0"/>
          </a:p>
          <a:p>
            <a:r>
              <a:rPr lang="en-IN" b="1" dirty="0"/>
              <a:t>(G) Overfull Demand </a:t>
            </a:r>
            <a:endParaRPr lang="en-IN" dirty="0"/>
          </a:p>
          <a:p>
            <a:r>
              <a:rPr lang="en-IN" b="1" dirty="0"/>
              <a:t>(H) Unwholesome Demand </a:t>
            </a:r>
            <a:endParaRPr lang="en-IN" dirty="0"/>
          </a:p>
          <a:p>
            <a:endParaRPr lang="en-IN" b="1" dirty="0"/>
          </a:p>
          <a:p>
            <a:endParaRPr lang="en-IN" dirty="0"/>
          </a:p>
          <a:p>
            <a:endParaRPr lang="en-IN" dirty="0"/>
          </a:p>
          <a:p>
            <a:endParaRPr lang="en-US" dirty="0"/>
          </a:p>
        </p:txBody>
      </p:sp>
    </p:spTree>
    <p:extLst>
      <p:ext uri="{BB962C8B-B14F-4D97-AF65-F5344CB8AC3E}">
        <p14:creationId xmlns:p14="http://schemas.microsoft.com/office/powerpoint/2010/main" val="1032908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429A-C87E-6F45-9DC7-5630B8B797A4}"/>
              </a:ext>
            </a:extLst>
          </p:cNvPr>
          <p:cNvSpPr>
            <a:spLocks noGrp="1"/>
          </p:cNvSpPr>
          <p:nvPr>
            <p:ph type="title"/>
          </p:nvPr>
        </p:nvSpPr>
        <p:spPr/>
        <p:txBody>
          <a:bodyPr/>
          <a:lstStyle/>
          <a:p>
            <a:r>
              <a:rPr lang="en-IN" b="1" dirty="0"/>
              <a:t>NATURE OF MARKETING </a:t>
            </a:r>
            <a:br>
              <a:rPr lang="en-IN" dirty="0"/>
            </a:br>
            <a:endParaRPr lang="en-US" dirty="0"/>
          </a:p>
        </p:txBody>
      </p:sp>
      <p:sp>
        <p:nvSpPr>
          <p:cNvPr id="3" name="Content Placeholder 2">
            <a:extLst>
              <a:ext uri="{FF2B5EF4-FFF2-40B4-BE49-F238E27FC236}">
                <a16:creationId xmlns:a16="http://schemas.microsoft.com/office/drawing/2014/main" id="{DAC68A92-F806-7448-815F-33BC32389250}"/>
              </a:ext>
            </a:extLst>
          </p:cNvPr>
          <p:cNvSpPr>
            <a:spLocks noGrp="1"/>
          </p:cNvSpPr>
          <p:nvPr>
            <p:ph idx="1"/>
          </p:nvPr>
        </p:nvSpPr>
        <p:spPr/>
        <p:txBody>
          <a:bodyPr/>
          <a:lstStyle/>
          <a:p>
            <a:r>
              <a:rPr lang="en-IN" b="1" dirty="0"/>
              <a:t>(a) Marketing is customer oriented </a:t>
            </a:r>
            <a:endParaRPr lang="en-IN" dirty="0"/>
          </a:p>
          <a:p>
            <a:r>
              <a:rPr lang="en-IN" b="1" dirty="0"/>
              <a:t>(b) Marketing is the delivery of value</a:t>
            </a:r>
            <a:endParaRPr lang="en-IN" dirty="0"/>
          </a:p>
          <a:p>
            <a:r>
              <a:rPr lang="en-IN" b="1" dirty="0"/>
              <a:t>(c) Marketing is a net-work of relationships</a:t>
            </a:r>
            <a:r>
              <a:rPr lang="en-IN" dirty="0"/>
              <a:t>: </a:t>
            </a:r>
          </a:p>
          <a:p>
            <a:r>
              <a:rPr lang="en-IN" b="1" dirty="0"/>
              <a:t>(d) Marketing as a separate discipline </a:t>
            </a:r>
            <a:endParaRPr lang="en-IN" dirty="0"/>
          </a:p>
          <a:p>
            <a:endParaRPr lang="en-US" dirty="0"/>
          </a:p>
        </p:txBody>
      </p:sp>
    </p:spTree>
    <p:extLst>
      <p:ext uri="{BB962C8B-B14F-4D97-AF65-F5344CB8AC3E}">
        <p14:creationId xmlns:p14="http://schemas.microsoft.com/office/powerpoint/2010/main" val="350337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A809F-D7E9-2E40-8C73-FF83CEA4143E}"/>
              </a:ext>
            </a:extLst>
          </p:cNvPr>
          <p:cNvSpPr>
            <a:spLocks noGrp="1"/>
          </p:cNvSpPr>
          <p:nvPr>
            <p:ph type="title"/>
          </p:nvPr>
        </p:nvSpPr>
        <p:spPr/>
        <p:txBody>
          <a:bodyPr/>
          <a:lstStyle/>
          <a:p>
            <a:r>
              <a:rPr lang="en-IN" b="1" dirty="0"/>
              <a:t>SCOPE OF MARKETING </a:t>
            </a:r>
            <a:br>
              <a:rPr lang="en-IN" dirty="0"/>
            </a:br>
            <a:endParaRPr lang="en-US" dirty="0"/>
          </a:p>
        </p:txBody>
      </p:sp>
      <p:sp>
        <p:nvSpPr>
          <p:cNvPr id="3" name="Content Placeholder 2">
            <a:extLst>
              <a:ext uri="{FF2B5EF4-FFF2-40B4-BE49-F238E27FC236}">
                <a16:creationId xmlns:a16="http://schemas.microsoft.com/office/drawing/2014/main" id="{2CE46D64-B626-4843-980F-27D503B5C7BB}"/>
              </a:ext>
            </a:extLst>
          </p:cNvPr>
          <p:cNvSpPr>
            <a:spLocks noGrp="1"/>
          </p:cNvSpPr>
          <p:nvPr>
            <p:ph idx="1"/>
          </p:nvPr>
        </p:nvSpPr>
        <p:spPr/>
        <p:txBody>
          <a:bodyPr/>
          <a:lstStyle/>
          <a:p>
            <a:r>
              <a:rPr lang="en-IN" b="1" dirty="0"/>
              <a:t>(a) Marketing Research </a:t>
            </a:r>
            <a:endParaRPr lang="en-IN" dirty="0"/>
          </a:p>
          <a:p>
            <a:r>
              <a:rPr lang="en-IN" b="1" dirty="0"/>
              <a:t>(b) Product Planning and Development </a:t>
            </a:r>
            <a:endParaRPr lang="en-IN" dirty="0"/>
          </a:p>
          <a:p>
            <a:r>
              <a:rPr lang="en-IN" b="1" dirty="0"/>
              <a:t>(c) Pricing </a:t>
            </a:r>
            <a:endParaRPr lang="en-IN" dirty="0"/>
          </a:p>
          <a:p>
            <a:r>
              <a:rPr lang="en-IN" b="1" dirty="0"/>
              <a:t>(d) Financing </a:t>
            </a:r>
            <a:endParaRPr lang="en-IN" dirty="0"/>
          </a:p>
          <a:p>
            <a:r>
              <a:rPr lang="en-IN" b="1" dirty="0"/>
              <a:t>(e) Insurance </a:t>
            </a:r>
            <a:endParaRPr lang="en-IN" dirty="0"/>
          </a:p>
          <a:p>
            <a:r>
              <a:rPr lang="en-IN" b="1" dirty="0"/>
              <a:t>(f) Advertising</a:t>
            </a:r>
            <a:r>
              <a:rPr lang="en-IN" dirty="0"/>
              <a:t>: </a:t>
            </a:r>
          </a:p>
          <a:p>
            <a:endParaRPr lang="en-US" dirty="0"/>
          </a:p>
        </p:txBody>
      </p:sp>
    </p:spTree>
    <p:extLst>
      <p:ext uri="{BB962C8B-B14F-4D97-AF65-F5344CB8AC3E}">
        <p14:creationId xmlns:p14="http://schemas.microsoft.com/office/powerpoint/2010/main" val="1563372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292</Words>
  <Application>Microsoft Macintosh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Unit 1</vt:lpstr>
      <vt:lpstr>MARKETING</vt:lpstr>
      <vt:lpstr>MARKETING</vt:lpstr>
      <vt:lpstr>CORPORATE ORIENTATIONS TOWARDS MARKET PLACE  </vt:lpstr>
      <vt:lpstr>MARKETING MANAGEMENT  </vt:lpstr>
      <vt:lpstr>PowerPoint Presentation</vt:lpstr>
      <vt:lpstr>NATURE OF MARKETING  </vt:lpstr>
      <vt:lpstr>SCOPE OF MARKETING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Daksh Jaglan</dc:creator>
  <cp:lastModifiedBy>Daksh Jaglan</cp:lastModifiedBy>
  <cp:revision>3</cp:revision>
  <dcterms:created xsi:type="dcterms:W3CDTF">2021-02-16T05:09:00Z</dcterms:created>
  <dcterms:modified xsi:type="dcterms:W3CDTF">2021-02-16T05:34:02Z</dcterms:modified>
</cp:coreProperties>
</file>