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61" r:id="rId4"/>
    <p:sldId id="262" r:id="rId5"/>
    <p:sldId id="258" r:id="rId6"/>
    <p:sldId id="259" r:id="rId7"/>
    <p:sldId id="260" r:id="rId8"/>
    <p:sldId id="263" r:id="rId9"/>
    <p:sldId id="271" r:id="rId10"/>
    <p:sldId id="264" r:id="rId11"/>
    <p:sldId id="265" r:id="rId12"/>
    <p:sldId id="266" r:id="rId13"/>
    <p:sldId id="267" r:id="rId14"/>
    <p:sldId id="268" r:id="rId15"/>
    <p:sldId id="269"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8D2234-F46F-694B-9189-5F69D337CCE2}" type="datetimeFigureOut">
              <a:rPr lang="en-US" smtClean="0"/>
              <a:t>2/22/21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68538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D2234-F46F-694B-9189-5F69D337CCE2}" type="datetimeFigureOut">
              <a:rPr lang="en-US" smtClean="0"/>
              <a:t>2/22/21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200629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D2234-F46F-694B-9189-5F69D337CCE2}" type="datetimeFigureOut">
              <a:rPr lang="en-US" smtClean="0"/>
              <a:t>2/22/21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9486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D2234-F46F-694B-9189-5F69D337CCE2}" type="datetimeFigureOut">
              <a:rPr lang="en-US" smtClean="0"/>
              <a:t>2/22/21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3522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8D2234-F46F-694B-9189-5F69D337CCE2}" type="datetimeFigureOut">
              <a:rPr lang="en-US" smtClean="0"/>
              <a:t>2/22/21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725061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8D2234-F46F-694B-9189-5F69D337CCE2}" type="datetimeFigureOut">
              <a:rPr lang="en-US" smtClean="0"/>
              <a:t>2/22/21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29389653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8D2234-F46F-694B-9189-5F69D337CCE2}" type="datetimeFigureOut">
              <a:rPr lang="en-US" smtClean="0"/>
              <a:t>2/22/21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09968783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8D2234-F46F-694B-9189-5F69D337CCE2}" type="datetimeFigureOut">
              <a:rPr lang="en-US" smtClean="0"/>
              <a:t>2/22/21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20921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D2234-F46F-694B-9189-5F69D337CCE2}" type="datetimeFigureOut">
              <a:rPr lang="en-US" smtClean="0"/>
              <a:t>2/22/21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5610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D2234-F46F-694B-9189-5F69D337CCE2}" type="datetimeFigureOut">
              <a:rPr lang="en-US" smtClean="0"/>
              <a:t>2/22/21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83825774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D2234-F46F-694B-9189-5F69D337CCE2}" type="datetimeFigureOut">
              <a:rPr lang="en-US" smtClean="0"/>
              <a:t>2/22/21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649D6-7E21-4B47-A77D-19F3991E46FB}" type="slidenum">
              <a:rPr lang="en-US" smtClean="0"/>
              <a:t>‹#›</a:t>
            </a:fld>
            <a:endParaRPr lang="en-US"/>
          </a:p>
        </p:txBody>
      </p:sp>
    </p:spTree>
    <p:extLst>
      <p:ext uri="{BB962C8B-B14F-4D97-AF65-F5344CB8AC3E}">
        <p14:creationId xmlns:p14="http://schemas.microsoft.com/office/powerpoint/2010/main" val="1105229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D2234-F46F-694B-9189-5F69D337CCE2}" type="datetimeFigureOut">
              <a:rPr lang="en-US" smtClean="0"/>
              <a:t>2/22/21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649D6-7E21-4B47-A77D-19F3991E46FB}" type="slidenum">
              <a:rPr lang="en-US" smtClean="0"/>
              <a:t>‹#›</a:t>
            </a:fld>
            <a:endParaRPr lang="en-US"/>
          </a:p>
        </p:txBody>
      </p:sp>
    </p:spTree>
    <p:extLst>
      <p:ext uri="{BB962C8B-B14F-4D97-AF65-F5344CB8AC3E}">
        <p14:creationId xmlns:p14="http://schemas.microsoft.com/office/powerpoint/2010/main" val="4130036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rketing91.com/marketing-strategy-apple/" TargetMode="External"/><Relationship Id="rId2" Type="http://schemas.openxmlformats.org/officeDocument/2006/relationships/hyperlink" Target="https://www.marketing91.com/swot-nokia/" TargetMode="External"/><Relationship Id="rId1" Type="http://schemas.openxmlformats.org/officeDocument/2006/relationships/slideLayout" Target="../slideLayouts/slideLayout2.xml"/><Relationship Id="rId5" Type="http://schemas.openxmlformats.org/officeDocument/2006/relationships/hyperlink" Target="https://www.marketing91.com/swot-analysis-samsung/" TargetMode="External"/><Relationship Id="rId4" Type="http://schemas.openxmlformats.org/officeDocument/2006/relationships/hyperlink" Target="https://www.marketing91.com/marketing-mix-blackberry/"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Unit-1 </a:t>
            </a:r>
            <a:br>
              <a:rPr lang="en-US" dirty="0"/>
            </a:br>
            <a:r>
              <a:rPr lang="en-US" dirty="0"/>
              <a:t>The Marketing Environment and Environment Scanning</a:t>
            </a:r>
          </a:p>
        </p:txBody>
      </p:sp>
      <p:sp>
        <p:nvSpPr>
          <p:cNvPr id="3" name="Subtitle 2"/>
          <p:cNvSpPr>
            <a:spLocks noGrp="1"/>
          </p:cNvSpPr>
          <p:nvPr>
            <p:ph type="subTitle" idx="1"/>
          </p:nvPr>
        </p:nvSpPr>
        <p:spPr/>
        <p:txBody>
          <a:bodyPr/>
          <a:lstStyle/>
          <a:p>
            <a:r>
              <a:rPr lang="en-US" dirty="0"/>
              <a:t>By</a:t>
            </a:r>
          </a:p>
          <a:p>
            <a:r>
              <a:rPr lang="en-US" dirty="0" err="1"/>
              <a:t>Mrs</a:t>
            </a:r>
            <a:r>
              <a:rPr lang="en-US" dirty="0"/>
              <a:t> </a:t>
            </a:r>
            <a:r>
              <a:rPr lang="en-US" dirty="0" err="1"/>
              <a:t>Sarika</a:t>
            </a:r>
            <a:r>
              <a:rPr lang="en-US" dirty="0"/>
              <a:t> Singh</a:t>
            </a:r>
          </a:p>
          <a:p>
            <a:r>
              <a:rPr lang="en-US" dirty="0"/>
              <a:t>Faculty of Management Studies MLSU Udaipur</a:t>
            </a:r>
          </a:p>
        </p:txBody>
      </p:sp>
      <p:sp>
        <p:nvSpPr>
          <p:cNvPr id="4" name="TextBox 3">
            <a:extLst>
              <a:ext uri="{FF2B5EF4-FFF2-40B4-BE49-F238E27FC236}">
                <a16:creationId xmlns:a16="http://schemas.microsoft.com/office/drawing/2014/main" id="{D897019D-D73C-DC40-9407-1A15DC6B3881}"/>
              </a:ext>
            </a:extLst>
          </p:cNvPr>
          <p:cNvSpPr txBox="1"/>
          <p:nvPr/>
        </p:nvSpPr>
        <p:spPr>
          <a:xfrm>
            <a:off x="140677" y="4607169"/>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67293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fontAlgn="base">
              <a:buNone/>
            </a:pPr>
            <a:r>
              <a:rPr lang="en-US" b="1" dirty="0"/>
              <a:t>1. Demographic environment</a:t>
            </a:r>
            <a:endParaRPr lang="en-US" dirty="0"/>
          </a:p>
          <a:p>
            <a:r>
              <a:rPr lang="en-US" dirty="0"/>
              <a:t>Demography is the study of human populations in terms of </a:t>
            </a:r>
            <a:r>
              <a:rPr lang="en-US" b="1" dirty="0"/>
              <a:t>size,</a:t>
            </a:r>
            <a:r>
              <a:rPr lang="en-US" dirty="0"/>
              <a:t> </a:t>
            </a:r>
            <a:r>
              <a:rPr lang="en-US" b="1" dirty="0"/>
              <a:t>destiny</a:t>
            </a:r>
            <a:r>
              <a:rPr lang="en-US" dirty="0"/>
              <a:t>, </a:t>
            </a:r>
            <a:r>
              <a:rPr lang="en-US" b="1" dirty="0"/>
              <a:t>location,</a:t>
            </a:r>
            <a:r>
              <a:rPr lang="en-US" dirty="0"/>
              <a:t> </a:t>
            </a:r>
            <a:r>
              <a:rPr lang="en-US" b="1" dirty="0"/>
              <a:t>age,</a:t>
            </a:r>
            <a:r>
              <a:rPr lang="en-US" dirty="0"/>
              <a:t> </a:t>
            </a:r>
            <a:r>
              <a:rPr lang="en-US" b="1" dirty="0"/>
              <a:t>gender</a:t>
            </a:r>
            <a:r>
              <a:rPr lang="en-US" dirty="0"/>
              <a:t>, </a:t>
            </a:r>
            <a:r>
              <a:rPr lang="en-US" b="1" dirty="0"/>
              <a:t>race</a:t>
            </a:r>
            <a:r>
              <a:rPr lang="en-US" dirty="0"/>
              <a:t>, </a:t>
            </a:r>
            <a:r>
              <a:rPr lang="en-US" b="1" dirty="0"/>
              <a:t>occupation</a:t>
            </a:r>
            <a:r>
              <a:rPr lang="en-US" dirty="0"/>
              <a:t>, and other statistics.</a:t>
            </a:r>
          </a:p>
          <a:p>
            <a:r>
              <a:rPr lang="en-US" dirty="0"/>
              <a:t>This is the very important factors that help the marketer to divide the population into different market segments and target markets.</a:t>
            </a:r>
          </a:p>
          <a:p>
            <a:r>
              <a:rPr lang="en-US" dirty="0"/>
              <a:t>Demographic data helps in preparing geographical marketing plans, age, and sex-wise plans.</a:t>
            </a:r>
          </a:p>
          <a:p>
            <a:pPr marL="0" indent="0">
              <a:buNone/>
            </a:pPr>
            <a:endParaRPr lang="en-US" dirty="0"/>
          </a:p>
        </p:txBody>
      </p:sp>
    </p:spTree>
    <p:extLst>
      <p:ext uri="{BB962C8B-B14F-4D97-AF65-F5344CB8AC3E}">
        <p14:creationId xmlns:p14="http://schemas.microsoft.com/office/powerpoint/2010/main" val="294562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fontAlgn="base">
              <a:buNone/>
            </a:pPr>
            <a:r>
              <a:rPr lang="en-US" b="1" dirty="0"/>
              <a:t>2. Economic Environment</a:t>
            </a:r>
          </a:p>
          <a:p>
            <a:r>
              <a:rPr lang="en-US" dirty="0"/>
              <a:t>Economic Environment is those macro factors that affect consumer </a:t>
            </a:r>
            <a:r>
              <a:rPr lang="en-US" b="1" dirty="0"/>
              <a:t>buying power </a:t>
            </a:r>
            <a:r>
              <a:rPr lang="en-US" dirty="0"/>
              <a:t>and </a:t>
            </a:r>
            <a:r>
              <a:rPr lang="en-US" b="1" dirty="0"/>
              <a:t>spending</a:t>
            </a:r>
            <a:r>
              <a:rPr lang="en-US" dirty="0"/>
              <a:t> patterns.</a:t>
            </a:r>
          </a:p>
          <a:p>
            <a:r>
              <a:rPr lang="en-US" dirty="0"/>
              <a:t>It includes the </a:t>
            </a:r>
            <a:r>
              <a:rPr lang="en-US" b="1" dirty="0"/>
              <a:t>level of income</a:t>
            </a:r>
            <a:r>
              <a:rPr lang="en-US" dirty="0"/>
              <a:t>, </a:t>
            </a:r>
            <a:r>
              <a:rPr lang="en-US" b="1" dirty="0"/>
              <a:t>policies,</a:t>
            </a:r>
            <a:r>
              <a:rPr lang="en-US" dirty="0"/>
              <a:t> and </a:t>
            </a:r>
            <a:r>
              <a:rPr lang="en-US" b="1" dirty="0"/>
              <a:t>nature of an economy</a:t>
            </a:r>
            <a:r>
              <a:rPr lang="en-US" dirty="0"/>
              <a:t>, </a:t>
            </a:r>
            <a:r>
              <a:rPr lang="en-US" b="1" dirty="0"/>
              <a:t>economic resources</a:t>
            </a:r>
            <a:r>
              <a:rPr lang="en-US" dirty="0"/>
              <a:t>, </a:t>
            </a:r>
            <a:r>
              <a:rPr lang="en-US" b="1" dirty="0"/>
              <a:t>trade cycles</a:t>
            </a:r>
            <a:r>
              <a:rPr lang="en-US" dirty="0"/>
              <a:t>, </a:t>
            </a:r>
            <a:r>
              <a:rPr lang="en-US" b="1" dirty="0"/>
              <a:t>distribution of income and wealth</a:t>
            </a:r>
            <a:r>
              <a:rPr lang="en-US" dirty="0"/>
              <a:t>.</a:t>
            </a:r>
          </a:p>
          <a:p>
            <a:r>
              <a:rPr lang="en-US" dirty="0"/>
              <a:t>When the income of a family or country (per </a:t>
            </a:r>
            <a:r>
              <a:rPr lang="en-US" dirty="0" err="1"/>
              <a:t>capite</a:t>
            </a:r>
            <a:r>
              <a:rPr lang="en-US" dirty="0"/>
              <a:t> income) changes it also changes the buying behavior and spending pattern of the family or country.</a:t>
            </a:r>
          </a:p>
          <a:p>
            <a:pPr marL="0" indent="0" fontAlgn="base">
              <a:buNone/>
            </a:pPr>
            <a:endParaRPr lang="en-US" dirty="0"/>
          </a:p>
        </p:txBody>
      </p:sp>
    </p:spTree>
    <p:extLst>
      <p:ext uri="{BB962C8B-B14F-4D97-AF65-F5344CB8AC3E}">
        <p14:creationId xmlns:p14="http://schemas.microsoft.com/office/powerpoint/2010/main" val="1453497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a:t>3. Physical/Natural Environment</a:t>
            </a:r>
            <a:endParaRPr lang="en-US" dirty="0"/>
          </a:p>
          <a:p>
            <a:pPr fontAlgn="base"/>
            <a:r>
              <a:rPr lang="en-US" dirty="0"/>
              <a:t>Physical environment includes the climate, atmosphere, environmental change, accessibility of water, accessibility of raw materials etc.</a:t>
            </a:r>
          </a:p>
          <a:p>
            <a:pPr fontAlgn="base"/>
            <a:r>
              <a:rPr lang="en-US" dirty="0"/>
              <a:t> A company has to implement its policies contained by the restrictions set by nature. </a:t>
            </a:r>
          </a:p>
          <a:p>
            <a:pPr fontAlgn="base"/>
            <a:r>
              <a:rPr lang="en-US" dirty="0"/>
              <a:t>Nature offers resources, however, in a restricted way. </a:t>
            </a:r>
          </a:p>
          <a:p>
            <a:pPr fontAlgn="base"/>
            <a:r>
              <a:rPr lang="en-US" dirty="0"/>
              <a:t>The product manager has to use it proficiently. Companies must discover the best mix of products for productive usage of the accessible assets. </a:t>
            </a:r>
          </a:p>
          <a:p>
            <a:pPr marL="0" indent="0">
              <a:buNone/>
            </a:pPr>
            <a:br>
              <a:rPr lang="en-US" dirty="0"/>
            </a:br>
            <a:endParaRPr lang="en-US" dirty="0"/>
          </a:p>
        </p:txBody>
      </p:sp>
    </p:spTree>
    <p:extLst>
      <p:ext uri="{BB962C8B-B14F-4D97-AF65-F5344CB8AC3E}">
        <p14:creationId xmlns:p14="http://schemas.microsoft.com/office/powerpoint/2010/main" val="1460452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fontAlgn="base">
              <a:buNone/>
            </a:pPr>
            <a:r>
              <a:rPr lang="en-US" b="1" dirty="0"/>
              <a:t>4. Technological Environment</a:t>
            </a:r>
            <a:endParaRPr lang="en-US" dirty="0"/>
          </a:p>
          <a:p>
            <a:r>
              <a:rPr lang="en-US" dirty="0"/>
              <a:t>Technological forces are perhaps the most dramatic forces which are changing rapidly. These macro-environmental forces create a new product, new markets and marketing opportunities for marketers.</a:t>
            </a:r>
          </a:p>
        </p:txBody>
      </p:sp>
    </p:spTree>
    <p:extLst>
      <p:ext uri="{BB962C8B-B14F-4D97-AF65-F5344CB8AC3E}">
        <p14:creationId xmlns:p14="http://schemas.microsoft.com/office/powerpoint/2010/main" val="2102966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b="1" dirty="0"/>
              <a:t>5. Social &amp; Cultural Environment</a:t>
            </a:r>
            <a:endParaRPr lang="en-US" dirty="0"/>
          </a:p>
          <a:p>
            <a:pPr fontAlgn="base"/>
            <a:r>
              <a:rPr lang="en-US" dirty="0"/>
              <a:t>The vast majority of Consumers  buy in light of the impact of cultural &amp; social elements.. Every society has its own culture. Culture is a blend of different variables which are exchanged from more established eras &amp; which are gained. Consumer’s conduct is guided by the way of life, family, instructive foundations, dialects, and so on. Social components are the </a:t>
            </a:r>
            <a:r>
              <a:rPr lang="en-US" b="1" dirty="0"/>
              <a:t>cultural and social viewpoints</a:t>
            </a:r>
            <a:r>
              <a:rPr lang="en-US" dirty="0"/>
              <a:t>, which incorporate health cognizance, the growth rate of population, age distribution, career approach and the importance of security.</a:t>
            </a:r>
          </a:p>
          <a:p>
            <a:pPr fontAlgn="base"/>
            <a:r>
              <a:rPr lang="en-US" dirty="0"/>
              <a:t>The society is a mix of different groups with diverse </a:t>
            </a:r>
            <a:r>
              <a:rPr lang="en-US" b="1" dirty="0"/>
              <a:t>cultures </a:t>
            </a:r>
            <a:r>
              <a:rPr lang="en-US" dirty="0"/>
              <a:t>&amp; </a:t>
            </a:r>
            <a:r>
              <a:rPr lang="en-US" b="1" dirty="0"/>
              <a:t>subcultures.</a:t>
            </a:r>
            <a:r>
              <a:rPr lang="en-US" dirty="0"/>
              <a:t> Every society has its conduct. The marketing manager of a company must study the society in which he works. </a:t>
            </a:r>
            <a:r>
              <a:rPr lang="en-US" dirty="0" err="1"/>
              <a:t>Eg</a:t>
            </a:r>
            <a:r>
              <a:rPr lang="en-US" dirty="0"/>
              <a:t>: In India, we have distinctive cultural groups like </a:t>
            </a:r>
            <a:r>
              <a:rPr lang="en-US" i="1" dirty="0"/>
              <a:t>Kashmiris</a:t>
            </a:r>
            <a:r>
              <a:rPr lang="en-US" dirty="0"/>
              <a:t>, </a:t>
            </a:r>
            <a:r>
              <a:rPr lang="en-US" i="1" dirty="0"/>
              <a:t>Punjabis</a:t>
            </a:r>
            <a:r>
              <a:rPr lang="en-US" dirty="0"/>
              <a:t>, </a:t>
            </a:r>
            <a:r>
              <a:rPr lang="en-US" i="1" dirty="0"/>
              <a:t>Assamese</a:t>
            </a:r>
            <a:r>
              <a:rPr lang="en-US" dirty="0"/>
              <a:t>, and so forth. The manager of marketing of a company ought to observe these distinctions before finalizing the marketing schemes.</a:t>
            </a:r>
          </a:p>
          <a:p>
            <a:endParaRPr lang="en-US" dirty="0"/>
          </a:p>
        </p:txBody>
      </p:sp>
    </p:spTree>
    <p:extLst>
      <p:ext uri="{BB962C8B-B14F-4D97-AF65-F5344CB8AC3E}">
        <p14:creationId xmlns:p14="http://schemas.microsoft.com/office/powerpoint/2010/main" val="2043464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   6.Political and legal Environment</a:t>
            </a:r>
          </a:p>
          <a:p>
            <a:r>
              <a:rPr lang="en-US" dirty="0"/>
              <a:t>It includes government actions, government legislation, public policies, and acts which affect the operations of a company or business.</a:t>
            </a:r>
          </a:p>
          <a:p>
            <a:r>
              <a:rPr lang="en-US" dirty="0"/>
              <a:t>For example, if the government specifies that certain products need mandatory packaging then it will boost the cardboard and packaging companies but it will add to the cost of the product. </a:t>
            </a:r>
          </a:p>
          <a:p>
            <a:r>
              <a:rPr lang="en-US" dirty="0"/>
              <a:t>Regulations in advertising, like a ban on advertisement of certain products like liquor, cigarettes and pan masalas and hoarding of food products, gas and kerosene are the reality of today’s business. </a:t>
            </a:r>
            <a:r>
              <a:rPr lang="en-US" b="1" dirty="0"/>
              <a:t>Business legislations </a:t>
            </a:r>
            <a:r>
              <a:rPr lang="en-US" dirty="0"/>
              <a:t>ensure specific purposes to protect business itself as well as the society from unfair competitions; to protect consumers from unfair business practices  </a:t>
            </a:r>
          </a:p>
          <a:p>
            <a:r>
              <a:rPr lang="en-US" dirty="0"/>
              <a:t>In India business is regulated through certain laws like Monopolies and Restrictive Trade Practices Act, 1969 (MRTP Act), Foreign Exchange and Regulation Act, 1973 (FERA), Partnership Act 1932, Consumer Protection Act, 1986 (CPA), and Companies Act, 1956 etc. A businessman needs to understand various policies and political ideologies because these have a profound impact on the functioning and success of the </a:t>
            </a:r>
            <a:r>
              <a:rPr lang="en-US" dirty="0" err="1"/>
              <a:t>busines</a:t>
            </a:r>
            <a:r>
              <a:rPr lang="en-US" dirty="0"/>
              <a:t> </a:t>
            </a:r>
          </a:p>
          <a:p>
            <a:pPr marL="0" indent="0">
              <a:buNone/>
            </a:pPr>
            <a:r>
              <a:rPr lang="en-US" dirty="0"/>
              <a:t>.</a:t>
            </a:r>
          </a:p>
          <a:p>
            <a:pPr marL="0" indent="0">
              <a:buNone/>
            </a:pPr>
            <a:endParaRPr lang="en-US" dirty="0"/>
          </a:p>
        </p:txBody>
      </p:sp>
    </p:spTree>
    <p:extLst>
      <p:ext uri="{BB962C8B-B14F-4D97-AF65-F5344CB8AC3E}">
        <p14:creationId xmlns:p14="http://schemas.microsoft.com/office/powerpoint/2010/main" val="579140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1635" y="1892568"/>
            <a:ext cx="9735671" cy="4790620"/>
          </a:xfrm>
        </p:spPr>
      </p:pic>
    </p:spTree>
    <p:extLst>
      <p:ext uri="{BB962C8B-B14F-4D97-AF65-F5344CB8AC3E}">
        <p14:creationId xmlns:p14="http://schemas.microsoft.com/office/powerpoint/2010/main" val="74892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25624"/>
            <a:ext cx="10515600" cy="4736541"/>
          </a:xfrm>
        </p:spPr>
      </p:pic>
    </p:spTree>
    <p:extLst>
      <p:ext uri="{BB962C8B-B14F-4D97-AF65-F5344CB8AC3E}">
        <p14:creationId xmlns:p14="http://schemas.microsoft.com/office/powerpoint/2010/main" val="180349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25625"/>
            <a:ext cx="9932894" cy="4351338"/>
          </a:xfrm>
        </p:spPr>
      </p:pic>
    </p:spTree>
    <p:extLst>
      <p:ext uri="{BB962C8B-B14F-4D97-AF65-F5344CB8AC3E}">
        <p14:creationId xmlns:p14="http://schemas.microsoft.com/office/powerpoint/2010/main" val="50654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b="1" dirty="0"/>
              <a:t>1.Systematic Approach</a:t>
            </a:r>
          </a:p>
          <a:p>
            <a:pPr marL="0" indent="0" fontAlgn="base">
              <a:buNone/>
            </a:pPr>
            <a:r>
              <a:rPr lang="en-US" dirty="0"/>
              <a:t>Under this approach, information for environmental scanning is collected systematically. Information related to markets and customers, changes in legislation and regulations that have a direct impact on an organization’s activities, government policy statements pertaining the organization’s business and industry, </a:t>
            </a:r>
            <a:r>
              <a:rPr lang="en-US" dirty="0" err="1"/>
              <a:t>etc</a:t>
            </a:r>
            <a:r>
              <a:rPr lang="en-US" dirty="0"/>
              <a:t>, could be collected continuous updating such information is necessary not only for strategic management but also for operational activities. </a:t>
            </a:r>
          </a:p>
          <a:p>
            <a:pPr marL="0" indent="0">
              <a:buNone/>
            </a:pPr>
            <a:br>
              <a:rPr lang="en-US" dirty="0"/>
            </a:br>
            <a:endParaRPr lang="en-US" dirty="0"/>
          </a:p>
        </p:txBody>
      </p:sp>
    </p:spTree>
    <p:extLst>
      <p:ext uri="{BB962C8B-B14F-4D97-AF65-F5344CB8AC3E}">
        <p14:creationId xmlns:p14="http://schemas.microsoft.com/office/powerpoint/2010/main" val="667963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Marketing Environment</a:t>
            </a:r>
          </a:p>
        </p:txBody>
      </p:sp>
      <p:sp>
        <p:nvSpPr>
          <p:cNvPr id="3" name="Content Placeholder 2"/>
          <p:cNvSpPr>
            <a:spLocks noGrp="1"/>
          </p:cNvSpPr>
          <p:nvPr>
            <p:ph idx="1"/>
          </p:nvPr>
        </p:nvSpPr>
        <p:spPr/>
        <p:txBody>
          <a:bodyPr>
            <a:normAutofit/>
          </a:bodyPr>
          <a:lstStyle/>
          <a:p>
            <a:r>
              <a:rPr lang="en-GB" i="1" dirty="0"/>
              <a:t>“A company’s marketing environment consists of the actors and forces outside of marketing that affect marketing management ability to build and maintain successful relationships with target customers”. – Philip Kotler</a:t>
            </a:r>
            <a:r>
              <a:rPr lang="en-US" dirty="0"/>
              <a:t>”. </a:t>
            </a:r>
          </a:p>
          <a:p>
            <a:endParaRPr lang="en-US" dirty="0"/>
          </a:p>
          <a:p>
            <a:pPr marL="0" indent="0">
              <a:buNone/>
            </a:pPr>
            <a:r>
              <a:rPr lang="en-US" dirty="0"/>
              <a:t>From the above definition we can extract that marketing environment consists of factors that are internal and external which may pose threats to a firm or provide opportunities for exploitation. </a:t>
            </a:r>
          </a:p>
          <a:p>
            <a:endParaRPr lang="en-US" dirty="0"/>
          </a:p>
          <a:p>
            <a:endParaRPr lang="en-US" dirty="0"/>
          </a:p>
        </p:txBody>
      </p:sp>
    </p:spTree>
    <p:extLst>
      <p:ext uri="{BB962C8B-B14F-4D97-AF65-F5344CB8AC3E}">
        <p14:creationId xmlns:p14="http://schemas.microsoft.com/office/powerpoint/2010/main" val="1624569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b="1" dirty="0"/>
              <a:t>2. Ad hoc Approach:</a:t>
            </a:r>
          </a:p>
          <a:p>
            <a:pPr marL="0" indent="0" fontAlgn="base">
              <a:buNone/>
            </a:pPr>
            <a:r>
              <a:rPr lang="en-US" dirty="0"/>
              <a:t>Using this approach, an organization may conduct special surveys and studies to deal with specific environmental issues from time to time. Such studies may be conducted, for instance, when organization has to undertake special projects, evaluate existing strategy or devise new strategies. Changes and unforeseen developments may be investigated with regard to their impact on the organization.</a:t>
            </a:r>
          </a:p>
          <a:p>
            <a:endParaRPr lang="en-US" dirty="0"/>
          </a:p>
        </p:txBody>
      </p:sp>
    </p:spTree>
    <p:extLst>
      <p:ext uri="{BB962C8B-B14F-4D97-AF65-F5344CB8AC3E}">
        <p14:creationId xmlns:p14="http://schemas.microsoft.com/office/powerpoint/2010/main" val="1362122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b="1" dirty="0"/>
              <a:t>3. Processed-form Approach:</a:t>
            </a:r>
          </a:p>
          <a:p>
            <a:pPr marL="0" indent="0" fontAlgn="base">
              <a:buNone/>
            </a:pPr>
            <a:r>
              <a:rPr lang="en-US" dirty="0"/>
              <a:t>For adopting this approach, the organization uses information in a processed form available from different sources both inside and outside the organization. When an organization uses information supplied by government agencies or private institutions, it uses secondary sources of data and the information is available in processed form. </a:t>
            </a:r>
          </a:p>
          <a:p>
            <a:pPr marL="0" indent="0">
              <a:buNone/>
            </a:pPr>
            <a:br>
              <a:rPr lang="en-US" dirty="0"/>
            </a:br>
            <a:endParaRPr lang="en-US" dirty="0"/>
          </a:p>
        </p:txBody>
      </p:sp>
    </p:spTree>
    <p:extLst>
      <p:ext uri="{BB962C8B-B14F-4D97-AF65-F5344CB8AC3E}">
        <p14:creationId xmlns:p14="http://schemas.microsoft.com/office/powerpoint/2010/main" val="1404947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Marketing Environment</a:t>
            </a:r>
            <a:br>
              <a:rPr lang="en-US" dirty="0"/>
            </a:br>
            <a:endParaRPr lang="en-US" dirty="0"/>
          </a:p>
        </p:txBody>
      </p:sp>
      <p:sp>
        <p:nvSpPr>
          <p:cNvPr id="3" name="Content Placeholder 2"/>
          <p:cNvSpPr>
            <a:spLocks noGrp="1"/>
          </p:cNvSpPr>
          <p:nvPr>
            <p:ph idx="1"/>
          </p:nvPr>
        </p:nvSpPr>
        <p:spPr/>
        <p:txBody>
          <a:bodyPr/>
          <a:lstStyle/>
          <a:p>
            <a:r>
              <a:rPr lang="en-US" dirty="0"/>
              <a:t>1) Essential for planning</a:t>
            </a:r>
          </a:p>
          <a:p>
            <a:r>
              <a:rPr lang="en-US" dirty="0"/>
              <a:t>2) Understanding Customers</a:t>
            </a:r>
          </a:p>
          <a:p>
            <a:r>
              <a:rPr lang="en-US" dirty="0"/>
              <a:t>3) Tap new trends</a:t>
            </a:r>
          </a:p>
          <a:p>
            <a:r>
              <a:rPr lang="en-US" dirty="0"/>
              <a:t>4) Keep a check on threats</a:t>
            </a:r>
          </a:p>
          <a:p>
            <a:r>
              <a:rPr lang="en-US" dirty="0"/>
              <a:t>5) Harp on the opportunities</a:t>
            </a:r>
          </a:p>
          <a:p>
            <a:r>
              <a:rPr lang="en-US" dirty="0"/>
              <a:t>6) Understand the competition</a:t>
            </a:r>
          </a:p>
          <a:p>
            <a:r>
              <a:rPr lang="en-US" dirty="0"/>
              <a:t>7) Helps building strategy</a:t>
            </a:r>
          </a:p>
          <a:p>
            <a:r>
              <a:rPr lang="en-US" dirty="0"/>
              <a:t>8) Innovation</a:t>
            </a:r>
          </a:p>
          <a:p>
            <a:endParaRPr lang="en-US" dirty="0"/>
          </a:p>
        </p:txBody>
      </p:sp>
    </p:spTree>
    <p:extLst>
      <p:ext uri="{BB962C8B-B14F-4D97-AF65-F5344CB8AC3E}">
        <p14:creationId xmlns:p14="http://schemas.microsoft.com/office/powerpoint/2010/main" val="121934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For Example</a:t>
            </a:r>
          </a:p>
          <a:p>
            <a:r>
              <a:rPr lang="en-GB" dirty="0"/>
              <a:t>The mobile technology brand </a:t>
            </a:r>
            <a:r>
              <a:rPr lang="en-GB" dirty="0">
                <a:hlinkClick r:id="rId2"/>
              </a:rPr>
              <a:t>Nokia</a:t>
            </a:r>
            <a:r>
              <a:rPr lang="en-GB" dirty="0"/>
              <a:t> had a stronghold in the market till the time the management of the company was paying due attention to the Importance of Marketing Environment. But with the changing spheres of business dynamics and the overall marketing environment, the company was not able to keep up with the developing choices of its customers and technological advancements and slowly and gradually the brand started losing its major chunk of market share to the new and technological advanced mobile brands such as </a:t>
            </a:r>
            <a:r>
              <a:rPr lang="en-GB" dirty="0">
                <a:hlinkClick r:id="rId3"/>
              </a:rPr>
              <a:t>Apple</a:t>
            </a:r>
            <a:r>
              <a:rPr lang="en-GB" dirty="0"/>
              <a:t>, </a:t>
            </a:r>
            <a:r>
              <a:rPr lang="en-GB" dirty="0">
                <a:hlinkClick r:id="rId4"/>
              </a:rPr>
              <a:t>Blackberry</a:t>
            </a:r>
            <a:r>
              <a:rPr lang="en-GB" dirty="0"/>
              <a:t>, and </a:t>
            </a:r>
            <a:r>
              <a:rPr lang="en-GB" dirty="0">
                <a:hlinkClick r:id="rId5"/>
              </a:rPr>
              <a:t>Samsung</a:t>
            </a:r>
            <a:r>
              <a:rPr lang="en-GB" dirty="0"/>
              <a:t> that bought the revolution of smartphones. Nokia slowly lost its battle and eventually vanished from the market.</a:t>
            </a:r>
          </a:p>
          <a:p>
            <a:endParaRPr lang="en-US" dirty="0"/>
          </a:p>
        </p:txBody>
      </p:sp>
    </p:spTree>
    <p:extLst>
      <p:ext uri="{BB962C8B-B14F-4D97-AF65-F5344CB8AC3E}">
        <p14:creationId xmlns:p14="http://schemas.microsoft.com/office/powerpoint/2010/main" val="181603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CONSTITUENTS OF MARKETING ENVIRONMENT </a:t>
            </a:r>
            <a:br>
              <a:rPr lang="en-US" dirty="0"/>
            </a:b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035425"/>
            <a:ext cx="9677400" cy="5325034"/>
          </a:xfrm>
        </p:spPr>
      </p:pic>
    </p:spTree>
    <p:extLst>
      <p:ext uri="{BB962C8B-B14F-4D97-AF65-F5344CB8AC3E}">
        <p14:creationId xmlns:p14="http://schemas.microsoft.com/office/powerpoint/2010/main" val="190118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INTERNAL ENVIRONMENT</a:t>
            </a:r>
          </a:p>
        </p:txBody>
      </p:sp>
      <p:pic>
        <p:nvPicPr>
          <p:cNvPr id="4" name="Content Placeholder 3"/>
          <p:cNvPicPr>
            <a:picLocks noGrp="1" noChangeAspect="1"/>
          </p:cNvPicPr>
          <p:nvPr>
            <p:ph idx="1"/>
          </p:nvPr>
        </p:nvPicPr>
        <p:blipFill>
          <a:blip r:embed="rId2"/>
          <a:stretch>
            <a:fillRect/>
          </a:stretch>
        </p:blipFill>
        <p:spPr>
          <a:xfrm>
            <a:off x="1828800" y="1825625"/>
            <a:ext cx="7866529" cy="4351338"/>
          </a:xfrm>
          <a:prstGeom prst="rect">
            <a:avLst/>
          </a:prstGeom>
        </p:spPr>
      </p:pic>
    </p:spTree>
    <p:extLst>
      <p:ext uri="{BB962C8B-B14F-4D97-AF65-F5344CB8AC3E}">
        <p14:creationId xmlns:p14="http://schemas.microsoft.com/office/powerpoint/2010/main" val="185991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EXTERNAL ENVIRONMENT</a:t>
            </a:r>
            <a:br>
              <a:rPr lang="en-US" dirty="0"/>
            </a:br>
            <a:r>
              <a:rPr lang="en-US" dirty="0"/>
              <a:t> </a:t>
            </a:r>
            <a:r>
              <a:rPr lang="en-US" b="1" dirty="0"/>
              <a:t>MICROENVIRONMENT</a:t>
            </a:r>
          </a:p>
        </p:txBody>
      </p:sp>
      <p:sp>
        <p:nvSpPr>
          <p:cNvPr id="3" name="Content Placeholder 2"/>
          <p:cNvSpPr>
            <a:spLocks noGrp="1"/>
          </p:cNvSpPr>
          <p:nvPr>
            <p:ph idx="1"/>
          </p:nvPr>
        </p:nvSpPr>
        <p:spPr/>
        <p:txBody>
          <a:bodyPr>
            <a:normAutofit fontScale="85000" lnSpcReduction="20000"/>
          </a:bodyPr>
          <a:lstStyle/>
          <a:p>
            <a:r>
              <a:rPr lang="en-US" dirty="0"/>
              <a:t>Microenvironment:</a:t>
            </a:r>
          </a:p>
          <a:p>
            <a:pPr marL="0" indent="0" fontAlgn="base">
              <a:buNone/>
            </a:pPr>
            <a:r>
              <a:rPr lang="en-US" dirty="0"/>
              <a:t>The micro-component of the external environment is also known as the task environment. It comprises of external forces and factors that are directly related to the business. These include </a:t>
            </a:r>
          </a:p>
          <a:p>
            <a:pPr marL="0" indent="0" fontAlgn="base">
              <a:buNone/>
            </a:pPr>
            <a:r>
              <a:rPr lang="en-US" dirty="0"/>
              <a:t>   Suppliers</a:t>
            </a:r>
          </a:p>
          <a:p>
            <a:pPr marL="0" indent="0" fontAlgn="base">
              <a:buNone/>
            </a:pPr>
            <a:r>
              <a:rPr lang="en-US" dirty="0"/>
              <a:t>   Market intermediaries</a:t>
            </a:r>
          </a:p>
          <a:p>
            <a:pPr marL="0" indent="0" fontAlgn="base">
              <a:buNone/>
            </a:pPr>
            <a:r>
              <a:rPr lang="en-US" dirty="0"/>
              <a:t>   Customers </a:t>
            </a:r>
          </a:p>
          <a:p>
            <a:pPr marL="0" indent="0" fontAlgn="base">
              <a:buNone/>
            </a:pPr>
            <a:r>
              <a:rPr lang="en-US" dirty="0"/>
              <a:t>   Partners</a:t>
            </a:r>
          </a:p>
          <a:p>
            <a:pPr marL="0" indent="0" fontAlgn="base">
              <a:buNone/>
            </a:pPr>
            <a:r>
              <a:rPr lang="en-US" dirty="0"/>
              <a:t>   Competitors </a:t>
            </a:r>
          </a:p>
          <a:p>
            <a:pPr marL="0" indent="0" fontAlgn="base">
              <a:buNone/>
            </a:pPr>
            <a:r>
              <a:rPr lang="en-US" dirty="0"/>
              <a:t>   Public</a:t>
            </a:r>
          </a:p>
          <a:p>
            <a:pPr marL="0" indent="0" fontAlgn="base">
              <a:buNone/>
            </a:pPr>
            <a:br>
              <a:rPr lang="en-US" dirty="0"/>
            </a:br>
            <a:endParaRPr lang="en-US" dirty="0"/>
          </a:p>
          <a:p>
            <a:endParaRPr lang="en-US" dirty="0"/>
          </a:p>
        </p:txBody>
      </p:sp>
    </p:spTree>
    <p:extLst>
      <p:ext uri="{BB962C8B-B14F-4D97-AF65-F5344CB8AC3E}">
        <p14:creationId xmlns:p14="http://schemas.microsoft.com/office/powerpoint/2010/main" val="194614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External Environment</a:t>
            </a:r>
          </a:p>
        </p:txBody>
      </p:sp>
      <p:sp>
        <p:nvSpPr>
          <p:cNvPr id="3" name="Content Placeholder 2"/>
          <p:cNvSpPr>
            <a:spLocks noGrp="1"/>
          </p:cNvSpPr>
          <p:nvPr>
            <p:ph idx="1"/>
          </p:nvPr>
        </p:nvSpPr>
        <p:spPr/>
        <p:txBody>
          <a:bodyPr>
            <a:normAutofit fontScale="92500" lnSpcReduction="10000"/>
          </a:bodyPr>
          <a:lstStyle/>
          <a:p>
            <a:r>
              <a:rPr lang="en-US" b="1" dirty="0"/>
              <a:t>Macro Environment:</a:t>
            </a:r>
          </a:p>
          <a:p>
            <a:pPr marL="0" indent="0">
              <a:buNone/>
            </a:pPr>
            <a:r>
              <a:rPr lang="en-US" dirty="0"/>
              <a:t>The Macro environment is the uncontrollable factor of the company. For this reason, it has to structure its policies in the limits set by these factors. </a:t>
            </a:r>
          </a:p>
          <a:p>
            <a:pPr marL="0" indent="0">
              <a:buNone/>
            </a:pPr>
            <a:r>
              <a:rPr lang="en-US" dirty="0"/>
              <a:t>Macro-environment on the whole deals with </a:t>
            </a:r>
          </a:p>
          <a:p>
            <a:pPr marL="0" indent="0">
              <a:buNone/>
            </a:pPr>
            <a:r>
              <a:rPr lang="en-US" dirty="0"/>
              <a:t>  </a:t>
            </a:r>
            <a:r>
              <a:rPr lang="en-US" b="1" dirty="0"/>
              <a:t>Demographic environment</a:t>
            </a:r>
          </a:p>
          <a:p>
            <a:pPr marL="0" indent="0">
              <a:buNone/>
            </a:pPr>
            <a:r>
              <a:rPr lang="en-US" b="1" dirty="0"/>
              <a:t>  Economic environment</a:t>
            </a:r>
          </a:p>
          <a:p>
            <a:pPr marL="0" indent="0">
              <a:buNone/>
            </a:pPr>
            <a:r>
              <a:rPr lang="en-US" b="1" dirty="0"/>
              <a:t>  Technological environment</a:t>
            </a:r>
          </a:p>
          <a:p>
            <a:pPr marL="0" indent="0">
              <a:buNone/>
            </a:pPr>
            <a:r>
              <a:rPr lang="en-US" b="1" dirty="0"/>
              <a:t>  Natural </a:t>
            </a:r>
            <a:r>
              <a:rPr lang="en-US" b="1" dirty="0" err="1"/>
              <a:t>enviornment</a:t>
            </a:r>
            <a:endParaRPr lang="en-US" b="1" dirty="0"/>
          </a:p>
          <a:p>
            <a:pPr marL="0" indent="0">
              <a:buNone/>
            </a:pPr>
            <a:r>
              <a:rPr lang="en-US" b="1" dirty="0"/>
              <a:t>  Socio-cultural  environment</a:t>
            </a:r>
          </a:p>
          <a:p>
            <a:pPr marL="0" indent="0">
              <a:buNone/>
            </a:pPr>
            <a:r>
              <a:rPr lang="en-US" b="1" dirty="0"/>
              <a:t> Politico-legal environment</a:t>
            </a:r>
            <a:endParaRPr lang="en-US" dirty="0"/>
          </a:p>
        </p:txBody>
      </p:sp>
    </p:spTree>
    <p:extLst>
      <p:ext uri="{BB962C8B-B14F-4D97-AF65-F5344CB8AC3E}">
        <p14:creationId xmlns:p14="http://schemas.microsoft.com/office/powerpoint/2010/main" val="17424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5424" y="2191871"/>
            <a:ext cx="9359152" cy="4101353"/>
          </a:xfrm>
        </p:spPr>
      </p:pic>
    </p:spTree>
    <p:extLst>
      <p:ext uri="{BB962C8B-B14F-4D97-AF65-F5344CB8AC3E}">
        <p14:creationId xmlns:p14="http://schemas.microsoft.com/office/powerpoint/2010/main" val="1720277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8660</TotalTime>
  <Words>1200</Words>
  <Application>Microsoft Macintosh PowerPoint</Application>
  <PresentationFormat>Widescreen</PresentationFormat>
  <Paragraphs>74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Unit-1  The Marketing Environment and Environment Scanning</vt:lpstr>
      <vt:lpstr>Marketing Environment</vt:lpstr>
      <vt:lpstr>Importance of Marketing Environment </vt:lpstr>
      <vt:lpstr>PowerPoint Presentation</vt:lpstr>
      <vt:lpstr>CONSTITUENTS OF MARKETING ENVIRONMENT  </vt:lpstr>
      <vt:lpstr>INTERNAL ENVIRONMENT</vt:lpstr>
      <vt:lpstr>             EXTERNAL ENVIRONMENT  MICROENVIRONMENT</vt:lpstr>
      <vt:lpstr>External Environment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  The Marketing Environment and Environment Scanning</dc:title>
  <dc:creator>Microsoft Office User</dc:creator>
  <cp:lastModifiedBy>Daksh Jaglan</cp:lastModifiedBy>
  <cp:revision>22</cp:revision>
  <dcterms:created xsi:type="dcterms:W3CDTF">2020-03-21T14:27:34Z</dcterms:created>
  <dcterms:modified xsi:type="dcterms:W3CDTF">2021-02-22T12:56:59Z</dcterms:modified>
</cp:coreProperties>
</file>