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1" r:id="rId3"/>
    <p:sldId id="262" r:id="rId4"/>
    <p:sldId id="264" r:id="rId5"/>
    <p:sldId id="257" r:id="rId6"/>
    <p:sldId id="268" r:id="rId7"/>
    <p:sldId id="269" r:id="rId8"/>
    <p:sldId id="270" r:id="rId9"/>
    <p:sldId id="271" r:id="rId10"/>
    <p:sldId id="258" r:id="rId11"/>
    <p:sldId id="266" r:id="rId12"/>
    <p:sldId id="267" r:id="rId13"/>
    <p:sldId id="259" r:id="rId14"/>
    <p:sldId id="260" r:id="rId15"/>
    <p:sldId id="272" r:id="rId16"/>
    <p:sldId id="273" r:id="rId17"/>
    <p:sldId id="274" r:id="rId18"/>
    <p:sldId id="277" r:id="rId19"/>
    <p:sldId id="275" r:id="rId20"/>
    <p:sldId id="27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51"/>
  </p:normalViewPr>
  <p:slideViewPr>
    <p:cSldViewPr snapToGrid="0" snapToObjects="1">
      <p:cViewPr varScale="1">
        <p:scale>
          <a:sx n="108" d="100"/>
          <a:sy n="108" d="100"/>
        </p:scale>
        <p:origin x="73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38710A5-EE95-ED47-B1E3-76632AB60801}" type="datetimeFigureOut">
              <a:rPr lang="en-US" smtClean="0"/>
              <a:t>5/21/20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45360E-EB55-1545-B443-92B73AF58CFC}" type="slidenum">
              <a:rPr lang="en-US" smtClean="0"/>
              <a:t>‹#›</a:t>
            </a:fld>
            <a:endParaRPr lang="en-US"/>
          </a:p>
        </p:txBody>
      </p:sp>
    </p:spTree>
    <p:extLst>
      <p:ext uri="{BB962C8B-B14F-4D97-AF65-F5344CB8AC3E}">
        <p14:creationId xmlns:p14="http://schemas.microsoft.com/office/powerpoint/2010/main" val="1929956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8710A5-EE95-ED47-B1E3-76632AB60801}" type="datetimeFigureOut">
              <a:rPr lang="en-US" smtClean="0"/>
              <a:t>5/21/20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45360E-EB55-1545-B443-92B73AF58CFC}" type="slidenum">
              <a:rPr lang="en-US" smtClean="0"/>
              <a:t>‹#›</a:t>
            </a:fld>
            <a:endParaRPr lang="en-US"/>
          </a:p>
        </p:txBody>
      </p:sp>
    </p:spTree>
    <p:extLst>
      <p:ext uri="{BB962C8B-B14F-4D97-AF65-F5344CB8AC3E}">
        <p14:creationId xmlns:p14="http://schemas.microsoft.com/office/powerpoint/2010/main" val="1510245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8710A5-EE95-ED47-B1E3-76632AB60801}" type="datetimeFigureOut">
              <a:rPr lang="en-US" smtClean="0"/>
              <a:t>5/21/20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45360E-EB55-1545-B443-92B73AF58CFC}" type="slidenum">
              <a:rPr lang="en-US" smtClean="0"/>
              <a:t>‹#›</a:t>
            </a:fld>
            <a:endParaRPr lang="en-US"/>
          </a:p>
        </p:txBody>
      </p:sp>
    </p:spTree>
    <p:extLst>
      <p:ext uri="{BB962C8B-B14F-4D97-AF65-F5344CB8AC3E}">
        <p14:creationId xmlns:p14="http://schemas.microsoft.com/office/powerpoint/2010/main" val="1590592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8710A5-EE95-ED47-B1E3-76632AB60801}" type="datetimeFigureOut">
              <a:rPr lang="en-US" smtClean="0"/>
              <a:t>5/21/20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45360E-EB55-1545-B443-92B73AF58CFC}" type="slidenum">
              <a:rPr lang="en-US" smtClean="0"/>
              <a:t>‹#›</a:t>
            </a:fld>
            <a:endParaRPr lang="en-US"/>
          </a:p>
        </p:txBody>
      </p:sp>
    </p:spTree>
    <p:extLst>
      <p:ext uri="{BB962C8B-B14F-4D97-AF65-F5344CB8AC3E}">
        <p14:creationId xmlns:p14="http://schemas.microsoft.com/office/powerpoint/2010/main" val="21436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8710A5-EE95-ED47-B1E3-76632AB60801}" type="datetimeFigureOut">
              <a:rPr lang="en-US" smtClean="0"/>
              <a:t>5/21/20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45360E-EB55-1545-B443-92B73AF58CFC}" type="slidenum">
              <a:rPr lang="en-US" smtClean="0"/>
              <a:t>‹#›</a:t>
            </a:fld>
            <a:endParaRPr lang="en-US"/>
          </a:p>
        </p:txBody>
      </p:sp>
    </p:spTree>
    <p:extLst>
      <p:ext uri="{BB962C8B-B14F-4D97-AF65-F5344CB8AC3E}">
        <p14:creationId xmlns:p14="http://schemas.microsoft.com/office/powerpoint/2010/main" val="1658814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38710A5-EE95-ED47-B1E3-76632AB60801}" type="datetimeFigureOut">
              <a:rPr lang="en-US" smtClean="0"/>
              <a:t>5/21/20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45360E-EB55-1545-B443-92B73AF58CFC}" type="slidenum">
              <a:rPr lang="en-US" smtClean="0"/>
              <a:t>‹#›</a:t>
            </a:fld>
            <a:endParaRPr lang="en-US"/>
          </a:p>
        </p:txBody>
      </p:sp>
    </p:spTree>
    <p:extLst>
      <p:ext uri="{BB962C8B-B14F-4D97-AF65-F5344CB8AC3E}">
        <p14:creationId xmlns:p14="http://schemas.microsoft.com/office/powerpoint/2010/main" val="1058730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38710A5-EE95-ED47-B1E3-76632AB60801}" type="datetimeFigureOut">
              <a:rPr lang="en-US" smtClean="0"/>
              <a:t>5/21/20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45360E-EB55-1545-B443-92B73AF58CFC}" type="slidenum">
              <a:rPr lang="en-US" smtClean="0"/>
              <a:t>‹#›</a:t>
            </a:fld>
            <a:endParaRPr lang="en-US"/>
          </a:p>
        </p:txBody>
      </p:sp>
    </p:spTree>
    <p:extLst>
      <p:ext uri="{BB962C8B-B14F-4D97-AF65-F5344CB8AC3E}">
        <p14:creationId xmlns:p14="http://schemas.microsoft.com/office/powerpoint/2010/main" val="34619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8710A5-EE95-ED47-B1E3-76632AB60801}" type="datetimeFigureOut">
              <a:rPr lang="en-US" smtClean="0"/>
              <a:t>5/21/20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45360E-EB55-1545-B443-92B73AF58CFC}" type="slidenum">
              <a:rPr lang="en-US" smtClean="0"/>
              <a:t>‹#›</a:t>
            </a:fld>
            <a:endParaRPr lang="en-US"/>
          </a:p>
        </p:txBody>
      </p:sp>
    </p:spTree>
    <p:extLst>
      <p:ext uri="{BB962C8B-B14F-4D97-AF65-F5344CB8AC3E}">
        <p14:creationId xmlns:p14="http://schemas.microsoft.com/office/powerpoint/2010/main" val="2029519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8710A5-EE95-ED47-B1E3-76632AB60801}" type="datetimeFigureOut">
              <a:rPr lang="en-US" smtClean="0"/>
              <a:t>5/21/20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45360E-EB55-1545-B443-92B73AF58CFC}" type="slidenum">
              <a:rPr lang="en-US" smtClean="0"/>
              <a:t>‹#›</a:t>
            </a:fld>
            <a:endParaRPr lang="en-US"/>
          </a:p>
        </p:txBody>
      </p:sp>
    </p:spTree>
    <p:extLst>
      <p:ext uri="{BB962C8B-B14F-4D97-AF65-F5344CB8AC3E}">
        <p14:creationId xmlns:p14="http://schemas.microsoft.com/office/powerpoint/2010/main" val="1657857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8710A5-EE95-ED47-B1E3-76632AB60801}" type="datetimeFigureOut">
              <a:rPr lang="en-US" smtClean="0"/>
              <a:t>5/21/20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45360E-EB55-1545-B443-92B73AF58CFC}" type="slidenum">
              <a:rPr lang="en-US" smtClean="0"/>
              <a:t>‹#›</a:t>
            </a:fld>
            <a:endParaRPr lang="en-US"/>
          </a:p>
        </p:txBody>
      </p:sp>
    </p:spTree>
    <p:extLst>
      <p:ext uri="{BB962C8B-B14F-4D97-AF65-F5344CB8AC3E}">
        <p14:creationId xmlns:p14="http://schemas.microsoft.com/office/powerpoint/2010/main" val="16716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8710A5-EE95-ED47-B1E3-76632AB60801}" type="datetimeFigureOut">
              <a:rPr lang="en-US" smtClean="0"/>
              <a:t>5/21/20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45360E-EB55-1545-B443-92B73AF58CFC}" type="slidenum">
              <a:rPr lang="en-US" smtClean="0"/>
              <a:t>‹#›</a:t>
            </a:fld>
            <a:endParaRPr lang="en-US"/>
          </a:p>
        </p:txBody>
      </p:sp>
    </p:spTree>
    <p:extLst>
      <p:ext uri="{BB962C8B-B14F-4D97-AF65-F5344CB8AC3E}">
        <p14:creationId xmlns:p14="http://schemas.microsoft.com/office/powerpoint/2010/main" val="177945900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8710A5-EE95-ED47-B1E3-76632AB60801}" type="datetimeFigureOut">
              <a:rPr lang="en-US" smtClean="0"/>
              <a:t>5/21/20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45360E-EB55-1545-B443-92B73AF58CFC}" type="slidenum">
              <a:rPr lang="en-US" smtClean="0"/>
              <a:t>‹#›</a:t>
            </a:fld>
            <a:endParaRPr lang="en-US"/>
          </a:p>
        </p:txBody>
      </p:sp>
    </p:spTree>
    <p:extLst>
      <p:ext uri="{BB962C8B-B14F-4D97-AF65-F5344CB8AC3E}">
        <p14:creationId xmlns:p14="http://schemas.microsoft.com/office/powerpoint/2010/main" val="6448582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marketingtutor.net/mass-marketing/"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marketingtutor.net/niche-marketin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MARKETING SEGMENTATION ,TARGETING AND POSITIONING</a:t>
            </a:r>
            <a:endParaRPr lang="en-US" dirty="0"/>
          </a:p>
        </p:txBody>
      </p:sp>
      <p:sp>
        <p:nvSpPr>
          <p:cNvPr id="3" name="Subtitle 2"/>
          <p:cNvSpPr>
            <a:spLocks noGrp="1"/>
          </p:cNvSpPr>
          <p:nvPr>
            <p:ph type="subTitle" idx="1"/>
          </p:nvPr>
        </p:nvSpPr>
        <p:spPr/>
        <p:txBody>
          <a:bodyPr/>
          <a:lstStyle/>
          <a:p>
            <a:r>
              <a:rPr lang="en-US" dirty="0" smtClean="0"/>
              <a:t>By </a:t>
            </a:r>
            <a:r>
              <a:rPr lang="en-US" dirty="0" smtClean="0"/>
              <a:t>:</a:t>
            </a:r>
            <a:r>
              <a:rPr lang="en-US" dirty="0" err="1" smtClean="0"/>
              <a:t>Mrs</a:t>
            </a:r>
            <a:r>
              <a:rPr lang="en-US" dirty="0" smtClean="0"/>
              <a:t> </a:t>
            </a:r>
            <a:r>
              <a:rPr lang="en-US" dirty="0" err="1" smtClean="0"/>
              <a:t>Sarika</a:t>
            </a:r>
            <a:r>
              <a:rPr lang="en-US" dirty="0" smtClean="0"/>
              <a:t> </a:t>
            </a:r>
            <a:r>
              <a:rPr lang="en-US" dirty="0" smtClean="0"/>
              <a:t>Singh</a:t>
            </a:r>
          </a:p>
          <a:p>
            <a:r>
              <a:rPr lang="en-US" dirty="0" smtClean="0"/>
              <a:t>FMS MLSU </a:t>
            </a:r>
            <a:r>
              <a:rPr lang="en-US" dirty="0" smtClean="0"/>
              <a:t>Udaipur</a:t>
            </a:r>
            <a:endParaRPr lang="en-US" dirty="0"/>
          </a:p>
        </p:txBody>
      </p:sp>
    </p:spTree>
    <p:extLst>
      <p:ext uri="{BB962C8B-B14F-4D97-AF65-F5344CB8AC3E}">
        <p14:creationId xmlns:p14="http://schemas.microsoft.com/office/powerpoint/2010/main" val="11929165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BASES FOR SEGMENTATION </a:t>
            </a:r>
            <a:r>
              <a:rPr lang="en-US" dirty="0" smtClean="0"/>
              <a:t/>
            </a:r>
            <a:br>
              <a:rPr lang="en-US" dirty="0" smtClean="0"/>
            </a:b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93818" y="2280062"/>
            <a:ext cx="6472052" cy="3336967"/>
          </a:xfrm>
        </p:spPr>
      </p:pic>
    </p:spTree>
    <p:extLst>
      <p:ext uri="{BB962C8B-B14F-4D97-AF65-F5344CB8AC3E}">
        <p14:creationId xmlns:p14="http://schemas.microsoft.com/office/powerpoint/2010/main" val="4155031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85060" y="1825625"/>
            <a:ext cx="7849589" cy="4351338"/>
          </a:xfrm>
        </p:spPr>
      </p:pic>
    </p:spTree>
    <p:extLst>
      <p:ext uri="{BB962C8B-B14F-4D97-AF65-F5344CB8AC3E}">
        <p14:creationId xmlns:p14="http://schemas.microsoft.com/office/powerpoint/2010/main" val="7899675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86296" y="1690687"/>
            <a:ext cx="7457704" cy="4341977"/>
          </a:xfrm>
        </p:spPr>
      </p:pic>
    </p:spTree>
    <p:extLst>
      <p:ext uri="{BB962C8B-B14F-4D97-AF65-F5344CB8AC3E}">
        <p14:creationId xmlns:p14="http://schemas.microsoft.com/office/powerpoint/2010/main" val="7189717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CRITERIA FOR EFFECTIVE TARGETING OF MARKET SEGMENTS </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a:t>To be an effective target, a market segment should </a:t>
            </a:r>
            <a:r>
              <a:rPr lang="en-US" dirty="0" smtClean="0"/>
              <a:t>be</a:t>
            </a:r>
          </a:p>
          <a:p>
            <a:pPr marL="0" indent="0">
              <a:buNone/>
            </a:pPr>
            <a:r>
              <a:rPr lang="en-US" dirty="0" smtClean="0"/>
              <a:t> </a:t>
            </a:r>
            <a:r>
              <a:rPr lang="en-US" dirty="0"/>
              <a:t>(I) </a:t>
            </a:r>
            <a:r>
              <a:rPr lang="en-US" dirty="0" smtClean="0"/>
              <a:t>identifiable</a:t>
            </a:r>
            <a:endParaRPr lang="en-US" dirty="0"/>
          </a:p>
          <a:p>
            <a:pPr marL="0" indent="0">
              <a:buNone/>
            </a:pPr>
            <a:r>
              <a:rPr lang="en-US" dirty="0" smtClean="0"/>
              <a:t>(2</a:t>
            </a:r>
            <a:r>
              <a:rPr lang="en-US" dirty="0"/>
              <a:t>) sufficient (in terms of size</a:t>
            </a:r>
            <a:r>
              <a:rPr lang="en-US" dirty="0" smtClean="0"/>
              <a:t>),</a:t>
            </a:r>
          </a:p>
          <a:p>
            <a:pPr marL="0" indent="0">
              <a:buNone/>
            </a:pPr>
            <a:r>
              <a:rPr lang="en-US" dirty="0" smtClean="0"/>
              <a:t>(</a:t>
            </a:r>
            <a:r>
              <a:rPr lang="en-US" dirty="0"/>
              <a:t>3) stable or growing, </a:t>
            </a:r>
          </a:p>
          <a:p>
            <a:pPr marL="0" indent="0">
              <a:buNone/>
            </a:pPr>
            <a:r>
              <a:rPr lang="en-US" dirty="0" smtClean="0"/>
              <a:t> </a:t>
            </a:r>
            <a:r>
              <a:rPr lang="en-US" dirty="0"/>
              <a:t>(4) reachable (accessible) in terms of media and cost. </a:t>
            </a:r>
            <a:endParaRPr lang="en-US" dirty="0" smtClean="0"/>
          </a:p>
          <a:p>
            <a:endParaRPr lang="en-US" dirty="0"/>
          </a:p>
        </p:txBody>
      </p:sp>
    </p:spTree>
    <p:extLst>
      <p:ext uri="{BB962C8B-B14F-4D97-AF65-F5344CB8AC3E}">
        <p14:creationId xmlns:p14="http://schemas.microsoft.com/office/powerpoint/2010/main" val="13204090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APPROACHES FOR SELECTING TARGET MARKETS: </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b="1" dirty="0"/>
              <a:t>(a) Undifferentiated Approach </a:t>
            </a:r>
            <a:endParaRPr lang="en-US" dirty="0" smtClean="0"/>
          </a:p>
          <a:p>
            <a:r>
              <a:rPr lang="en-US" b="1" dirty="0"/>
              <a:t>(b) Concentration Approach </a:t>
            </a:r>
            <a:endParaRPr lang="en-US" dirty="0" smtClean="0"/>
          </a:p>
          <a:p>
            <a:r>
              <a:rPr lang="en-US" b="1" dirty="0"/>
              <a:t>(c) Multi-segment Approach </a:t>
            </a:r>
            <a:endParaRPr lang="en-US" dirty="0" smtClean="0"/>
          </a:p>
          <a:p>
            <a:endParaRPr lang="en-US" dirty="0"/>
          </a:p>
        </p:txBody>
      </p:sp>
    </p:spTree>
    <p:extLst>
      <p:ext uri="{BB962C8B-B14F-4D97-AF65-F5344CB8AC3E}">
        <p14:creationId xmlns:p14="http://schemas.microsoft.com/office/powerpoint/2010/main" val="4283082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Undifferentiated Approach</a:t>
            </a:r>
            <a:endParaRPr lang="en-US" dirty="0"/>
          </a:p>
        </p:txBody>
      </p:sp>
      <p:sp>
        <p:nvSpPr>
          <p:cNvPr id="3" name="Content Placeholder 2"/>
          <p:cNvSpPr>
            <a:spLocks noGrp="1"/>
          </p:cNvSpPr>
          <p:nvPr>
            <p:ph idx="1"/>
          </p:nvPr>
        </p:nvSpPr>
        <p:spPr/>
        <p:txBody>
          <a:bodyPr/>
          <a:lstStyle/>
          <a:p>
            <a:r>
              <a:rPr lang="en-US" dirty="0"/>
              <a:t>In the undifferentiated (or total- market) approach, a company develops a single marketing mix and directs it at the entire market for a particular product. This approach is used when an </a:t>
            </a:r>
            <a:r>
              <a:rPr lang="en-US" dirty="0" err="1"/>
              <a:t>organisation</a:t>
            </a:r>
            <a:r>
              <a:rPr lang="en-US" dirty="0"/>
              <a:t> defines the total market for a particular product as its target market. </a:t>
            </a:r>
          </a:p>
          <a:p>
            <a:endParaRPr lang="en-US" dirty="0"/>
          </a:p>
        </p:txBody>
      </p:sp>
    </p:spTree>
    <p:extLst>
      <p:ext uri="{BB962C8B-B14F-4D97-AF65-F5344CB8AC3E}">
        <p14:creationId xmlns:p14="http://schemas.microsoft.com/office/powerpoint/2010/main" val="410402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Concentration Approach</a:t>
            </a:r>
            <a:endParaRPr lang="en-US" dirty="0"/>
          </a:p>
        </p:txBody>
      </p:sp>
      <p:sp>
        <p:nvSpPr>
          <p:cNvPr id="3" name="Content Placeholder 2"/>
          <p:cNvSpPr>
            <a:spLocks noGrp="1"/>
          </p:cNvSpPr>
          <p:nvPr>
            <p:ph idx="1"/>
          </p:nvPr>
        </p:nvSpPr>
        <p:spPr/>
        <p:txBody>
          <a:bodyPr/>
          <a:lstStyle/>
          <a:p>
            <a:r>
              <a:rPr lang="en-US" dirty="0"/>
              <a:t>When an </a:t>
            </a:r>
            <a:r>
              <a:rPr lang="en-US" dirty="0" err="1"/>
              <a:t>organisation</a:t>
            </a:r>
            <a:r>
              <a:rPr lang="en-US" dirty="0"/>
              <a:t> directs its marketing efforts toward a single market segment through a single marketing mix, it is using a concentration approach. </a:t>
            </a:r>
          </a:p>
          <a:p>
            <a:endParaRPr lang="en-US" dirty="0"/>
          </a:p>
        </p:txBody>
      </p:sp>
    </p:spTree>
    <p:extLst>
      <p:ext uri="{BB962C8B-B14F-4D97-AF65-F5344CB8AC3E}">
        <p14:creationId xmlns:p14="http://schemas.microsoft.com/office/powerpoint/2010/main" val="7064812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 Segment Approach</a:t>
            </a:r>
            <a:endParaRPr lang="en-US" dirty="0"/>
          </a:p>
        </p:txBody>
      </p:sp>
      <p:sp>
        <p:nvSpPr>
          <p:cNvPr id="3" name="Content Placeholder 2"/>
          <p:cNvSpPr>
            <a:spLocks noGrp="1"/>
          </p:cNvSpPr>
          <p:nvPr>
            <p:ph idx="1"/>
          </p:nvPr>
        </p:nvSpPr>
        <p:spPr/>
        <p:txBody>
          <a:bodyPr/>
          <a:lstStyle/>
          <a:p>
            <a:r>
              <a:rPr lang="en-US" dirty="0"/>
              <a:t>An </a:t>
            </a:r>
            <a:r>
              <a:rPr lang="en-US" dirty="0" err="1"/>
              <a:t>organisation</a:t>
            </a:r>
            <a:r>
              <a:rPr lang="en-US" dirty="0"/>
              <a:t> using the multi- segment approach directs its marketing efforts at two or more segments by developing a marketing mix for each segment. </a:t>
            </a:r>
          </a:p>
          <a:p>
            <a:endParaRPr lang="en-US" dirty="0"/>
          </a:p>
        </p:txBody>
      </p:sp>
    </p:spTree>
    <p:extLst>
      <p:ext uri="{BB962C8B-B14F-4D97-AF65-F5344CB8AC3E}">
        <p14:creationId xmlns:p14="http://schemas.microsoft.com/office/powerpoint/2010/main" val="16137757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Once the market has been segmented and attractive segments have been identified, the next task is to work within a targeted segment to </a:t>
            </a:r>
            <a:r>
              <a:rPr lang="en-US" dirty="0" smtClean="0"/>
              <a:t>position </a:t>
            </a:r>
            <a:r>
              <a:rPr lang="en-US" dirty="0"/>
              <a:t>the product in the minds of the consumers and develop a marketing mix that will satisfy the consumer. </a:t>
            </a:r>
          </a:p>
          <a:p>
            <a:endParaRPr lang="en-US" dirty="0"/>
          </a:p>
        </p:txBody>
      </p:sp>
    </p:spTree>
    <p:extLst>
      <p:ext uri="{BB962C8B-B14F-4D97-AF65-F5344CB8AC3E}">
        <p14:creationId xmlns:p14="http://schemas.microsoft.com/office/powerpoint/2010/main" val="2212687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PRODUCT POSITIONING </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Product positioning is the creation of a clear image in the minds of consumers within the targeted segment about the nature of the product and the benefits to be gained from purchasing the product. </a:t>
            </a:r>
          </a:p>
        </p:txBody>
      </p:sp>
    </p:spTree>
    <p:extLst>
      <p:ext uri="{BB962C8B-B14F-4D97-AF65-F5344CB8AC3E}">
        <p14:creationId xmlns:p14="http://schemas.microsoft.com/office/powerpoint/2010/main" val="16387475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Marketers </a:t>
            </a:r>
            <a:r>
              <a:rPr lang="en-US" dirty="0"/>
              <a:t>must adopt three steps of target marketing: </a:t>
            </a:r>
            <a:endParaRPr lang="en-US" dirty="0" smtClean="0"/>
          </a:p>
          <a:p>
            <a:pPr marL="0" indent="0">
              <a:buNone/>
            </a:pPr>
            <a:r>
              <a:rPr lang="en-US" dirty="0"/>
              <a:t>(a)  Identify and profile different group of consumers who differ in their preferences (</a:t>
            </a:r>
            <a:r>
              <a:rPr lang="en-US" b="1" dirty="0"/>
              <a:t>segmentation</a:t>
            </a:r>
            <a:r>
              <a:rPr lang="en-US" dirty="0"/>
              <a:t>). </a:t>
            </a:r>
            <a:endParaRPr lang="en-US" dirty="0" smtClean="0">
              <a:effectLst/>
            </a:endParaRPr>
          </a:p>
          <a:p>
            <a:pPr marL="0" indent="0">
              <a:buNone/>
            </a:pPr>
            <a:r>
              <a:rPr lang="en-US" dirty="0"/>
              <a:t>(b)  Select one or more market to enter (</a:t>
            </a:r>
            <a:r>
              <a:rPr lang="en-US" b="1" dirty="0"/>
              <a:t>market targeting</a:t>
            </a:r>
            <a:r>
              <a:rPr lang="en-US" dirty="0"/>
              <a:t>) </a:t>
            </a:r>
            <a:endParaRPr lang="en-US" dirty="0" smtClean="0">
              <a:effectLst/>
            </a:endParaRPr>
          </a:p>
          <a:p>
            <a:pPr marL="0" indent="0">
              <a:buNone/>
            </a:pPr>
            <a:r>
              <a:rPr lang="en-US" dirty="0"/>
              <a:t>(c)  For each target segment, establish and communicate the major distinctive benefits of the company’s market offering (</a:t>
            </a:r>
            <a:r>
              <a:rPr lang="en-US" b="1" dirty="0"/>
              <a:t>market positioning) </a:t>
            </a:r>
            <a:endParaRPr lang="en-US" b="1" dirty="0" smtClean="0">
              <a:effectLst/>
            </a:endParaRPr>
          </a:p>
          <a:p>
            <a:r>
              <a:rPr lang="en-US" dirty="0"/>
              <a:t>(</a:t>
            </a:r>
            <a:r>
              <a:rPr lang="en-US" i="1" dirty="0"/>
              <a:t>Source</a:t>
            </a:r>
            <a:r>
              <a:rPr lang="en-US" dirty="0"/>
              <a:t>: Philip Kotler, Marketing Management)</a:t>
            </a:r>
            <a:br>
              <a:rPr lang="en-US" dirty="0"/>
            </a:br>
            <a:endParaRPr lang="en-US" dirty="0" smtClean="0"/>
          </a:p>
          <a:p>
            <a:endParaRPr lang="en-US" dirty="0"/>
          </a:p>
        </p:txBody>
      </p:sp>
    </p:spTree>
    <p:extLst>
      <p:ext uri="{BB962C8B-B14F-4D97-AF65-F5344CB8AC3E}">
        <p14:creationId xmlns:p14="http://schemas.microsoft.com/office/powerpoint/2010/main" val="3710530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STRATEGIES TO POSITION PRODUCTS </a:t>
            </a:r>
            <a:r>
              <a:rPr lang="en-US" dirty="0"/>
              <a:t/>
            </a:r>
            <a:br>
              <a:rPr lang="en-US" dirty="0"/>
            </a:br>
            <a:endParaRPr lang="en-US" dirty="0"/>
          </a:p>
        </p:txBody>
      </p:sp>
      <p:sp>
        <p:nvSpPr>
          <p:cNvPr id="3" name="Content Placeholder 2"/>
          <p:cNvSpPr>
            <a:spLocks noGrp="1"/>
          </p:cNvSpPr>
          <p:nvPr>
            <p:ph idx="1"/>
          </p:nvPr>
        </p:nvSpPr>
        <p:spPr/>
        <p:txBody>
          <a:bodyPr/>
          <a:lstStyle/>
          <a:p>
            <a:r>
              <a:rPr lang="en-US" b="1" dirty="0"/>
              <a:t>Position on Product Features </a:t>
            </a:r>
            <a:endParaRPr lang="en-US" dirty="0"/>
          </a:p>
          <a:p>
            <a:r>
              <a:rPr lang="en-US" b="1" dirty="0"/>
              <a:t>Position on Benefits </a:t>
            </a:r>
            <a:r>
              <a:rPr lang="en-US" b="1" dirty="0" smtClean="0"/>
              <a:t>:</a:t>
            </a:r>
            <a:r>
              <a:rPr lang="en-US" dirty="0"/>
              <a:t>Toothpaste advertising often features the benefit approach, as the examples of crest (decay prevention), close-up (sex appeal through white teeth and fresh breath), and </a:t>
            </a:r>
            <a:r>
              <a:rPr lang="en-US" dirty="0" err="1"/>
              <a:t>Aquafresh</a:t>
            </a:r>
            <a:r>
              <a:rPr lang="en-US" dirty="0"/>
              <a:t> (a combination of these benefits) illustrate. </a:t>
            </a:r>
          </a:p>
          <a:p>
            <a:r>
              <a:rPr lang="en-US" b="1" dirty="0"/>
              <a:t>Position on Usage </a:t>
            </a:r>
          </a:p>
          <a:p>
            <a:r>
              <a:rPr lang="en-US" b="1" dirty="0"/>
              <a:t>Position on User </a:t>
            </a:r>
            <a:endParaRPr lang="en-US" dirty="0"/>
          </a:p>
          <a:p>
            <a:r>
              <a:rPr lang="en-US" b="1" dirty="0"/>
              <a:t>Position Against Competition </a:t>
            </a:r>
            <a:endParaRPr lang="en-US" dirty="0"/>
          </a:p>
          <a:p>
            <a:endParaRPr lang="en-US" dirty="0"/>
          </a:p>
          <a:p>
            <a:endParaRPr lang="en-US" dirty="0"/>
          </a:p>
        </p:txBody>
      </p:sp>
    </p:spTree>
    <p:extLst>
      <p:ext uri="{BB962C8B-B14F-4D97-AF65-F5344CB8AC3E}">
        <p14:creationId xmlns:p14="http://schemas.microsoft.com/office/powerpoint/2010/main" val="448267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46909" y="1876301"/>
            <a:ext cx="8989621" cy="4168239"/>
          </a:xfrm>
        </p:spPr>
      </p:pic>
    </p:spTree>
    <p:extLst>
      <p:ext uri="{BB962C8B-B14F-4D97-AF65-F5344CB8AC3E}">
        <p14:creationId xmlns:p14="http://schemas.microsoft.com/office/powerpoint/2010/main" val="17253417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 SEGMENTATION</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60665" y="1690688"/>
            <a:ext cx="9203377" cy="4318226"/>
          </a:xfrm>
        </p:spPr>
      </p:pic>
    </p:spTree>
    <p:extLst>
      <p:ext uri="{BB962C8B-B14F-4D97-AF65-F5344CB8AC3E}">
        <p14:creationId xmlns:p14="http://schemas.microsoft.com/office/powerpoint/2010/main" val="82972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LEVELS OF MARKET SEGMENTATION </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marL="0" indent="0">
              <a:buNone/>
            </a:pPr>
            <a:r>
              <a:rPr lang="en-US" b="1" dirty="0" smtClean="0"/>
              <a:t>a)Mass </a:t>
            </a:r>
            <a:r>
              <a:rPr lang="en-US" b="1" dirty="0"/>
              <a:t>Marketing </a:t>
            </a:r>
            <a:endParaRPr lang="en-US" dirty="0"/>
          </a:p>
          <a:p>
            <a:pPr marL="0" indent="0">
              <a:buNone/>
            </a:pPr>
            <a:r>
              <a:rPr lang="en-US" b="1" dirty="0" smtClean="0"/>
              <a:t>b</a:t>
            </a:r>
            <a:r>
              <a:rPr lang="en-US" b="1" dirty="0"/>
              <a:t>) Segment </a:t>
            </a:r>
            <a:r>
              <a:rPr lang="en-US" b="1" dirty="0" smtClean="0"/>
              <a:t>Marketing</a:t>
            </a:r>
          </a:p>
          <a:p>
            <a:pPr marL="0" indent="0">
              <a:buNone/>
            </a:pPr>
            <a:r>
              <a:rPr lang="en-US" b="1" dirty="0" smtClean="0"/>
              <a:t>c</a:t>
            </a:r>
            <a:r>
              <a:rPr lang="en-US" b="1" dirty="0"/>
              <a:t>) Niche </a:t>
            </a:r>
            <a:r>
              <a:rPr lang="en-US" b="1" dirty="0" smtClean="0"/>
              <a:t>Marketing</a:t>
            </a:r>
          </a:p>
          <a:p>
            <a:pPr marL="0" indent="0">
              <a:buNone/>
            </a:pPr>
            <a:r>
              <a:rPr lang="en-US" b="1" dirty="0" smtClean="0"/>
              <a:t>d</a:t>
            </a:r>
            <a:r>
              <a:rPr lang="en-US" b="1" dirty="0"/>
              <a:t>) Local Marketing </a:t>
            </a:r>
            <a:endParaRPr lang="en-US" dirty="0" smtClean="0"/>
          </a:p>
          <a:p>
            <a:pPr marL="0" indent="0">
              <a:buNone/>
            </a:pPr>
            <a:r>
              <a:rPr lang="en-US" b="1" dirty="0" smtClean="0"/>
              <a:t>e</a:t>
            </a:r>
            <a:r>
              <a:rPr lang="en-US" b="1" dirty="0"/>
              <a:t>) Individual Customer Marketing </a:t>
            </a:r>
            <a:endParaRPr lang="en-US" dirty="0" smtClean="0"/>
          </a:p>
          <a:p>
            <a:pPr marL="0" indent="0">
              <a:buNone/>
            </a:pPr>
            <a:endParaRPr lang="en-US" dirty="0"/>
          </a:p>
        </p:txBody>
      </p:sp>
    </p:spTree>
    <p:extLst>
      <p:ext uri="{BB962C8B-B14F-4D97-AF65-F5344CB8AC3E}">
        <p14:creationId xmlns:p14="http://schemas.microsoft.com/office/powerpoint/2010/main" val="1834530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Mass marketing</a:t>
            </a:r>
            <a:endParaRPr lang="en-US" dirty="0"/>
          </a:p>
        </p:txBody>
      </p:sp>
      <p:sp>
        <p:nvSpPr>
          <p:cNvPr id="3" name="Content Placeholder 2"/>
          <p:cNvSpPr>
            <a:spLocks noGrp="1"/>
          </p:cNvSpPr>
          <p:nvPr>
            <p:ph idx="1"/>
          </p:nvPr>
        </p:nvSpPr>
        <p:spPr/>
        <p:txBody>
          <a:bodyPr/>
          <a:lstStyle/>
          <a:p>
            <a:r>
              <a:rPr lang="en-US" b="1" dirty="0" smtClean="0">
                <a:hlinkClick r:id="rId2"/>
              </a:rPr>
              <a:t>Mass </a:t>
            </a:r>
            <a:r>
              <a:rPr lang="en-US" b="1" dirty="0">
                <a:hlinkClick r:id="rId2"/>
              </a:rPr>
              <a:t>marketing refers to the strategy of targeting the entire potential customer market</a:t>
            </a:r>
            <a:r>
              <a:rPr lang="en-US" dirty="0"/>
              <a:t> by means of a single marketing message. The marketing strategy used in this segmentation does not target the specific requirements or needs of customers. Mass marketing strategy, instead of focusing on a subset of customers, focuses on the entire market segment that can be a probable customer of a product.</a:t>
            </a:r>
          </a:p>
        </p:txBody>
      </p:sp>
    </p:spTree>
    <p:extLst>
      <p:ext uri="{BB962C8B-B14F-4D97-AF65-F5344CB8AC3E}">
        <p14:creationId xmlns:p14="http://schemas.microsoft.com/office/powerpoint/2010/main" val="1037818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Segment Marketing</a:t>
            </a:r>
            <a:endParaRPr lang="en-US" dirty="0"/>
          </a:p>
        </p:txBody>
      </p:sp>
      <p:sp>
        <p:nvSpPr>
          <p:cNvPr id="3" name="Content Placeholder 2"/>
          <p:cNvSpPr>
            <a:spLocks noGrp="1"/>
          </p:cNvSpPr>
          <p:nvPr>
            <p:ph idx="1"/>
          </p:nvPr>
        </p:nvSpPr>
        <p:spPr/>
        <p:txBody>
          <a:bodyPr/>
          <a:lstStyle/>
          <a:p>
            <a:r>
              <a:rPr lang="en-US" dirty="0"/>
              <a:t>Segment marketing refers to a strategy where the company divides its target audience into different segments based on their unique needs and requirements. This way the company targets different messages to different segments, appealing them towards the unique features the product offers. This strategy creates product differentiation for customers with similar needs and preferences, based on their gender, age, income and location.</a:t>
            </a:r>
          </a:p>
        </p:txBody>
      </p:sp>
    </p:spTree>
    <p:extLst>
      <p:ext uri="{BB962C8B-B14F-4D97-AF65-F5344CB8AC3E}">
        <p14:creationId xmlns:p14="http://schemas.microsoft.com/office/powerpoint/2010/main" val="19130428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Niche Marketing</a:t>
            </a:r>
            <a:endParaRPr lang="en-US" dirty="0"/>
          </a:p>
        </p:txBody>
      </p:sp>
      <p:sp>
        <p:nvSpPr>
          <p:cNvPr id="3" name="Content Placeholder 2"/>
          <p:cNvSpPr>
            <a:spLocks noGrp="1"/>
          </p:cNvSpPr>
          <p:nvPr>
            <p:ph idx="1"/>
          </p:nvPr>
        </p:nvSpPr>
        <p:spPr/>
        <p:txBody>
          <a:bodyPr/>
          <a:lstStyle/>
          <a:p>
            <a:r>
              <a:rPr lang="en-US" dirty="0"/>
              <a:t>This strategy of marketing focuses on a narrower customer segmentation. Customers may want or desire a product that is not met completely by the products offered in a market. When companies move forward and develop highly specialized products to offer these customers their specific needs, they offer distinct products in a market that caters to specific customer segments only.</a:t>
            </a:r>
          </a:p>
        </p:txBody>
      </p:sp>
    </p:spTree>
    <p:extLst>
      <p:ext uri="{BB962C8B-B14F-4D97-AF65-F5344CB8AC3E}">
        <p14:creationId xmlns:p14="http://schemas.microsoft.com/office/powerpoint/2010/main" val="2409025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Micro Marketing</a:t>
            </a:r>
            <a:endParaRPr lang="en-US" dirty="0"/>
          </a:p>
        </p:txBody>
      </p:sp>
      <p:sp>
        <p:nvSpPr>
          <p:cNvPr id="3" name="Content Placeholder 2"/>
          <p:cNvSpPr>
            <a:spLocks noGrp="1"/>
          </p:cNvSpPr>
          <p:nvPr>
            <p:ph idx="1"/>
          </p:nvPr>
        </p:nvSpPr>
        <p:spPr/>
        <p:txBody>
          <a:bodyPr/>
          <a:lstStyle/>
          <a:p>
            <a:r>
              <a:rPr lang="en-US" dirty="0"/>
              <a:t>Micro marketing is that type of marketing strategy which tends to target a specific group of customers within a </a:t>
            </a:r>
            <a:r>
              <a:rPr lang="en-US" b="1" dirty="0">
                <a:hlinkClick r:id="rId2"/>
              </a:rPr>
              <a:t>niche market</a:t>
            </a:r>
            <a:r>
              <a:rPr lang="en-US" dirty="0"/>
              <a:t>.</a:t>
            </a:r>
          </a:p>
        </p:txBody>
      </p:sp>
    </p:spTree>
    <p:extLst>
      <p:ext uri="{BB962C8B-B14F-4D97-AF65-F5344CB8AC3E}">
        <p14:creationId xmlns:p14="http://schemas.microsoft.com/office/powerpoint/2010/main" val="13338404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1612</TotalTime>
  <Words>549</Words>
  <Application>Microsoft Macintosh PowerPoint</Application>
  <PresentationFormat>Widescreen</PresentationFormat>
  <Paragraphs>49</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Calibri</vt:lpstr>
      <vt:lpstr>Calibri Light</vt:lpstr>
      <vt:lpstr>Arial</vt:lpstr>
      <vt:lpstr>Office Theme</vt:lpstr>
      <vt:lpstr>MARKETING SEGMENTATION ,TARGETING AND POSITIONING</vt:lpstr>
      <vt:lpstr>PowerPoint Presentation</vt:lpstr>
      <vt:lpstr>PowerPoint Presentation</vt:lpstr>
      <vt:lpstr>MARKET SEGMENTATION</vt:lpstr>
      <vt:lpstr>LEVELS OF MARKET SEGMENTATION  </vt:lpstr>
      <vt:lpstr>Mass marketing</vt:lpstr>
      <vt:lpstr>Segment Marketing</vt:lpstr>
      <vt:lpstr>Niche Marketing</vt:lpstr>
      <vt:lpstr>Micro Marketing</vt:lpstr>
      <vt:lpstr>BASES FOR SEGMENTATION  </vt:lpstr>
      <vt:lpstr>PowerPoint Presentation</vt:lpstr>
      <vt:lpstr>PowerPoint Presentation</vt:lpstr>
      <vt:lpstr>CRITERIA FOR EFFECTIVE TARGETING OF MARKET SEGMENTS  </vt:lpstr>
      <vt:lpstr>APPROACHES FOR SELECTING TARGET MARKETS:  </vt:lpstr>
      <vt:lpstr>Undifferentiated Approach</vt:lpstr>
      <vt:lpstr>Concentration Approach</vt:lpstr>
      <vt:lpstr>Multi Segment Approach</vt:lpstr>
      <vt:lpstr>PowerPoint Presentation</vt:lpstr>
      <vt:lpstr>PRODUCT POSITIONING  </vt:lpstr>
      <vt:lpstr>STRATEGIES TO POSITION PRODUCTS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MARKETING SEGMENTATION ,TARGETING AND POSITIONING</dc:title>
  <dc:creator>Microsoft Office User</dc:creator>
  <cp:lastModifiedBy>Microsoft Office User</cp:lastModifiedBy>
  <cp:revision>14</cp:revision>
  <dcterms:created xsi:type="dcterms:W3CDTF">2020-04-12T11:16:32Z</dcterms:created>
  <dcterms:modified xsi:type="dcterms:W3CDTF">2020-05-21T10:26:23Z</dcterms:modified>
</cp:coreProperties>
</file>