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2" r:id="rId15"/>
    <p:sldId id="269" r:id="rId16"/>
    <p:sldId id="270" r:id="rId1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578"/>
  </p:normalViewPr>
  <p:slideViewPr>
    <p:cSldViewPr>
      <p:cViewPr varScale="1">
        <p:scale>
          <a:sx n="108" d="100"/>
          <a:sy n="108" d="100"/>
        </p:scale>
        <p:origin x="560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35940" y="810259"/>
            <a:ext cx="8072119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 u="heavy">
                <a:solidFill>
                  <a:srgbClr val="33006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 u="heavy">
                <a:solidFill>
                  <a:srgbClr val="33006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 u="heavy">
                <a:solidFill>
                  <a:srgbClr val="33006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29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28" Type="http://schemas.openxmlformats.org/officeDocument/2006/relationships/image" Target="../media/image22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Relationship Id="rId27" Type="http://schemas.openxmlformats.org/officeDocument/2006/relationships/image" Target="../media/image21.png"/><Relationship Id="rId30" Type="http://schemas.openxmlformats.org/officeDocument/2006/relationships/image" Target="../media/image2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962900" y="152400"/>
            <a:ext cx="0" cy="1524000"/>
          </a:xfrm>
          <a:custGeom>
            <a:avLst/>
            <a:gdLst/>
            <a:ahLst/>
            <a:cxnLst/>
            <a:rect l="l" t="t" r="r" b="b"/>
            <a:pathLst>
              <a:path h="1524000">
                <a:moveTo>
                  <a:pt x="0" y="0"/>
                </a:moveTo>
                <a:lnTo>
                  <a:pt x="0" y="1524000"/>
                </a:lnTo>
              </a:path>
            </a:pathLst>
          </a:custGeom>
          <a:ln w="93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8153400" y="152400"/>
            <a:ext cx="119379" cy="1193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8321040" y="152400"/>
            <a:ext cx="119379" cy="1193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8488680" y="152400"/>
            <a:ext cx="119379" cy="1193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8153400" y="320040"/>
            <a:ext cx="119379" cy="1193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8321040" y="320040"/>
            <a:ext cx="119379" cy="11937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8488680" y="320040"/>
            <a:ext cx="119379" cy="1193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8656319" y="320040"/>
            <a:ext cx="120650" cy="119379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153400" y="487680"/>
            <a:ext cx="119379" cy="1193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321040" y="487680"/>
            <a:ext cx="119379" cy="11938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8488680" y="487680"/>
            <a:ext cx="119379" cy="11938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8825230" y="487680"/>
            <a:ext cx="119379" cy="11938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8656319" y="487680"/>
            <a:ext cx="120650" cy="11938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8321040" y="655319"/>
            <a:ext cx="119379" cy="12065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8153400" y="655319"/>
            <a:ext cx="119379" cy="12065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8488680" y="655319"/>
            <a:ext cx="119379" cy="12065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8656319" y="655319"/>
            <a:ext cx="120650" cy="12065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8153400" y="824230"/>
            <a:ext cx="119379" cy="11938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bg object 34"/>
          <p:cNvSpPr/>
          <p:nvPr/>
        </p:nvSpPr>
        <p:spPr>
          <a:xfrm>
            <a:off x="8321040" y="824230"/>
            <a:ext cx="119379" cy="11938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bg object 35"/>
          <p:cNvSpPr/>
          <p:nvPr/>
        </p:nvSpPr>
        <p:spPr>
          <a:xfrm>
            <a:off x="8488680" y="824230"/>
            <a:ext cx="119379" cy="11938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bg object 36"/>
          <p:cNvSpPr/>
          <p:nvPr/>
        </p:nvSpPr>
        <p:spPr>
          <a:xfrm>
            <a:off x="8656319" y="824230"/>
            <a:ext cx="120650" cy="11938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bg object 37"/>
          <p:cNvSpPr/>
          <p:nvPr/>
        </p:nvSpPr>
        <p:spPr>
          <a:xfrm>
            <a:off x="8825230" y="824230"/>
            <a:ext cx="119379" cy="11938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bg object 38"/>
          <p:cNvSpPr/>
          <p:nvPr/>
        </p:nvSpPr>
        <p:spPr>
          <a:xfrm>
            <a:off x="8153400" y="991869"/>
            <a:ext cx="119379" cy="119379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bg object 39"/>
          <p:cNvSpPr/>
          <p:nvPr/>
        </p:nvSpPr>
        <p:spPr>
          <a:xfrm>
            <a:off x="8321040" y="991869"/>
            <a:ext cx="119379" cy="119379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bg object 40"/>
          <p:cNvSpPr/>
          <p:nvPr/>
        </p:nvSpPr>
        <p:spPr>
          <a:xfrm>
            <a:off x="8656319" y="991869"/>
            <a:ext cx="120650" cy="119379"/>
          </a:xfrm>
          <a:prstGeom prst="rect">
            <a:avLst/>
          </a:prstGeom>
          <a:blipFill>
            <a:blip r:embed="rId2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8488680" y="991869"/>
            <a:ext cx="119379" cy="119379"/>
          </a:xfrm>
          <a:prstGeom prst="rect">
            <a:avLst/>
          </a:prstGeom>
          <a:blipFill>
            <a:blip r:embed="rId2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8153400" y="1159510"/>
            <a:ext cx="119379" cy="119379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bg object 43"/>
          <p:cNvSpPr/>
          <p:nvPr/>
        </p:nvSpPr>
        <p:spPr>
          <a:xfrm>
            <a:off x="8321040" y="1159510"/>
            <a:ext cx="119379" cy="119379"/>
          </a:xfrm>
          <a:prstGeom prst="rect">
            <a:avLst/>
          </a:prstGeom>
          <a:blipFill>
            <a:blip r:embed="rId2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bg object 44"/>
          <p:cNvSpPr/>
          <p:nvPr/>
        </p:nvSpPr>
        <p:spPr>
          <a:xfrm>
            <a:off x="8488680" y="1159510"/>
            <a:ext cx="119379" cy="119379"/>
          </a:xfrm>
          <a:prstGeom prst="rect">
            <a:avLst/>
          </a:prstGeom>
          <a:blipFill>
            <a:blip r:embed="rId2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bg object 45"/>
          <p:cNvSpPr/>
          <p:nvPr/>
        </p:nvSpPr>
        <p:spPr>
          <a:xfrm>
            <a:off x="8656319" y="1159510"/>
            <a:ext cx="120650" cy="119379"/>
          </a:xfrm>
          <a:prstGeom prst="rect">
            <a:avLst/>
          </a:prstGeom>
          <a:blipFill>
            <a:blip r:embed="rId2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bg object 46"/>
          <p:cNvSpPr/>
          <p:nvPr/>
        </p:nvSpPr>
        <p:spPr>
          <a:xfrm>
            <a:off x="8321040" y="1328419"/>
            <a:ext cx="119379" cy="119379"/>
          </a:xfrm>
          <a:prstGeom prst="rect">
            <a:avLst/>
          </a:prstGeom>
          <a:blipFill>
            <a:blip r:embed="rId2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bg object 47"/>
          <p:cNvSpPr/>
          <p:nvPr/>
        </p:nvSpPr>
        <p:spPr>
          <a:xfrm>
            <a:off x="8656319" y="1328419"/>
            <a:ext cx="120650" cy="119379"/>
          </a:xfrm>
          <a:prstGeom prst="rect">
            <a:avLst/>
          </a:prstGeom>
          <a:blipFill>
            <a:blip r:embed="rId3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810259"/>
            <a:ext cx="8072119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 u="heavy">
                <a:solidFill>
                  <a:srgbClr val="330066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38200" y="1752600"/>
            <a:ext cx="7467599" cy="28613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3/21/21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g"/><Relationship Id="rId2" Type="http://schemas.openxmlformats.org/officeDocument/2006/relationships/image" Target="../media/image3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g"/><Relationship Id="rId2" Type="http://schemas.openxmlformats.org/officeDocument/2006/relationships/image" Target="../media/image37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oer2go.org/mods/en-boundless/www.boundless.com/marketing/definition/marketing/index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oer2go.org/mods/en-boundless/www.boundless.com/marketing/definition/benefit/index.html" TargetMode="External"/><Relationship Id="rId2" Type="http://schemas.openxmlformats.org/officeDocument/2006/relationships/hyperlink" Target="http://oer2go.org/mods/en-boundless/www.boundless.com/marketing/definition/training/index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g"/><Relationship Id="rId2" Type="http://schemas.openxmlformats.org/officeDocument/2006/relationships/image" Target="../media/image39.jp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2.jpg"/><Relationship Id="rId4" Type="http://schemas.openxmlformats.org/officeDocument/2006/relationships/image" Target="../media/image41.jp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g"/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60780" y="1634490"/>
            <a:ext cx="621220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800" b="0" u="none" spc="-5" dirty="0">
                <a:solidFill>
                  <a:srgbClr val="000000"/>
                </a:solidFill>
                <a:latin typeface="Times New Roman"/>
                <a:cs typeface="Times New Roman"/>
              </a:rPr>
              <a:t>“</a:t>
            </a:r>
            <a:r>
              <a:rPr sz="4800" b="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SALES</a:t>
            </a:r>
            <a:r>
              <a:rPr sz="4800" b="0" u="heavy" spc="-5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800" b="0"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PROMOTION</a:t>
            </a:r>
            <a:r>
              <a:rPr sz="4800" b="0" u="none" dirty="0">
                <a:solidFill>
                  <a:srgbClr val="000000"/>
                </a:solidFill>
                <a:latin typeface="Times New Roman"/>
                <a:cs typeface="Times New Roman"/>
              </a:rPr>
              <a:t>”</a:t>
            </a:r>
            <a:endParaRPr sz="4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981200" y="3962400"/>
            <a:ext cx="4766309" cy="1219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5" name="TextBox 4"/>
          <p:cNvSpPr txBox="1"/>
          <p:nvPr/>
        </p:nvSpPr>
        <p:spPr>
          <a:xfrm>
            <a:off x="2720051" y="2604304"/>
            <a:ext cx="29187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</a:t>
            </a:r>
            <a:r>
              <a:rPr lang="en-US" dirty="0" err="1"/>
              <a:t>Mrs</a:t>
            </a:r>
            <a:r>
              <a:rPr lang="en-US" dirty="0"/>
              <a:t> </a:t>
            </a:r>
            <a:r>
              <a:rPr lang="en-US" dirty="0" err="1"/>
              <a:t>Sarika</a:t>
            </a:r>
            <a:r>
              <a:rPr lang="en-US" dirty="0"/>
              <a:t> Singh </a:t>
            </a:r>
          </a:p>
          <a:p>
            <a:r>
              <a:rPr lang="en-US" dirty="0"/>
              <a:t>Faculty of Management Studies MLSU </a:t>
            </a:r>
            <a:r>
              <a:rPr lang="en-US" dirty="0" err="1"/>
              <a:t>udaipur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10259"/>
            <a:ext cx="233553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</a:t>
            </a:r>
            <a:r>
              <a:rPr spc="5" dirty="0"/>
              <a:t>A</a:t>
            </a:r>
            <a:r>
              <a:rPr spc="-10" dirty="0"/>
              <a:t>M</a:t>
            </a:r>
            <a:r>
              <a:rPr spc="-5" dirty="0"/>
              <a:t>PLES: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58140" y="1709420"/>
            <a:ext cx="7986395" cy="2405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30480" indent="-342900">
              <a:lnSpc>
                <a:spcPct val="99900"/>
              </a:lnSpc>
              <a:spcBef>
                <a:spcPts val="100"/>
              </a:spcBef>
              <a:buClr>
                <a:srgbClr val="330066"/>
              </a:buClr>
              <a:buSzPct val="70000"/>
              <a:buFont typeface="Symbol"/>
              <a:buChar char=""/>
              <a:tabLst>
                <a:tab pos="381000" algn="l"/>
              </a:tabLst>
            </a:pPr>
            <a:r>
              <a:rPr sz="3000" spc="-5" dirty="0">
                <a:latin typeface="Times New Roman"/>
                <a:cs typeface="Times New Roman"/>
              </a:rPr>
              <a:t>Samples </a:t>
            </a:r>
            <a:r>
              <a:rPr sz="3000" spc="-10" dirty="0">
                <a:latin typeface="Times New Roman"/>
                <a:cs typeface="Times New Roman"/>
              </a:rPr>
              <a:t>are </a:t>
            </a:r>
            <a:r>
              <a:rPr sz="3000" spc="-5" dirty="0">
                <a:latin typeface="Times New Roman"/>
                <a:cs typeface="Times New Roman"/>
              </a:rPr>
              <a:t>trial </a:t>
            </a:r>
            <a:r>
              <a:rPr sz="3000" dirty="0">
                <a:latin typeface="Times New Roman"/>
                <a:cs typeface="Times New Roman"/>
              </a:rPr>
              <a:t>of a product. It </a:t>
            </a:r>
            <a:r>
              <a:rPr sz="3000" spc="-5" dirty="0">
                <a:latin typeface="Times New Roman"/>
                <a:cs typeface="Times New Roman"/>
              </a:rPr>
              <a:t>is delivered </a:t>
            </a:r>
            <a:r>
              <a:rPr sz="3000" dirty="0">
                <a:latin typeface="Times New Roman"/>
                <a:cs typeface="Times New Roman"/>
              </a:rPr>
              <a:t>door  </a:t>
            </a:r>
            <a:r>
              <a:rPr sz="3000" spc="-5" dirty="0">
                <a:latin typeface="Times New Roman"/>
                <a:cs typeface="Times New Roman"/>
              </a:rPr>
              <a:t>to </a:t>
            </a:r>
            <a:r>
              <a:rPr sz="3000" dirty="0">
                <a:latin typeface="Times New Roman"/>
                <a:cs typeface="Times New Roman"/>
              </a:rPr>
              <a:t>door, </a:t>
            </a:r>
            <a:r>
              <a:rPr sz="3000" spc="-5" dirty="0">
                <a:latin typeface="Times New Roman"/>
                <a:cs typeface="Times New Roman"/>
              </a:rPr>
              <a:t>through stores, </a:t>
            </a:r>
            <a:r>
              <a:rPr sz="3000" dirty="0">
                <a:latin typeface="Times New Roman"/>
                <a:cs typeface="Times New Roman"/>
              </a:rPr>
              <a:t>via </a:t>
            </a:r>
            <a:r>
              <a:rPr sz="3000" spc="-5" dirty="0">
                <a:latin typeface="Times New Roman"/>
                <a:cs typeface="Times New Roman"/>
              </a:rPr>
              <a:t>mail </a:t>
            </a:r>
            <a:r>
              <a:rPr sz="3000" spc="-10" dirty="0">
                <a:latin typeface="Times New Roman"/>
                <a:cs typeface="Times New Roman"/>
              </a:rPr>
              <a:t>and </a:t>
            </a:r>
            <a:r>
              <a:rPr sz="3000" dirty="0">
                <a:latin typeface="Times New Roman"/>
                <a:cs typeface="Times New Roman"/>
              </a:rPr>
              <a:t>by </a:t>
            </a:r>
            <a:r>
              <a:rPr sz="3000" spc="-5" dirty="0">
                <a:latin typeface="Times New Roman"/>
                <a:cs typeface="Times New Roman"/>
              </a:rPr>
              <a:t>trial  </a:t>
            </a:r>
            <a:r>
              <a:rPr sz="3000" spc="-10" dirty="0">
                <a:latin typeface="Times New Roman"/>
                <a:cs typeface="Times New Roman"/>
              </a:rPr>
              <a:t>offers.</a:t>
            </a:r>
            <a:endParaRPr sz="3000">
              <a:latin typeface="Times New Roman"/>
              <a:cs typeface="Times New Roman"/>
            </a:endParaRPr>
          </a:p>
          <a:p>
            <a:pPr marL="381000" marR="523875" indent="-342900">
              <a:lnSpc>
                <a:spcPct val="100000"/>
              </a:lnSpc>
              <a:spcBef>
                <a:spcPts val="750"/>
              </a:spcBef>
              <a:buClr>
                <a:srgbClr val="330066"/>
              </a:buClr>
              <a:buSzPct val="70000"/>
              <a:buFont typeface="Symbol"/>
              <a:buChar char=""/>
              <a:tabLst>
                <a:tab pos="381000" algn="l"/>
              </a:tabLst>
            </a:pPr>
            <a:r>
              <a:rPr sz="3000" spc="-5" dirty="0">
                <a:latin typeface="Times New Roman"/>
                <a:cs typeface="Times New Roman"/>
              </a:rPr>
              <a:t>Samples </a:t>
            </a:r>
            <a:r>
              <a:rPr sz="3000" spc="-10" dirty="0">
                <a:latin typeface="Times New Roman"/>
                <a:cs typeface="Times New Roman"/>
              </a:rPr>
              <a:t>are </a:t>
            </a:r>
            <a:r>
              <a:rPr sz="3000" spc="-5" dirty="0">
                <a:latin typeface="Times New Roman"/>
                <a:cs typeface="Times New Roman"/>
              </a:rPr>
              <a:t>mostly in </a:t>
            </a:r>
            <a:r>
              <a:rPr sz="3000" spc="-10" dirty="0">
                <a:latin typeface="Times New Roman"/>
                <a:cs typeface="Times New Roman"/>
              </a:rPr>
              <a:t>small </a:t>
            </a:r>
            <a:r>
              <a:rPr sz="3000" spc="-5" dirty="0">
                <a:latin typeface="Times New Roman"/>
                <a:cs typeface="Times New Roman"/>
              </a:rPr>
              <a:t>quantity in sachet  form </a:t>
            </a:r>
            <a:r>
              <a:rPr sz="3000" dirty="0">
                <a:latin typeface="Times New Roman"/>
                <a:cs typeface="Times New Roman"/>
              </a:rPr>
              <a:t>or </a:t>
            </a:r>
            <a:r>
              <a:rPr sz="3000" spc="-5" dirty="0">
                <a:latin typeface="Times New Roman"/>
                <a:cs typeface="Times New Roman"/>
              </a:rPr>
              <a:t>mini packaging </a:t>
            </a:r>
            <a:r>
              <a:rPr sz="3000" dirty="0">
                <a:latin typeface="Times New Roman"/>
                <a:cs typeface="Times New Roman"/>
              </a:rPr>
              <a:t>of </a:t>
            </a:r>
            <a:r>
              <a:rPr sz="3000" spc="-5" dirty="0">
                <a:latin typeface="Times New Roman"/>
                <a:cs typeface="Times New Roman"/>
              </a:rPr>
              <a:t>the</a:t>
            </a:r>
            <a:r>
              <a:rPr sz="3000" spc="-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product.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953000" y="4191000"/>
            <a:ext cx="2457450" cy="19329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066800" y="3962400"/>
            <a:ext cx="3200400" cy="22186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810259"/>
            <a:ext cx="50882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u="heavy" spc="-5" dirty="0">
                <a:solidFill>
                  <a:srgbClr val="330066"/>
                </a:solidFill>
                <a:uFill>
                  <a:solidFill>
                    <a:srgbClr val="330066"/>
                  </a:solidFill>
                </a:uFill>
                <a:latin typeface="Times New Roman"/>
                <a:cs typeface="Times New Roman"/>
              </a:rPr>
              <a:t>EVENT</a:t>
            </a:r>
            <a:r>
              <a:rPr sz="3600" b="1" u="heavy" spc="-85" dirty="0">
                <a:solidFill>
                  <a:srgbClr val="330066"/>
                </a:solidFill>
                <a:uFill>
                  <a:solidFill>
                    <a:srgbClr val="330066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b="1" u="heavy" spc="-5" dirty="0">
                <a:solidFill>
                  <a:srgbClr val="330066"/>
                </a:solidFill>
                <a:uFill>
                  <a:solidFill>
                    <a:srgbClr val="330066"/>
                  </a:solidFill>
                </a:uFill>
                <a:latin typeface="Times New Roman"/>
                <a:cs typeface="Times New Roman"/>
              </a:rPr>
              <a:t>SPONSORSHIP: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8140" y="1709420"/>
            <a:ext cx="7670800" cy="1395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30480" indent="-342900">
              <a:lnSpc>
                <a:spcPct val="99900"/>
              </a:lnSpc>
              <a:spcBef>
                <a:spcPts val="100"/>
              </a:spcBef>
            </a:pPr>
            <a:r>
              <a:rPr sz="3150" spc="1417" baseline="14550" dirty="0">
                <a:solidFill>
                  <a:srgbClr val="330066"/>
                </a:solidFill>
                <a:latin typeface="Symbol"/>
                <a:cs typeface="Symbol"/>
              </a:rPr>
              <a:t></a:t>
            </a:r>
            <a:r>
              <a:rPr sz="3150" spc="37" baseline="14550" dirty="0">
                <a:solidFill>
                  <a:srgbClr val="330066"/>
                </a:solidFill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Events </a:t>
            </a:r>
            <a:r>
              <a:rPr sz="3000" spc="-5" dirty="0">
                <a:latin typeface="Times New Roman"/>
                <a:cs typeface="Times New Roman"/>
              </a:rPr>
              <a:t>like </a:t>
            </a:r>
            <a:r>
              <a:rPr sz="3000" dirty="0">
                <a:latin typeface="Times New Roman"/>
                <a:cs typeface="Times New Roman"/>
              </a:rPr>
              <a:t>TV </a:t>
            </a:r>
            <a:r>
              <a:rPr sz="3000" spc="-5" dirty="0">
                <a:latin typeface="Times New Roman"/>
                <a:cs typeface="Times New Roman"/>
              </a:rPr>
              <a:t>shows, matches </a:t>
            </a:r>
            <a:r>
              <a:rPr sz="3000" spc="-10" dirty="0">
                <a:latin typeface="Times New Roman"/>
                <a:cs typeface="Times New Roman"/>
              </a:rPr>
              <a:t>and </a:t>
            </a:r>
            <a:r>
              <a:rPr sz="3000" spc="-5" dirty="0">
                <a:latin typeface="Times New Roman"/>
                <a:cs typeface="Times New Roman"/>
              </a:rPr>
              <a:t>sitcoms </a:t>
            </a:r>
            <a:r>
              <a:rPr sz="3000" spc="-10" dirty="0">
                <a:latin typeface="Times New Roman"/>
                <a:cs typeface="Times New Roman"/>
              </a:rPr>
              <a:t>are  </a:t>
            </a:r>
            <a:r>
              <a:rPr sz="3000" spc="-5" dirty="0">
                <a:latin typeface="Times New Roman"/>
                <a:cs typeface="Times New Roman"/>
              </a:rPr>
              <a:t>sponsored </a:t>
            </a:r>
            <a:r>
              <a:rPr sz="3000" dirty="0">
                <a:latin typeface="Times New Roman"/>
                <a:cs typeface="Times New Roman"/>
              </a:rPr>
              <a:t>by </a:t>
            </a:r>
            <a:r>
              <a:rPr sz="3000" spc="-5" dirty="0">
                <a:latin typeface="Times New Roman"/>
                <a:cs typeface="Times New Roman"/>
              </a:rPr>
              <a:t>various products to </a:t>
            </a:r>
            <a:r>
              <a:rPr sz="3000" spc="-10" dirty="0">
                <a:latin typeface="Times New Roman"/>
                <a:cs typeface="Times New Roman"/>
              </a:rPr>
              <a:t>increase  </a:t>
            </a:r>
            <a:r>
              <a:rPr sz="3000" spc="-5" dirty="0">
                <a:latin typeface="Times New Roman"/>
                <a:cs typeface="Times New Roman"/>
              </a:rPr>
              <a:t>demand.</a:t>
            </a:r>
            <a:endParaRPr sz="30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62000" y="3124200"/>
            <a:ext cx="3810000" cy="2819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05400" y="3429000"/>
            <a:ext cx="3276600" cy="2362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10259"/>
            <a:ext cx="50628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TRADE</a:t>
            </a:r>
            <a:r>
              <a:rPr spc="-85" dirty="0"/>
              <a:t> </a:t>
            </a:r>
            <a:r>
              <a:rPr spc="-5" dirty="0"/>
              <a:t>PROMOTIONS: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0540" y="1752600"/>
            <a:ext cx="7938770" cy="3286156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495300" marR="638810" indent="-457200" algn="just">
              <a:lnSpc>
                <a:spcPts val="3590"/>
              </a:lnSpc>
              <a:spcBef>
                <a:spcPts val="225"/>
              </a:spcBef>
              <a:buClr>
                <a:srgbClr val="330066"/>
              </a:buClr>
              <a:buSzPct val="70000"/>
              <a:buFont typeface="Arial" panose="020B0604020202020204" pitchFamily="34" charset="0"/>
              <a:buChar char="•"/>
              <a:tabLst>
                <a:tab pos="381000" algn="l"/>
              </a:tabLst>
            </a:pPr>
            <a:r>
              <a:rPr lang="en-IN" sz="3000" dirty="0">
                <a:latin typeface="Times New Roman"/>
                <a:cs typeface="Times New Roman"/>
              </a:rPr>
              <a:t>Trade promotions are </a:t>
            </a:r>
            <a:r>
              <a:rPr lang="en-IN" sz="3000" dirty="0">
                <a:latin typeface="Times New Roman"/>
                <a:cs typeface="Times New Roma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marketing</a:t>
            </a:r>
            <a:r>
              <a:rPr lang="en-IN" sz="3000" dirty="0">
                <a:latin typeface="Times New Roman"/>
                <a:cs typeface="Times New Roman"/>
              </a:rPr>
              <a:t> activities executed between manufacturers and retailers.</a:t>
            </a:r>
          </a:p>
          <a:p>
            <a:pPr marL="495300" marR="638810" indent="-457200" algn="just">
              <a:lnSpc>
                <a:spcPts val="3590"/>
              </a:lnSpc>
              <a:spcBef>
                <a:spcPts val="225"/>
              </a:spcBef>
              <a:buClr>
                <a:srgbClr val="330066"/>
              </a:buClr>
              <a:buSzPct val="70000"/>
              <a:buFont typeface="Arial" panose="020B0604020202020204" pitchFamily="34" charset="0"/>
              <a:buChar char="•"/>
              <a:tabLst>
                <a:tab pos="381000" algn="l"/>
              </a:tabLst>
            </a:pPr>
            <a:r>
              <a:rPr lang="en-IN" sz="3000" dirty="0">
                <a:latin typeface="Times New Roman"/>
                <a:cs typeface="Times New Roman"/>
              </a:rPr>
              <a:t> Trade promotions help companies to differentiate a product, increase product visibility and increase the product purchase rate</a:t>
            </a:r>
            <a:endParaRPr sz="3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BECCD1-AC52-7D4D-8E41-C0AA9B275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940" y="810259"/>
            <a:ext cx="8072119" cy="1107996"/>
          </a:xfrm>
        </p:spPr>
        <p:txBody>
          <a:bodyPr/>
          <a:lstStyle/>
          <a:p>
            <a:r>
              <a:rPr lang="en-IN" dirty="0"/>
              <a:t>Trade promotions include:</a:t>
            </a:r>
            <a:br>
              <a:rPr lang="en-IN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CA07B8-7A89-DE4F-A20C-3E06E5967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52600"/>
            <a:ext cx="7467599" cy="3231654"/>
          </a:xfrm>
        </p:spPr>
        <p:txBody>
          <a:bodyPr/>
          <a:lstStyle/>
          <a:p>
            <a:pPr fontAlgn="base"/>
            <a:r>
              <a:rPr lang="en-IN" dirty="0"/>
              <a:t>1.Trade allowances are incentives used to encourage a retailer to stock a product such as cash discounts or promotional incentives.</a:t>
            </a:r>
          </a:p>
          <a:p>
            <a:pPr fontAlgn="base"/>
            <a:r>
              <a:rPr lang="en-IN" dirty="0"/>
              <a:t> 2.Dealer loaders are incentives given to a dealer to display a product, such as in-store displays, premiums, or rebates.</a:t>
            </a:r>
          </a:p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34078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093B4-67AF-2944-9981-83E322CC4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4FFD2-4598-6945-84DF-AC60745B0B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752600"/>
            <a:ext cx="7467599" cy="5078313"/>
          </a:xfrm>
        </p:spPr>
        <p:txBody>
          <a:bodyPr/>
          <a:lstStyle/>
          <a:p>
            <a:pPr fontAlgn="base"/>
            <a:r>
              <a:rPr lang="en-IN" dirty="0"/>
              <a:t>3.Trade contests are used to encourage retailers to sell products, as the retailer who sells the most wins a prize.</a:t>
            </a:r>
          </a:p>
          <a:p>
            <a:pPr fontAlgn="base"/>
            <a:r>
              <a:rPr lang="en-IN" dirty="0"/>
              <a:t>4.Point of purchase display (POP) is an end cap or </a:t>
            </a:r>
            <a:r>
              <a:rPr lang="en-IN" dirty="0" err="1"/>
              <a:t>center</a:t>
            </a:r>
            <a:r>
              <a:rPr lang="en-IN" dirty="0"/>
              <a:t> store display where retailers can show the products to customers to increase awareness.</a:t>
            </a:r>
          </a:p>
          <a:p>
            <a:pPr fontAlgn="base"/>
            <a:r>
              <a:rPr lang="en-IN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5. Training</a:t>
            </a:r>
            <a:r>
              <a:rPr lang="en-IN" dirty="0"/>
              <a:t> programs to  teach employees or    retailers the </a:t>
            </a:r>
            <a:r>
              <a:rPr lang="en-IN" dirty="0">
                <a:hlinkClick r:id="rId3"/>
              </a:rPr>
              <a:t>benefits</a:t>
            </a:r>
            <a:r>
              <a:rPr lang="en-IN" dirty="0"/>
              <a:t> and uses of a product.</a:t>
            </a:r>
          </a:p>
          <a:p>
            <a:pPr fontAlgn="base"/>
            <a:r>
              <a:rPr lang="en-IN" dirty="0"/>
              <a:t> 6.Push money is an extra commission paid to encourage the stocking and selling of a product.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2609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000" y="379729"/>
            <a:ext cx="3886200" cy="24231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6800" y="3200400"/>
            <a:ext cx="3276600" cy="30568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95800" y="455930"/>
            <a:ext cx="3352800" cy="221996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76800" y="3352800"/>
            <a:ext cx="3048000" cy="29718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810259"/>
            <a:ext cx="617918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u="heavy" spc="-10" dirty="0">
                <a:solidFill>
                  <a:srgbClr val="330066"/>
                </a:solidFill>
                <a:uFill>
                  <a:solidFill>
                    <a:srgbClr val="330066"/>
                  </a:solidFill>
                </a:uFill>
                <a:latin typeface="Times New Roman"/>
                <a:cs typeface="Times New Roman"/>
              </a:rPr>
              <a:t>PLC </a:t>
            </a:r>
            <a:r>
              <a:rPr sz="3600" b="1" u="heavy" dirty="0">
                <a:solidFill>
                  <a:srgbClr val="330066"/>
                </a:solidFill>
                <a:uFill>
                  <a:solidFill>
                    <a:srgbClr val="330066"/>
                  </a:solidFill>
                </a:uFill>
                <a:latin typeface="Times New Roman"/>
                <a:cs typeface="Times New Roman"/>
              </a:rPr>
              <a:t>&amp; </a:t>
            </a:r>
            <a:r>
              <a:rPr sz="3600" b="1" u="heavy" spc="-5" dirty="0">
                <a:solidFill>
                  <a:srgbClr val="330066"/>
                </a:solidFill>
                <a:uFill>
                  <a:solidFill>
                    <a:srgbClr val="330066"/>
                  </a:solidFill>
                </a:uFill>
                <a:latin typeface="Times New Roman"/>
                <a:cs typeface="Times New Roman"/>
              </a:rPr>
              <a:t>SALES</a:t>
            </a:r>
            <a:r>
              <a:rPr sz="3600" b="1" u="heavy" spc="-35" dirty="0">
                <a:solidFill>
                  <a:srgbClr val="330066"/>
                </a:solidFill>
                <a:uFill>
                  <a:solidFill>
                    <a:srgbClr val="330066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b="1" u="heavy" spc="-10" dirty="0">
                <a:solidFill>
                  <a:srgbClr val="330066"/>
                </a:solidFill>
                <a:uFill>
                  <a:solidFill>
                    <a:srgbClr val="330066"/>
                  </a:solidFill>
                </a:uFill>
                <a:latin typeface="Times New Roman"/>
                <a:cs typeface="Times New Roman"/>
              </a:rPr>
              <a:t>PROMOTION: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540" y="1752600"/>
            <a:ext cx="7166609" cy="9385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381000" marR="30480" indent="-342900">
              <a:lnSpc>
                <a:spcPts val="3590"/>
              </a:lnSpc>
              <a:spcBef>
                <a:spcPts val="225"/>
              </a:spcBef>
            </a:pPr>
            <a:r>
              <a:rPr sz="3150" spc="1417" baseline="15873" dirty="0">
                <a:solidFill>
                  <a:srgbClr val="330066"/>
                </a:solidFill>
                <a:latin typeface="Symbol"/>
                <a:cs typeface="Symbol"/>
              </a:rPr>
              <a:t></a:t>
            </a:r>
            <a:r>
              <a:rPr sz="3150" spc="67" baseline="15873" dirty="0">
                <a:solidFill>
                  <a:srgbClr val="330066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The </a:t>
            </a:r>
            <a:r>
              <a:rPr sz="3000" dirty="0">
                <a:latin typeface="Times New Roman"/>
                <a:cs typeface="Times New Roman"/>
              </a:rPr>
              <a:t>product </a:t>
            </a:r>
            <a:r>
              <a:rPr sz="3000" spc="-10" dirty="0">
                <a:latin typeface="Times New Roman"/>
                <a:cs typeface="Times New Roman"/>
              </a:rPr>
              <a:t>life </a:t>
            </a:r>
            <a:r>
              <a:rPr sz="3000" spc="-5" dirty="0">
                <a:latin typeface="Times New Roman"/>
                <a:cs typeface="Times New Roman"/>
              </a:rPr>
              <a:t>cycle is entirely </a:t>
            </a:r>
            <a:r>
              <a:rPr sz="3000" spc="-10" dirty="0">
                <a:latin typeface="Times New Roman"/>
                <a:cs typeface="Times New Roman"/>
              </a:rPr>
              <a:t>affected </a:t>
            </a:r>
            <a:r>
              <a:rPr sz="3000" dirty="0">
                <a:latin typeface="Times New Roman"/>
                <a:cs typeface="Times New Roman"/>
              </a:rPr>
              <a:t>by  promotional </a:t>
            </a:r>
            <a:r>
              <a:rPr sz="3000" spc="-5" dirty="0">
                <a:latin typeface="Times New Roman"/>
                <a:cs typeface="Times New Roman"/>
              </a:rPr>
              <a:t>techniques.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371600" y="2895600"/>
            <a:ext cx="5867400" cy="3657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10259"/>
            <a:ext cx="50596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What is </a:t>
            </a:r>
            <a:r>
              <a:rPr spc="-5" dirty="0"/>
              <a:t>Sales </a:t>
            </a:r>
            <a:r>
              <a:rPr spc="-10" dirty="0"/>
              <a:t>Promotion?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0540" y="1752600"/>
            <a:ext cx="8061325" cy="1588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154305" indent="-342900">
              <a:lnSpc>
                <a:spcPct val="100000"/>
              </a:lnSpc>
              <a:spcBef>
                <a:spcPts val="100"/>
              </a:spcBef>
              <a:buClr>
                <a:srgbClr val="330066"/>
              </a:buClr>
              <a:buSzPct val="70312"/>
              <a:buFont typeface="Symbol"/>
              <a:buChar char=""/>
              <a:tabLst>
                <a:tab pos="381000" algn="l"/>
              </a:tabLst>
            </a:pPr>
            <a:r>
              <a:rPr sz="3200" dirty="0">
                <a:latin typeface="Times New Roman"/>
                <a:cs typeface="Times New Roman"/>
              </a:rPr>
              <a:t>“Short term </a:t>
            </a:r>
            <a:r>
              <a:rPr sz="3200" spc="-5" dirty="0">
                <a:latin typeface="Times New Roman"/>
                <a:cs typeface="Times New Roman"/>
              </a:rPr>
              <a:t>incentives offered to customers to  </a:t>
            </a:r>
            <a:r>
              <a:rPr sz="3200" dirty="0">
                <a:latin typeface="Times New Roman"/>
                <a:cs typeface="Times New Roman"/>
              </a:rPr>
              <a:t>encourage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buying.”</a:t>
            </a:r>
            <a:endParaRPr sz="32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790"/>
              </a:spcBef>
              <a:buClr>
                <a:srgbClr val="330066"/>
              </a:buClr>
              <a:buSzPct val="70312"/>
              <a:buFont typeface="Symbol"/>
              <a:buChar char=""/>
              <a:tabLst>
                <a:tab pos="381000" algn="l"/>
              </a:tabLst>
            </a:pPr>
            <a:r>
              <a:rPr sz="3200" spc="-5" dirty="0">
                <a:latin typeface="Times New Roman"/>
                <a:cs typeface="Times New Roman"/>
              </a:rPr>
              <a:t>Its aim is to </a:t>
            </a:r>
            <a:r>
              <a:rPr sz="3200" spc="-10" dirty="0">
                <a:latin typeface="Times New Roman"/>
                <a:cs typeface="Times New Roman"/>
              </a:rPr>
              <a:t>inform, </a:t>
            </a:r>
            <a:r>
              <a:rPr sz="3200" spc="-5" dirty="0">
                <a:latin typeface="Times New Roman"/>
                <a:cs typeface="Times New Roman"/>
              </a:rPr>
              <a:t>to </a:t>
            </a:r>
            <a:r>
              <a:rPr sz="3200" dirty="0">
                <a:latin typeface="Times New Roman"/>
                <a:cs typeface="Times New Roman"/>
              </a:rPr>
              <a:t>persuade and </a:t>
            </a:r>
            <a:r>
              <a:rPr sz="3200" spc="-5" dirty="0">
                <a:latin typeface="Times New Roman"/>
                <a:cs typeface="Times New Roman"/>
              </a:rPr>
              <a:t>to</a:t>
            </a:r>
            <a:r>
              <a:rPr sz="3200" spc="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remind.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15000" y="3352800"/>
            <a:ext cx="2768600" cy="3200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59740" y="825500"/>
            <a:ext cx="450215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SALES</a:t>
            </a:r>
            <a:r>
              <a:rPr spc="-85" dirty="0"/>
              <a:t> </a:t>
            </a:r>
            <a:r>
              <a:rPr spc="-10" dirty="0"/>
              <a:t>PROMOTION </a:t>
            </a:r>
            <a:r>
              <a:rPr u="none" spc="-10" dirty="0"/>
              <a:t> </a:t>
            </a:r>
            <a:r>
              <a:rPr spc="-5" dirty="0"/>
              <a:t>OBJECTIVES: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97840" y="2071370"/>
            <a:ext cx="7928609" cy="2233930"/>
          </a:xfrm>
          <a:prstGeom prst="rect">
            <a:avLst/>
          </a:prstGeom>
        </p:spPr>
        <p:txBody>
          <a:bodyPr vert="horz" wrap="square" lIns="0" tIns="107950" rIns="0" bIns="0" rtlCol="0">
            <a:spAutoFit/>
          </a:bodyPr>
          <a:lstStyle/>
          <a:p>
            <a:pPr marL="393700" indent="-342900">
              <a:lnSpc>
                <a:spcPct val="100000"/>
              </a:lnSpc>
              <a:spcBef>
                <a:spcPts val="850"/>
              </a:spcBef>
              <a:buClr>
                <a:srgbClr val="330066"/>
              </a:buClr>
              <a:buSzPct val="70000"/>
              <a:buFont typeface="Symbol"/>
              <a:buChar char=""/>
              <a:tabLst>
                <a:tab pos="393700" algn="l"/>
              </a:tabLst>
            </a:pPr>
            <a:r>
              <a:rPr sz="3000" dirty="0">
                <a:latin typeface="Times New Roman"/>
                <a:cs typeface="Times New Roman"/>
              </a:rPr>
              <a:t>To </a:t>
            </a:r>
            <a:r>
              <a:rPr sz="3000" spc="-5" dirty="0">
                <a:latin typeface="Times New Roman"/>
                <a:cs typeface="Times New Roman"/>
              </a:rPr>
              <a:t>increase </a:t>
            </a:r>
            <a:r>
              <a:rPr sz="3000" dirty="0">
                <a:latin typeface="Times New Roman"/>
                <a:cs typeface="Times New Roman"/>
              </a:rPr>
              <a:t>brand</a:t>
            </a:r>
            <a:r>
              <a:rPr sz="3000" spc="-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awareness.</a:t>
            </a:r>
            <a:endParaRPr sz="3000">
              <a:latin typeface="Times New Roman"/>
              <a:cs typeface="Times New Roman"/>
            </a:endParaRPr>
          </a:p>
          <a:p>
            <a:pPr marL="393700" indent="-342900">
              <a:lnSpc>
                <a:spcPct val="100000"/>
              </a:lnSpc>
              <a:spcBef>
                <a:spcPts val="750"/>
              </a:spcBef>
              <a:buClr>
                <a:srgbClr val="330066"/>
              </a:buClr>
              <a:buSzPct val="70000"/>
              <a:buFont typeface="Symbol"/>
              <a:buChar char=""/>
              <a:tabLst>
                <a:tab pos="393700" algn="l"/>
              </a:tabLst>
            </a:pPr>
            <a:r>
              <a:rPr sz="3000" dirty="0">
                <a:latin typeface="Times New Roman"/>
                <a:cs typeface="Times New Roman"/>
              </a:rPr>
              <a:t>To </a:t>
            </a:r>
            <a:r>
              <a:rPr sz="3000" spc="-5" dirty="0">
                <a:latin typeface="Times New Roman"/>
                <a:cs typeface="Times New Roman"/>
              </a:rPr>
              <a:t>attract </a:t>
            </a:r>
            <a:r>
              <a:rPr sz="3000" dirty="0">
                <a:latin typeface="Times New Roman"/>
                <a:cs typeface="Times New Roman"/>
              </a:rPr>
              <a:t>new </a:t>
            </a:r>
            <a:r>
              <a:rPr sz="3000" spc="-5" dirty="0">
                <a:latin typeface="Times New Roman"/>
                <a:cs typeface="Times New Roman"/>
              </a:rPr>
              <a:t>customers </a:t>
            </a:r>
            <a:r>
              <a:rPr sz="3000" spc="-10" dirty="0">
                <a:latin typeface="Times New Roman"/>
                <a:cs typeface="Times New Roman"/>
              </a:rPr>
              <a:t>and </a:t>
            </a:r>
            <a:r>
              <a:rPr sz="3000" dirty="0">
                <a:latin typeface="Times New Roman"/>
                <a:cs typeface="Times New Roman"/>
              </a:rPr>
              <a:t>retain </a:t>
            </a:r>
            <a:r>
              <a:rPr sz="3000" spc="-5" dirty="0">
                <a:latin typeface="Times New Roman"/>
                <a:cs typeface="Times New Roman"/>
              </a:rPr>
              <a:t>existing</a:t>
            </a:r>
            <a:r>
              <a:rPr sz="3000" spc="-6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one.</a:t>
            </a:r>
            <a:endParaRPr sz="3000">
              <a:latin typeface="Times New Roman"/>
              <a:cs typeface="Times New Roman"/>
            </a:endParaRPr>
          </a:p>
          <a:p>
            <a:pPr marL="393700" indent="-342900">
              <a:lnSpc>
                <a:spcPct val="100000"/>
              </a:lnSpc>
              <a:spcBef>
                <a:spcPts val="740"/>
              </a:spcBef>
              <a:buClr>
                <a:srgbClr val="330066"/>
              </a:buClr>
              <a:buSzPct val="70000"/>
              <a:buFont typeface="Symbol"/>
              <a:buChar char=""/>
              <a:tabLst>
                <a:tab pos="393700" algn="l"/>
              </a:tabLst>
            </a:pPr>
            <a:r>
              <a:rPr sz="3000" dirty="0">
                <a:latin typeface="Times New Roman"/>
                <a:cs typeface="Times New Roman"/>
              </a:rPr>
              <a:t>To </a:t>
            </a:r>
            <a:r>
              <a:rPr sz="3000" spc="-10" dirty="0">
                <a:latin typeface="Times New Roman"/>
                <a:cs typeface="Times New Roman"/>
              </a:rPr>
              <a:t>maintain </a:t>
            </a:r>
            <a:r>
              <a:rPr sz="3000" spc="-5" dirty="0">
                <a:latin typeface="Times New Roman"/>
                <a:cs typeface="Times New Roman"/>
              </a:rPr>
              <a:t>sales </a:t>
            </a:r>
            <a:r>
              <a:rPr sz="3000" dirty="0">
                <a:latin typeface="Times New Roman"/>
                <a:cs typeface="Times New Roman"/>
              </a:rPr>
              <a:t>of </a:t>
            </a:r>
            <a:r>
              <a:rPr sz="3000" spc="-5" dirty="0">
                <a:latin typeface="Times New Roman"/>
                <a:cs typeface="Times New Roman"/>
              </a:rPr>
              <a:t>seasonal</a:t>
            </a:r>
            <a:r>
              <a:rPr sz="3000" spc="-3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products.</a:t>
            </a:r>
            <a:endParaRPr sz="3000">
              <a:latin typeface="Times New Roman"/>
              <a:cs typeface="Times New Roman"/>
            </a:endParaRPr>
          </a:p>
          <a:p>
            <a:pPr marL="393700" indent="-342900">
              <a:lnSpc>
                <a:spcPct val="100000"/>
              </a:lnSpc>
              <a:spcBef>
                <a:spcPts val="750"/>
              </a:spcBef>
              <a:buClr>
                <a:srgbClr val="330066"/>
              </a:buClr>
              <a:buSzPct val="70000"/>
              <a:buFont typeface="Symbol"/>
              <a:buChar char=""/>
              <a:tabLst>
                <a:tab pos="393700" algn="l"/>
              </a:tabLst>
            </a:pPr>
            <a:r>
              <a:rPr sz="3000" dirty="0">
                <a:latin typeface="Times New Roman"/>
                <a:cs typeface="Times New Roman"/>
              </a:rPr>
              <a:t>To </a:t>
            </a:r>
            <a:r>
              <a:rPr sz="3000" spc="-5" dirty="0">
                <a:latin typeface="Times New Roman"/>
                <a:cs typeface="Times New Roman"/>
              </a:rPr>
              <a:t>meet the </a:t>
            </a:r>
            <a:r>
              <a:rPr sz="3000" spc="-10" dirty="0">
                <a:latin typeface="Times New Roman"/>
                <a:cs typeface="Times New Roman"/>
              </a:rPr>
              <a:t>challenge </a:t>
            </a:r>
            <a:r>
              <a:rPr sz="3000" dirty="0">
                <a:latin typeface="Times New Roman"/>
                <a:cs typeface="Times New Roman"/>
              </a:rPr>
              <a:t>of</a:t>
            </a:r>
            <a:r>
              <a:rPr sz="3000" spc="-2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competition.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069340"/>
            <a:ext cx="68916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PROMOTIONAL</a:t>
            </a:r>
            <a:r>
              <a:rPr spc="-50" dirty="0"/>
              <a:t> </a:t>
            </a:r>
            <a:r>
              <a:rPr spc="-5" dirty="0"/>
              <a:t>TECHNIQUES: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8200" y="2057400"/>
            <a:ext cx="6934200" cy="685800"/>
          </a:xfrm>
          <a:prstGeom prst="rect">
            <a:avLst/>
          </a:prstGeom>
          <a:solidFill>
            <a:srgbClr val="FFCCFF"/>
          </a:solidFill>
          <a:ln w="9344">
            <a:solidFill>
              <a:srgbClr val="000000"/>
            </a:solidFill>
          </a:ln>
        </p:spPr>
        <p:txBody>
          <a:bodyPr vert="horz" wrap="square" lIns="0" tIns="9906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780"/>
              </a:spcBef>
            </a:pPr>
            <a:r>
              <a:rPr sz="3200" dirty="0">
                <a:latin typeface="Times New Roman"/>
                <a:cs typeface="Times New Roman"/>
              </a:rPr>
              <a:t>SALES </a:t>
            </a:r>
            <a:r>
              <a:rPr sz="3200" spc="-5" dirty="0">
                <a:latin typeface="Times New Roman"/>
                <a:cs typeface="Times New Roman"/>
              </a:rPr>
              <a:t>PROMOTION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TOOLS</a:t>
            </a:r>
            <a:endParaRPr sz="32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2128927" y="2738527"/>
            <a:ext cx="542925" cy="695325"/>
            <a:chOff x="2128927" y="2738527"/>
            <a:chExt cx="542925" cy="695325"/>
          </a:xfrm>
        </p:grpSpPr>
        <p:sp>
          <p:nvSpPr>
            <p:cNvPr id="5" name="object 5"/>
            <p:cNvSpPr/>
            <p:nvPr/>
          </p:nvSpPr>
          <p:spPr>
            <a:xfrm>
              <a:off x="2133599" y="2743199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400050" y="0"/>
                  </a:moveTo>
                  <a:lnTo>
                    <a:pt x="133350" y="0"/>
                  </a:lnTo>
                  <a:lnTo>
                    <a:pt x="133350" y="514350"/>
                  </a:lnTo>
                  <a:lnTo>
                    <a:pt x="0" y="514350"/>
                  </a:lnTo>
                  <a:lnTo>
                    <a:pt x="266700" y="685800"/>
                  </a:lnTo>
                  <a:lnTo>
                    <a:pt x="533400" y="514350"/>
                  </a:lnTo>
                  <a:lnTo>
                    <a:pt x="400050" y="514350"/>
                  </a:lnTo>
                  <a:lnTo>
                    <a:pt x="400050" y="0"/>
                  </a:lnTo>
                  <a:close/>
                </a:path>
              </a:pathLst>
            </a:custGeom>
            <a:solidFill>
              <a:srgbClr val="FF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133599" y="2743199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133350" y="0"/>
                  </a:moveTo>
                  <a:lnTo>
                    <a:pt x="133350" y="514350"/>
                  </a:lnTo>
                  <a:lnTo>
                    <a:pt x="0" y="514350"/>
                  </a:lnTo>
                  <a:lnTo>
                    <a:pt x="266700" y="685800"/>
                  </a:lnTo>
                  <a:lnTo>
                    <a:pt x="533400" y="514350"/>
                  </a:lnTo>
                  <a:lnTo>
                    <a:pt x="400050" y="514350"/>
                  </a:lnTo>
                  <a:lnTo>
                    <a:pt x="400050" y="0"/>
                  </a:lnTo>
                  <a:lnTo>
                    <a:pt x="133350" y="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609600" y="3429000"/>
            <a:ext cx="3657600" cy="1447800"/>
          </a:xfrm>
          <a:prstGeom prst="rect">
            <a:avLst/>
          </a:prstGeom>
          <a:solidFill>
            <a:srgbClr val="FFCCFF"/>
          </a:solidFill>
          <a:ln w="9344">
            <a:solidFill>
              <a:srgbClr val="000000"/>
            </a:solidFill>
          </a:ln>
        </p:spPr>
        <p:txBody>
          <a:bodyPr vert="horz" wrap="square" lIns="0" tIns="297180" rIns="0" bIns="0" rtlCol="0">
            <a:spAutoFit/>
          </a:bodyPr>
          <a:lstStyle/>
          <a:p>
            <a:pPr marL="720090" marR="624205" indent="123189">
              <a:lnSpc>
                <a:spcPct val="100000"/>
              </a:lnSpc>
              <a:spcBef>
                <a:spcPts val="2340"/>
              </a:spcBef>
            </a:pPr>
            <a:r>
              <a:rPr sz="2800" spc="-10" dirty="0">
                <a:latin typeface="Times New Roman"/>
                <a:cs typeface="Times New Roman"/>
              </a:rPr>
              <a:t>CONSUMER  P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15" dirty="0">
                <a:latin typeface="Times New Roman"/>
                <a:cs typeface="Times New Roman"/>
              </a:rPr>
              <a:t>O</a:t>
            </a:r>
            <a:r>
              <a:rPr sz="2800" spc="-5" dirty="0">
                <a:latin typeface="Times New Roman"/>
                <a:cs typeface="Times New Roman"/>
              </a:rPr>
              <a:t>M</a:t>
            </a:r>
            <a:r>
              <a:rPr sz="2800" spc="-15" dirty="0">
                <a:latin typeface="Times New Roman"/>
                <a:cs typeface="Times New Roman"/>
              </a:rPr>
              <a:t>OT</a:t>
            </a:r>
            <a:r>
              <a:rPr sz="2800" spc="5" dirty="0">
                <a:latin typeface="Times New Roman"/>
                <a:cs typeface="Times New Roman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O</a:t>
            </a:r>
            <a:r>
              <a:rPr sz="2800" spc="-15" dirty="0">
                <a:latin typeface="Times New Roman"/>
                <a:cs typeface="Times New Roman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015127" y="2738527"/>
            <a:ext cx="542925" cy="695325"/>
            <a:chOff x="6015127" y="2738527"/>
            <a:chExt cx="542925" cy="695325"/>
          </a:xfrm>
        </p:grpSpPr>
        <p:sp>
          <p:nvSpPr>
            <p:cNvPr id="9" name="object 9"/>
            <p:cNvSpPr/>
            <p:nvPr/>
          </p:nvSpPr>
          <p:spPr>
            <a:xfrm>
              <a:off x="6019800" y="2743199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400050" y="0"/>
                  </a:moveTo>
                  <a:lnTo>
                    <a:pt x="133350" y="0"/>
                  </a:lnTo>
                  <a:lnTo>
                    <a:pt x="133350" y="514350"/>
                  </a:lnTo>
                  <a:lnTo>
                    <a:pt x="0" y="514350"/>
                  </a:lnTo>
                  <a:lnTo>
                    <a:pt x="266700" y="685800"/>
                  </a:lnTo>
                  <a:lnTo>
                    <a:pt x="533400" y="514350"/>
                  </a:lnTo>
                  <a:lnTo>
                    <a:pt x="400050" y="514350"/>
                  </a:lnTo>
                  <a:lnTo>
                    <a:pt x="400050" y="0"/>
                  </a:lnTo>
                  <a:close/>
                </a:path>
              </a:pathLst>
            </a:custGeom>
            <a:solidFill>
              <a:srgbClr val="FF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019800" y="2743199"/>
              <a:ext cx="533400" cy="685800"/>
            </a:xfrm>
            <a:custGeom>
              <a:avLst/>
              <a:gdLst/>
              <a:ahLst/>
              <a:cxnLst/>
              <a:rect l="l" t="t" r="r" b="b"/>
              <a:pathLst>
                <a:path w="533400" h="685800">
                  <a:moveTo>
                    <a:pt x="133350" y="0"/>
                  </a:moveTo>
                  <a:lnTo>
                    <a:pt x="133350" y="514350"/>
                  </a:lnTo>
                  <a:lnTo>
                    <a:pt x="0" y="514350"/>
                  </a:lnTo>
                  <a:lnTo>
                    <a:pt x="266700" y="685800"/>
                  </a:lnTo>
                  <a:lnTo>
                    <a:pt x="533400" y="514350"/>
                  </a:lnTo>
                  <a:lnTo>
                    <a:pt x="400050" y="514350"/>
                  </a:lnTo>
                  <a:lnTo>
                    <a:pt x="400050" y="0"/>
                  </a:lnTo>
                  <a:lnTo>
                    <a:pt x="133350" y="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572000" y="3429000"/>
            <a:ext cx="3505200" cy="1447800"/>
          </a:xfrm>
          <a:prstGeom prst="rect">
            <a:avLst/>
          </a:prstGeom>
          <a:solidFill>
            <a:srgbClr val="FFCCFF"/>
          </a:solidFill>
          <a:ln w="9344">
            <a:solidFill>
              <a:srgbClr val="000000"/>
            </a:solidFill>
          </a:ln>
        </p:spPr>
        <p:txBody>
          <a:bodyPr vert="horz" wrap="square" lIns="0" tIns="297180" rIns="0" bIns="0" rtlCol="0">
            <a:spAutoFit/>
          </a:bodyPr>
          <a:lstStyle/>
          <a:p>
            <a:pPr marL="598170" marR="592455" indent="519430">
              <a:lnSpc>
                <a:spcPct val="100000"/>
              </a:lnSpc>
              <a:spcBef>
                <a:spcPts val="2340"/>
              </a:spcBef>
            </a:pPr>
            <a:r>
              <a:rPr sz="2800" spc="-10" dirty="0">
                <a:latin typeface="Times New Roman"/>
                <a:cs typeface="Times New Roman"/>
              </a:rPr>
              <a:t>TRADE  </a:t>
            </a:r>
            <a:r>
              <a:rPr sz="2800" spc="-5" dirty="0">
                <a:latin typeface="Times New Roman"/>
                <a:cs typeface="Times New Roman"/>
              </a:rPr>
              <a:t>P</a:t>
            </a: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15" dirty="0">
                <a:latin typeface="Times New Roman"/>
                <a:cs typeface="Times New Roman"/>
              </a:rPr>
              <a:t>O</a:t>
            </a:r>
            <a:r>
              <a:rPr sz="2800" spc="-10" dirty="0">
                <a:latin typeface="Times New Roman"/>
                <a:cs typeface="Times New Roman"/>
              </a:rPr>
              <a:t>M</a:t>
            </a:r>
            <a:r>
              <a:rPr sz="2800" spc="-5" dirty="0">
                <a:latin typeface="Times New Roman"/>
                <a:cs typeface="Times New Roman"/>
              </a:rPr>
              <a:t>O</a:t>
            </a:r>
            <a:r>
              <a:rPr sz="2800" spc="-15" dirty="0">
                <a:latin typeface="Times New Roman"/>
                <a:cs typeface="Times New Roman"/>
              </a:rPr>
              <a:t>T</a:t>
            </a:r>
            <a:r>
              <a:rPr sz="2800" spc="5" dirty="0">
                <a:latin typeface="Times New Roman"/>
                <a:cs typeface="Times New Roman"/>
              </a:rPr>
              <a:t>I</a:t>
            </a:r>
            <a:r>
              <a:rPr sz="2800" spc="-5" dirty="0">
                <a:latin typeface="Times New Roman"/>
                <a:cs typeface="Times New Roman"/>
              </a:rPr>
              <a:t>O</a:t>
            </a:r>
            <a:r>
              <a:rPr sz="2800" spc="-15" dirty="0">
                <a:latin typeface="Times New Roman"/>
                <a:cs typeface="Times New Roman"/>
              </a:rPr>
              <a:t>N</a:t>
            </a:r>
            <a:r>
              <a:rPr sz="2800" dirty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10259"/>
            <a:ext cx="61296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CONSUMER</a:t>
            </a:r>
            <a:r>
              <a:rPr spc="-35" dirty="0"/>
              <a:t> </a:t>
            </a:r>
            <a:r>
              <a:rPr spc="-10" dirty="0"/>
              <a:t>PROMOTIONS: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793240"/>
            <a:ext cx="29210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944" dirty="0">
                <a:solidFill>
                  <a:srgbClr val="330066"/>
                </a:solidFill>
                <a:latin typeface="Symbol"/>
                <a:cs typeface="Symbol"/>
              </a:rPr>
              <a:t></a:t>
            </a:r>
            <a:endParaRPr sz="2100">
              <a:latin typeface="Symbol"/>
              <a:cs typeface="Symbo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81305" marR="5080">
              <a:lnSpc>
                <a:spcPct val="99900"/>
              </a:lnSpc>
              <a:spcBef>
                <a:spcPts val="100"/>
              </a:spcBef>
            </a:pPr>
            <a:r>
              <a:rPr spc="-10" dirty="0"/>
              <a:t>“It </a:t>
            </a:r>
            <a:r>
              <a:rPr spc="-5" dirty="0"/>
              <a:t>is used to </a:t>
            </a:r>
            <a:r>
              <a:rPr dirty="0"/>
              <a:t>boost </a:t>
            </a:r>
            <a:r>
              <a:rPr spc="-10" dirty="0"/>
              <a:t>short-term </a:t>
            </a:r>
            <a:r>
              <a:rPr spc="-5" dirty="0"/>
              <a:t>customer buying  </a:t>
            </a:r>
            <a:r>
              <a:rPr spc="-10" dirty="0"/>
              <a:t>and </a:t>
            </a:r>
            <a:r>
              <a:rPr spc="-5" dirty="0"/>
              <a:t>involvement </a:t>
            </a:r>
            <a:r>
              <a:rPr dirty="0"/>
              <a:t>or </a:t>
            </a:r>
            <a:r>
              <a:rPr spc="-5" dirty="0"/>
              <a:t>to </a:t>
            </a:r>
            <a:r>
              <a:rPr spc="-10" dirty="0"/>
              <a:t>enhance </a:t>
            </a:r>
            <a:r>
              <a:rPr spc="-5" dirty="0"/>
              <a:t>long term  customer relationships.”</a:t>
            </a:r>
          </a:p>
          <a:p>
            <a:pPr marL="281305" marR="264160">
              <a:lnSpc>
                <a:spcPct val="100000"/>
              </a:lnSpc>
              <a:spcBef>
                <a:spcPts val="750"/>
              </a:spcBef>
            </a:pPr>
            <a:r>
              <a:rPr spc="-5" dirty="0"/>
              <a:t>Major tools </a:t>
            </a:r>
            <a:r>
              <a:rPr spc="-10" dirty="0"/>
              <a:t>are </a:t>
            </a:r>
            <a:r>
              <a:rPr spc="-5" dirty="0"/>
              <a:t>samples, coupons, premiums,  </a:t>
            </a:r>
            <a:r>
              <a:rPr dirty="0"/>
              <a:t>point of purchase, </a:t>
            </a:r>
            <a:r>
              <a:rPr spc="-5" dirty="0"/>
              <a:t>sweepstakes </a:t>
            </a:r>
            <a:r>
              <a:rPr dirty="0"/>
              <a:t>and event  </a:t>
            </a:r>
            <a:r>
              <a:rPr spc="-5" dirty="0"/>
              <a:t>sponsorship.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535940" y="3258820"/>
            <a:ext cx="292100" cy="345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100" spc="944" dirty="0">
                <a:solidFill>
                  <a:srgbClr val="330066"/>
                </a:solidFill>
                <a:latin typeface="Symbol"/>
                <a:cs typeface="Symbol"/>
              </a:rPr>
              <a:t></a:t>
            </a:r>
            <a:endParaRPr sz="2100">
              <a:latin typeface="Symbol"/>
              <a:cs typeface="Symbo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810259"/>
            <a:ext cx="241300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u="heavy" spc="-5" dirty="0">
                <a:solidFill>
                  <a:srgbClr val="330066"/>
                </a:solidFill>
                <a:uFill>
                  <a:solidFill>
                    <a:srgbClr val="330066"/>
                  </a:solidFill>
                </a:uFill>
                <a:latin typeface="Times New Roman"/>
                <a:cs typeface="Times New Roman"/>
              </a:rPr>
              <a:t>COUP</a:t>
            </a:r>
            <a:r>
              <a:rPr sz="3600" b="1" u="heavy" spc="-10" dirty="0">
                <a:solidFill>
                  <a:srgbClr val="330066"/>
                </a:solidFill>
                <a:uFill>
                  <a:solidFill>
                    <a:srgbClr val="330066"/>
                  </a:solidFill>
                </a:uFill>
                <a:latin typeface="Times New Roman"/>
                <a:cs typeface="Times New Roman"/>
              </a:rPr>
              <a:t>O</a:t>
            </a:r>
            <a:r>
              <a:rPr sz="3600" b="1" u="heavy" spc="5" dirty="0">
                <a:solidFill>
                  <a:srgbClr val="330066"/>
                </a:solidFill>
                <a:uFill>
                  <a:solidFill>
                    <a:srgbClr val="330066"/>
                  </a:solidFill>
                </a:uFill>
                <a:latin typeface="Times New Roman"/>
                <a:cs typeface="Times New Roman"/>
              </a:rPr>
              <a:t>N</a:t>
            </a:r>
            <a:r>
              <a:rPr sz="3600" b="1" u="heavy" spc="-5" dirty="0">
                <a:solidFill>
                  <a:srgbClr val="330066"/>
                </a:solidFill>
                <a:uFill>
                  <a:solidFill>
                    <a:srgbClr val="330066"/>
                  </a:solidFill>
                </a:uFill>
                <a:latin typeface="Times New Roman"/>
                <a:cs typeface="Times New Roman"/>
              </a:rPr>
              <a:t>S: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0540" y="1752600"/>
            <a:ext cx="8109584" cy="93853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381000" marR="30480" indent="-342900">
              <a:lnSpc>
                <a:spcPts val="3590"/>
              </a:lnSpc>
              <a:spcBef>
                <a:spcPts val="225"/>
              </a:spcBef>
            </a:pPr>
            <a:r>
              <a:rPr sz="3150" spc="1417" baseline="15873" dirty="0">
                <a:solidFill>
                  <a:srgbClr val="330066"/>
                </a:solidFill>
                <a:latin typeface="Symbol"/>
                <a:cs typeface="Symbol"/>
              </a:rPr>
              <a:t></a:t>
            </a:r>
            <a:r>
              <a:rPr sz="3150" spc="97" baseline="15873" dirty="0">
                <a:solidFill>
                  <a:srgbClr val="330066"/>
                </a:solidFill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It is </a:t>
            </a:r>
            <a:r>
              <a:rPr sz="3000" dirty="0">
                <a:latin typeface="Times New Roman"/>
                <a:cs typeface="Times New Roman"/>
              </a:rPr>
              <a:t>a discount </a:t>
            </a:r>
            <a:r>
              <a:rPr sz="3000" spc="-10" dirty="0">
                <a:latin typeface="Times New Roman"/>
                <a:cs typeface="Times New Roman"/>
              </a:rPr>
              <a:t>certificate </a:t>
            </a:r>
            <a:r>
              <a:rPr sz="3000" spc="-5" dirty="0">
                <a:latin typeface="Times New Roman"/>
                <a:cs typeface="Times New Roman"/>
              </a:rPr>
              <a:t>that is </a:t>
            </a:r>
            <a:r>
              <a:rPr sz="3000" dirty="0">
                <a:latin typeface="Times New Roman"/>
                <a:cs typeface="Times New Roman"/>
              </a:rPr>
              <a:t>given </a:t>
            </a:r>
            <a:r>
              <a:rPr sz="3000" spc="-5" dirty="0">
                <a:latin typeface="Times New Roman"/>
                <a:cs typeface="Times New Roman"/>
              </a:rPr>
              <a:t>to </a:t>
            </a:r>
            <a:r>
              <a:rPr sz="3000" dirty="0">
                <a:latin typeface="Times New Roman"/>
                <a:cs typeface="Times New Roman"/>
              </a:rPr>
              <a:t>buyer </a:t>
            </a:r>
            <a:r>
              <a:rPr sz="3000" spc="-10" dirty="0">
                <a:latin typeface="Times New Roman"/>
                <a:cs typeface="Times New Roman"/>
              </a:rPr>
              <a:t>for  </a:t>
            </a:r>
            <a:r>
              <a:rPr sz="3000" spc="-5" dirty="0">
                <a:latin typeface="Times New Roman"/>
                <a:cs typeface="Times New Roman"/>
              </a:rPr>
              <a:t>purchase </a:t>
            </a:r>
            <a:r>
              <a:rPr sz="3000" dirty="0">
                <a:latin typeface="Times New Roman"/>
                <a:cs typeface="Times New Roman"/>
              </a:rPr>
              <a:t>of a </a:t>
            </a:r>
            <a:r>
              <a:rPr sz="3000" spc="-5" dirty="0">
                <a:latin typeface="Times New Roman"/>
                <a:cs typeface="Times New Roman"/>
              </a:rPr>
              <a:t>specific</a:t>
            </a:r>
            <a:r>
              <a:rPr sz="3000" spc="-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product.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85800" y="3124200"/>
            <a:ext cx="4191000" cy="306197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105400" y="3124200"/>
            <a:ext cx="3228340" cy="3048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10259"/>
            <a:ext cx="63830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PRICE OFF </a:t>
            </a:r>
            <a:r>
              <a:rPr dirty="0"/>
              <a:t>AND</a:t>
            </a:r>
            <a:r>
              <a:rPr spc="-95" dirty="0"/>
              <a:t> </a:t>
            </a:r>
            <a:r>
              <a:rPr spc="-5" dirty="0"/>
              <a:t>PREMIUMS: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0540" y="1752600"/>
            <a:ext cx="8012430" cy="194818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381000" marR="30480" indent="-342900">
              <a:lnSpc>
                <a:spcPts val="3590"/>
              </a:lnSpc>
              <a:spcBef>
                <a:spcPts val="225"/>
              </a:spcBef>
              <a:buClr>
                <a:srgbClr val="330066"/>
              </a:buClr>
              <a:buSzPct val="70000"/>
              <a:buFont typeface="Symbol"/>
              <a:buChar char=""/>
              <a:tabLst>
                <a:tab pos="381000" algn="l"/>
              </a:tabLst>
            </a:pPr>
            <a:r>
              <a:rPr sz="3000" spc="-5" dirty="0">
                <a:latin typeface="Times New Roman"/>
                <a:cs typeface="Times New Roman"/>
              </a:rPr>
              <a:t>Free gifts </a:t>
            </a:r>
            <a:r>
              <a:rPr sz="3000" dirty="0">
                <a:latin typeface="Times New Roman"/>
                <a:cs typeface="Times New Roman"/>
              </a:rPr>
              <a:t>or </a:t>
            </a:r>
            <a:r>
              <a:rPr sz="3000" spc="-5" dirty="0">
                <a:latin typeface="Times New Roman"/>
                <a:cs typeface="Times New Roman"/>
              </a:rPr>
              <a:t>other special </a:t>
            </a:r>
            <a:r>
              <a:rPr sz="3000" spc="-10" dirty="0">
                <a:latin typeface="Times New Roman"/>
                <a:cs typeface="Times New Roman"/>
              </a:rPr>
              <a:t>offer </a:t>
            </a:r>
            <a:r>
              <a:rPr sz="3000" dirty="0">
                <a:latin typeface="Times New Roman"/>
                <a:cs typeface="Times New Roman"/>
              </a:rPr>
              <a:t>reductions </a:t>
            </a:r>
            <a:r>
              <a:rPr sz="3000" spc="-10" dirty="0">
                <a:latin typeface="Times New Roman"/>
                <a:cs typeface="Times New Roman"/>
              </a:rPr>
              <a:t>offered  </a:t>
            </a:r>
            <a:r>
              <a:rPr sz="3000" spc="-5" dirty="0">
                <a:latin typeface="Times New Roman"/>
                <a:cs typeface="Times New Roman"/>
              </a:rPr>
              <a:t>to</a:t>
            </a:r>
            <a:r>
              <a:rPr sz="3000" spc="-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customers.</a:t>
            </a:r>
            <a:endParaRPr sz="3000">
              <a:latin typeface="Times New Roman"/>
              <a:cs typeface="Times New Roman"/>
            </a:endParaRPr>
          </a:p>
          <a:p>
            <a:pPr marL="381000" marR="151765" indent="-342900">
              <a:lnSpc>
                <a:spcPct val="100000"/>
              </a:lnSpc>
              <a:spcBef>
                <a:spcPts val="635"/>
              </a:spcBef>
              <a:buClr>
                <a:srgbClr val="330066"/>
              </a:buClr>
              <a:buSzPct val="70000"/>
              <a:buFont typeface="Symbol"/>
              <a:buChar char=""/>
              <a:tabLst>
                <a:tab pos="381000" algn="l"/>
              </a:tabLst>
            </a:pPr>
            <a:r>
              <a:rPr sz="3000" spc="-5" dirty="0">
                <a:latin typeface="Times New Roman"/>
                <a:cs typeface="Times New Roman"/>
              </a:rPr>
              <a:t>It may </a:t>
            </a:r>
            <a:r>
              <a:rPr sz="3000" dirty="0">
                <a:latin typeface="Times New Roman"/>
                <a:cs typeface="Times New Roman"/>
              </a:rPr>
              <a:t>be </a:t>
            </a:r>
            <a:r>
              <a:rPr sz="3000" spc="-5" dirty="0">
                <a:latin typeface="Times New Roman"/>
                <a:cs typeface="Times New Roman"/>
              </a:rPr>
              <a:t>in </a:t>
            </a:r>
            <a:r>
              <a:rPr sz="3000" dirty="0">
                <a:latin typeface="Times New Roman"/>
                <a:cs typeface="Times New Roman"/>
              </a:rPr>
              <a:t>or on </a:t>
            </a:r>
            <a:r>
              <a:rPr sz="3000" spc="-5" dirty="0">
                <a:latin typeface="Times New Roman"/>
                <a:cs typeface="Times New Roman"/>
              </a:rPr>
              <a:t>package premium such as toys  in cereal</a:t>
            </a:r>
            <a:r>
              <a:rPr sz="3000" spc="-1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etc.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9600" y="3808729"/>
            <a:ext cx="1828800" cy="250571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124200" y="3962400"/>
            <a:ext cx="2477068" cy="2286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94502" y="3886200"/>
            <a:ext cx="2647753" cy="22098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10259"/>
            <a:ext cx="49993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POINT </a:t>
            </a:r>
            <a:r>
              <a:rPr spc="-10" dirty="0"/>
              <a:t>OF</a:t>
            </a:r>
            <a:r>
              <a:rPr spc="-95" dirty="0"/>
              <a:t> </a:t>
            </a:r>
            <a:r>
              <a:rPr spc="-5" dirty="0"/>
              <a:t>PURCHASE: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0540" y="1752600"/>
            <a:ext cx="7775575" cy="149098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381000" marR="30480" indent="-342900">
              <a:lnSpc>
                <a:spcPts val="3590"/>
              </a:lnSpc>
              <a:spcBef>
                <a:spcPts val="225"/>
              </a:spcBef>
              <a:buClr>
                <a:srgbClr val="330066"/>
              </a:buClr>
              <a:buSzPct val="70000"/>
              <a:buFont typeface="Symbol"/>
              <a:buChar char=""/>
              <a:tabLst>
                <a:tab pos="381000" algn="l"/>
              </a:tabLst>
            </a:pPr>
            <a:r>
              <a:rPr sz="3000" spc="-5" dirty="0">
                <a:latin typeface="Times New Roman"/>
                <a:cs typeface="Times New Roman"/>
              </a:rPr>
              <a:t>It contains display </a:t>
            </a:r>
            <a:r>
              <a:rPr sz="3000" spc="-10" dirty="0">
                <a:latin typeface="Times New Roman"/>
                <a:cs typeface="Times New Roman"/>
              </a:rPr>
              <a:t>and </a:t>
            </a:r>
            <a:r>
              <a:rPr sz="3000" spc="-5" dirty="0">
                <a:latin typeface="Times New Roman"/>
                <a:cs typeface="Times New Roman"/>
              </a:rPr>
              <a:t>demonstrations </a:t>
            </a:r>
            <a:r>
              <a:rPr sz="3000" dirty="0">
                <a:latin typeface="Times New Roman"/>
                <a:cs typeface="Times New Roman"/>
              </a:rPr>
              <a:t>at </a:t>
            </a:r>
            <a:r>
              <a:rPr sz="3000" spc="-5" dirty="0">
                <a:latin typeface="Times New Roman"/>
                <a:cs typeface="Times New Roman"/>
              </a:rPr>
              <a:t>mostly  </a:t>
            </a:r>
            <a:r>
              <a:rPr sz="3000" spc="-10" dirty="0">
                <a:latin typeface="Times New Roman"/>
                <a:cs typeface="Times New Roman"/>
              </a:rPr>
              <a:t>check </a:t>
            </a:r>
            <a:r>
              <a:rPr sz="3000" dirty="0">
                <a:latin typeface="Times New Roman"/>
                <a:cs typeface="Times New Roman"/>
              </a:rPr>
              <a:t>out</a:t>
            </a:r>
            <a:r>
              <a:rPr sz="3000" spc="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points.</a:t>
            </a:r>
            <a:endParaRPr sz="30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635"/>
              </a:spcBef>
              <a:buClr>
                <a:srgbClr val="330066"/>
              </a:buClr>
              <a:buSzPct val="70000"/>
              <a:buFont typeface="Symbol"/>
              <a:buChar char=""/>
              <a:tabLst>
                <a:tab pos="381000" algn="l"/>
              </a:tabLst>
            </a:pPr>
            <a:r>
              <a:rPr sz="3000" spc="-5" dirty="0">
                <a:latin typeface="Times New Roman"/>
                <a:cs typeface="Times New Roman"/>
              </a:rPr>
              <a:t>Special displays </a:t>
            </a:r>
            <a:r>
              <a:rPr sz="3000" spc="-10" dirty="0">
                <a:latin typeface="Times New Roman"/>
                <a:cs typeface="Times New Roman"/>
              </a:rPr>
              <a:t>are </a:t>
            </a:r>
            <a:r>
              <a:rPr sz="3000" spc="-5" dirty="0">
                <a:latin typeface="Times New Roman"/>
                <a:cs typeface="Times New Roman"/>
              </a:rPr>
              <a:t>also used </a:t>
            </a:r>
            <a:r>
              <a:rPr sz="3000" spc="-10" dirty="0">
                <a:latin typeface="Times New Roman"/>
                <a:cs typeface="Times New Roman"/>
              </a:rPr>
              <a:t>in</a:t>
            </a:r>
            <a:r>
              <a:rPr sz="300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stores.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76400" y="3276600"/>
            <a:ext cx="4876800" cy="3238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810259"/>
            <a:ext cx="7230109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SWEEPSTAKES </a:t>
            </a:r>
            <a:r>
              <a:rPr dirty="0"/>
              <a:t>AND</a:t>
            </a:r>
            <a:r>
              <a:rPr spc="-75" dirty="0"/>
              <a:t> </a:t>
            </a:r>
            <a:r>
              <a:rPr spc="-5" dirty="0"/>
              <a:t>CONTESTS: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0540" y="1752600"/>
            <a:ext cx="7798434" cy="1490980"/>
          </a:xfrm>
          <a:prstGeom prst="rect">
            <a:avLst/>
          </a:prstGeom>
        </p:spPr>
        <p:txBody>
          <a:bodyPr vert="horz" wrap="square" lIns="0" tIns="28575" rIns="0" bIns="0" rtlCol="0">
            <a:spAutoFit/>
          </a:bodyPr>
          <a:lstStyle/>
          <a:p>
            <a:pPr marL="381000" marR="311785" indent="-342900">
              <a:lnSpc>
                <a:spcPts val="3590"/>
              </a:lnSpc>
              <a:spcBef>
                <a:spcPts val="225"/>
              </a:spcBef>
              <a:buClr>
                <a:srgbClr val="330066"/>
              </a:buClr>
              <a:buSzPct val="70000"/>
              <a:buFont typeface="Symbol"/>
              <a:buChar char=""/>
              <a:tabLst>
                <a:tab pos="381000" algn="l"/>
              </a:tabLst>
            </a:pPr>
            <a:r>
              <a:rPr sz="3000" spc="-5" dirty="0">
                <a:latin typeface="Times New Roman"/>
                <a:cs typeface="Times New Roman"/>
              </a:rPr>
              <a:t>It </a:t>
            </a:r>
            <a:r>
              <a:rPr sz="3000" dirty="0">
                <a:latin typeface="Times New Roman"/>
                <a:cs typeface="Times New Roman"/>
              </a:rPr>
              <a:t>gives </a:t>
            </a:r>
            <a:r>
              <a:rPr sz="3000" spc="-5" dirty="0">
                <a:latin typeface="Times New Roman"/>
                <a:cs typeface="Times New Roman"/>
              </a:rPr>
              <a:t>customers chance </a:t>
            </a:r>
            <a:r>
              <a:rPr sz="3000" spc="-10" dirty="0">
                <a:latin typeface="Times New Roman"/>
                <a:cs typeface="Times New Roman"/>
              </a:rPr>
              <a:t>to </a:t>
            </a:r>
            <a:r>
              <a:rPr sz="3000" spc="-5" dirty="0">
                <a:latin typeface="Times New Roman"/>
                <a:cs typeface="Times New Roman"/>
              </a:rPr>
              <a:t>win </a:t>
            </a:r>
            <a:r>
              <a:rPr sz="3000" spc="-10" dirty="0">
                <a:latin typeface="Times New Roman"/>
                <a:cs typeface="Times New Roman"/>
              </a:rPr>
              <a:t>like scratch </a:t>
            </a:r>
            <a:r>
              <a:rPr sz="3000" dirty="0">
                <a:latin typeface="Times New Roman"/>
                <a:cs typeface="Times New Roman"/>
              </a:rPr>
              <a:t>n  </a:t>
            </a:r>
            <a:r>
              <a:rPr sz="3000" spc="-5" dirty="0">
                <a:latin typeface="Times New Roman"/>
                <a:cs typeface="Times New Roman"/>
              </a:rPr>
              <a:t>win</a:t>
            </a:r>
            <a:r>
              <a:rPr sz="3000" spc="-10" dirty="0">
                <a:latin typeface="Times New Roman"/>
                <a:cs typeface="Times New Roman"/>
              </a:rPr>
              <a:t> offers.</a:t>
            </a:r>
            <a:endParaRPr sz="3000">
              <a:latin typeface="Times New Roman"/>
              <a:cs typeface="Times New Roman"/>
            </a:endParaRPr>
          </a:p>
          <a:p>
            <a:pPr marL="381000" indent="-342900">
              <a:lnSpc>
                <a:spcPct val="100000"/>
              </a:lnSpc>
              <a:spcBef>
                <a:spcPts val="635"/>
              </a:spcBef>
              <a:buClr>
                <a:srgbClr val="330066"/>
              </a:buClr>
              <a:buSzPct val="70000"/>
              <a:buFont typeface="Symbol"/>
              <a:buChar char=""/>
              <a:tabLst>
                <a:tab pos="381000" algn="l"/>
              </a:tabLst>
            </a:pPr>
            <a:r>
              <a:rPr sz="3000" spc="-5" dirty="0">
                <a:latin typeface="Times New Roman"/>
                <a:cs typeface="Times New Roman"/>
              </a:rPr>
              <a:t>In contest consumers </a:t>
            </a:r>
            <a:r>
              <a:rPr sz="3000" dirty="0">
                <a:latin typeface="Times New Roman"/>
                <a:cs typeface="Times New Roman"/>
              </a:rPr>
              <a:t>compete on </a:t>
            </a:r>
            <a:r>
              <a:rPr sz="3000" spc="-5" dirty="0">
                <a:latin typeface="Times New Roman"/>
                <a:cs typeface="Times New Roman"/>
              </a:rPr>
              <a:t>skills </a:t>
            </a:r>
            <a:r>
              <a:rPr sz="3000" spc="-10" dirty="0">
                <a:latin typeface="Times New Roman"/>
                <a:cs typeface="Times New Roman"/>
              </a:rPr>
              <a:t>and</a:t>
            </a:r>
            <a:r>
              <a:rPr sz="3000" spc="-3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win.</a:t>
            </a:r>
            <a:endParaRPr sz="3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495800" y="3429000"/>
            <a:ext cx="3048000" cy="3124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143000" y="3581400"/>
            <a:ext cx="2590800" cy="23690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</TotalTime>
  <Words>489</Words>
  <Application>Microsoft Macintosh PowerPoint</Application>
  <PresentationFormat>On-screen Show (4:3)</PresentationFormat>
  <Paragraphs>50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Symbol</vt:lpstr>
      <vt:lpstr>Times New Roman</vt:lpstr>
      <vt:lpstr>Office Theme</vt:lpstr>
      <vt:lpstr>“SALES PROMOTION”</vt:lpstr>
      <vt:lpstr>What is Sales Promotion?</vt:lpstr>
      <vt:lpstr>SALES PROMOTION  OBJECTIVES:</vt:lpstr>
      <vt:lpstr>PROMOTIONAL TECHNIQUES:</vt:lpstr>
      <vt:lpstr>CONSUMER PROMOTIONS:</vt:lpstr>
      <vt:lpstr>PowerPoint Presentation</vt:lpstr>
      <vt:lpstr>PRICE OFF AND PREMIUMS:</vt:lpstr>
      <vt:lpstr>POINT OF PURCHASE:</vt:lpstr>
      <vt:lpstr>SWEEPSTAKES AND CONTESTS:</vt:lpstr>
      <vt:lpstr>SAMPLES:</vt:lpstr>
      <vt:lpstr>PowerPoint Presentation</vt:lpstr>
      <vt:lpstr>TRADE PROMOTIONS:</vt:lpstr>
      <vt:lpstr>Trade promotions include: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“SALES PROMOTION”</dc:title>
  <cp:lastModifiedBy>Daksh Jaglan</cp:lastModifiedBy>
  <cp:revision>2</cp:revision>
  <dcterms:created xsi:type="dcterms:W3CDTF">2020-05-11T09:29:13Z</dcterms:created>
  <dcterms:modified xsi:type="dcterms:W3CDTF">2021-03-21T12:06:30Z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2013-05-15T00:00:00Z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2020-05-11T00:00:00Z</vt:filetime>
  </property>
</Properties>
</file>