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7" r:id="rId16"/>
    <p:sldId id="270" r:id="rId17"/>
    <p:sldId id="271" r:id="rId18"/>
    <p:sldId id="272" r:id="rId19"/>
    <p:sldId id="273" r:id="rId20"/>
    <p:sldId id="274" r:id="rId21"/>
    <p:sldId id="275" r:id="rId22"/>
    <p:sldId id="288" r:id="rId23"/>
    <p:sldId id="289" r:id="rId24"/>
    <p:sldId id="276" r:id="rId25"/>
    <p:sldId id="280" r:id="rId26"/>
    <p:sldId id="278" r:id="rId27"/>
    <p:sldId id="294" r:id="rId28"/>
    <p:sldId id="281" r:id="rId29"/>
    <p:sldId id="279" r:id="rId30"/>
    <p:sldId id="296" r:id="rId31"/>
    <p:sldId id="295" r:id="rId32"/>
    <p:sldId id="297" r:id="rId33"/>
    <p:sldId id="298" r:id="rId34"/>
    <p:sldId id="299" r:id="rId35"/>
    <p:sldId id="283"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8"/>
  </p:normalViewPr>
  <p:slideViewPr>
    <p:cSldViewPr snapToGrid="0" snapToObjects="1">
      <p:cViewPr varScale="1">
        <p:scale>
          <a:sx n="110" d="100"/>
          <a:sy n="110" d="100"/>
        </p:scale>
        <p:origin x="63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4950FC-3D3F-7141-BDE2-010EB0FAC3CD}"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123348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950FC-3D3F-7141-BDE2-010EB0FAC3CD}"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88053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950FC-3D3F-7141-BDE2-010EB0FAC3CD}"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87564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950FC-3D3F-7141-BDE2-010EB0FAC3CD}"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177281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950FC-3D3F-7141-BDE2-010EB0FAC3CD}" type="datetimeFigureOut">
              <a:rPr lang="en-US" smtClean="0"/>
              <a:t>5/21/20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92520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4950FC-3D3F-7141-BDE2-010EB0FAC3CD}"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6718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4950FC-3D3F-7141-BDE2-010EB0FAC3CD}" type="datetimeFigureOut">
              <a:rPr lang="en-US" smtClean="0"/>
              <a:t>5/21/20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166966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950FC-3D3F-7141-BDE2-010EB0FAC3CD}" type="datetimeFigureOut">
              <a:rPr lang="en-US" smtClean="0"/>
              <a:t>5/21/20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88620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950FC-3D3F-7141-BDE2-010EB0FAC3CD}" type="datetimeFigureOut">
              <a:rPr lang="en-US" smtClean="0"/>
              <a:t>5/21/20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157975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950FC-3D3F-7141-BDE2-010EB0FAC3CD}"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157990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950FC-3D3F-7141-BDE2-010EB0FAC3CD}" type="datetimeFigureOut">
              <a:rPr lang="en-US" smtClean="0"/>
              <a:t>5/21/20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91E34-E7E3-674C-996F-B6B2B7B15780}" type="slidenum">
              <a:rPr lang="en-US" smtClean="0"/>
              <a:t>‹#›</a:t>
            </a:fld>
            <a:endParaRPr lang="en-US"/>
          </a:p>
        </p:txBody>
      </p:sp>
    </p:spTree>
    <p:extLst>
      <p:ext uri="{BB962C8B-B14F-4D97-AF65-F5344CB8AC3E}">
        <p14:creationId xmlns:p14="http://schemas.microsoft.com/office/powerpoint/2010/main" val="1998296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950FC-3D3F-7141-BDE2-010EB0FAC3CD}" type="datetimeFigureOut">
              <a:rPr lang="en-US" smtClean="0"/>
              <a:t>5/21/20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91E34-E7E3-674C-996F-B6B2B7B15780}" type="slidenum">
              <a:rPr lang="en-US" smtClean="0"/>
              <a:t>‹#›</a:t>
            </a:fld>
            <a:endParaRPr lang="en-US"/>
          </a:p>
        </p:txBody>
      </p:sp>
    </p:spTree>
    <p:extLst>
      <p:ext uri="{BB962C8B-B14F-4D97-AF65-F5344CB8AC3E}">
        <p14:creationId xmlns:p14="http://schemas.microsoft.com/office/powerpoint/2010/main" val="10689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rporatefinanceinstitute.com/resources/knowledge/strategy/market-position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Product Decisions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Mrs</a:t>
            </a:r>
            <a:r>
              <a:rPr lang="en-US" dirty="0" smtClean="0"/>
              <a:t> </a:t>
            </a:r>
            <a:r>
              <a:rPr lang="en-US" dirty="0" err="1" smtClean="0"/>
              <a:t>Sarika</a:t>
            </a:r>
            <a:r>
              <a:rPr lang="en-US" dirty="0" smtClean="0"/>
              <a:t> </a:t>
            </a:r>
            <a:r>
              <a:rPr lang="en-US" dirty="0" smtClean="0"/>
              <a:t>Singh</a:t>
            </a:r>
          </a:p>
          <a:p>
            <a:r>
              <a:rPr lang="en-US" smtClean="0"/>
              <a:t>FACULTY OF MANGEMENT STUDIES MLSU UDAIPUR</a:t>
            </a:r>
            <a:endParaRPr lang="en-US" dirty="0"/>
          </a:p>
        </p:txBody>
      </p:sp>
      <p:sp>
        <p:nvSpPr>
          <p:cNvPr id="4" name="TextBox 3"/>
          <p:cNvSpPr txBox="1"/>
          <p:nvPr/>
        </p:nvSpPr>
        <p:spPr>
          <a:xfrm>
            <a:off x="7373073" y="381964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6271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904" y="1825625"/>
            <a:ext cx="7939988" cy="4351338"/>
          </a:xfrm>
        </p:spPr>
      </p:pic>
    </p:spTree>
    <p:extLst>
      <p:ext uri="{BB962C8B-B14F-4D97-AF65-F5344CB8AC3E}">
        <p14:creationId xmlns:p14="http://schemas.microsoft.com/office/powerpoint/2010/main" val="205018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 Marketing Strategies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660" y="1825625"/>
            <a:ext cx="7825839" cy="4351338"/>
          </a:xfrm>
        </p:spPr>
      </p:pic>
    </p:spTree>
    <p:extLst>
      <p:ext uri="{BB962C8B-B14F-4D97-AF65-F5344CB8AC3E}">
        <p14:creationId xmlns:p14="http://schemas.microsoft.com/office/powerpoint/2010/main" val="131295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 Mix</a:t>
            </a:r>
            <a:endParaRPr lang="en-US"/>
          </a:p>
        </p:txBody>
      </p:sp>
      <p:sp>
        <p:nvSpPr>
          <p:cNvPr id="3" name="Content Placeholder 2"/>
          <p:cNvSpPr>
            <a:spLocks noGrp="1"/>
          </p:cNvSpPr>
          <p:nvPr>
            <p:ph idx="1"/>
          </p:nvPr>
        </p:nvSpPr>
        <p:spPr/>
        <p:txBody>
          <a:bodyPr/>
          <a:lstStyle/>
          <a:p>
            <a:r>
              <a:rPr lang="en-US" dirty="0"/>
              <a:t>Product mix, also known as product assortment, is the total number of product lines that a company offers to its customers. The product lines may range from one to many and the company may have many products under the same product line as well. All of these product </a:t>
            </a:r>
            <a:r>
              <a:rPr lang="en-US" dirty="0" smtClean="0"/>
              <a:t>lines </a:t>
            </a:r>
            <a:r>
              <a:rPr lang="en-US" dirty="0"/>
              <a:t>when grouped together form the product mix of the </a:t>
            </a:r>
            <a:r>
              <a:rPr lang="en-US" dirty="0" smtClean="0"/>
              <a:t>company</a:t>
            </a:r>
          </a:p>
          <a:p>
            <a:pPr marL="0" indent="0">
              <a:buNone/>
            </a:pPr>
            <a:endParaRPr lang="en-US" dirty="0"/>
          </a:p>
        </p:txBody>
      </p:sp>
    </p:spTree>
    <p:extLst>
      <p:ext uri="{BB962C8B-B14F-4D97-AF65-F5344CB8AC3E}">
        <p14:creationId xmlns:p14="http://schemas.microsoft.com/office/powerpoint/2010/main" val="159431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Product Mix</a:t>
            </a:r>
            <a:endParaRPr lang="en-US" dirty="0"/>
          </a:p>
        </p:txBody>
      </p:sp>
      <p:sp>
        <p:nvSpPr>
          <p:cNvPr id="3" name="Content Placeholder 2"/>
          <p:cNvSpPr>
            <a:spLocks noGrp="1"/>
          </p:cNvSpPr>
          <p:nvPr>
            <p:ph idx="1"/>
          </p:nvPr>
        </p:nvSpPr>
        <p:spPr/>
        <p:txBody>
          <a:bodyPr/>
          <a:lstStyle/>
          <a:p>
            <a:r>
              <a:rPr lang="en-US" dirty="0" smtClean="0"/>
              <a:t>Product width</a:t>
            </a:r>
          </a:p>
          <a:p>
            <a:r>
              <a:rPr lang="en-US" dirty="0" smtClean="0"/>
              <a:t>Product length</a:t>
            </a:r>
          </a:p>
          <a:p>
            <a:r>
              <a:rPr lang="en-US" dirty="0" smtClean="0"/>
              <a:t>Product depth</a:t>
            </a:r>
          </a:p>
          <a:p>
            <a:r>
              <a:rPr lang="en-US" dirty="0" smtClean="0"/>
              <a:t>Product consistency</a:t>
            </a:r>
            <a:endParaRPr lang="en-US" dirty="0"/>
          </a:p>
        </p:txBody>
      </p:sp>
    </p:spTree>
    <p:extLst>
      <p:ext uri="{BB962C8B-B14F-4D97-AF65-F5344CB8AC3E}">
        <p14:creationId xmlns:p14="http://schemas.microsoft.com/office/powerpoint/2010/main" val="76061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Width</a:t>
            </a:r>
            <a:endParaRPr lang="en-US" dirty="0"/>
          </a:p>
          <a:p>
            <a:pPr marL="0" indent="0">
              <a:buNone/>
            </a:pPr>
            <a:r>
              <a:rPr lang="en-US" dirty="0"/>
              <a:t>The width of an </a:t>
            </a:r>
            <a:r>
              <a:rPr lang="en-US" dirty="0" err="1"/>
              <a:t>organisation's</a:t>
            </a:r>
            <a:r>
              <a:rPr lang="en-US" dirty="0"/>
              <a:t> product mix pertains to the number of product lines that the </a:t>
            </a:r>
            <a:r>
              <a:rPr lang="en-US" dirty="0" err="1"/>
              <a:t>organisation</a:t>
            </a:r>
            <a:r>
              <a:rPr lang="en-US" dirty="0"/>
              <a:t> is offering. </a:t>
            </a:r>
            <a:endParaRPr lang="en-US" dirty="0" smtClean="0"/>
          </a:p>
          <a:p>
            <a:pPr marL="0" indent="0">
              <a:buNone/>
            </a:pPr>
            <a:r>
              <a:rPr lang="en-US" dirty="0" smtClean="0"/>
              <a:t>For</a:t>
            </a:r>
            <a:r>
              <a:rPr lang="en-US" dirty="0"/>
              <a:t> </a:t>
            </a:r>
            <a:r>
              <a:rPr lang="en-US" b="1" i="1" dirty="0"/>
              <a:t>example</a:t>
            </a:r>
            <a:r>
              <a:rPr lang="en-US" dirty="0"/>
              <a:t>, Hindustan </a:t>
            </a:r>
            <a:r>
              <a:rPr lang="en-US" dirty="0" err="1"/>
              <a:t>Uni</a:t>
            </a:r>
            <a:r>
              <a:rPr lang="en-US" dirty="0"/>
              <a:t> Lever offers wide width of its home care, personal care and beverage products. Width of HUL product mix includes Personal wash, Laundry, Skin care, Hair care, Oral care, Deodorants, Tea, and </a:t>
            </a:r>
            <a:r>
              <a:rPr lang="en-US" dirty="0" smtClean="0"/>
              <a:t>Coffee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13508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794" y="1690687"/>
            <a:ext cx="7849589" cy="4721987"/>
          </a:xfrm>
        </p:spPr>
      </p:pic>
    </p:spTree>
    <p:extLst>
      <p:ext uri="{BB962C8B-B14F-4D97-AF65-F5344CB8AC3E}">
        <p14:creationId xmlns:p14="http://schemas.microsoft.com/office/powerpoint/2010/main" val="213150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Length</a:t>
            </a:r>
            <a:r>
              <a:rPr lang="en-US" dirty="0"/>
              <a:t/>
            </a:r>
            <a:br>
              <a:rPr lang="en-US" dirty="0"/>
            </a:br>
            <a:r>
              <a:rPr lang="en-US" dirty="0"/>
              <a:t>The length of an </a:t>
            </a:r>
            <a:r>
              <a:rPr lang="en-US" dirty="0" err="1"/>
              <a:t>organisation's</a:t>
            </a:r>
            <a:r>
              <a:rPr lang="en-US" dirty="0"/>
              <a:t> product mix pertains to the total number of products or items in the product mix. As in the </a:t>
            </a:r>
            <a:r>
              <a:rPr lang="en-US" dirty="0" smtClean="0"/>
              <a:t>diagram </a:t>
            </a:r>
            <a:r>
              <a:rPr lang="en-US" dirty="0"/>
              <a:t>of Hindustan </a:t>
            </a:r>
            <a:r>
              <a:rPr lang="en-US" dirty="0" err="1"/>
              <a:t>Uni</a:t>
            </a:r>
            <a:r>
              <a:rPr lang="en-US" dirty="0"/>
              <a:t> Lever product mix, there are 23 products, hence, the length of product mix is 23. </a:t>
            </a:r>
          </a:p>
          <a:p>
            <a:pPr marL="0" indent="0">
              <a:buNone/>
            </a:pPr>
            <a:r>
              <a:rPr lang="en-US" dirty="0"/>
              <a:t/>
            </a:r>
            <a:br>
              <a:rPr lang="en-US" dirty="0"/>
            </a:br>
            <a:endParaRPr lang="en-US" dirty="0"/>
          </a:p>
        </p:txBody>
      </p:sp>
    </p:spTree>
    <p:extLst>
      <p:ext uri="{BB962C8B-B14F-4D97-AF65-F5344CB8AC3E}">
        <p14:creationId xmlns:p14="http://schemas.microsoft.com/office/powerpoint/2010/main" val="50470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Depth</a:t>
            </a:r>
            <a:endParaRPr lang="en-US" dirty="0"/>
          </a:p>
          <a:p>
            <a:pPr marL="0" indent="0">
              <a:buNone/>
            </a:pPr>
            <a:r>
              <a:rPr lang="en-US" dirty="0"/>
              <a:t>The depth of an </a:t>
            </a:r>
            <a:r>
              <a:rPr lang="en-US" dirty="0" err="1"/>
              <a:t>organisation's</a:t>
            </a:r>
            <a:r>
              <a:rPr lang="en-US" dirty="0"/>
              <a:t> product mix pertains to the total number of variants of each product offered in the line. Variants includes size, </a:t>
            </a:r>
            <a:r>
              <a:rPr lang="en-US" dirty="0" err="1"/>
              <a:t>colour</a:t>
            </a:r>
            <a:r>
              <a:rPr lang="en-US" dirty="0"/>
              <a:t>, flavors, and other distinguishing characteristics. For </a:t>
            </a:r>
            <a:r>
              <a:rPr lang="en-US" b="1" i="1" dirty="0"/>
              <a:t>example</a:t>
            </a:r>
            <a:r>
              <a:rPr lang="en-US" dirty="0"/>
              <a:t>, Close-up, brand of HUL is available in three formations and in three sizes. Hence, the depth of Close-up brand is 3*3 = 9.</a:t>
            </a:r>
            <a:br>
              <a:rPr lang="en-US" dirty="0"/>
            </a:br>
            <a:endParaRPr lang="en-US" dirty="0"/>
          </a:p>
        </p:txBody>
      </p:sp>
    </p:spTree>
    <p:extLst>
      <p:ext uri="{BB962C8B-B14F-4D97-AF65-F5344CB8AC3E}">
        <p14:creationId xmlns:p14="http://schemas.microsoft.com/office/powerpoint/2010/main" val="88177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#4 Consistency</a:t>
            </a:r>
          </a:p>
          <a:p>
            <a:r>
              <a:rPr lang="en-US" dirty="0"/>
              <a:t>Consistency refers to how closely related each product lines are to each other. It is in reference to their use, production, and </a:t>
            </a:r>
            <a:r>
              <a:rPr lang="en-US" dirty="0">
                <a:hlinkClick r:id="rId2"/>
              </a:rPr>
              <a:t>distribution channels</a:t>
            </a:r>
            <a:r>
              <a:rPr lang="en-US" dirty="0"/>
              <a:t>. The consistency of product mix is advantageous for firms attempting to position themselves as a niche producer or distributor. In addition, consistency aids with ensuring a firm’s brand image is synonymous with the product or service itself.</a:t>
            </a:r>
          </a:p>
          <a:p>
            <a:endParaRPr lang="en-US" dirty="0"/>
          </a:p>
        </p:txBody>
      </p:sp>
    </p:spTree>
    <p:extLst>
      <p:ext uri="{BB962C8B-B14F-4D97-AF65-F5344CB8AC3E}">
        <p14:creationId xmlns:p14="http://schemas.microsoft.com/office/powerpoint/2010/main" val="171077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0681" y="1825625"/>
            <a:ext cx="5690638" cy="4351338"/>
          </a:xfrm>
        </p:spPr>
      </p:pic>
      <p:sp>
        <p:nvSpPr>
          <p:cNvPr id="5" name="TextBox 4"/>
          <p:cNvSpPr txBox="1"/>
          <p:nvPr/>
        </p:nvSpPr>
        <p:spPr>
          <a:xfrm>
            <a:off x="8728364" y="1947554"/>
            <a:ext cx="2625436" cy="3416320"/>
          </a:xfrm>
          <a:prstGeom prst="rect">
            <a:avLst/>
          </a:prstGeom>
          <a:noFill/>
        </p:spPr>
        <p:txBody>
          <a:bodyPr wrap="square" rtlCol="0">
            <a:spAutoFit/>
          </a:bodyPr>
          <a:lstStyle/>
          <a:p>
            <a:r>
              <a:rPr lang="en-US" dirty="0"/>
              <a:t>T</a:t>
            </a:r>
            <a:r>
              <a:rPr lang="en-US" dirty="0" smtClean="0"/>
              <a:t>he </a:t>
            </a:r>
            <a:r>
              <a:rPr lang="en-US" dirty="0"/>
              <a:t>product mix shows a:</a:t>
            </a:r>
          </a:p>
          <a:p>
            <a:r>
              <a:rPr lang="en-US" dirty="0"/>
              <a:t>Width of 3</a:t>
            </a:r>
          </a:p>
          <a:p>
            <a:r>
              <a:rPr lang="en-US" dirty="0"/>
              <a:t>Length of 5</a:t>
            </a:r>
          </a:p>
          <a:p>
            <a:r>
              <a:rPr lang="en-US" dirty="0"/>
              <a:t>Product Line 1 Depth of 2</a:t>
            </a:r>
          </a:p>
          <a:p>
            <a:r>
              <a:rPr lang="en-US" dirty="0"/>
              <a:t>Product Line 2 Depth of 1</a:t>
            </a:r>
          </a:p>
          <a:p>
            <a:r>
              <a:rPr lang="en-US" dirty="0"/>
              <a:t>Product Line 3 Depth of 2</a:t>
            </a:r>
          </a:p>
          <a:p>
            <a:r>
              <a:rPr lang="en-US" dirty="0"/>
              <a:t>The mix is considered consistent if the products in all the product lines are similar.</a:t>
            </a:r>
          </a:p>
          <a:p>
            <a:r>
              <a:rPr lang="en-US" dirty="0"/>
              <a:t/>
            </a:r>
            <a:br>
              <a:rPr lang="en-US" dirty="0"/>
            </a:br>
            <a:endParaRPr lang="en-US" dirty="0"/>
          </a:p>
        </p:txBody>
      </p:sp>
    </p:spTree>
    <p:extLst>
      <p:ext uri="{BB962C8B-B14F-4D97-AF65-F5344CB8AC3E}">
        <p14:creationId xmlns:p14="http://schemas.microsoft.com/office/powerpoint/2010/main" val="90507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sp>
        <p:nvSpPr>
          <p:cNvPr id="3" name="Content Placeholder 2"/>
          <p:cNvSpPr>
            <a:spLocks noGrp="1"/>
          </p:cNvSpPr>
          <p:nvPr>
            <p:ph idx="1"/>
          </p:nvPr>
        </p:nvSpPr>
        <p:spPr/>
        <p:txBody>
          <a:bodyPr/>
          <a:lstStyle/>
          <a:p>
            <a:r>
              <a:rPr lang="en-US" dirty="0"/>
              <a:t>A product is anything that can be offered to a market to satisfy a want or need. </a:t>
            </a:r>
            <a:endParaRPr lang="en-US" dirty="0" smtClean="0">
              <a:effectLst/>
            </a:endParaRPr>
          </a:p>
          <a:p>
            <a:r>
              <a:rPr lang="en-US" dirty="0"/>
              <a:t>A product is “a set of tangible and intangible attributes, including packaging, </a:t>
            </a:r>
            <a:r>
              <a:rPr lang="en-US" dirty="0" err="1"/>
              <a:t>colour</a:t>
            </a:r>
            <a:r>
              <a:rPr lang="en-US" dirty="0"/>
              <a:t>, price, manufacturer’s prestige, retailer’s prestige, manufacturer’s and retailer’s services, which the buyer may accept as offering satisfaction of wants or needs. </a:t>
            </a:r>
            <a:endParaRPr lang="en-US" dirty="0" smtClean="0">
              <a:effectLst/>
            </a:endParaRPr>
          </a:p>
          <a:p>
            <a:r>
              <a:rPr lang="en-US" dirty="0"/>
              <a:t>Products that are marketed include </a:t>
            </a:r>
            <a:r>
              <a:rPr lang="en-US" b="1" dirty="0"/>
              <a:t>physical goods, services, experiences, events, persons, places, properties, organizations, information, and ideas. </a:t>
            </a:r>
            <a:endParaRPr lang="en-US" b="1" dirty="0" smtClean="0"/>
          </a:p>
          <a:p>
            <a:endParaRPr lang="en-US" dirty="0"/>
          </a:p>
        </p:txBody>
      </p:sp>
    </p:spTree>
    <p:extLst>
      <p:ext uri="{BB962C8B-B14F-4D97-AF65-F5344CB8AC3E}">
        <p14:creationId xmlns:p14="http://schemas.microsoft.com/office/powerpoint/2010/main" val="145454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product Mix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915" y="1825625"/>
            <a:ext cx="6314169" cy="4351338"/>
          </a:xfrm>
        </p:spPr>
      </p:pic>
    </p:spTree>
    <p:extLst>
      <p:ext uri="{BB962C8B-B14F-4D97-AF65-F5344CB8AC3E}">
        <p14:creationId xmlns:p14="http://schemas.microsoft.com/office/powerpoint/2010/main" val="927604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Mix of Britannia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100" y="2197894"/>
            <a:ext cx="8305800" cy="3606800"/>
          </a:xfrm>
        </p:spPr>
      </p:pic>
    </p:spTree>
    <p:extLst>
      <p:ext uri="{BB962C8B-B14F-4D97-AF65-F5344CB8AC3E}">
        <p14:creationId xmlns:p14="http://schemas.microsoft.com/office/powerpoint/2010/main" val="41683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670" y="1825625"/>
            <a:ext cx="7576457" cy="4351338"/>
          </a:xfrm>
        </p:spPr>
      </p:pic>
    </p:spTree>
    <p:extLst>
      <p:ext uri="{BB962C8B-B14F-4D97-AF65-F5344CB8AC3E}">
        <p14:creationId xmlns:p14="http://schemas.microsoft.com/office/powerpoint/2010/main" val="36584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0676" y="1825625"/>
            <a:ext cx="7153188" cy="4351338"/>
          </a:xfrm>
        </p:spPr>
      </p:pic>
    </p:spTree>
    <p:extLst>
      <p:ext uri="{BB962C8B-B14F-4D97-AF65-F5344CB8AC3E}">
        <p14:creationId xmlns:p14="http://schemas.microsoft.com/office/powerpoint/2010/main" val="10794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Mix Decisions</a:t>
            </a:r>
            <a:endParaRPr lang="en-US" dirty="0"/>
          </a:p>
        </p:txBody>
      </p:sp>
      <p:sp>
        <p:nvSpPr>
          <p:cNvPr id="3" name="Content Placeholder 2"/>
          <p:cNvSpPr>
            <a:spLocks noGrp="1"/>
          </p:cNvSpPr>
          <p:nvPr>
            <p:ph idx="1"/>
          </p:nvPr>
        </p:nvSpPr>
        <p:spPr>
          <a:xfrm>
            <a:off x="553192" y="1374363"/>
            <a:ext cx="10515600" cy="4351338"/>
          </a:xfrm>
        </p:spPr>
        <p:txBody>
          <a:bodyPr>
            <a:normAutofit/>
          </a:bodyPr>
          <a:lstStyle/>
          <a:p>
            <a:pPr marL="0" indent="0">
              <a:buNone/>
            </a:pPr>
            <a:r>
              <a:rPr lang="en-US" dirty="0"/>
              <a:t/>
            </a:r>
            <a:br>
              <a:rPr lang="en-US" dirty="0"/>
            </a:br>
            <a:r>
              <a:rPr lang="en-US" b="1" dirty="0"/>
              <a:t>Product mix decision</a:t>
            </a:r>
            <a:r>
              <a:rPr lang="en-US" dirty="0"/>
              <a:t> refers to the </a:t>
            </a:r>
            <a:r>
              <a:rPr lang="en-US" b="1" dirty="0" smtClean="0"/>
              <a:t>decisions </a:t>
            </a:r>
            <a:r>
              <a:rPr lang="en-US" dirty="0" smtClean="0"/>
              <a:t>regarding </a:t>
            </a:r>
            <a:r>
              <a:rPr lang="en-US" dirty="0"/>
              <a:t>adding a new or eliminating any existing </a:t>
            </a:r>
            <a:r>
              <a:rPr lang="en-US" b="1" dirty="0"/>
              <a:t>product</a:t>
            </a:r>
            <a:r>
              <a:rPr lang="en-US" dirty="0"/>
              <a:t> from the </a:t>
            </a:r>
            <a:r>
              <a:rPr lang="en-US" b="1" dirty="0"/>
              <a:t>product mix</a:t>
            </a:r>
            <a:r>
              <a:rPr lang="en-US" dirty="0"/>
              <a:t>, adding a new </a:t>
            </a:r>
            <a:r>
              <a:rPr lang="en-US" b="1" dirty="0"/>
              <a:t>product</a:t>
            </a:r>
            <a:r>
              <a:rPr lang="en-US" dirty="0"/>
              <a:t> line, lengthening any existing line, or bringing new variants of a brand to expand the business and to increase the profitability.</a:t>
            </a:r>
            <a:br>
              <a:rPr lang="en-US" dirty="0"/>
            </a:br>
            <a:r>
              <a:rPr lang="en-US" dirty="0"/>
              <a:t/>
            </a:r>
            <a:br>
              <a:rPr lang="en-US" dirty="0"/>
            </a:br>
            <a:r>
              <a:rPr lang="en-US" dirty="0"/>
              <a:t/>
            </a:r>
            <a:br>
              <a:rPr lang="en-US" dirty="0"/>
            </a:br>
            <a:endParaRPr lang="en-US" dirty="0"/>
          </a:p>
          <a:p>
            <a:pPr marL="0" indent="0">
              <a:buNone/>
            </a:pPr>
            <a:endParaRPr lang="en-US" dirty="0"/>
          </a:p>
          <a:p>
            <a:endParaRPr lang="en-US" dirty="0"/>
          </a:p>
        </p:txBody>
      </p:sp>
    </p:spTree>
    <p:extLst>
      <p:ext uri="{BB962C8B-B14F-4D97-AF65-F5344CB8AC3E}">
        <p14:creationId xmlns:p14="http://schemas.microsoft.com/office/powerpoint/2010/main" val="53582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1.Product </a:t>
            </a:r>
            <a:r>
              <a:rPr lang="en-US" b="1" dirty="0"/>
              <a:t>Line Decision</a:t>
            </a:r>
            <a:r>
              <a:rPr lang="en-US" dirty="0"/>
              <a:t> - Product line managers takes product line decisions considering the sales and profit of each items in the line and comparing their product line with the competitors' product lines in the same markets. Marketing managers have to decide the optimal length of the product line by adding new items or dropping existing items from the line.</a:t>
            </a:r>
          </a:p>
          <a:p>
            <a:pPr marL="0" indent="0">
              <a:buNone/>
            </a:pPr>
            <a:r>
              <a:rPr lang="en-US" dirty="0"/>
              <a:t/>
            </a:r>
            <a:br>
              <a:rPr lang="en-US" dirty="0"/>
            </a:br>
            <a:endParaRPr lang="en-US" dirty="0"/>
          </a:p>
        </p:txBody>
      </p:sp>
    </p:spTree>
    <p:extLst>
      <p:ext uri="{BB962C8B-B14F-4D97-AF65-F5344CB8AC3E}">
        <p14:creationId xmlns:p14="http://schemas.microsoft.com/office/powerpoint/2010/main" val="1555475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2.Line </a:t>
            </a:r>
            <a:r>
              <a:rPr lang="en-US" b="1" dirty="0"/>
              <a:t>Stretching Decision</a:t>
            </a:r>
            <a:r>
              <a:rPr lang="en-US" dirty="0"/>
              <a:t> - Line stretching means lengthening a product line beyond its current range. Stretching the product line means taking it beyond the established positioning of the range of products</a:t>
            </a:r>
            <a:r>
              <a:rPr lang="en-US" dirty="0" smtClean="0"/>
              <a:t>.</a:t>
            </a:r>
          </a:p>
          <a:p>
            <a:r>
              <a:rPr lang="en-US" dirty="0" smtClean="0"/>
              <a:t>Example</a:t>
            </a:r>
            <a:endParaRPr lang="en-US" dirty="0"/>
          </a:p>
          <a:p>
            <a:pPr marL="0" indent="0">
              <a:buNone/>
            </a:pPr>
            <a:r>
              <a:rPr lang="en-US" dirty="0" smtClean="0"/>
              <a:t>Apple, </a:t>
            </a:r>
            <a:r>
              <a:rPr lang="en-US" dirty="0"/>
              <a:t>in the mobile phone market Apple only offers smart phones of high quality. If they were to offer a basic smart phone they would be stretching their product line downward – that is, taking it beyond the standard offering and introducing types of products that would appeal to new parts of the market.</a:t>
            </a:r>
          </a:p>
          <a:p>
            <a:pPr marL="0" indent="0">
              <a:buNone/>
            </a:pPr>
            <a:r>
              <a:rPr lang="en-US" dirty="0"/>
              <a:t>As another example, if Coca-Cola was to introduce some form of high quality gourmet soft drink that sold at very high prices, this would be also considered stretching the product line as they would be offering a premium product for the first time.</a:t>
            </a:r>
          </a:p>
          <a:p>
            <a:endParaRPr lang="en-US" dirty="0"/>
          </a:p>
        </p:txBody>
      </p:sp>
    </p:spTree>
    <p:extLst>
      <p:ext uri="{BB962C8B-B14F-4D97-AF65-F5344CB8AC3E}">
        <p14:creationId xmlns:p14="http://schemas.microsoft.com/office/powerpoint/2010/main" val="197723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1825625"/>
            <a:ext cx="5795727" cy="4351338"/>
          </a:xfrm>
        </p:spPr>
      </p:pic>
    </p:spTree>
    <p:extLst>
      <p:ext uri="{BB962C8B-B14F-4D97-AF65-F5344CB8AC3E}">
        <p14:creationId xmlns:p14="http://schemas.microsoft.com/office/powerpoint/2010/main" val="103533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An </a:t>
            </a:r>
            <a:r>
              <a:rPr lang="en-US" dirty="0" err="1"/>
              <a:t>organisation</a:t>
            </a:r>
            <a:r>
              <a:rPr lang="en-US" dirty="0"/>
              <a:t> can stretch its product line downward, upward, or both way.</a:t>
            </a:r>
          </a:p>
          <a:p>
            <a:r>
              <a:rPr lang="en-US" b="1" i="1" dirty="0"/>
              <a:t>Downward Stretching</a:t>
            </a:r>
            <a:r>
              <a:rPr lang="en-US" dirty="0"/>
              <a:t> means adding low-end items in the product line, for </a:t>
            </a:r>
            <a:r>
              <a:rPr lang="en-US" b="1" i="1" dirty="0"/>
              <a:t>example</a:t>
            </a:r>
            <a:r>
              <a:rPr lang="en-US" b="1" dirty="0"/>
              <a:t> </a:t>
            </a:r>
            <a:r>
              <a:rPr lang="en-US" dirty="0"/>
              <a:t>in Indian car market, watching the success of </a:t>
            </a:r>
            <a:r>
              <a:rPr lang="en-US" dirty="0" err="1"/>
              <a:t>Maruti</a:t>
            </a:r>
            <a:r>
              <a:rPr lang="en-US" dirty="0"/>
              <a:t>-Suzuki in small car segment, Toyota and Honda also entered the segment</a:t>
            </a:r>
            <a:r>
              <a:rPr lang="en-US" dirty="0" smtClean="0"/>
              <a:t>.</a:t>
            </a:r>
          </a:p>
          <a:p>
            <a:r>
              <a:rPr lang="en-US" b="1" i="1" dirty="0" smtClean="0"/>
              <a:t>Upward </a:t>
            </a:r>
            <a:r>
              <a:rPr lang="en-US" b="1" i="1" dirty="0"/>
              <a:t>Stretching</a:t>
            </a:r>
            <a:r>
              <a:rPr lang="en-US" dirty="0"/>
              <a:t> means adding high-end items in the product line, for </a:t>
            </a:r>
            <a:r>
              <a:rPr lang="en-US" b="1" i="1" dirty="0"/>
              <a:t>example</a:t>
            </a:r>
            <a:r>
              <a:rPr lang="en-US" dirty="0"/>
              <a:t> </a:t>
            </a:r>
            <a:r>
              <a:rPr lang="en-US" dirty="0" err="1"/>
              <a:t>Maruti</a:t>
            </a:r>
            <a:r>
              <a:rPr lang="en-US" dirty="0"/>
              <a:t>-Suzuki initially entered small car segment, but later entered higher end segment</a:t>
            </a:r>
            <a:r>
              <a:rPr lang="en-US" dirty="0" smtClean="0"/>
              <a:t>.</a:t>
            </a:r>
          </a:p>
          <a:p>
            <a:r>
              <a:rPr lang="en-US" b="1" i="1" dirty="0" smtClean="0"/>
              <a:t>Two-way </a:t>
            </a:r>
            <a:r>
              <a:rPr lang="en-US" b="1" i="1" dirty="0"/>
              <a:t>Stretching</a:t>
            </a:r>
            <a:r>
              <a:rPr lang="en-US" dirty="0"/>
              <a:t> means stretching the line in both directions if an </a:t>
            </a:r>
            <a:r>
              <a:rPr lang="en-US" dirty="0" err="1"/>
              <a:t>organisation</a:t>
            </a:r>
            <a:r>
              <a:rPr lang="en-US" dirty="0"/>
              <a:t> is in the middle range of the market.</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799027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3.Line </a:t>
            </a:r>
            <a:r>
              <a:rPr lang="en-US" b="1" dirty="0"/>
              <a:t>Filling Decision</a:t>
            </a:r>
            <a:r>
              <a:rPr lang="en-US" dirty="0"/>
              <a:t> - It means adding more items within the present range of the product line. Line filling can be done to reach for incremental profits, or to </a:t>
            </a:r>
            <a:r>
              <a:rPr lang="en-US" dirty="0" err="1"/>
              <a:t>utilise</a:t>
            </a:r>
            <a:r>
              <a:rPr lang="en-US" dirty="0"/>
              <a:t> excess capacity</a:t>
            </a:r>
            <a:r>
              <a:rPr lang="en-US" dirty="0" smtClean="0"/>
              <a:t>.</a:t>
            </a:r>
          </a:p>
          <a:p>
            <a:pPr marL="0" indent="0">
              <a:buNone/>
            </a:pPr>
            <a:r>
              <a:rPr lang="en-US" dirty="0" smtClean="0"/>
              <a:t>4.Line pruning</a:t>
            </a:r>
          </a:p>
          <a:p>
            <a:pPr marL="0" indent="0">
              <a:buNone/>
            </a:pPr>
            <a:r>
              <a:rPr lang="en-US" dirty="0" smtClean="0"/>
              <a:t>5Line </a:t>
            </a:r>
            <a:r>
              <a:rPr lang="en-US" dirty="0" err="1" smtClean="0"/>
              <a:t>Moderanisation</a:t>
            </a:r>
            <a:endParaRPr lang="en-US" dirty="0" smtClean="0"/>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04048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levels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53" y="1401287"/>
            <a:ext cx="5621647" cy="4809507"/>
          </a:xfrm>
        </p:spPr>
      </p:pic>
    </p:spTree>
    <p:extLst>
      <p:ext uri="{BB962C8B-B14F-4D97-AF65-F5344CB8AC3E}">
        <p14:creationId xmlns:p14="http://schemas.microsoft.com/office/powerpoint/2010/main" val="2073135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1825625"/>
            <a:ext cx="5795727" cy="4351338"/>
          </a:xfrm>
        </p:spPr>
      </p:pic>
    </p:spTree>
    <p:extLst>
      <p:ext uri="{BB962C8B-B14F-4D97-AF65-F5344CB8AC3E}">
        <p14:creationId xmlns:p14="http://schemas.microsoft.com/office/powerpoint/2010/main" val="150505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3111335"/>
            <a:ext cx="5795727" cy="3065628"/>
          </a:xfrm>
        </p:spPr>
      </p:pic>
      <p:sp>
        <p:nvSpPr>
          <p:cNvPr id="5" name="TextBox 4"/>
          <p:cNvSpPr txBox="1"/>
          <p:nvPr/>
        </p:nvSpPr>
        <p:spPr>
          <a:xfrm>
            <a:off x="1971304" y="2101932"/>
            <a:ext cx="1592103" cy="646331"/>
          </a:xfrm>
          <a:prstGeom prst="rect">
            <a:avLst/>
          </a:prstGeom>
          <a:noFill/>
        </p:spPr>
        <p:txBody>
          <a:bodyPr wrap="none" rtlCol="0">
            <a:spAutoFit/>
          </a:bodyPr>
          <a:lstStyle/>
          <a:p>
            <a:r>
              <a:rPr lang="en-US" dirty="0" smtClean="0"/>
              <a:t>4.Line pruning:</a:t>
            </a:r>
          </a:p>
          <a:p>
            <a:endParaRPr lang="en-US" dirty="0"/>
          </a:p>
        </p:txBody>
      </p:sp>
    </p:spTree>
    <p:extLst>
      <p:ext uri="{BB962C8B-B14F-4D97-AF65-F5344CB8AC3E}">
        <p14:creationId xmlns:p14="http://schemas.microsoft.com/office/powerpoint/2010/main" val="538196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4 Line </a:t>
            </a:r>
            <a:r>
              <a:rPr lang="en-US" dirty="0" err="1" smtClean="0"/>
              <a:t>moderniastion</a:t>
            </a:r>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2326340"/>
            <a:ext cx="8102600" cy="4137959"/>
          </a:xfrm>
          <a:prstGeom prst="rect">
            <a:avLst/>
          </a:prstGeom>
        </p:spPr>
      </p:pic>
    </p:spTree>
    <p:extLst>
      <p:ext uri="{BB962C8B-B14F-4D97-AF65-F5344CB8AC3E}">
        <p14:creationId xmlns:p14="http://schemas.microsoft.com/office/powerpoint/2010/main" val="1622882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894" y="1825625"/>
            <a:ext cx="8659906" cy="4351338"/>
          </a:xfrm>
        </p:spPr>
      </p:pic>
    </p:spTree>
    <p:extLst>
      <p:ext uri="{BB962C8B-B14F-4D97-AF65-F5344CB8AC3E}">
        <p14:creationId xmlns:p14="http://schemas.microsoft.com/office/powerpoint/2010/main" val="749258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383" y="1211283"/>
            <a:ext cx="9809019" cy="5646717"/>
          </a:xfrm>
        </p:spPr>
      </p:pic>
    </p:spTree>
    <p:extLst>
      <p:ext uri="{BB962C8B-B14F-4D97-AF65-F5344CB8AC3E}">
        <p14:creationId xmlns:p14="http://schemas.microsoft.com/office/powerpoint/2010/main" val="136173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2059" y="1825625"/>
            <a:ext cx="6087881" cy="4351338"/>
          </a:xfrm>
        </p:spPr>
      </p:pic>
    </p:spTree>
    <p:extLst>
      <p:ext uri="{BB962C8B-B14F-4D97-AF65-F5344CB8AC3E}">
        <p14:creationId xmlns:p14="http://schemas.microsoft.com/office/powerpoint/2010/main" val="1392358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2059" y="1825625"/>
            <a:ext cx="608788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54000"/>
            <a:ext cx="8128000" cy="6350000"/>
          </a:xfrm>
          <a:prstGeom prst="rect">
            <a:avLst/>
          </a:prstGeom>
        </p:spPr>
      </p:pic>
    </p:spTree>
    <p:extLst>
      <p:ext uri="{BB962C8B-B14F-4D97-AF65-F5344CB8AC3E}">
        <p14:creationId xmlns:p14="http://schemas.microsoft.com/office/powerpoint/2010/main" val="169339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5103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smtClean="0"/>
              <a:t>                </a:t>
            </a:r>
          </a:p>
          <a:p>
            <a:pPr marL="0" indent="0">
              <a:buNone/>
            </a:pPr>
            <a:endParaRPr lang="en-US" b="1" i="1" dirty="0"/>
          </a:p>
          <a:p>
            <a:pPr marL="0" indent="0">
              <a:buNone/>
            </a:pPr>
            <a:endParaRPr lang="en-US" b="1" i="1" dirty="0" smtClean="0"/>
          </a:p>
          <a:p>
            <a:pPr marL="0" indent="0">
              <a:buNone/>
            </a:pPr>
            <a:r>
              <a:rPr lang="en-US" b="1" i="1" dirty="0"/>
              <a:t> </a:t>
            </a:r>
            <a:r>
              <a:rPr lang="en-US" b="1" i="1" dirty="0" smtClean="0"/>
              <a:t>                Importance </a:t>
            </a:r>
            <a:r>
              <a:rPr lang="en-US" b="1" i="1" dirty="0"/>
              <a:t>of Product in Marketing-Mix </a:t>
            </a:r>
            <a:endParaRPr lang="en-US" dirty="0" smtClean="0"/>
          </a:p>
          <a:p>
            <a:endParaRPr lang="en-US" dirty="0"/>
          </a:p>
        </p:txBody>
      </p:sp>
    </p:spTree>
    <p:extLst>
      <p:ext uri="{BB962C8B-B14F-4D97-AF65-F5344CB8AC3E}">
        <p14:creationId xmlns:p14="http://schemas.microsoft.com/office/powerpoint/2010/main" val="9733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CLASSIFICATION </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188" y="1825625"/>
            <a:ext cx="6383624" cy="4351338"/>
          </a:xfrm>
        </p:spPr>
      </p:pic>
    </p:spTree>
    <p:extLst>
      <p:ext uri="{BB962C8B-B14F-4D97-AF65-F5344CB8AC3E}">
        <p14:creationId xmlns:p14="http://schemas.microsoft.com/office/powerpoint/2010/main" val="55711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PRODUCT LIFE CYCLE </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29" y="1436914"/>
            <a:ext cx="8217724" cy="3828030"/>
          </a:xfrm>
        </p:spPr>
      </p:pic>
    </p:spTree>
    <p:extLst>
      <p:ext uri="{BB962C8B-B14F-4D97-AF65-F5344CB8AC3E}">
        <p14:creationId xmlns:p14="http://schemas.microsoft.com/office/powerpoint/2010/main" val="3901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3164" y="2432844"/>
            <a:ext cx="7730836" cy="3136900"/>
          </a:xfrm>
        </p:spPr>
      </p:pic>
    </p:spTree>
    <p:extLst>
      <p:ext uri="{BB962C8B-B14F-4D97-AF65-F5344CB8AC3E}">
        <p14:creationId xmlns:p14="http://schemas.microsoft.com/office/powerpoint/2010/main" val="102548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283" y="1825625"/>
            <a:ext cx="9393382" cy="4351338"/>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0"/>
            <a:ext cx="9939285" cy="6858000"/>
          </a:xfrm>
          <a:prstGeom prst="rect">
            <a:avLst/>
          </a:prstGeom>
        </p:spPr>
      </p:pic>
    </p:spTree>
    <p:extLst>
      <p:ext uri="{BB962C8B-B14F-4D97-AF65-F5344CB8AC3E}">
        <p14:creationId xmlns:p14="http://schemas.microsoft.com/office/powerpoint/2010/main" val="1287851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374</Words>
  <Application>Microsoft Macintosh PowerPoint</Application>
  <PresentationFormat>Widescreen</PresentationFormat>
  <Paragraphs>61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Calibri Light</vt:lpstr>
      <vt:lpstr>Arial</vt:lpstr>
      <vt:lpstr>Office Theme</vt:lpstr>
      <vt:lpstr>Product Decisions</vt:lpstr>
      <vt:lpstr>Product</vt:lpstr>
      <vt:lpstr>Product levels</vt:lpstr>
      <vt:lpstr>PowerPoint Presentation</vt:lpstr>
      <vt:lpstr>PowerPoint Presentation</vt:lpstr>
      <vt:lpstr>PRODUCT CLASSIFICATION  </vt:lpstr>
      <vt:lpstr>THE PRODUCT LIFE CYCLE  </vt:lpstr>
      <vt:lpstr>PowerPoint Presentation</vt:lpstr>
      <vt:lpstr>PowerPoint Presentation</vt:lpstr>
      <vt:lpstr>PowerPoint Presentation</vt:lpstr>
      <vt:lpstr>PLC Marketing Strategies</vt:lpstr>
      <vt:lpstr>Product Mix</vt:lpstr>
      <vt:lpstr>Dimensions of Product Mix</vt:lpstr>
      <vt:lpstr>PowerPoint Presentation</vt:lpstr>
      <vt:lpstr>PowerPoint Presentation</vt:lpstr>
      <vt:lpstr>PowerPoint Presentation</vt:lpstr>
      <vt:lpstr>PowerPoint Presentation</vt:lpstr>
      <vt:lpstr>PowerPoint Presentation</vt:lpstr>
      <vt:lpstr>PowerPoint Presentation</vt:lpstr>
      <vt:lpstr>Example of product Mix</vt:lpstr>
      <vt:lpstr>Product Mix of Britannia</vt:lpstr>
      <vt:lpstr>PowerPoint Presentation</vt:lpstr>
      <vt:lpstr>PowerPoint Presentation</vt:lpstr>
      <vt:lpstr>Product Mix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cp:revision>
  <dcterms:created xsi:type="dcterms:W3CDTF">2020-04-15T09:40:54Z</dcterms:created>
  <dcterms:modified xsi:type="dcterms:W3CDTF">2020-05-21T10:31:25Z</dcterms:modified>
</cp:coreProperties>
</file>