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3.jp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6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44"/>
  </p:normalViewPr>
  <p:slideViewPr>
    <p:cSldViewPr>
      <p:cViewPr varScale="1">
        <p:scale>
          <a:sx n="110" d="100"/>
          <a:sy n="110" d="100"/>
        </p:scale>
        <p:origin x="1680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1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1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1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6400" y="393700"/>
            <a:ext cx="8509000" cy="6108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62000" y="990600"/>
            <a:ext cx="6934200" cy="5867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6400" y="393700"/>
            <a:ext cx="8509000" cy="61087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18460" y="520700"/>
            <a:ext cx="3190875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1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4540" y="2059940"/>
            <a:ext cx="6016625" cy="27622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SWOT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Target_market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romotion" TargetMode="External"/><Relationship Id="rId4" Type="http://schemas.openxmlformats.org/officeDocument/2006/relationships/hyperlink" Target="http://en.wikipedia.org/wiki/Distribution_(business)" TargetMode="External"/><Relationship Id="rId5" Type="http://schemas.openxmlformats.org/officeDocument/2006/relationships/hyperlink" Target="http://en.wikipedia.org/wiki/Critical_path_analysis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Advertising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7600" y="1002029"/>
            <a:ext cx="7242175" cy="2037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270" algn="ctr">
              <a:lnSpc>
                <a:spcPct val="100000"/>
              </a:lnSpc>
              <a:spcBef>
                <a:spcPts val="100"/>
              </a:spcBef>
              <a:tabLst>
                <a:tab pos="1557655" algn="l"/>
                <a:tab pos="2861945" algn="l"/>
                <a:tab pos="4407535" algn="l"/>
                <a:tab pos="5850890" algn="l"/>
              </a:tabLst>
            </a:pPr>
            <a:r>
              <a:rPr sz="4400" spc="130" dirty="0"/>
              <a:t>NEW	</a:t>
            </a:r>
            <a:r>
              <a:rPr sz="4400" spc="-15" dirty="0"/>
              <a:t>PRODUCT	</a:t>
            </a:r>
            <a:r>
              <a:rPr sz="4400" spc="114" dirty="0"/>
              <a:t>AND	</a:t>
            </a:r>
            <a:r>
              <a:rPr sz="4400" spc="130" dirty="0"/>
              <a:t>NEW </a:t>
            </a:r>
            <a:r>
              <a:rPr sz="4400" u="none" spc="130" dirty="0"/>
              <a:t> </a:t>
            </a:r>
            <a:r>
              <a:rPr sz="4400" i="1" spc="-15" dirty="0"/>
              <a:t>PRODUCT	</a:t>
            </a:r>
            <a:r>
              <a:rPr sz="4400" i="1" spc="105" dirty="0" smtClean="0"/>
              <a:t>DE</a:t>
            </a:r>
            <a:r>
              <a:rPr lang="en-US" sz="4400" i="1" spc="105" dirty="0" smtClean="0"/>
              <a:t>V</a:t>
            </a:r>
            <a:r>
              <a:rPr sz="4400" i="1" spc="105" dirty="0" smtClean="0"/>
              <a:t>LOPMENT </a:t>
            </a:r>
            <a:r>
              <a:rPr sz="4400" i="1" u="none" spc="105" dirty="0" smtClean="0"/>
              <a:t> </a:t>
            </a:r>
            <a:r>
              <a:rPr sz="4400" i="1" spc="-90" dirty="0"/>
              <a:t>PROCESS</a:t>
            </a:r>
            <a:endParaRPr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1447800" y="4155311"/>
            <a:ext cx="510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By </a:t>
            </a:r>
            <a:r>
              <a:rPr lang="en-US" dirty="0" err="1" smtClean="0"/>
              <a:t>Mrs</a:t>
            </a:r>
            <a:r>
              <a:rPr lang="en-US" dirty="0" smtClean="0"/>
              <a:t> </a:t>
            </a:r>
            <a:r>
              <a:rPr lang="en-US" dirty="0" err="1" smtClean="0"/>
              <a:t>Sarika</a:t>
            </a:r>
            <a:r>
              <a:rPr lang="en-US" dirty="0" smtClean="0"/>
              <a:t> Singh </a:t>
            </a:r>
          </a:p>
          <a:p>
            <a:r>
              <a:rPr lang="en-US" dirty="0" smtClean="0"/>
              <a:t>Faculty </a:t>
            </a:r>
            <a:r>
              <a:rPr lang="en-US" smtClean="0"/>
              <a:t>of </a:t>
            </a:r>
            <a:r>
              <a:rPr lang="en-US" smtClean="0"/>
              <a:t>Management </a:t>
            </a:r>
            <a:r>
              <a:rPr lang="en-US" dirty="0" smtClean="0"/>
              <a:t>Studies MLSU Udaipur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57630" y="429259"/>
            <a:ext cx="4962525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570355" algn="l"/>
                <a:tab pos="2165350" algn="l"/>
                <a:tab pos="3321685" algn="l"/>
              </a:tabLst>
            </a:pPr>
            <a:r>
              <a:rPr spc="-55" dirty="0"/>
              <a:t>S</a:t>
            </a:r>
            <a:r>
              <a:rPr spc="505" dirty="0"/>
              <a:t>t</a:t>
            </a:r>
            <a:r>
              <a:rPr spc="15" dirty="0"/>
              <a:t>a</a:t>
            </a:r>
            <a:r>
              <a:rPr spc="-75" dirty="0"/>
              <a:t>g</a:t>
            </a:r>
            <a:r>
              <a:rPr spc="-90" dirty="0"/>
              <a:t>e</a:t>
            </a:r>
            <a:r>
              <a:rPr spc="-280" dirty="0"/>
              <a:t>s</a:t>
            </a:r>
            <a:r>
              <a:rPr dirty="0"/>
              <a:t>	</a:t>
            </a:r>
            <a:r>
              <a:rPr spc="185" dirty="0"/>
              <a:t>i</a:t>
            </a:r>
            <a:r>
              <a:rPr spc="-385" dirty="0"/>
              <a:t>n</a:t>
            </a:r>
            <a:r>
              <a:rPr dirty="0"/>
              <a:t>	</a:t>
            </a:r>
            <a:r>
              <a:rPr spc="240" dirty="0"/>
              <a:t>N</a:t>
            </a:r>
            <a:r>
              <a:rPr spc="-80" dirty="0"/>
              <a:t>e</a:t>
            </a:r>
            <a:r>
              <a:rPr spc="50" dirty="0"/>
              <a:t>w</a:t>
            </a:r>
            <a:r>
              <a:rPr dirty="0"/>
              <a:t>	</a:t>
            </a:r>
            <a:r>
              <a:rPr spc="95" dirty="0"/>
              <a:t>p</a:t>
            </a:r>
            <a:r>
              <a:rPr spc="-30" dirty="0"/>
              <a:t>r</a:t>
            </a:r>
            <a:r>
              <a:rPr spc="-65" dirty="0"/>
              <a:t>o</a:t>
            </a:r>
            <a:r>
              <a:rPr spc="95" dirty="0"/>
              <a:t>d</a:t>
            </a:r>
            <a:r>
              <a:rPr spc="-55" dirty="0"/>
              <a:t>u</a:t>
            </a:r>
            <a:r>
              <a:rPr spc="-90" dirty="0"/>
              <a:t>c</a:t>
            </a:r>
            <a:r>
              <a:rPr spc="155" dirty="0"/>
              <a:t>t </a:t>
            </a:r>
            <a:r>
              <a:rPr i="1" u="none" spc="150" dirty="0"/>
              <a:t> </a:t>
            </a:r>
            <a:r>
              <a:rPr i="1" spc="15" dirty="0"/>
              <a:t>development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0739" y="1546860"/>
            <a:ext cx="5300345" cy="4056379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9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omic Sans MS"/>
                <a:cs typeface="Comic Sans MS"/>
              </a:rPr>
              <a:t>Idea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Generation</a:t>
            </a:r>
            <a:endParaRPr sz="280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69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omic Sans MS"/>
                <a:cs typeface="Comic Sans MS"/>
              </a:rPr>
              <a:t>Idea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Screening</a:t>
            </a:r>
            <a:endParaRPr sz="2800">
              <a:latin typeface="Comic Sans MS"/>
              <a:cs typeface="Comic Sans MS"/>
            </a:endParaRPr>
          </a:p>
          <a:p>
            <a:pPr marL="355600" marR="753110" indent="-342900">
              <a:lnSpc>
                <a:spcPts val="3350"/>
              </a:lnSpc>
              <a:spcBef>
                <a:spcPts val="82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omic Sans MS"/>
                <a:cs typeface="Comic Sans MS"/>
              </a:rPr>
              <a:t>Concept development and  testing</a:t>
            </a:r>
            <a:endParaRPr sz="280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59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omic Sans MS"/>
                <a:cs typeface="Comic Sans MS"/>
              </a:rPr>
              <a:t>Market strategy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development</a:t>
            </a:r>
            <a:endParaRPr sz="280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omic Sans MS"/>
                <a:cs typeface="Comic Sans MS"/>
              </a:rPr>
              <a:t>Business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Analysis</a:t>
            </a:r>
            <a:endParaRPr sz="280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omic Sans MS"/>
                <a:cs typeface="Comic Sans MS"/>
              </a:rPr>
              <a:t>Test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marketing</a:t>
            </a:r>
            <a:endParaRPr sz="280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69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omic Sans MS"/>
                <a:cs typeface="Comic Sans MS"/>
              </a:rPr>
              <a:t>Commercialization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69539" y="673100"/>
            <a:ext cx="3519804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40460" algn="l"/>
              </a:tabLst>
            </a:pPr>
            <a:r>
              <a:rPr dirty="0"/>
              <a:t>Idea	</a:t>
            </a:r>
            <a:r>
              <a:rPr spc="-10" dirty="0"/>
              <a:t>Generation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445259"/>
            <a:ext cx="35845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300" indent="-609600">
              <a:lnSpc>
                <a:spcPct val="100000"/>
              </a:lnSpc>
              <a:spcBef>
                <a:spcPts val="100"/>
              </a:spcBef>
              <a:buChar char="•"/>
              <a:tabLst>
                <a:tab pos="621665" algn="l"/>
                <a:tab pos="622300" algn="l"/>
                <a:tab pos="2064385" algn="l"/>
              </a:tabLst>
            </a:pPr>
            <a:r>
              <a:rPr sz="2400" spc="-5" dirty="0">
                <a:latin typeface="Comic Sans MS"/>
                <a:cs typeface="Comic Sans MS"/>
              </a:rPr>
              <a:t>Idea	generation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82995" y="1443990"/>
            <a:ext cx="22205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33730" algn="l"/>
              </a:tabLst>
            </a:pPr>
            <a:r>
              <a:rPr sz="2400" spc="-5" dirty="0">
                <a:latin typeface="Comic Sans MS"/>
                <a:cs typeface="Comic Sans MS"/>
              </a:rPr>
              <a:t>is	continuous,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1772920"/>
            <a:ext cx="6169660" cy="429133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622300" marR="6350" algn="just">
              <a:lnSpc>
                <a:spcPct val="90000"/>
              </a:lnSpc>
              <a:spcBef>
                <a:spcPts val="385"/>
              </a:spcBef>
            </a:pPr>
            <a:r>
              <a:rPr sz="2400" spc="-5" dirty="0">
                <a:latin typeface="Comic Sans MS"/>
                <a:cs typeface="Comic Sans MS"/>
              </a:rPr>
              <a:t>systematic search for </a:t>
            </a:r>
            <a:r>
              <a:rPr sz="2400" spc="5" dirty="0">
                <a:latin typeface="Comic Sans MS"/>
                <a:cs typeface="Comic Sans MS"/>
              </a:rPr>
              <a:t>new </a:t>
            </a:r>
            <a:r>
              <a:rPr sz="2400" spc="-5" dirty="0">
                <a:latin typeface="Comic Sans MS"/>
                <a:cs typeface="Comic Sans MS"/>
              </a:rPr>
              <a:t>product  opportunities. It involves delineating  sources of </a:t>
            </a:r>
            <a:r>
              <a:rPr sz="2400" dirty="0">
                <a:latin typeface="Comic Sans MS"/>
                <a:cs typeface="Comic Sans MS"/>
              </a:rPr>
              <a:t>new </a:t>
            </a:r>
            <a:r>
              <a:rPr sz="2400" spc="-5" dirty="0">
                <a:latin typeface="Comic Sans MS"/>
                <a:cs typeface="Comic Sans MS"/>
              </a:rPr>
              <a:t>ideas and methods for  generating</a:t>
            </a:r>
            <a:r>
              <a:rPr sz="2400" spc="-10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them.</a:t>
            </a:r>
            <a:endParaRPr sz="2400">
              <a:latin typeface="Comic Sans MS"/>
              <a:cs typeface="Comic Sans MS"/>
            </a:endParaRPr>
          </a:p>
          <a:p>
            <a:pPr marL="622300" marR="5080" indent="-609600" algn="just">
              <a:lnSpc>
                <a:spcPct val="89100"/>
              </a:lnSpc>
              <a:spcBef>
                <a:spcPts val="625"/>
              </a:spcBef>
              <a:buChar char="•"/>
              <a:tabLst>
                <a:tab pos="622300" algn="l"/>
              </a:tabLst>
            </a:pPr>
            <a:r>
              <a:rPr sz="2400" spc="-5" dirty="0">
                <a:latin typeface="Comic Sans MS"/>
                <a:cs typeface="Comic Sans MS"/>
              </a:rPr>
              <a:t>Ideas for </a:t>
            </a:r>
            <a:r>
              <a:rPr sz="2400" dirty="0">
                <a:latin typeface="Comic Sans MS"/>
                <a:cs typeface="Comic Sans MS"/>
              </a:rPr>
              <a:t>new </a:t>
            </a:r>
            <a:r>
              <a:rPr sz="2400" spc="-5" dirty="0">
                <a:latin typeface="Comic Sans MS"/>
                <a:cs typeface="Comic Sans MS"/>
              </a:rPr>
              <a:t>products can be  obtained from basic research using </a:t>
            </a:r>
            <a:r>
              <a:rPr sz="2400" dirty="0">
                <a:latin typeface="Comic Sans MS"/>
                <a:cs typeface="Comic Sans MS"/>
              </a:rPr>
              <a:t>a </a:t>
            </a:r>
            <a:r>
              <a:rPr sz="2400" dirty="0">
                <a:solidFill>
                  <a:srgbClr val="009898"/>
                </a:solidFill>
                <a:latin typeface="Comic Sans MS"/>
                <a:cs typeface="Comic Sans MS"/>
                <a:hlinkClick r:id="rId2"/>
              </a:rPr>
              <a:t> SWOT</a:t>
            </a:r>
            <a:r>
              <a:rPr sz="2400" spc="-5" dirty="0">
                <a:solidFill>
                  <a:srgbClr val="009898"/>
                </a:solidFill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analysis</a:t>
            </a:r>
            <a:endParaRPr sz="2400">
              <a:latin typeface="Comic Sans MS"/>
              <a:cs typeface="Comic Sans MS"/>
            </a:endParaRPr>
          </a:p>
          <a:p>
            <a:pPr marL="723900" algn="just">
              <a:lnSpc>
                <a:spcPct val="100000"/>
              </a:lnSpc>
              <a:spcBef>
                <a:spcPts val="770"/>
              </a:spcBef>
            </a:pPr>
            <a:r>
              <a:rPr sz="2400" spc="-5" dirty="0">
                <a:latin typeface="Comic Sans MS"/>
                <a:cs typeface="Comic Sans MS"/>
              </a:rPr>
              <a:t>(OPPORTUNITY ANALYSIS),</a:t>
            </a:r>
            <a:r>
              <a:rPr sz="2400" spc="120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Market</a:t>
            </a:r>
            <a:endParaRPr sz="2400">
              <a:latin typeface="Comic Sans MS"/>
              <a:cs typeface="Comic Sans MS"/>
            </a:endParaRPr>
          </a:p>
          <a:p>
            <a:pPr marL="622300" marR="5080" indent="166370" algn="just">
              <a:lnSpc>
                <a:spcPts val="2590"/>
              </a:lnSpc>
              <a:spcBef>
                <a:spcPts val="640"/>
              </a:spcBef>
            </a:pPr>
            <a:r>
              <a:rPr sz="2400" spc="-5" dirty="0">
                <a:latin typeface="Comic Sans MS"/>
                <a:cs typeface="Comic Sans MS"/>
              </a:rPr>
              <a:t>and consumer trends, company's R&amp;D  department, competitors, </a:t>
            </a:r>
            <a:r>
              <a:rPr sz="2400" dirty="0">
                <a:latin typeface="Comic Sans MS"/>
                <a:cs typeface="Comic Sans MS"/>
              </a:rPr>
              <a:t>focus  </a:t>
            </a:r>
            <a:r>
              <a:rPr sz="2400" spc="-5" dirty="0">
                <a:latin typeface="Comic Sans MS"/>
                <a:cs typeface="Comic Sans MS"/>
              </a:rPr>
              <a:t>groups, employees, salespeople,  corporate spies,</a:t>
            </a:r>
            <a:endParaRPr sz="24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40460" algn="l"/>
              </a:tabLst>
            </a:pPr>
            <a:r>
              <a:rPr spc="-5" dirty="0"/>
              <a:t>Idea	</a:t>
            </a:r>
            <a:r>
              <a:rPr spc="-75" dirty="0"/>
              <a:t>Screening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069340"/>
            <a:ext cx="227329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Wingdings"/>
                <a:cs typeface="Wingdings"/>
              </a:rPr>
              <a:t></a:t>
            </a:r>
            <a:endParaRPr sz="200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711959"/>
            <a:ext cx="227329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Wingdings"/>
                <a:cs typeface="Wingdings"/>
              </a:rPr>
              <a:t></a:t>
            </a:r>
            <a:endParaRPr sz="2000">
              <a:latin typeface="Wingdings"/>
              <a:cs typeface="Wingding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31239" y="1084579"/>
            <a:ext cx="5748655" cy="971420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>
              <a:lnSpc>
                <a:spcPts val="2280"/>
              </a:lnSpc>
              <a:spcBef>
                <a:spcPts val="275"/>
              </a:spcBef>
              <a:tabLst>
                <a:tab pos="634365" algn="l"/>
                <a:tab pos="1575435" algn="l"/>
                <a:tab pos="1933575" algn="l"/>
                <a:tab pos="2352675" algn="l"/>
                <a:tab pos="3587750" algn="l"/>
                <a:tab pos="4688205" algn="l"/>
              </a:tabLst>
            </a:pPr>
            <a:r>
              <a:rPr sz="2000" spc="10" dirty="0">
                <a:latin typeface="Comic Sans MS"/>
                <a:cs typeface="Comic Sans MS"/>
              </a:rPr>
              <a:t>T</a:t>
            </a:r>
            <a:r>
              <a:rPr sz="2000" spc="-10" dirty="0">
                <a:latin typeface="Comic Sans MS"/>
                <a:cs typeface="Comic Sans MS"/>
              </a:rPr>
              <a:t>h</a:t>
            </a:r>
            <a:r>
              <a:rPr sz="2000" dirty="0">
                <a:latin typeface="Comic Sans MS"/>
                <a:cs typeface="Comic Sans MS"/>
              </a:rPr>
              <a:t>e	</a:t>
            </a:r>
            <a:r>
              <a:rPr sz="2000" spc="-5" dirty="0" smtClean="0">
                <a:latin typeface="Comic Sans MS"/>
                <a:cs typeface="Comic Sans MS"/>
              </a:rPr>
              <a:t>o</a:t>
            </a:r>
            <a:r>
              <a:rPr sz="2000" dirty="0" smtClean="0">
                <a:latin typeface="Comic Sans MS"/>
                <a:cs typeface="Comic Sans MS"/>
              </a:rPr>
              <a:t>bj</a:t>
            </a:r>
            <a:r>
              <a:rPr sz="2000" spc="-10" dirty="0" smtClean="0">
                <a:latin typeface="Comic Sans MS"/>
                <a:cs typeface="Comic Sans MS"/>
              </a:rPr>
              <a:t>e</a:t>
            </a:r>
            <a:r>
              <a:rPr sz="2000" dirty="0" smtClean="0">
                <a:latin typeface="Comic Sans MS"/>
                <a:cs typeface="Comic Sans MS"/>
              </a:rPr>
              <a:t>ct</a:t>
            </a:r>
            <a:r>
              <a:rPr lang="en-US" sz="2000" dirty="0" smtClean="0">
                <a:latin typeface="Comic Sans MS"/>
                <a:cs typeface="Comic Sans MS"/>
              </a:rPr>
              <a:t>ive </a:t>
            </a:r>
            <a:r>
              <a:rPr sz="2000" dirty="0">
                <a:latin typeface="Comic Sans MS"/>
                <a:cs typeface="Comic Sans MS"/>
              </a:rPr>
              <a:t>	</a:t>
            </a:r>
            <a:r>
              <a:rPr sz="2000" spc="-5" dirty="0">
                <a:latin typeface="Comic Sans MS"/>
                <a:cs typeface="Comic Sans MS"/>
              </a:rPr>
              <a:t>i</a:t>
            </a:r>
            <a:r>
              <a:rPr sz="2000" dirty="0">
                <a:latin typeface="Comic Sans MS"/>
                <a:cs typeface="Comic Sans MS"/>
              </a:rPr>
              <a:t>s	</a:t>
            </a:r>
            <a:r>
              <a:rPr sz="2000" spc="5" dirty="0" smtClean="0">
                <a:latin typeface="Comic Sans MS"/>
                <a:cs typeface="Comic Sans MS"/>
              </a:rPr>
              <a:t>t</a:t>
            </a:r>
            <a:r>
              <a:rPr sz="2000" dirty="0" smtClean="0">
                <a:latin typeface="Comic Sans MS"/>
                <a:cs typeface="Comic Sans MS"/>
              </a:rPr>
              <a:t>o</a:t>
            </a:r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sz="2000" spc="-10" dirty="0" smtClean="0">
                <a:latin typeface="Comic Sans MS"/>
                <a:cs typeface="Comic Sans MS"/>
              </a:rPr>
              <a:t>e</a:t>
            </a:r>
            <a:r>
              <a:rPr sz="2000" dirty="0" smtClean="0">
                <a:latin typeface="Comic Sans MS"/>
                <a:cs typeface="Comic Sans MS"/>
              </a:rPr>
              <a:t>l</a:t>
            </a:r>
            <a:r>
              <a:rPr sz="2000" spc="-5" dirty="0" smtClean="0">
                <a:latin typeface="Comic Sans MS"/>
                <a:cs typeface="Comic Sans MS"/>
              </a:rPr>
              <a:t>i</a:t>
            </a:r>
            <a:r>
              <a:rPr sz="2000" spc="5" dirty="0" smtClean="0">
                <a:latin typeface="Comic Sans MS"/>
                <a:cs typeface="Comic Sans MS"/>
              </a:rPr>
              <a:t>mi</a:t>
            </a:r>
            <a:r>
              <a:rPr sz="2000" spc="-10" dirty="0" smtClean="0">
                <a:latin typeface="Comic Sans MS"/>
                <a:cs typeface="Comic Sans MS"/>
              </a:rPr>
              <a:t>n</a:t>
            </a:r>
            <a:r>
              <a:rPr sz="2000" spc="-5" dirty="0" smtClean="0">
                <a:latin typeface="Comic Sans MS"/>
                <a:cs typeface="Comic Sans MS"/>
              </a:rPr>
              <a:t>a</a:t>
            </a:r>
            <a:r>
              <a:rPr sz="2000" spc="5" dirty="0" smtClean="0">
                <a:latin typeface="Comic Sans MS"/>
                <a:cs typeface="Comic Sans MS"/>
              </a:rPr>
              <a:t>t</a:t>
            </a:r>
            <a:r>
              <a:rPr lang="en-US" sz="2000" spc="5" dirty="0" smtClean="0">
                <a:latin typeface="Comic Sans MS"/>
                <a:cs typeface="Comic Sans MS"/>
              </a:rPr>
              <a:t>e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r>
              <a:rPr sz="2000" dirty="0" smtClean="0">
                <a:latin typeface="Comic Sans MS"/>
                <a:cs typeface="Comic Sans MS"/>
              </a:rPr>
              <a:t>un</a:t>
            </a:r>
            <a:r>
              <a:rPr sz="2000" spc="-5" dirty="0" smtClean="0">
                <a:latin typeface="Comic Sans MS"/>
                <a:cs typeface="Comic Sans MS"/>
              </a:rPr>
              <a:t>so</a:t>
            </a:r>
            <a:r>
              <a:rPr sz="2000" spc="5" dirty="0" smtClean="0">
                <a:latin typeface="Comic Sans MS"/>
                <a:cs typeface="Comic Sans MS"/>
              </a:rPr>
              <a:t>u</a:t>
            </a:r>
            <a:r>
              <a:rPr lang="en-US" sz="2000" spc="-10" dirty="0" smtClean="0">
                <a:latin typeface="Comic Sans MS"/>
                <a:cs typeface="Comic Sans MS"/>
              </a:rPr>
              <a:t>nd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r>
              <a:rPr sz="2000" dirty="0" smtClean="0">
                <a:latin typeface="Comic Sans MS"/>
                <a:cs typeface="Comic Sans MS"/>
              </a:rPr>
              <a:t>c</a:t>
            </a:r>
            <a:r>
              <a:rPr sz="2000" spc="5" dirty="0" smtClean="0">
                <a:latin typeface="Comic Sans MS"/>
                <a:cs typeface="Comic Sans MS"/>
              </a:rPr>
              <a:t>o</a:t>
            </a:r>
            <a:r>
              <a:rPr sz="2000" spc="-10" dirty="0" smtClean="0">
                <a:latin typeface="Comic Sans MS"/>
                <a:cs typeface="Comic Sans MS"/>
              </a:rPr>
              <a:t>n</a:t>
            </a:r>
            <a:r>
              <a:rPr sz="2000" dirty="0" smtClean="0">
                <a:latin typeface="Comic Sans MS"/>
                <a:cs typeface="Comic Sans MS"/>
              </a:rPr>
              <a:t>ce</a:t>
            </a:r>
            <a:r>
              <a:rPr sz="2000" spc="-10" dirty="0" smtClean="0">
                <a:latin typeface="Comic Sans MS"/>
                <a:cs typeface="Comic Sans MS"/>
              </a:rPr>
              <a:t>p</a:t>
            </a:r>
            <a:r>
              <a:rPr sz="2000" spc="5" dirty="0" smtClean="0">
                <a:latin typeface="Comic Sans MS"/>
                <a:cs typeface="Comic Sans MS"/>
              </a:rPr>
              <a:t>t</a:t>
            </a:r>
            <a:r>
              <a:rPr sz="2000" dirty="0" smtClean="0">
                <a:latin typeface="Comic Sans MS"/>
                <a:cs typeface="Comic Sans MS"/>
              </a:rPr>
              <a:t>s  </a:t>
            </a:r>
            <a:r>
              <a:rPr sz="2000" spc="-5" dirty="0">
                <a:latin typeface="Comic Sans MS"/>
                <a:cs typeface="Comic Sans MS"/>
              </a:rPr>
              <a:t>prior </a:t>
            </a:r>
            <a:r>
              <a:rPr sz="2000" dirty="0">
                <a:latin typeface="Comic Sans MS"/>
                <a:cs typeface="Comic Sans MS"/>
              </a:rPr>
              <a:t>to </a:t>
            </a:r>
            <a:r>
              <a:rPr sz="2000" spc="-5" dirty="0" smtClean="0">
                <a:latin typeface="Comic Sans MS"/>
                <a:cs typeface="Comic Sans MS"/>
              </a:rPr>
              <a:t>devo</a:t>
            </a:r>
            <a:r>
              <a:rPr lang="en-US" sz="2000" spc="-5" dirty="0" smtClean="0">
                <a:latin typeface="Comic Sans MS"/>
                <a:cs typeface="Comic Sans MS"/>
              </a:rPr>
              <a:t>te</a:t>
            </a:r>
            <a:r>
              <a:rPr sz="2000" spc="-5" dirty="0" smtClean="0">
                <a:latin typeface="Comic Sans MS"/>
                <a:cs typeface="Comic Sans MS"/>
              </a:rPr>
              <a:t> </a:t>
            </a:r>
            <a:r>
              <a:rPr sz="2000" spc="-5" dirty="0">
                <a:latin typeface="Comic Sans MS"/>
                <a:cs typeface="Comic Sans MS"/>
              </a:rPr>
              <a:t>resources </a:t>
            </a:r>
            <a:r>
              <a:rPr sz="2000" dirty="0">
                <a:latin typeface="Comic Sans MS"/>
                <a:cs typeface="Comic Sans MS"/>
              </a:rPr>
              <a:t>to</a:t>
            </a:r>
            <a:r>
              <a:rPr sz="2000" spc="10" dirty="0">
                <a:latin typeface="Comic Sans MS"/>
                <a:cs typeface="Comic Sans MS"/>
              </a:rPr>
              <a:t> </a:t>
            </a:r>
            <a:r>
              <a:rPr sz="2000" dirty="0">
                <a:latin typeface="Comic Sans MS"/>
                <a:cs typeface="Comic Sans MS"/>
              </a:rPr>
              <a:t>them.</a:t>
            </a: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2000" dirty="0">
                <a:latin typeface="Comic Sans MS"/>
                <a:cs typeface="Comic Sans MS"/>
              </a:rPr>
              <a:t>The </a:t>
            </a:r>
            <a:r>
              <a:rPr sz="2000" spc="-5" dirty="0">
                <a:latin typeface="Comic Sans MS"/>
                <a:cs typeface="Comic Sans MS"/>
              </a:rPr>
              <a:t>screeners </a:t>
            </a:r>
            <a:r>
              <a:rPr sz="2000" dirty="0">
                <a:latin typeface="Comic Sans MS"/>
                <a:cs typeface="Comic Sans MS"/>
              </a:rPr>
              <a:t>must </a:t>
            </a:r>
            <a:r>
              <a:rPr sz="2000" spc="-5" dirty="0">
                <a:latin typeface="Comic Sans MS"/>
                <a:cs typeface="Comic Sans MS"/>
              </a:rPr>
              <a:t>ask these</a:t>
            </a:r>
            <a:r>
              <a:rPr sz="2000" dirty="0">
                <a:latin typeface="Comic Sans MS"/>
                <a:cs typeface="Comic Sans MS"/>
              </a:rPr>
              <a:t> </a:t>
            </a:r>
            <a:r>
              <a:rPr sz="2000" spc="-5" dirty="0">
                <a:latin typeface="Comic Sans MS"/>
                <a:cs typeface="Comic Sans MS"/>
              </a:rPr>
              <a:t>questions:</a:t>
            </a:r>
            <a:endParaRPr sz="2000" dirty="0">
              <a:latin typeface="Comic Sans MS"/>
              <a:cs typeface="Comic Sans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3139" y="2103120"/>
            <a:ext cx="12382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Comic Sans MS"/>
                <a:cs typeface="Comic Sans MS"/>
              </a:rPr>
              <a:t>•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05889" y="2040890"/>
            <a:ext cx="5373370" cy="1347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700"/>
              </a:lnSpc>
              <a:spcBef>
                <a:spcPts val="100"/>
              </a:spcBef>
              <a:tabLst>
                <a:tab pos="703580" algn="l"/>
                <a:tab pos="1322070" algn="l"/>
                <a:tab pos="2636520" algn="l"/>
                <a:tab pos="3054350" algn="l"/>
                <a:tab pos="3672204" algn="l"/>
              </a:tabLst>
            </a:pPr>
            <a:r>
              <a:rPr sz="2000" dirty="0">
                <a:latin typeface="Comic Sans MS"/>
                <a:cs typeface="Comic Sans MS"/>
              </a:rPr>
              <a:t>Will	</a:t>
            </a:r>
            <a:r>
              <a:rPr sz="2000" spc="-5" dirty="0">
                <a:latin typeface="Comic Sans MS"/>
                <a:cs typeface="Comic Sans MS"/>
              </a:rPr>
              <a:t>the	</a:t>
            </a:r>
            <a:r>
              <a:rPr sz="2000" dirty="0" smtClean="0">
                <a:latin typeface="Comic Sans MS"/>
                <a:cs typeface="Comic Sans MS"/>
              </a:rPr>
              <a:t>c</a:t>
            </a:r>
            <a:r>
              <a:rPr lang="en-US" sz="2000" dirty="0" smtClean="0">
                <a:latin typeface="Comic Sans MS"/>
                <a:cs typeface="Comic Sans MS"/>
              </a:rPr>
              <a:t>u</a:t>
            </a:r>
            <a:r>
              <a:rPr sz="2000" dirty="0" smtClean="0">
                <a:latin typeface="Comic Sans MS"/>
                <a:cs typeface="Comic Sans MS"/>
              </a:rPr>
              <a:t>stomer</a:t>
            </a:r>
            <a:r>
              <a:rPr sz="2000" dirty="0">
                <a:latin typeface="Comic Sans MS"/>
                <a:cs typeface="Comic Sans MS"/>
              </a:rPr>
              <a:t>	</a:t>
            </a:r>
            <a:r>
              <a:rPr sz="2000" spc="-5" dirty="0">
                <a:latin typeface="Comic Sans MS"/>
                <a:cs typeface="Comic Sans MS"/>
              </a:rPr>
              <a:t>in	the	</a:t>
            </a:r>
            <a:r>
              <a:rPr sz="2000" spc="-5" dirty="0">
                <a:solidFill>
                  <a:srgbClr val="009898"/>
                </a:solidFill>
                <a:latin typeface="Comic Sans MS"/>
                <a:cs typeface="Comic Sans MS"/>
                <a:hlinkClick r:id="rId2"/>
              </a:rPr>
              <a:t>target</a:t>
            </a:r>
            <a:r>
              <a:rPr sz="2000" spc="-60" dirty="0">
                <a:solidFill>
                  <a:srgbClr val="009898"/>
                </a:solidFill>
                <a:latin typeface="Comic Sans MS"/>
                <a:cs typeface="Comic Sans MS"/>
                <a:hlinkClick r:id="rId2"/>
              </a:rPr>
              <a:t> </a:t>
            </a:r>
            <a:r>
              <a:rPr sz="2000" spc="-5" dirty="0">
                <a:solidFill>
                  <a:srgbClr val="009898"/>
                </a:solidFill>
                <a:latin typeface="Comic Sans MS"/>
                <a:cs typeface="Comic Sans MS"/>
                <a:hlinkClick r:id="rId2"/>
              </a:rPr>
              <a:t>market </a:t>
            </a:r>
            <a:r>
              <a:rPr sz="2000" spc="-5" dirty="0">
                <a:solidFill>
                  <a:srgbClr val="009898"/>
                </a:solidFill>
                <a:latin typeface="Comic Sans MS"/>
                <a:cs typeface="Comic Sans MS"/>
              </a:rPr>
              <a:t> </a:t>
            </a:r>
            <a:r>
              <a:rPr sz="2000" spc="-5" dirty="0">
                <a:latin typeface="Comic Sans MS"/>
                <a:cs typeface="Comic Sans MS"/>
              </a:rPr>
              <a:t>benefit from the</a:t>
            </a:r>
            <a:r>
              <a:rPr sz="2000" spc="15" dirty="0">
                <a:latin typeface="Comic Sans MS"/>
                <a:cs typeface="Comic Sans MS"/>
              </a:rPr>
              <a:t> </a:t>
            </a:r>
            <a:r>
              <a:rPr sz="2000" dirty="0">
                <a:latin typeface="Comic Sans MS"/>
                <a:cs typeface="Comic Sans MS"/>
              </a:rPr>
              <a:t>product?</a:t>
            </a:r>
          </a:p>
          <a:p>
            <a:pPr marL="12700" marR="5080">
              <a:lnSpc>
                <a:spcPts val="2280"/>
              </a:lnSpc>
              <a:spcBef>
                <a:spcPts val="545"/>
              </a:spcBef>
              <a:tabLst>
                <a:tab pos="809625" algn="l"/>
                <a:tab pos="1141095" algn="l"/>
                <a:tab pos="1683385" algn="l"/>
                <a:tab pos="2291715" algn="l"/>
                <a:tab pos="2839085" algn="l"/>
                <a:tab pos="3808729" algn="l"/>
                <a:tab pos="5097780" algn="l"/>
              </a:tabLst>
            </a:pPr>
            <a:r>
              <a:rPr sz="2000" spc="10" dirty="0">
                <a:latin typeface="Comic Sans MS"/>
                <a:cs typeface="Comic Sans MS"/>
              </a:rPr>
              <a:t>W</a:t>
            </a:r>
            <a:r>
              <a:rPr sz="2000" spc="-10" dirty="0">
                <a:latin typeface="Comic Sans MS"/>
                <a:cs typeface="Comic Sans MS"/>
              </a:rPr>
              <a:t>h</a:t>
            </a:r>
            <a:r>
              <a:rPr sz="2000" spc="-5" dirty="0">
                <a:latin typeface="Comic Sans MS"/>
                <a:cs typeface="Comic Sans MS"/>
              </a:rPr>
              <a:t>a</a:t>
            </a:r>
            <a:r>
              <a:rPr sz="2000" dirty="0">
                <a:latin typeface="Comic Sans MS"/>
                <a:cs typeface="Comic Sans MS"/>
              </a:rPr>
              <a:t>t	</a:t>
            </a:r>
            <a:r>
              <a:rPr sz="2000" spc="5" dirty="0">
                <a:latin typeface="Comic Sans MS"/>
                <a:cs typeface="Comic Sans MS"/>
              </a:rPr>
              <a:t>i</a:t>
            </a:r>
            <a:r>
              <a:rPr sz="2000" dirty="0">
                <a:latin typeface="Comic Sans MS"/>
                <a:cs typeface="Comic Sans MS"/>
              </a:rPr>
              <a:t>s	</a:t>
            </a:r>
            <a:r>
              <a:rPr sz="2000" spc="5" dirty="0">
                <a:latin typeface="Comic Sans MS"/>
                <a:cs typeface="Comic Sans MS"/>
              </a:rPr>
              <a:t>t</a:t>
            </a:r>
            <a:r>
              <a:rPr sz="2000" spc="-10" dirty="0">
                <a:latin typeface="Comic Sans MS"/>
                <a:cs typeface="Comic Sans MS"/>
              </a:rPr>
              <a:t>h</a:t>
            </a:r>
            <a:r>
              <a:rPr sz="2000" dirty="0">
                <a:latin typeface="Comic Sans MS"/>
                <a:cs typeface="Comic Sans MS"/>
              </a:rPr>
              <a:t>e	</a:t>
            </a:r>
            <a:r>
              <a:rPr sz="2000" spc="-5" dirty="0">
                <a:latin typeface="Comic Sans MS"/>
                <a:cs typeface="Comic Sans MS"/>
              </a:rPr>
              <a:t>s</a:t>
            </a:r>
            <a:r>
              <a:rPr sz="2000" spc="5" dirty="0">
                <a:latin typeface="Comic Sans MS"/>
                <a:cs typeface="Comic Sans MS"/>
              </a:rPr>
              <a:t>i</a:t>
            </a:r>
            <a:r>
              <a:rPr sz="2000" dirty="0">
                <a:latin typeface="Comic Sans MS"/>
                <a:cs typeface="Comic Sans MS"/>
              </a:rPr>
              <a:t>ze	</a:t>
            </a:r>
            <a:r>
              <a:rPr sz="2000" spc="-5" dirty="0">
                <a:latin typeface="Comic Sans MS"/>
                <a:cs typeface="Comic Sans MS"/>
              </a:rPr>
              <a:t>a</a:t>
            </a:r>
            <a:r>
              <a:rPr sz="2000" spc="-10" dirty="0">
                <a:latin typeface="Comic Sans MS"/>
                <a:cs typeface="Comic Sans MS"/>
              </a:rPr>
              <a:t>n</a:t>
            </a:r>
            <a:r>
              <a:rPr sz="2000" dirty="0">
                <a:latin typeface="Comic Sans MS"/>
                <a:cs typeface="Comic Sans MS"/>
              </a:rPr>
              <a:t>d	</a:t>
            </a:r>
            <a:r>
              <a:rPr sz="2000" spc="5" dirty="0">
                <a:latin typeface="Comic Sans MS"/>
                <a:cs typeface="Comic Sans MS"/>
              </a:rPr>
              <a:t>g</a:t>
            </a:r>
            <a:r>
              <a:rPr sz="2000" spc="-5" dirty="0">
                <a:latin typeface="Comic Sans MS"/>
                <a:cs typeface="Comic Sans MS"/>
              </a:rPr>
              <a:t>r</a:t>
            </a:r>
            <a:r>
              <a:rPr sz="2000" spc="5" dirty="0">
                <a:latin typeface="Comic Sans MS"/>
                <a:cs typeface="Comic Sans MS"/>
              </a:rPr>
              <a:t>o</a:t>
            </a:r>
            <a:r>
              <a:rPr sz="2000" dirty="0">
                <a:latin typeface="Comic Sans MS"/>
                <a:cs typeface="Comic Sans MS"/>
              </a:rPr>
              <a:t>w</a:t>
            </a:r>
            <a:r>
              <a:rPr sz="2000" spc="-5" dirty="0">
                <a:latin typeface="Comic Sans MS"/>
                <a:cs typeface="Comic Sans MS"/>
              </a:rPr>
              <a:t>t</a:t>
            </a:r>
            <a:r>
              <a:rPr sz="2000" dirty="0">
                <a:latin typeface="Comic Sans MS"/>
                <a:cs typeface="Comic Sans MS"/>
              </a:rPr>
              <a:t>h	f</a:t>
            </a:r>
            <a:r>
              <a:rPr sz="2000" spc="5" dirty="0">
                <a:latin typeface="Comic Sans MS"/>
                <a:cs typeface="Comic Sans MS"/>
              </a:rPr>
              <a:t>o</a:t>
            </a:r>
            <a:r>
              <a:rPr sz="2000" spc="-5" dirty="0">
                <a:latin typeface="Comic Sans MS"/>
                <a:cs typeface="Comic Sans MS"/>
              </a:rPr>
              <a:t>re</a:t>
            </a:r>
            <a:r>
              <a:rPr sz="2000" dirty="0">
                <a:latin typeface="Comic Sans MS"/>
                <a:cs typeface="Comic Sans MS"/>
              </a:rPr>
              <a:t>c</a:t>
            </a:r>
            <a:r>
              <a:rPr sz="2000" spc="-5" dirty="0">
                <a:latin typeface="Comic Sans MS"/>
                <a:cs typeface="Comic Sans MS"/>
              </a:rPr>
              <a:t>as</a:t>
            </a:r>
            <a:r>
              <a:rPr sz="2000" spc="5" dirty="0">
                <a:latin typeface="Comic Sans MS"/>
                <a:cs typeface="Comic Sans MS"/>
              </a:rPr>
              <a:t>t</a:t>
            </a:r>
            <a:r>
              <a:rPr sz="2000" dirty="0">
                <a:latin typeface="Comic Sans MS"/>
                <a:cs typeface="Comic Sans MS"/>
              </a:rPr>
              <a:t>s	</a:t>
            </a:r>
            <a:r>
              <a:rPr sz="2000" spc="-5" dirty="0">
                <a:latin typeface="Comic Sans MS"/>
                <a:cs typeface="Comic Sans MS"/>
              </a:rPr>
              <a:t>of  the market segment/target</a:t>
            </a:r>
            <a:r>
              <a:rPr sz="2000" spc="20" dirty="0">
                <a:latin typeface="Comic Sans MS"/>
                <a:cs typeface="Comic Sans MS"/>
              </a:rPr>
              <a:t> </a:t>
            </a:r>
            <a:r>
              <a:rPr sz="2000" spc="-5" dirty="0">
                <a:latin typeface="Comic Sans MS"/>
                <a:cs typeface="Comic Sans MS"/>
              </a:rPr>
              <a:t>market?</a:t>
            </a:r>
            <a:endParaRPr sz="2000" dirty="0">
              <a:latin typeface="Comic Sans MS"/>
              <a:cs typeface="Comic Sans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19823" y="5337809"/>
            <a:ext cx="61849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Comic Sans MS"/>
                <a:cs typeface="Comic Sans MS"/>
              </a:rPr>
              <a:t>w</a:t>
            </a:r>
            <a:r>
              <a:rPr sz="2000" spc="-10" dirty="0">
                <a:latin typeface="Comic Sans MS"/>
                <a:cs typeface="Comic Sans MS"/>
              </a:rPr>
              <a:t>h</a:t>
            </a:r>
            <a:r>
              <a:rPr sz="2000" dirty="0">
                <a:latin typeface="Comic Sans MS"/>
                <a:cs typeface="Comic Sans MS"/>
              </a:rPr>
              <a:t>en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3139" y="2771140"/>
            <a:ext cx="5787390" cy="3539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Comic Sans MS"/>
                <a:cs typeface="Comic Sans MS"/>
              </a:rPr>
              <a:t>•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00" dirty="0">
              <a:latin typeface="Comic Sans MS"/>
              <a:cs typeface="Comic Sans MS"/>
            </a:endParaRPr>
          </a:p>
          <a:p>
            <a:pPr marL="425450" marR="5080" indent="-412750">
              <a:lnSpc>
                <a:spcPts val="2270"/>
              </a:lnSpc>
              <a:buChar char="•"/>
              <a:tabLst>
                <a:tab pos="424815" algn="l"/>
                <a:tab pos="425450" algn="l"/>
                <a:tab pos="1452245" algn="l"/>
                <a:tab pos="2012950" algn="l"/>
                <a:tab pos="2783840" algn="l"/>
                <a:tab pos="4048760" algn="l"/>
                <a:tab pos="4669790" algn="l"/>
              </a:tabLst>
            </a:pPr>
            <a:r>
              <a:rPr sz="2000" spc="10" dirty="0">
                <a:latin typeface="Comic Sans MS"/>
                <a:cs typeface="Comic Sans MS"/>
              </a:rPr>
              <a:t>W</a:t>
            </a:r>
            <a:r>
              <a:rPr sz="2000" spc="-10" dirty="0">
                <a:latin typeface="Comic Sans MS"/>
                <a:cs typeface="Comic Sans MS"/>
              </a:rPr>
              <a:t>h</a:t>
            </a:r>
            <a:r>
              <a:rPr sz="2000" spc="-5" dirty="0">
                <a:latin typeface="Comic Sans MS"/>
                <a:cs typeface="Comic Sans MS"/>
              </a:rPr>
              <a:t>a</a:t>
            </a:r>
            <a:r>
              <a:rPr sz="2000" dirty="0">
                <a:latin typeface="Comic Sans MS"/>
                <a:cs typeface="Comic Sans MS"/>
              </a:rPr>
              <a:t>t	</a:t>
            </a:r>
            <a:r>
              <a:rPr sz="2000" spc="-5" dirty="0">
                <a:latin typeface="Comic Sans MS"/>
                <a:cs typeface="Comic Sans MS"/>
              </a:rPr>
              <a:t>i</a:t>
            </a:r>
            <a:r>
              <a:rPr sz="2000" dirty="0">
                <a:latin typeface="Comic Sans MS"/>
                <a:cs typeface="Comic Sans MS"/>
              </a:rPr>
              <a:t>s	</a:t>
            </a:r>
            <a:r>
              <a:rPr sz="2000" spc="5" dirty="0">
                <a:latin typeface="Comic Sans MS"/>
                <a:cs typeface="Comic Sans MS"/>
              </a:rPr>
              <a:t>t</a:t>
            </a:r>
            <a:r>
              <a:rPr sz="2000" spc="-10" dirty="0">
                <a:latin typeface="Comic Sans MS"/>
                <a:cs typeface="Comic Sans MS"/>
              </a:rPr>
              <a:t>h</a:t>
            </a:r>
            <a:r>
              <a:rPr sz="2000" dirty="0">
                <a:latin typeface="Comic Sans MS"/>
                <a:cs typeface="Comic Sans MS"/>
              </a:rPr>
              <a:t>e	c</a:t>
            </a:r>
            <a:r>
              <a:rPr sz="2000" spc="10" dirty="0">
                <a:latin typeface="Comic Sans MS"/>
                <a:cs typeface="Comic Sans MS"/>
              </a:rPr>
              <a:t>u</a:t>
            </a:r>
            <a:r>
              <a:rPr sz="2000" spc="-5" dirty="0">
                <a:latin typeface="Comic Sans MS"/>
                <a:cs typeface="Comic Sans MS"/>
              </a:rPr>
              <a:t>rre</a:t>
            </a:r>
            <a:r>
              <a:rPr sz="2000" spc="-10" dirty="0">
                <a:latin typeface="Comic Sans MS"/>
                <a:cs typeface="Comic Sans MS"/>
              </a:rPr>
              <a:t>n</a:t>
            </a:r>
            <a:r>
              <a:rPr sz="2000" dirty="0">
                <a:latin typeface="Comic Sans MS"/>
                <a:cs typeface="Comic Sans MS"/>
              </a:rPr>
              <a:t>t	</a:t>
            </a:r>
            <a:r>
              <a:rPr sz="2000" spc="5" dirty="0">
                <a:latin typeface="Comic Sans MS"/>
                <a:cs typeface="Comic Sans MS"/>
              </a:rPr>
              <a:t>o</a:t>
            </a:r>
            <a:r>
              <a:rPr sz="2000" dirty="0">
                <a:latin typeface="Comic Sans MS"/>
                <a:cs typeface="Comic Sans MS"/>
              </a:rPr>
              <a:t>r	e</a:t>
            </a:r>
            <a:r>
              <a:rPr sz="2000" spc="5" dirty="0">
                <a:latin typeface="Comic Sans MS"/>
                <a:cs typeface="Comic Sans MS"/>
              </a:rPr>
              <a:t>x</a:t>
            </a:r>
            <a:r>
              <a:rPr sz="2000" dirty="0">
                <a:latin typeface="Comic Sans MS"/>
                <a:cs typeface="Comic Sans MS"/>
              </a:rPr>
              <a:t>p</a:t>
            </a:r>
            <a:r>
              <a:rPr sz="2000" spc="-10" dirty="0">
                <a:latin typeface="Comic Sans MS"/>
                <a:cs typeface="Comic Sans MS"/>
              </a:rPr>
              <a:t>e</a:t>
            </a:r>
            <a:r>
              <a:rPr sz="2000" dirty="0">
                <a:latin typeface="Comic Sans MS"/>
                <a:cs typeface="Comic Sans MS"/>
              </a:rPr>
              <a:t>c</a:t>
            </a:r>
            <a:r>
              <a:rPr sz="2000" spc="5" dirty="0">
                <a:latin typeface="Comic Sans MS"/>
                <a:cs typeface="Comic Sans MS"/>
              </a:rPr>
              <a:t>t</a:t>
            </a:r>
            <a:r>
              <a:rPr sz="2000" spc="-10" dirty="0">
                <a:latin typeface="Comic Sans MS"/>
                <a:cs typeface="Comic Sans MS"/>
              </a:rPr>
              <a:t>e</a:t>
            </a:r>
            <a:r>
              <a:rPr sz="2000" dirty="0">
                <a:latin typeface="Comic Sans MS"/>
                <a:cs typeface="Comic Sans MS"/>
              </a:rPr>
              <a:t>d  </a:t>
            </a:r>
            <a:r>
              <a:rPr sz="2000" spc="-5" dirty="0">
                <a:latin typeface="Comic Sans MS"/>
                <a:cs typeface="Comic Sans MS"/>
              </a:rPr>
              <a:t>competitive pressure </a:t>
            </a:r>
            <a:r>
              <a:rPr sz="2000" dirty="0">
                <a:latin typeface="Comic Sans MS"/>
                <a:cs typeface="Comic Sans MS"/>
              </a:rPr>
              <a:t>for </a:t>
            </a:r>
            <a:r>
              <a:rPr sz="2000" spc="-5" dirty="0">
                <a:latin typeface="Comic Sans MS"/>
                <a:cs typeface="Comic Sans MS"/>
              </a:rPr>
              <a:t>the </a:t>
            </a:r>
            <a:r>
              <a:rPr sz="2000" dirty="0">
                <a:latin typeface="Comic Sans MS"/>
                <a:cs typeface="Comic Sans MS"/>
              </a:rPr>
              <a:t>product</a:t>
            </a:r>
            <a:r>
              <a:rPr sz="2000" spc="15" dirty="0">
                <a:latin typeface="Comic Sans MS"/>
                <a:cs typeface="Comic Sans MS"/>
              </a:rPr>
              <a:t> </a:t>
            </a:r>
            <a:r>
              <a:rPr sz="2000" spc="-5" dirty="0">
                <a:latin typeface="Comic Sans MS"/>
                <a:cs typeface="Comic Sans MS"/>
              </a:rPr>
              <a:t>idea?</a:t>
            </a:r>
            <a:endParaRPr sz="2000" dirty="0">
              <a:latin typeface="Comic Sans MS"/>
              <a:cs typeface="Comic Sans MS"/>
            </a:endParaRPr>
          </a:p>
          <a:p>
            <a:pPr marL="425450" marR="157480" indent="-412750">
              <a:lnSpc>
                <a:spcPts val="2270"/>
              </a:lnSpc>
              <a:spcBef>
                <a:spcPts val="520"/>
              </a:spcBef>
              <a:buChar char="•"/>
              <a:tabLst>
                <a:tab pos="424815" algn="l"/>
                <a:tab pos="425450" algn="l"/>
                <a:tab pos="1237615" algn="l"/>
                <a:tab pos="1779905" algn="l"/>
                <a:tab pos="2337435" algn="l"/>
                <a:tab pos="3474720" algn="l"/>
                <a:tab pos="4212590" algn="l"/>
                <a:tab pos="4776470" algn="l"/>
              </a:tabLst>
            </a:pPr>
            <a:r>
              <a:rPr sz="2000" spc="10" dirty="0">
                <a:latin typeface="Comic Sans MS"/>
                <a:cs typeface="Comic Sans MS"/>
              </a:rPr>
              <a:t>W</a:t>
            </a:r>
            <a:r>
              <a:rPr sz="2000" spc="-10" dirty="0">
                <a:latin typeface="Comic Sans MS"/>
                <a:cs typeface="Comic Sans MS"/>
              </a:rPr>
              <a:t>h</a:t>
            </a:r>
            <a:r>
              <a:rPr sz="2000" spc="-5" dirty="0">
                <a:latin typeface="Comic Sans MS"/>
                <a:cs typeface="Comic Sans MS"/>
              </a:rPr>
              <a:t>a</a:t>
            </a:r>
            <a:r>
              <a:rPr sz="2000" dirty="0">
                <a:latin typeface="Comic Sans MS"/>
                <a:cs typeface="Comic Sans MS"/>
              </a:rPr>
              <a:t>t	</a:t>
            </a:r>
            <a:r>
              <a:rPr sz="2000" spc="5" dirty="0">
                <a:latin typeface="Comic Sans MS"/>
                <a:cs typeface="Comic Sans MS"/>
              </a:rPr>
              <a:t>a</a:t>
            </a:r>
            <a:r>
              <a:rPr sz="2000" spc="-15" dirty="0">
                <a:latin typeface="Comic Sans MS"/>
                <a:cs typeface="Comic Sans MS"/>
              </a:rPr>
              <a:t>r</a:t>
            </a:r>
            <a:r>
              <a:rPr sz="2000" dirty="0">
                <a:latin typeface="Comic Sans MS"/>
                <a:cs typeface="Comic Sans MS"/>
              </a:rPr>
              <a:t>e	</a:t>
            </a:r>
            <a:r>
              <a:rPr sz="2000" spc="5" dirty="0">
                <a:latin typeface="Comic Sans MS"/>
                <a:cs typeface="Comic Sans MS"/>
              </a:rPr>
              <a:t>t</a:t>
            </a:r>
            <a:r>
              <a:rPr sz="2000" spc="-10" dirty="0">
                <a:latin typeface="Comic Sans MS"/>
                <a:cs typeface="Comic Sans MS"/>
              </a:rPr>
              <a:t>h</a:t>
            </a:r>
            <a:r>
              <a:rPr sz="2000" dirty="0">
                <a:latin typeface="Comic Sans MS"/>
                <a:cs typeface="Comic Sans MS"/>
              </a:rPr>
              <a:t>e	</a:t>
            </a:r>
            <a:r>
              <a:rPr sz="2000" spc="5" dirty="0">
                <a:latin typeface="Comic Sans MS"/>
                <a:cs typeface="Comic Sans MS"/>
              </a:rPr>
              <a:t>i</a:t>
            </a:r>
            <a:r>
              <a:rPr sz="2000" spc="-10" dirty="0">
                <a:latin typeface="Comic Sans MS"/>
                <a:cs typeface="Comic Sans MS"/>
              </a:rPr>
              <a:t>n</a:t>
            </a:r>
            <a:r>
              <a:rPr sz="2000" spc="5" dirty="0">
                <a:latin typeface="Comic Sans MS"/>
                <a:cs typeface="Comic Sans MS"/>
              </a:rPr>
              <a:t>d</a:t>
            </a:r>
            <a:r>
              <a:rPr sz="2000" dirty="0">
                <a:latin typeface="Comic Sans MS"/>
                <a:cs typeface="Comic Sans MS"/>
              </a:rPr>
              <a:t>u</a:t>
            </a:r>
            <a:r>
              <a:rPr sz="2000" spc="-5" dirty="0">
                <a:latin typeface="Comic Sans MS"/>
                <a:cs typeface="Comic Sans MS"/>
              </a:rPr>
              <a:t>s</a:t>
            </a:r>
            <a:r>
              <a:rPr sz="2000" spc="5" dirty="0">
                <a:latin typeface="Comic Sans MS"/>
                <a:cs typeface="Comic Sans MS"/>
              </a:rPr>
              <a:t>t</a:t>
            </a:r>
            <a:r>
              <a:rPr sz="2000" spc="-5" dirty="0">
                <a:latin typeface="Comic Sans MS"/>
                <a:cs typeface="Comic Sans MS"/>
              </a:rPr>
              <a:t>r</a:t>
            </a:r>
            <a:r>
              <a:rPr sz="2000" dirty="0">
                <a:latin typeface="Comic Sans MS"/>
                <a:cs typeface="Comic Sans MS"/>
              </a:rPr>
              <a:t>y	</a:t>
            </a:r>
            <a:r>
              <a:rPr sz="2000" spc="5" dirty="0">
                <a:latin typeface="Comic Sans MS"/>
                <a:cs typeface="Comic Sans MS"/>
              </a:rPr>
              <a:t>s</a:t>
            </a:r>
            <a:r>
              <a:rPr sz="2000" spc="-5" dirty="0">
                <a:latin typeface="Comic Sans MS"/>
                <a:cs typeface="Comic Sans MS"/>
              </a:rPr>
              <a:t>a</a:t>
            </a:r>
            <a:r>
              <a:rPr sz="2000" dirty="0">
                <a:latin typeface="Comic Sans MS"/>
                <a:cs typeface="Comic Sans MS"/>
              </a:rPr>
              <a:t>l</a:t>
            </a:r>
            <a:r>
              <a:rPr sz="2000" spc="-10" dirty="0">
                <a:latin typeface="Comic Sans MS"/>
                <a:cs typeface="Comic Sans MS"/>
              </a:rPr>
              <a:t>e</a:t>
            </a:r>
            <a:r>
              <a:rPr sz="2000" dirty="0">
                <a:latin typeface="Comic Sans MS"/>
                <a:cs typeface="Comic Sans MS"/>
              </a:rPr>
              <a:t>s	</a:t>
            </a:r>
            <a:r>
              <a:rPr sz="2000" spc="-5" dirty="0">
                <a:latin typeface="Comic Sans MS"/>
                <a:cs typeface="Comic Sans MS"/>
              </a:rPr>
              <a:t>a</a:t>
            </a:r>
            <a:r>
              <a:rPr sz="2000" dirty="0">
                <a:latin typeface="Comic Sans MS"/>
                <a:cs typeface="Comic Sans MS"/>
              </a:rPr>
              <a:t>nd	</a:t>
            </a:r>
            <a:r>
              <a:rPr sz="2000" spc="5" dirty="0">
                <a:latin typeface="Comic Sans MS"/>
                <a:cs typeface="Comic Sans MS"/>
              </a:rPr>
              <a:t>m</a:t>
            </a:r>
            <a:r>
              <a:rPr sz="2000" spc="-5" dirty="0">
                <a:latin typeface="Comic Sans MS"/>
                <a:cs typeface="Comic Sans MS"/>
              </a:rPr>
              <a:t>arke</a:t>
            </a:r>
            <a:r>
              <a:rPr sz="2000" dirty="0">
                <a:latin typeface="Comic Sans MS"/>
                <a:cs typeface="Comic Sans MS"/>
              </a:rPr>
              <a:t>t  </a:t>
            </a:r>
            <a:r>
              <a:rPr sz="2000" spc="-5" dirty="0">
                <a:latin typeface="Comic Sans MS"/>
                <a:cs typeface="Comic Sans MS"/>
              </a:rPr>
              <a:t>trends the </a:t>
            </a:r>
            <a:r>
              <a:rPr sz="2000" dirty="0">
                <a:latin typeface="Comic Sans MS"/>
                <a:cs typeface="Comic Sans MS"/>
              </a:rPr>
              <a:t>product </a:t>
            </a:r>
            <a:r>
              <a:rPr sz="2000" spc="-5" dirty="0">
                <a:latin typeface="Comic Sans MS"/>
                <a:cs typeface="Comic Sans MS"/>
              </a:rPr>
              <a:t>idea is based on?</a:t>
            </a:r>
            <a:endParaRPr sz="2000" dirty="0">
              <a:latin typeface="Comic Sans MS"/>
              <a:cs typeface="Comic Sans MS"/>
            </a:endParaRPr>
          </a:p>
          <a:p>
            <a:pPr marL="425450" marR="5080" indent="-412750">
              <a:lnSpc>
                <a:spcPts val="2260"/>
              </a:lnSpc>
              <a:spcBef>
                <a:spcPts val="530"/>
              </a:spcBef>
              <a:buChar char="•"/>
              <a:tabLst>
                <a:tab pos="424815" algn="l"/>
                <a:tab pos="425450" algn="l"/>
                <a:tab pos="840105" algn="l"/>
                <a:tab pos="1184275" algn="l"/>
                <a:tab pos="2611755" algn="l"/>
                <a:tab pos="3716654" algn="l"/>
                <a:tab pos="4276725" algn="l"/>
              </a:tabLst>
            </a:pPr>
            <a:r>
              <a:rPr sz="2000" spc="-5" dirty="0">
                <a:latin typeface="Comic Sans MS"/>
                <a:cs typeface="Comic Sans MS"/>
              </a:rPr>
              <a:t>I</a:t>
            </a:r>
            <a:r>
              <a:rPr sz="2000" dirty="0">
                <a:latin typeface="Comic Sans MS"/>
                <a:cs typeface="Comic Sans MS"/>
              </a:rPr>
              <a:t>s	</a:t>
            </a:r>
            <a:r>
              <a:rPr sz="2000" spc="-5" dirty="0">
                <a:latin typeface="Comic Sans MS"/>
                <a:cs typeface="Comic Sans MS"/>
              </a:rPr>
              <a:t>i</a:t>
            </a:r>
            <a:r>
              <a:rPr sz="2000" dirty="0">
                <a:latin typeface="Comic Sans MS"/>
                <a:cs typeface="Comic Sans MS"/>
              </a:rPr>
              <a:t>t	</a:t>
            </a:r>
            <a:r>
              <a:rPr sz="2000" spc="5" dirty="0">
                <a:latin typeface="Comic Sans MS"/>
                <a:cs typeface="Comic Sans MS"/>
              </a:rPr>
              <a:t>t</a:t>
            </a:r>
            <a:r>
              <a:rPr sz="2000" spc="-10" dirty="0">
                <a:latin typeface="Comic Sans MS"/>
                <a:cs typeface="Comic Sans MS"/>
              </a:rPr>
              <a:t>e</a:t>
            </a:r>
            <a:r>
              <a:rPr sz="2000" spc="10" dirty="0">
                <a:latin typeface="Comic Sans MS"/>
                <a:cs typeface="Comic Sans MS"/>
              </a:rPr>
              <a:t>c</a:t>
            </a:r>
            <a:r>
              <a:rPr sz="2000" spc="-10" dirty="0">
                <a:latin typeface="Comic Sans MS"/>
                <a:cs typeface="Comic Sans MS"/>
              </a:rPr>
              <a:t>hn</a:t>
            </a:r>
            <a:r>
              <a:rPr sz="2000" spc="-5" dirty="0">
                <a:latin typeface="Comic Sans MS"/>
                <a:cs typeface="Comic Sans MS"/>
              </a:rPr>
              <a:t>i</a:t>
            </a:r>
            <a:r>
              <a:rPr sz="2000" spc="10" dirty="0">
                <a:latin typeface="Comic Sans MS"/>
                <a:cs typeface="Comic Sans MS"/>
              </a:rPr>
              <a:t>c</a:t>
            </a:r>
            <a:r>
              <a:rPr sz="2000" spc="-5" dirty="0">
                <a:latin typeface="Comic Sans MS"/>
                <a:cs typeface="Comic Sans MS"/>
              </a:rPr>
              <a:t>a</a:t>
            </a:r>
            <a:r>
              <a:rPr sz="2000" dirty="0">
                <a:latin typeface="Comic Sans MS"/>
                <a:cs typeface="Comic Sans MS"/>
              </a:rPr>
              <a:t>lly	f</a:t>
            </a:r>
            <a:r>
              <a:rPr sz="2000" spc="-10" dirty="0">
                <a:latin typeface="Comic Sans MS"/>
                <a:cs typeface="Comic Sans MS"/>
              </a:rPr>
              <a:t>e</a:t>
            </a:r>
            <a:r>
              <a:rPr sz="2000" spc="-5" dirty="0">
                <a:latin typeface="Comic Sans MS"/>
                <a:cs typeface="Comic Sans MS"/>
              </a:rPr>
              <a:t>asi</a:t>
            </a:r>
            <a:r>
              <a:rPr sz="2000" dirty="0">
                <a:latin typeface="Comic Sans MS"/>
                <a:cs typeface="Comic Sans MS"/>
              </a:rPr>
              <a:t>b</a:t>
            </a:r>
            <a:r>
              <a:rPr sz="2000" spc="10" dirty="0">
                <a:latin typeface="Comic Sans MS"/>
                <a:cs typeface="Comic Sans MS"/>
              </a:rPr>
              <a:t>l</a:t>
            </a:r>
            <a:r>
              <a:rPr sz="2000" dirty="0">
                <a:latin typeface="Comic Sans MS"/>
                <a:cs typeface="Comic Sans MS"/>
              </a:rPr>
              <a:t>e	</a:t>
            </a:r>
            <a:r>
              <a:rPr sz="2000" spc="5" dirty="0">
                <a:latin typeface="Comic Sans MS"/>
                <a:cs typeface="Comic Sans MS"/>
              </a:rPr>
              <a:t>t</a:t>
            </a:r>
            <a:r>
              <a:rPr sz="2000" dirty="0">
                <a:latin typeface="Comic Sans MS"/>
                <a:cs typeface="Comic Sans MS"/>
              </a:rPr>
              <a:t>o	</a:t>
            </a:r>
            <a:r>
              <a:rPr sz="2000" spc="5" dirty="0">
                <a:latin typeface="Comic Sans MS"/>
                <a:cs typeface="Comic Sans MS"/>
              </a:rPr>
              <a:t>m</a:t>
            </a:r>
            <a:r>
              <a:rPr sz="2000" spc="-5" dirty="0">
                <a:latin typeface="Comic Sans MS"/>
                <a:cs typeface="Comic Sans MS"/>
              </a:rPr>
              <a:t>a</a:t>
            </a:r>
            <a:r>
              <a:rPr sz="2000" spc="-10" dirty="0">
                <a:latin typeface="Comic Sans MS"/>
                <a:cs typeface="Comic Sans MS"/>
              </a:rPr>
              <a:t>n</a:t>
            </a:r>
            <a:r>
              <a:rPr sz="2000" spc="10" dirty="0">
                <a:latin typeface="Comic Sans MS"/>
                <a:cs typeface="Comic Sans MS"/>
              </a:rPr>
              <a:t>u</a:t>
            </a:r>
            <a:r>
              <a:rPr sz="2000" dirty="0">
                <a:latin typeface="Comic Sans MS"/>
                <a:cs typeface="Comic Sans MS"/>
              </a:rPr>
              <a:t>f</a:t>
            </a:r>
            <a:r>
              <a:rPr sz="2000" spc="-5" dirty="0">
                <a:latin typeface="Comic Sans MS"/>
                <a:cs typeface="Comic Sans MS"/>
              </a:rPr>
              <a:t>a</a:t>
            </a:r>
            <a:r>
              <a:rPr sz="2000" dirty="0">
                <a:latin typeface="Comic Sans MS"/>
                <a:cs typeface="Comic Sans MS"/>
              </a:rPr>
              <a:t>c</a:t>
            </a:r>
            <a:r>
              <a:rPr sz="2000" spc="-5" dirty="0">
                <a:latin typeface="Comic Sans MS"/>
                <a:cs typeface="Comic Sans MS"/>
              </a:rPr>
              <a:t>t</a:t>
            </a:r>
            <a:r>
              <a:rPr sz="2000" spc="10" dirty="0">
                <a:latin typeface="Comic Sans MS"/>
                <a:cs typeface="Comic Sans MS"/>
              </a:rPr>
              <a:t>u</a:t>
            </a:r>
            <a:r>
              <a:rPr sz="2000" spc="-5" dirty="0">
                <a:latin typeface="Comic Sans MS"/>
                <a:cs typeface="Comic Sans MS"/>
              </a:rPr>
              <a:t>re  the</a:t>
            </a:r>
            <a:r>
              <a:rPr sz="2000" spc="-10" dirty="0">
                <a:latin typeface="Comic Sans MS"/>
                <a:cs typeface="Comic Sans MS"/>
              </a:rPr>
              <a:t> </a:t>
            </a:r>
            <a:r>
              <a:rPr sz="2000" dirty="0">
                <a:latin typeface="Comic Sans MS"/>
                <a:cs typeface="Comic Sans MS"/>
              </a:rPr>
              <a:t>product?</a:t>
            </a:r>
          </a:p>
          <a:p>
            <a:pPr marL="425450" marR="1081405" indent="-412750">
              <a:lnSpc>
                <a:spcPts val="2260"/>
              </a:lnSpc>
              <a:spcBef>
                <a:spcPts val="540"/>
              </a:spcBef>
              <a:buChar char="•"/>
              <a:tabLst>
                <a:tab pos="424815" algn="l"/>
                <a:tab pos="425450" algn="l"/>
                <a:tab pos="1145540" algn="l"/>
                <a:tab pos="1793239" algn="l"/>
                <a:tab pos="2961640" algn="l"/>
                <a:tab pos="3493770" algn="l"/>
              </a:tabLst>
            </a:pPr>
            <a:r>
              <a:rPr sz="2000" spc="10" dirty="0">
                <a:latin typeface="Comic Sans MS"/>
                <a:cs typeface="Comic Sans MS"/>
              </a:rPr>
              <a:t>W</a:t>
            </a:r>
            <a:r>
              <a:rPr sz="2000" spc="-5" dirty="0">
                <a:latin typeface="Comic Sans MS"/>
                <a:cs typeface="Comic Sans MS"/>
              </a:rPr>
              <a:t>i</a:t>
            </a:r>
            <a:r>
              <a:rPr sz="2000" dirty="0">
                <a:latin typeface="Comic Sans MS"/>
                <a:cs typeface="Comic Sans MS"/>
              </a:rPr>
              <a:t>ll	</a:t>
            </a:r>
            <a:r>
              <a:rPr sz="2000" spc="5" dirty="0">
                <a:latin typeface="Comic Sans MS"/>
                <a:cs typeface="Comic Sans MS"/>
              </a:rPr>
              <a:t>t</a:t>
            </a:r>
            <a:r>
              <a:rPr sz="2000" spc="-10" dirty="0">
                <a:latin typeface="Comic Sans MS"/>
                <a:cs typeface="Comic Sans MS"/>
              </a:rPr>
              <a:t>h</a:t>
            </a:r>
            <a:r>
              <a:rPr sz="2000" dirty="0">
                <a:latin typeface="Comic Sans MS"/>
                <a:cs typeface="Comic Sans MS"/>
              </a:rPr>
              <a:t>e	p</a:t>
            </a:r>
            <a:r>
              <a:rPr sz="2000" spc="-5" dirty="0">
                <a:latin typeface="Comic Sans MS"/>
                <a:cs typeface="Comic Sans MS"/>
              </a:rPr>
              <a:t>r</a:t>
            </a:r>
            <a:r>
              <a:rPr sz="2000" spc="5" dirty="0">
                <a:latin typeface="Comic Sans MS"/>
                <a:cs typeface="Comic Sans MS"/>
              </a:rPr>
              <a:t>o</a:t>
            </a:r>
            <a:r>
              <a:rPr sz="2000" spc="-5" dirty="0">
                <a:latin typeface="Comic Sans MS"/>
                <a:cs typeface="Comic Sans MS"/>
              </a:rPr>
              <a:t>d</a:t>
            </a:r>
            <a:r>
              <a:rPr sz="2000" spc="10" dirty="0">
                <a:latin typeface="Comic Sans MS"/>
                <a:cs typeface="Comic Sans MS"/>
              </a:rPr>
              <a:t>u</a:t>
            </a:r>
            <a:r>
              <a:rPr sz="2000" dirty="0">
                <a:latin typeface="Comic Sans MS"/>
                <a:cs typeface="Comic Sans MS"/>
              </a:rPr>
              <a:t>ct	be	p</a:t>
            </a:r>
            <a:r>
              <a:rPr sz="2000" spc="-5" dirty="0">
                <a:latin typeface="Comic Sans MS"/>
                <a:cs typeface="Comic Sans MS"/>
              </a:rPr>
              <a:t>r</a:t>
            </a:r>
            <a:r>
              <a:rPr sz="2000" spc="5" dirty="0">
                <a:latin typeface="Comic Sans MS"/>
                <a:cs typeface="Comic Sans MS"/>
              </a:rPr>
              <a:t>o</a:t>
            </a:r>
            <a:r>
              <a:rPr sz="2000" dirty="0">
                <a:latin typeface="Comic Sans MS"/>
                <a:cs typeface="Comic Sans MS"/>
              </a:rPr>
              <a:t>f</a:t>
            </a:r>
            <a:r>
              <a:rPr sz="2000" spc="-5" dirty="0">
                <a:latin typeface="Comic Sans MS"/>
                <a:cs typeface="Comic Sans MS"/>
              </a:rPr>
              <a:t>i</a:t>
            </a:r>
            <a:r>
              <a:rPr sz="2000" spc="5" dirty="0">
                <a:latin typeface="Comic Sans MS"/>
                <a:cs typeface="Comic Sans MS"/>
              </a:rPr>
              <a:t>t</a:t>
            </a:r>
            <a:r>
              <a:rPr sz="2000" spc="-5" dirty="0">
                <a:latin typeface="Comic Sans MS"/>
                <a:cs typeface="Comic Sans MS"/>
              </a:rPr>
              <a:t>a</a:t>
            </a:r>
            <a:r>
              <a:rPr sz="2000" dirty="0">
                <a:latin typeface="Comic Sans MS"/>
                <a:cs typeface="Comic Sans MS"/>
              </a:rPr>
              <a:t>ble  </a:t>
            </a:r>
            <a:r>
              <a:rPr sz="2000" spc="-5" dirty="0">
                <a:latin typeface="Comic Sans MS"/>
                <a:cs typeface="Comic Sans MS"/>
              </a:rPr>
              <a:t>manufactured and delivered to</a:t>
            </a:r>
            <a:r>
              <a:rPr sz="2000" spc="30" dirty="0">
                <a:latin typeface="Comic Sans MS"/>
                <a:cs typeface="Comic Sans MS"/>
              </a:rPr>
              <a:t> </a:t>
            </a:r>
            <a:r>
              <a:rPr sz="2000" spc="-5" dirty="0">
                <a:latin typeface="Comic Sans MS"/>
                <a:cs typeface="Comic Sans MS"/>
              </a:rPr>
              <a:t>the</a:t>
            </a:r>
            <a:endParaRPr sz="2000" dirty="0">
              <a:latin typeface="Comic Sans MS"/>
              <a:cs typeface="Comic Sans MS"/>
            </a:endParaRPr>
          </a:p>
          <a:p>
            <a:pPr marL="469900">
              <a:lnSpc>
                <a:spcPct val="100000"/>
              </a:lnSpc>
              <a:spcBef>
                <a:spcPts val="325"/>
              </a:spcBef>
            </a:pPr>
            <a:r>
              <a:rPr sz="2000" dirty="0">
                <a:latin typeface="Comic Sans MS"/>
                <a:cs typeface="Comic Sans MS"/>
              </a:rPr>
              <a:t>customer </a:t>
            </a:r>
            <a:r>
              <a:rPr sz="2000" spc="-5" dirty="0">
                <a:latin typeface="Comic Sans MS"/>
                <a:cs typeface="Comic Sans MS"/>
              </a:rPr>
              <a:t>at the target</a:t>
            </a:r>
            <a:r>
              <a:rPr sz="2000" spc="15" dirty="0">
                <a:latin typeface="Comic Sans MS"/>
                <a:cs typeface="Comic Sans MS"/>
              </a:rPr>
              <a:t> </a:t>
            </a:r>
            <a:r>
              <a:rPr sz="2000" spc="-5" dirty="0">
                <a:latin typeface="Comic Sans MS"/>
                <a:cs typeface="Comic Sans MS"/>
              </a:rPr>
              <a:t>price?</a:t>
            </a:r>
            <a:endParaRPr sz="2000" dirty="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97479" y="673100"/>
            <a:ext cx="338836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98650" algn="l"/>
              </a:tabLst>
            </a:pPr>
            <a:r>
              <a:rPr spc="-45" dirty="0"/>
              <a:t>Concept	</a:t>
            </a:r>
            <a:r>
              <a:rPr spc="100" dirty="0"/>
              <a:t>testing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1634490"/>
            <a:ext cx="169037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omic Sans MS"/>
                <a:cs typeface="Comic Sans MS"/>
              </a:rPr>
              <a:t>C</a:t>
            </a:r>
            <a:r>
              <a:rPr sz="2800" spc="-5" dirty="0">
                <a:latin typeface="Comic Sans MS"/>
                <a:cs typeface="Comic Sans MS"/>
              </a:rPr>
              <a:t>o</a:t>
            </a:r>
            <a:r>
              <a:rPr sz="2800" dirty="0">
                <a:latin typeface="Comic Sans MS"/>
                <a:cs typeface="Comic Sans MS"/>
              </a:rPr>
              <a:t>nc</a:t>
            </a:r>
            <a:r>
              <a:rPr sz="2800" spc="5" dirty="0">
                <a:latin typeface="Comic Sans MS"/>
                <a:cs typeface="Comic Sans MS"/>
              </a:rPr>
              <a:t>e</a:t>
            </a:r>
            <a:r>
              <a:rPr sz="2800" spc="-10" dirty="0">
                <a:latin typeface="Comic Sans MS"/>
                <a:cs typeface="Comic Sans MS"/>
              </a:rPr>
              <a:t>p</a:t>
            </a:r>
            <a:r>
              <a:rPr sz="2800" dirty="0">
                <a:latin typeface="Comic Sans MS"/>
                <a:cs typeface="Comic Sans MS"/>
              </a:rPr>
              <a:t>t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63591" y="1633220"/>
            <a:ext cx="391541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22425" algn="l"/>
                <a:tab pos="3333750" algn="l"/>
              </a:tabLst>
            </a:pPr>
            <a:r>
              <a:rPr sz="2800" spc="10" dirty="0">
                <a:latin typeface="Comic Sans MS"/>
                <a:cs typeface="Comic Sans MS"/>
              </a:rPr>
              <a:t>t</a:t>
            </a:r>
            <a:r>
              <a:rPr sz="2800" spc="-10" dirty="0">
                <a:latin typeface="Comic Sans MS"/>
                <a:cs typeface="Comic Sans MS"/>
              </a:rPr>
              <a:t>e</a:t>
            </a:r>
            <a:r>
              <a:rPr sz="2800" spc="-5" dirty="0">
                <a:latin typeface="Comic Sans MS"/>
                <a:cs typeface="Comic Sans MS"/>
              </a:rPr>
              <a:t>s</a:t>
            </a:r>
            <a:r>
              <a:rPr sz="2800" spc="-15" dirty="0">
                <a:latin typeface="Comic Sans MS"/>
                <a:cs typeface="Comic Sans MS"/>
              </a:rPr>
              <a:t>t</a:t>
            </a:r>
            <a:r>
              <a:rPr sz="2800" dirty="0">
                <a:latin typeface="Comic Sans MS"/>
                <a:cs typeface="Comic Sans MS"/>
              </a:rPr>
              <a:t>i</a:t>
            </a:r>
            <a:r>
              <a:rPr sz="2800" spc="-10" dirty="0">
                <a:latin typeface="Comic Sans MS"/>
                <a:cs typeface="Comic Sans MS"/>
              </a:rPr>
              <a:t>n</a:t>
            </a:r>
            <a:r>
              <a:rPr sz="2800" dirty="0">
                <a:latin typeface="Comic Sans MS"/>
                <a:cs typeface="Comic Sans MS"/>
              </a:rPr>
              <a:t>g	</a:t>
            </a:r>
            <a:r>
              <a:rPr sz="2800" spc="10" dirty="0">
                <a:latin typeface="Comic Sans MS"/>
                <a:cs typeface="Comic Sans MS"/>
              </a:rPr>
              <a:t>p</a:t>
            </a:r>
            <a:r>
              <a:rPr sz="2800" spc="-5" dirty="0">
                <a:latin typeface="Comic Sans MS"/>
                <a:cs typeface="Comic Sans MS"/>
              </a:rPr>
              <a:t>r</a:t>
            </a:r>
            <a:r>
              <a:rPr sz="2800" spc="5" dirty="0">
                <a:latin typeface="Comic Sans MS"/>
                <a:cs typeface="Comic Sans MS"/>
              </a:rPr>
              <a:t>e</a:t>
            </a:r>
            <a:r>
              <a:rPr sz="2800" spc="-15" dirty="0">
                <a:latin typeface="Comic Sans MS"/>
                <a:cs typeface="Comic Sans MS"/>
              </a:rPr>
              <a:t>s</a:t>
            </a:r>
            <a:r>
              <a:rPr sz="2800" spc="5" dirty="0">
                <a:latin typeface="Comic Sans MS"/>
                <a:cs typeface="Comic Sans MS"/>
              </a:rPr>
              <a:t>e</a:t>
            </a:r>
            <a:r>
              <a:rPr sz="2800" spc="-10" dirty="0">
                <a:latin typeface="Comic Sans MS"/>
                <a:cs typeface="Comic Sans MS"/>
              </a:rPr>
              <a:t>n</a:t>
            </a:r>
            <a:r>
              <a:rPr sz="2800" dirty="0">
                <a:latin typeface="Comic Sans MS"/>
                <a:cs typeface="Comic Sans MS"/>
              </a:rPr>
              <a:t>t	</a:t>
            </a:r>
            <a:r>
              <a:rPr sz="2800" spc="-5" dirty="0">
                <a:latin typeface="Comic Sans MS"/>
                <a:cs typeface="Comic Sans MS"/>
              </a:rPr>
              <a:t>t</a:t>
            </a:r>
            <a:r>
              <a:rPr sz="2800" spc="5" dirty="0">
                <a:latin typeface="Comic Sans MS"/>
                <a:cs typeface="Comic Sans MS"/>
              </a:rPr>
              <a:t>h</a:t>
            </a:r>
            <a:r>
              <a:rPr sz="2800" dirty="0">
                <a:latin typeface="Comic Sans MS"/>
                <a:cs typeface="Comic Sans MS"/>
              </a:rPr>
              <a:t>e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algn="just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consumer with </a:t>
            </a:r>
            <a:r>
              <a:rPr dirty="0"/>
              <a:t>a </a:t>
            </a:r>
            <a:r>
              <a:rPr spc="-5" dirty="0"/>
              <a:t>proposed  product and </a:t>
            </a:r>
            <a:r>
              <a:rPr spc="-10" dirty="0"/>
              <a:t>measure </a:t>
            </a:r>
            <a:r>
              <a:rPr spc="-5" dirty="0"/>
              <a:t>attitudes  and intention at this early stage  </a:t>
            </a:r>
            <a:r>
              <a:rPr dirty="0"/>
              <a:t>of</a:t>
            </a:r>
            <a:r>
              <a:rPr spc="-15" dirty="0"/>
              <a:t> </a:t>
            </a:r>
            <a:r>
              <a:rPr spc="-5" dirty="0"/>
              <a:t>development.</a:t>
            </a:r>
          </a:p>
          <a:p>
            <a:pPr marL="355600" marR="519430" indent="-355600" algn="just">
              <a:lnSpc>
                <a:spcPct val="120500"/>
              </a:lnSpc>
              <a:spcBef>
                <a:spcPts val="10"/>
              </a:spcBef>
              <a:buChar char="•"/>
              <a:tabLst>
                <a:tab pos="355600" algn="l"/>
              </a:tabLst>
            </a:pPr>
            <a:r>
              <a:rPr spc="-5" dirty="0"/>
              <a:t>Concept testing of prototypes  can </a:t>
            </a:r>
            <a:r>
              <a:rPr dirty="0"/>
              <a:t>help </a:t>
            </a:r>
            <a:r>
              <a:rPr spc="-5" dirty="0"/>
              <a:t>avoid costly</a:t>
            </a:r>
            <a:r>
              <a:rPr spc="-35" dirty="0"/>
              <a:t> </a:t>
            </a:r>
            <a:r>
              <a:rPr spc="-10" dirty="0"/>
              <a:t>mistakes.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66189" y="596900"/>
            <a:ext cx="657161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75460" algn="l"/>
                <a:tab pos="3774440" algn="l"/>
              </a:tabLst>
            </a:pPr>
            <a:r>
              <a:rPr spc="50" dirty="0"/>
              <a:t>Market	</a:t>
            </a:r>
            <a:r>
              <a:rPr spc="75" dirty="0"/>
              <a:t>Strategy	</a:t>
            </a:r>
            <a:r>
              <a:rPr spc="30" dirty="0"/>
              <a:t>Development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340" y="1253490"/>
            <a:ext cx="7922260" cy="44858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5595" marR="60833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omic Sans MS"/>
                <a:cs typeface="Comic Sans MS"/>
              </a:rPr>
              <a:t>Includes development of </a:t>
            </a:r>
            <a:r>
              <a:rPr sz="2400" dirty="0">
                <a:latin typeface="Comic Sans MS"/>
                <a:cs typeface="Comic Sans MS"/>
              </a:rPr>
              <a:t>three </a:t>
            </a:r>
            <a:r>
              <a:rPr sz="2400" spc="-5" dirty="0">
                <a:latin typeface="Comic Sans MS"/>
                <a:cs typeface="Comic Sans MS"/>
              </a:rPr>
              <a:t>part  strategy</a:t>
            </a:r>
            <a:r>
              <a:rPr sz="2400" spc="-15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plan</a:t>
            </a:r>
            <a:endParaRPr sz="2400" dirty="0">
              <a:latin typeface="Comic Sans MS"/>
              <a:cs typeface="Comic Sans MS"/>
            </a:endParaRPr>
          </a:p>
          <a:p>
            <a:pPr marL="429895" marR="5080" indent="-342900" algn="just">
              <a:lnSpc>
                <a:spcPct val="100000"/>
              </a:lnSpc>
              <a:spcBef>
                <a:spcPts val="1720"/>
              </a:spcBef>
            </a:pPr>
            <a:r>
              <a:rPr lang="en-US" sz="2400" spc="-5" dirty="0" smtClean="0">
                <a:latin typeface="Comic Sans MS"/>
                <a:cs typeface="Comic Sans MS"/>
              </a:rPr>
              <a:t>1.</a:t>
            </a:r>
            <a:r>
              <a:rPr sz="2400" spc="-5" dirty="0" smtClean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Describe the market’s size, structure,  and behaviour, the </a:t>
            </a:r>
            <a:r>
              <a:rPr sz="2400" dirty="0">
                <a:latin typeface="Comic Sans MS"/>
                <a:cs typeface="Comic Sans MS"/>
              </a:rPr>
              <a:t>planned </a:t>
            </a:r>
            <a:r>
              <a:rPr sz="2400" spc="-5" dirty="0">
                <a:latin typeface="Comic Sans MS"/>
                <a:cs typeface="Comic Sans MS"/>
              </a:rPr>
              <a:t>product  positioning</a:t>
            </a:r>
            <a:r>
              <a:rPr sz="2400" spc="-5" dirty="0" smtClean="0">
                <a:latin typeface="Comic Sans MS"/>
                <a:cs typeface="Comic Sans MS"/>
              </a:rPr>
              <a:t>, </a:t>
            </a:r>
            <a:r>
              <a:rPr sz="2400" spc="-5" dirty="0">
                <a:latin typeface="Comic Sans MS"/>
                <a:cs typeface="Comic Sans MS"/>
              </a:rPr>
              <a:t>sales, </a:t>
            </a:r>
            <a:r>
              <a:rPr sz="2400" spc="-5" dirty="0" smtClean="0">
                <a:latin typeface="Comic Sans MS"/>
                <a:cs typeface="Comic Sans MS"/>
              </a:rPr>
              <a:t>marketshare</a:t>
            </a:r>
            <a:r>
              <a:rPr sz="2400" spc="-5" dirty="0">
                <a:latin typeface="Comic Sans MS"/>
                <a:cs typeface="Comic Sans MS"/>
              </a:rPr>
              <a:t>, </a:t>
            </a:r>
            <a:r>
              <a:rPr sz="2400" dirty="0">
                <a:latin typeface="Comic Sans MS"/>
                <a:cs typeface="Comic Sans MS"/>
              </a:rPr>
              <a:t>and </a:t>
            </a:r>
            <a:r>
              <a:rPr sz="2400" spc="-5" dirty="0">
                <a:latin typeface="Comic Sans MS"/>
                <a:cs typeface="Comic Sans MS"/>
              </a:rPr>
              <a:t>profit goals for first </a:t>
            </a:r>
            <a:r>
              <a:rPr sz="2400" dirty="0">
                <a:latin typeface="Comic Sans MS"/>
                <a:cs typeface="Comic Sans MS"/>
              </a:rPr>
              <a:t>few  </a:t>
            </a:r>
            <a:r>
              <a:rPr sz="2400" spc="-5" dirty="0">
                <a:latin typeface="Comic Sans MS"/>
                <a:cs typeface="Comic Sans MS"/>
              </a:rPr>
              <a:t>years</a:t>
            </a:r>
            <a:r>
              <a:rPr sz="2400" spc="-5" dirty="0" smtClean="0">
                <a:latin typeface="Comic Sans MS"/>
                <a:cs typeface="Comic Sans MS"/>
              </a:rPr>
              <a:t>.</a:t>
            </a:r>
            <a:r>
              <a:rPr lang="en-US" sz="2400" spc="-5" dirty="0" smtClean="0">
                <a:latin typeface="Comic Sans MS"/>
                <a:cs typeface="Comic Sans MS"/>
              </a:rPr>
              <a:t>(overall)</a:t>
            </a:r>
            <a:endParaRPr sz="2400" dirty="0">
              <a:latin typeface="Comic Sans MS"/>
              <a:cs typeface="Comic Sans MS"/>
            </a:endParaRPr>
          </a:p>
          <a:p>
            <a:pPr marL="12700" marR="293370">
              <a:lnSpc>
                <a:spcPct val="99800"/>
              </a:lnSpc>
              <a:spcBef>
                <a:spcPts val="925"/>
              </a:spcBef>
              <a:tabLst>
                <a:tab pos="545465" algn="l"/>
                <a:tab pos="546100" algn="l"/>
              </a:tabLst>
            </a:pPr>
            <a:r>
              <a:rPr lang="en-US" sz="2400" spc="-5" dirty="0" smtClean="0">
                <a:latin typeface="Comic Sans MS"/>
                <a:cs typeface="Comic Sans MS"/>
              </a:rPr>
              <a:t>2.    </a:t>
            </a:r>
            <a:r>
              <a:rPr sz="2400" spc="-5" dirty="0" smtClean="0">
                <a:latin typeface="Comic Sans MS"/>
                <a:cs typeface="Comic Sans MS"/>
              </a:rPr>
              <a:t>Outlines </a:t>
            </a:r>
            <a:r>
              <a:rPr sz="2400" spc="-5" dirty="0">
                <a:latin typeface="Comic Sans MS"/>
                <a:cs typeface="Comic Sans MS"/>
              </a:rPr>
              <a:t>the </a:t>
            </a:r>
            <a:r>
              <a:rPr sz="2400" dirty="0">
                <a:latin typeface="Comic Sans MS"/>
                <a:cs typeface="Comic Sans MS"/>
              </a:rPr>
              <a:t>planned price,  </a:t>
            </a:r>
            <a:r>
              <a:rPr sz="2400" spc="-5" dirty="0" smtClean="0">
                <a:latin typeface="Comic Sans MS"/>
                <a:cs typeface="Comic Sans MS"/>
              </a:rPr>
              <a:t>distribution </a:t>
            </a:r>
            <a:r>
              <a:rPr sz="2400" spc="-5" dirty="0">
                <a:latin typeface="Comic Sans MS"/>
                <a:cs typeface="Comic Sans MS"/>
              </a:rPr>
              <a:t>strategy, </a:t>
            </a:r>
            <a:r>
              <a:rPr sz="2400" dirty="0">
                <a:latin typeface="Comic Sans MS"/>
                <a:cs typeface="Comic Sans MS"/>
              </a:rPr>
              <a:t>and </a:t>
            </a:r>
            <a:r>
              <a:rPr sz="2400" spc="-5" dirty="0">
                <a:latin typeface="Comic Sans MS"/>
                <a:cs typeface="Comic Sans MS"/>
              </a:rPr>
              <a:t>marketing  budget for the </a:t>
            </a:r>
            <a:r>
              <a:rPr sz="2400" dirty="0">
                <a:latin typeface="Comic Sans MS"/>
                <a:cs typeface="Comic Sans MS"/>
              </a:rPr>
              <a:t>first</a:t>
            </a:r>
            <a:r>
              <a:rPr sz="2400" spc="-1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year</a:t>
            </a:r>
            <a:r>
              <a:rPr sz="2400" dirty="0" smtClean="0">
                <a:latin typeface="Comic Sans MS"/>
                <a:cs typeface="Comic Sans MS"/>
              </a:rPr>
              <a:t>.</a:t>
            </a:r>
            <a:r>
              <a:rPr lang="en-US" sz="2400" dirty="0" smtClean="0">
                <a:latin typeface="Comic Sans MS"/>
                <a:cs typeface="Comic Sans MS"/>
              </a:rPr>
              <a:t>(short term)</a:t>
            </a:r>
            <a:endParaRPr sz="2400" dirty="0">
              <a:latin typeface="Comic Sans MS"/>
              <a:cs typeface="Comic Sans MS"/>
            </a:endParaRPr>
          </a:p>
          <a:p>
            <a:pPr marL="12700" marR="929005">
              <a:lnSpc>
                <a:spcPct val="100000"/>
              </a:lnSpc>
              <a:spcBef>
                <a:spcPts val="600"/>
              </a:spcBef>
              <a:tabLst>
                <a:tab pos="545465" algn="l"/>
                <a:tab pos="546100" algn="l"/>
              </a:tabLst>
            </a:pPr>
            <a:r>
              <a:rPr lang="en-US" sz="2400" spc="-5" dirty="0" smtClean="0">
                <a:latin typeface="Comic Sans MS"/>
                <a:cs typeface="Comic Sans MS"/>
              </a:rPr>
              <a:t>3 </a:t>
            </a:r>
            <a:r>
              <a:rPr sz="2400" spc="-5" dirty="0" smtClean="0">
                <a:latin typeface="Comic Sans MS"/>
                <a:cs typeface="Comic Sans MS"/>
              </a:rPr>
              <a:t>Describes the</a:t>
            </a:r>
            <a:r>
              <a:rPr lang="en-US" sz="2400" spc="-5" dirty="0" smtClean="0">
                <a:latin typeface="Comic Sans MS"/>
                <a:cs typeface="Comic Sans MS"/>
              </a:rPr>
              <a:t> </a:t>
            </a:r>
            <a:r>
              <a:rPr sz="2400" spc="-5" dirty="0" smtClean="0">
                <a:latin typeface="Comic Sans MS"/>
                <a:cs typeface="Comic Sans MS"/>
              </a:rPr>
              <a:t>long-run </a:t>
            </a:r>
            <a:r>
              <a:rPr sz="2400" spc="-5" dirty="0">
                <a:latin typeface="Comic Sans MS"/>
                <a:cs typeface="Comic Sans MS"/>
              </a:rPr>
              <a:t>sales and  profit goals and marketing-mix  </a:t>
            </a:r>
            <a:r>
              <a:rPr sz="2400" spc="-5" dirty="0" smtClean="0">
                <a:latin typeface="Comic Sans MS"/>
                <a:cs typeface="Comic Sans MS"/>
              </a:rPr>
              <a:t>strategy</a:t>
            </a:r>
            <a:r>
              <a:rPr sz="2400" spc="-5" dirty="0" smtClean="0">
                <a:latin typeface="Arial"/>
                <a:cs typeface="Arial"/>
              </a:rPr>
              <a:t>.</a:t>
            </a:r>
            <a:r>
              <a:rPr lang="en-US" sz="2400" spc="-5" dirty="0" smtClean="0">
                <a:latin typeface="Arial"/>
                <a:cs typeface="Arial"/>
              </a:rPr>
              <a:t>(</a:t>
            </a:r>
            <a:r>
              <a:rPr lang="en-US" sz="2400" spc="-5" dirty="0" err="1" smtClean="0">
                <a:latin typeface="Arial"/>
                <a:cs typeface="Arial"/>
              </a:rPr>
              <a:t>longterm</a:t>
            </a:r>
            <a:r>
              <a:rPr lang="en-US" sz="2400" spc="-5" dirty="0" smtClean="0">
                <a:latin typeface="Arial"/>
                <a:cs typeface="Arial"/>
              </a:rPr>
              <a:t>)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84630" y="734059"/>
            <a:ext cx="663702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63750" algn="l"/>
                <a:tab pos="2656840" algn="l"/>
                <a:tab pos="4789805" algn="l"/>
              </a:tabLst>
            </a:pPr>
            <a:r>
              <a:rPr spc="-15" dirty="0"/>
              <a:t>Business	</a:t>
            </a:r>
            <a:r>
              <a:rPr spc="5" dirty="0"/>
              <a:t>&amp;	</a:t>
            </a:r>
            <a:r>
              <a:rPr spc="35" dirty="0"/>
              <a:t>financial	</a:t>
            </a:r>
            <a:r>
              <a:rPr spc="50" dirty="0"/>
              <a:t>Analysis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1558290"/>
            <a:ext cx="5067300" cy="451905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52400" indent="-342900" algn="just">
              <a:lnSpc>
                <a:spcPct val="129900"/>
              </a:lnSpc>
              <a:spcBef>
                <a:spcPts val="95"/>
              </a:spcBef>
              <a:buChar char="•"/>
              <a:tabLst>
                <a:tab pos="355600" algn="l"/>
              </a:tabLst>
            </a:pPr>
            <a:r>
              <a:rPr lang="en-US" sz="2800" dirty="0" smtClean="0">
                <a:latin typeface="Comic Sans MS"/>
                <a:cs typeface="Comic Sans MS"/>
              </a:rPr>
              <a:t>Review of product sales, costs and profits projections to see if they meet company’s </a:t>
            </a:r>
            <a:r>
              <a:rPr lang="en-US" sz="2800" dirty="0" err="1" smtClean="0">
                <a:latin typeface="Comic Sans MS"/>
                <a:cs typeface="Comic Sans MS"/>
              </a:rPr>
              <a:t>objecives</a:t>
            </a:r>
            <a:endParaRPr lang="en-US" sz="2800" dirty="0" smtClean="0">
              <a:latin typeface="Comic Sans MS"/>
              <a:cs typeface="Comic Sans MS"/>
            </a:endParaRPr>
          </a:p>
          <a:p>
            <a:pPr marL="355600" marR="152400" indent="-342900" algn="just">
              <a:lnSpc>
                <a:spcPct val="129900"/>
              </a:lnSpc>
              <a:spcBef>
                <a:spcPts val="95"/>
              </a:spcBef>
              <a:buChar char="•"/>
              <a:tabLst>
                <a:tab pos="355600" algn="l"/>
              </a:tabLst>
            </a:pPr>
            <a:r>
              <a:rPr lang="en-US" sz="2800" dirty="0" smtClean="0">
                <a:latin typeface="Comic Sans MS"/>
                <a:cs typeface="Comic Sans MS"/>
              </a:rPr>
              <a:t>If No ,eliminate product concept</a:t>
            </a:r>
          </a:p>
          <a:p>
            <a:pPr marL="355600" marR="152400" indent="-342900" algn="just">
              <a:lnSpc>
                <a:spcPct val="129900"/>
              </a:lnSpc>
              <a:spcBef>
                <a:spcPts val="95"/>
              </a:spcBef>
              <a:buChar char="•"/>
              <a:tabLst>
                <a:tab pos="355600" algn="l"/>
              </a:tabLst>
            </a:pPr>
            <a:r>
              <a:rPr lang="en-US" sz="2800" dirty="0" smtClean="0">
                <a:latin typeface="Comic Sans MS"/>
                <a:cs typeface="Comic Sans MS"/>
              </a:rPr>
              <a:t>If </a:t>
            </a:r>
            <a:r>
              <a:rPr lang="en-US" sz="2800" dirty="0" err="1" smtClean="0">
                <a:latin typeface="Comic Sans MS"/>
                <a:cs typeface="Comic Sans MS"/>
              </a:rPr>
              <a:t>Yes,move</a:t>
            </a:r>
            <a:r>
              <a:rPr lang="en-US" sz="2800" dirty="0" smtClean="0">
                <a:latin typeface="Comic Sans MS"/>
                <a:cs typeface="Comic Sans MS"/>
              </a:rPr>
              <a:t> to product development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24200" y="734059"/>
            <a:ext cx="335534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89660" algn="l"/>
              </a:tabLst>
            </a:pPr>
            <a:r>
              <a:rPr spc="10" dirty="0"/>
              <a:t>Test	</a:t>
            </a:r>
            <a:r>
              <a:rPr spc="40" dirty="0"/>
              <a:t>Marketing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0739" y="1634490"/>
            <a:ext cx="5617845" cy="1132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298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  <a:tab pos="766445" algn="l"/>
                <a:tab pos="2289175" algn="l"/>
                <a:tab pos="3058160" algn="l"/>
                <a:tab pos="3934460" algn="l"/>
                <a:tab pos="4448175" algn="l"/>
                <a:tab pos="5247005" algn="l"/>
              </a:tabLst>
            </a:pPr>
            <a:r>
              <a:rPr sz="2800" spc="-5" dirty="0">
                <a:latin typeface="Comic Sans MS"/>
                <a:cs typeface="Comic Sans MS"/>
              </a:rPr>
              <a:t>Test marketing involves placing  </a:t>
            </a:r>
            <a:r>
              <a:rPr sz="2800" dirty="0">
                <a:latin typeface="Comic Sans MS"/>
                <a:cs typeface="Comic Sans MS"/>
              </a:rPr>
              <a:t>a	p</a:t>
            </a:r>
            <a:r>
              <a:rPr sz="2800" spc="-5" dirty="0">
                <a:latin typeface="Comic Sans MS"/>
                <a:cs typeface="Comic Sans MS"/>
              </a:rPr>
              <a:t>r</a:t>
            </a:r>
            <a:r>
              <a:rPr sz="2800" spc="5" dirty="0">
                <a:latin typeface="Comic Sans MS"/>
                <a:cs typeface="Comic Sans MS"/>
              </a:rPr>
              <a:t>o</a:t>
            </a:r>
            <a:r>
              <a:rPr sz="2800" spc="-5" dirty="0">
                <a:latin typeface="Comic Sans MS"/>
                <a:cs typeface="Comic Sans MS"/>
              </a:rPr>
              <a:t>d</a:t>
            </a:r>
            <a:r>
              <a:rPr sz="2800" spc="-10" dirty="0">
                <a:latin typeface="Comic Sans MS"/>
                <a:cs typeface="Comic Sans MS"/>
              </a:rPr>
              <a:t>u</a:t>
            </a:r>
            <a:r>
              <a:rPr sz="2800" dirty="0">
                <a:latin typeface="Comic Sans MS"/>
                <a:cs typeface="Comic Sans MS"/>
              </a:rPr>
              <a:t>ct	</a:t>
            </a:r>
            <a:r>
              <a:rPr sz="2800" spc="-15" dirty="0">
                <a:latin typeface="Comic Sans MS"/>
                <a:cs typeface="Comic Sans MS"/>
              </a:rPr>
              <a:t>f</a:t>
            </a:r>
            <a:r>
              <a:rPr sz="2800" spc="5" dirty="0">
                <a:latin typeface="Comic Sans MS"/>
                <a:cs typeface="Comic Sans MS"/>
              </a:rPr>
              <a:t>o</a:t>
            </a:r>
            <a:r>
              <a:rPr sz="2800" dirty="0">
                <a:latin typeface="Comic Sans MS"/>
                <a:cs typeface="Comic Sans MS"/>
              </a:rPr>
              <a:t>r	</a:t>
            </a:r>
            <a:r>
              <a:rPr sz="2800" spc="-15" dirty="0">
                <a:latin typeface="Comic Sans MS"/>
                <a:cs typeface="Comic Sans MS"/>
              </a:rPr>
              <a:t>s</a:t>
            </a:r>
            <a:r>
              <a:rPr sz="2800" spc="-5" dirty="0">
                <a:latin typeface="Comic Sans MS"/>
                <a:cs typeface="Comic Sans MS"/>
              </a:rPr>
              <a:t>a</a:t>
            </a:r>
            <a:r>
              <a:rPr sz="2800" dirty="0">
                <a:latin typeface="Comic Sans MS"/>
                <a:cs typeface="Comic Sans MS"/>
              </a:rPr>
              <a:t>le	</a:t>
            </a:r>
            <a:r>
              <a:rPr sz="2800" spc="-5" dirty="0">
                <a:latin typeface="Comic Sans MS"/>
                <a:cs typeface="Comic Sans MS"/>
              </a:rPr>
              <a:t>i</a:t>
            </a:r>
            <a:r>
              <a:rPr sz="2800" dirty="0">
                <a:latin typeface="Comic Sans MS"/>
                <a:cs typeface="Comic Sans MS"/>
              </a:rPr>
              <a:t>n	</a:t>
            </a:r>
            <a:r>
              <a:rPr sz="2800" spc="5" dirty="0">
                <a:latin typeface="Comic Sans MS"/>
                <a:cs typeface="Comic Sans MS"/>
              </a:rPr>
              <a:t>o</a:t>
            </a:r>
            <a:r>
              <a:rPr sz="2800" spc="-10" dirty="0">
                <a:latin typeface="Comic Sans MS"/>
                <a:cs typeface="Comic Sans MS"/>
              </a:rPr>
              <a:t>n</a:t>
            </a:r>
            <a:r>
              <a:rPr sz="2800" dirty="0">
                <a:latin typeface="Comic Sans MS"/>
                <a:cs typeface="Comic Sans MS"/>
              </a:rPr>
              <a:t>e	</a:t>
            </a:r>
            <a:r>
              <a:rPr sz="2800" spc="-5" dirty="0">
                <a:latin typeface="Comic Sans MS"/>
                <a:cs typeface="Comic Sans MS"/>
              </a:rPr>
              <a:t>or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83639" y="2870200"/>
            <a:ext cx="4189729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51280" algn="l"/>
                <a:tab pos="3274695" algn="l"/>
              </a:tabLst>
            </a:pPr>
            <a:r>
              <a:rPr sz="2800" spc="-10" dirty="0">
                <a:latin typeface="Comic Sans MS"/>
                <a:cs typeface="Comic Sans MS"/>
              </a:rPr>
              <a:t>m</a:t>
            </a:r>
            <a:r>
              <a:rPr sz="2800" spc="5" dirty="0">
                <a:latin typeface="Comic Sans MS"/>
                <a:cs typeface="Comic Sans MS"/>
              </a:rPr>
              <a:t>o</a:t>
            </a:r>
            <a:r>
              <a:rPr sz="2800" spc="-5" dirty="0">
                <a:latin typeface="Comic Sans MS"/>
                <a:cs typeface="Comic Sans MS"/>
              </a:rPr>
              <a:t>r</a:t>
            </a:r>
            <a:r>
              <a:rPr sz="2800" dirty="0">
                <a:latin typeface="Comic Sans MS"/>
                <a:cs typeface="Comic Sans MS"/>
              </a:rPr>
              <a:t>e	</a:t>
            </a:r>
            <a:r>
              <a:rPr sz="2800" spc="-5" dirty="0">
                <a:latin typeface="Comic Sans MS"/>
                <a:cs typeface="Comic Sans MS"/>
              </a:rPr>
              <a:t>s</a:t>
            </a:r>
            <a:r>
              <a:rPr sz="2800" spc="5" dirty="0">
                <a:latin typeface="Comic Sans MS"/>
                <a:cs typeface="Comic Sans MS"/>
              </a:rPr>
              <a:t>e</a:t>
            </a:r>
            <a:r>
              <a:rPr sz="2800" spc="-10" dirty="0">
                <a:latin typeface="Comic Sans MS"/>
                <a:cs typeface="Comic Sans MS"/>
              </a:rPr>
              <a:t>l</a:t>
            </a:r>
            <a:r>
              <a:rPr sz="2800" spc="5" dirty="0">
                <a:latin typeface="Comic Sans MS"/>
                <a:cs typeface="Comic Sans MS"/>
              </a:rPr>
              <a:t>e</a:t>
            </a:r>
            <a:r>
              <a:rPr sz="2800" dirty="0">
                <a:latin typeface="Comic Sans MS"/>
                <a:cs typeface="Comic Sans MS"/>
              </a:rPr>
              <a:t>c</a:t>
            </a:r>
            <a:r>
              <a:rPr sz="2800" spc="-5" dirty="0">
                <a:latin typeface="Comic Sans MS"/>
                <a:cs typeface="Comic Sans MS"/>
              </a:rPr>
              <a:t>te</a:t>
            </a:r>
            <a:r>
              <a:rPr sz="2800" dirty="0">
                <a:latin typeface="Comic Sans MS"/>
                <a:cs typeface="Comic Sans MS"/>
              </a:rPr>
              <a:t>d	</a:t>
            </a:r>
            <a:r>
              <a:rPr sz="2800" spc="-5" dirty="0">
                <a:latin typeface="Comic Sans MS"/>
                <a:cs typeface="Comic Sans MS"/>
              </a:rPr>
              <a:t>a</a:t>
            </a:r>
            <a:r>
              <a:rPr sz="2800" dirty="0">
                <a:latin typeface="Comic Sans MS"/>
                <a:cs typeface="Comic Sans MS"/>
              </a:rPr>
              <a:t>r</a:t>
            </a:r>
            <a:r>
              <a:rPr sz="2800" spc="-10" dirty="0">
                <a:latin typeface="Comic Sans MS"/>
                <a:cs typeface="Comic Sans MS"/>
              </a:rPr>
              <a:t>e</a:t>
            </a:r>
            <a:r>
              <a:rPr sz="2800" spc="-5" dirty="0">
                <a:latin typeface="Comic Sans MS"/>
                <a:cs typeface="Comic Sans MS"/>
              </a:rPr>
              <a:t>as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83639" y="3295650"/>
            <a:ext cx="2140585" cy="11353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30100"/>
              </a:lnSpc>
              <a:spcBef>
                <a:spcPts val="95"/>
              </a:spcBef>
            </a:pPr>
            <a:r>
              <a:rPr sz="2800" spc="-5" dirty="0">
                <a:latin typeface="Comic Sans MS"/>
                <a:cs typeface="Comic Sans MS"/>
              </a:rPr>
              <a:t>observing  </a:t>
            </a:r>
            <a:r>
              <a:rPr sz="2800" dirty="0">
                <a:latin typeface="Comic Sans MS"/>
                <a:cs typeface="Comic Sans MS"/>
              </a:rPr>
              <a:t>p</a:t>
            </a:r>
            <a:r>
              <a:rPr sz="2800" spc="5" dirty="0">
                <a:latin typeface="Comic Sans MS"/>
                <a:cs typeface="Comic Sans MS"/>
              </a:rPr>
              <a:t>e</a:t>
            </a:r>
            <a:r>
              <a:rPr sz="2800" spc="-5" dirty="0">
                <a:latin typeface="Comic Sans MS"/>
                <a:cs typeface="Comic Sans MS"/>
              </a:rPr>
              <a:t>rfo</a:t>
            </a:r>
            <a:r>
              <a:rPr sz="2800" dirty="0">
                <a:latin typeface="Comic Sans MS"/>
                <a:cs typeface="Comic Sans MS"/>
              </a:rPr>
              <a:t>r</a:t>
            </a:r>
            <a:r>
              <a:rPr sz="2800" spc="-10" dirty="0">
                <a:latin typeface="Comic Sans MS"/>
                <a:cs typeface="Comic Sans MS"/>
              </a:rPr>
              <a:t>m</a:t>
            </a:r>
            <a:r>
              <a:rPr sz="2800" spc="-5" dirty="0">
                <a:latin typeface="Comic Sans MS"/>
                <a:cs typeface="Comic Sans MS"/>
              </a:rPr>
              <a:t>a</a:t>
            </a:r>
            <a:r>
              <a:rPr sz="2800" spc="-10" dirty="0">
                <a:latin typeface="Comic Sans MS"/>
                <a:cs typeface="Comic Sans MS"/>
              </a:rPr>
              <a:t>n</a:t>
            </a:r>
            <a:r>
              <a:rPr sz="2800" dirty="0">
                <a:latin typeface="Comic Sans MS"/>
                <a:cs typeface="Comic Sans MS"/>
              </a:rPr>
              <a:t>ce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82656" y="3295650"/>
            <a:ext cx="1198245" cy="1135380"/>
          </a:xfrm>
          <a:prstGeom prst="rect">
            <a:avLst/>
          </a:prstGeom>
        </p:spPr>
        <p:txBody>
          <a:bodyPr vert="horz" wrap="square" lIns="0" tIns="140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2800" spc="-5" dirty="0">
                <a:latin typeface="Comic Sans MS"/>
                <a:cs typeface="Comic Sans MS"/>
              </a:rPr>
              <a:t>its</a:t>
            </a:r>
            <a:endParaRPr sz="2800">
              <a:latin typeface="Comic Sans MS"/>
              <a:cs typeface="Comic Sans MS"/>
            </a:endParaRPr>
          </a:p>
          <a:p>
            <a:pPr marL="239395">
              <a:lnSpc>
                <a:spcPct val="100000"/>
              </a:lnSpc>
              <a:spcBef>
                <a:spcPts val="1010"/>
              </a:spcBef>
            </a:pPr>
            <a:r>
              <a:rPr sz="2800" spc="-10" dirty="0">
                <a:latin typeface="Comic Sans MS"/>
                <a:cs typeface="Comic Sans MS"/>
              </a:rPr>
              <a:t>u</a:t>
            </a:r>
            <a:r>
              <a:rPr sz="2800" dirty="0">
                <a:latin typeface="Comic Sans MS"/>
                <a:cs typeface="Comic Sans MS"/>
              </a:rPr>
              <a:t>n</a:t>
            </a:r>
            <a:r>
              <a:rPr sz="2800" spc="-5" dirty="0">
                <a:latin typeface="Comic Sans MS"/>
                <a:cs typeface="Comic Sans MS"/>
              </a:rPr>
              <a:t>d</a:t>
            </a:r>
            <a:r>
              <a:rPr sz="2800" spc="5" dirty="0">
                <a:latin typeface="Comic Sans MS"/>
                <a:cs typeface="Comic Sans MS"/>
              </a:rPr>
              <a:t>e</a:t>
            </a:r>
            <a:r>
              <a:rPr sz="2800" dirty="0">
                <a:latin typeface="Comic Sans MS"/>
                <a:cs typeface="Comic Sans MS"/>
              </a:rPr>
              <a:t>r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38492" y="2743200"/>
            <a:ext cx="1021080" cy="16878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417830">
              <a:lnSpc>
                <a:spcPct val="129800"/>
              </a:lnSpc>
              <a:spcBef>
                <a:spcPts val="95"/>
              </a:spcBef>
            </a:pPr>
            <a:r>
              <a:rPr sz="2800" spc="-5" dirty="0">
                <a:latin typeface="Comic Sans MS"/>
                <a:cs typeface="Comic Sans MS"/>
              </a:rPr>
              <a:t>a</a:t>
            </a:r>
            <a:r>
              <a:rPr sz="2800" spc="-10" dirty="0">
                <a:latin typeface="Comic Sans MS"/>
                <a:cs typeface="Comic Sans MS"/>
              </a:rPr>
              <a:t>n</a:t>
            </a:r>
            <a:r>
              <a:rPr sz="2800" dirty="0">
                <a:latin typeface="Comic Sans MS"/>
                <a:cs typeface="Comic Sans MS"/>
              </a:rPr>
              <a:t>d  </a:t>
            </a:r>
            <a:r>
              <a:rPr sz="2800" spc="-5" dirty="0">
                <a:latin typeface="Comic Sans MS"/>
                <a:cs typeface="Comic Sans MS"/>
              </a:rPr>
              <a:t>a</a:t>
            </a:r>
            <a:r>
              <a:rPr sz="2800" dirty="0">
                <a:latin typeface="Comic Sans MS"/>
                <a:cs typeface="Comic Sans MS"/>
              </a:rPr>
              <a:t>c</a:t>
            </a:r>
            <a:r>
              <a:rPr sz="2800" spc="-5" dirty="0">
                <a:latin typeface="Comic Sans MS"/>
                <a:cs typeface="Comic Sans MS"/>
              </a:rPr>
              <a:t>t</a:t>
            </a:r>
            <a:r>
              <a:rPr sz="2800" spc="-10" dirty="0">
                <a:latin typeface="Comic Sans MS"/>
                <a:cs typeface="Comic Sans MS"/>
              </a:rPr>
              <a:t>u</a:t>
            </a:r>
            <a:r>
              <a:rPr sz="2800" spc="-5" dirty="0">
                <a:latin typeface="Comic Sans MS"/>
                <a:cs typeface="Comic Sans MS"/>
              </a:rPr>
              <a:t>al</a:t>
            </a:r>
            <a:endParaRPr sz="2800">
              <a:latin typeface="Comic Sans MS"/>
              <a:cs typeface="Comic Sans MS"/>
            </a:endParaRPr>
          </a:p>
          <a:p>
            <a:pPr marL="439420">
              <a:lnSpc>
                <a:spcPct val="100000"/>
              </a:lnSpc>
              <a:spcBef>
                <a:spcPts val="1010"/>
              </a:spcBef>
            </a:pPr>
            <a:r>
              <a:rPr sz="2800" spc="-5" dirty="0">
                <a:latin typeface="Comic Sans MS"/>
                <a:cs typeface="Comic Sans MS"/>
              </a:rPr>
              <a:t>t</a:t>
            </a:r>
            <a:r>
              <a:rPr sz="2800" spc="5" dirty="0">
                <a:latin typeface="Comic Sans MS"/>
                <a:cs typeface="Comic Sans MS"/>
              </a:rPr>
              <a:t>h</a:t>
            </a:r>
            <a:r>
              <a:rPr sz="2800" dirty="0">
                <a:latin typeface="Comic Sans MS"/>
                <a:cs typeface="Comic Sans MS"/>
              </a:rPr>
              <a:t>e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83639" y="4532629"/>
            <a:ext cx="4053204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latin typeface="Comic Sans MS"/>
                <a:cs typeface="Comic Sans MS"/>
              </a:rPr>
              <a:t>proposed marketing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plan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93010" y="596900"/>
            <a:ext cx="404177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0" dirty="0"/>
              <a:t>C</a:t>
            </a:r>
            <a:r>
              <a:rPr spc="-75" dirty="0"/>
              <a:t>o</a:t>
            </a:r>
            <a:r>
              <a:rPr spc="-300" dirty="0"/>
              <a:t>mm</a:t>
            </a:r>
            <a:r>
              <a:rPr spc="-80" dirty="0"/>
              <a:t>e</a:t>
            </a:r>
            <a:r>
              <a:rPr spc="-30" dirty="0"/>
              <a:t>r</a:t>
            </a:r>
            <a:r>
              <a:rPr spc="-90" dirty="0"/>
              <a:t>c</a:t>
            </a:r>
            <a:r>
              <a:rPr spc="185" dirty="0"/>
              <a:t>i</a:t>
            </a:r>
            <a:r>
              <a:rPr spc="5" dirty="0"/>
              <a:t>a</a:t>
            </a:r>
            <a:r>
              <a:rPr spc="185" dirty="0"/>
              <a:t>li</a:t>
            </a:r>
            <a:r>
              <a:rPr spc="540" dirty="0"/>
              <a:t>z</a:t>
            </a:r>
            <a:r>
              <a:rPr spc="5" dirty="0"/>
              <a:t>a</a:t>
            </a:r>
            <a:r>
              <a:rPr spc="505" dirty="0"/>
              <a:t>t</a:t>
            </a:r>
            <a:r>
              <a:rPr spc="185" dirty="0"/>
              <a:t>i</a:t>
            </a:r>
            <a:r>
              <a:rPr spc="-75" dirty="0"/>
              <a:t>o</a:t>
            </a:r>
            <a:r>
              <a:rPr spc="-385" dirty="0"/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1253489"/>
            <a:ext cx="6068695" cy="49949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5600" marR="5080" indent="-342900">
              <a:lnSpc>
                <a:spcPct val="120000"/>
              </a:lnSpc>
              <a:spcBef>
                <a:spcPts val="9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omic Sans MS"/>
                <a:cs typeface="Comic Sans MS"/>
              </a:rPr>
              <a:t>Commercialization involves implementing  </a:t>
            </a:r>
            <a:r>
              <a:rPr sz="2400" dirty="0">
                <a:latin typeface="Comic Sans MS"/>
                <a:cs typeface="Comic Sans MS"/>
              </a:rPr>
              <a:t>a </a:t>
            </a:r>
            <a:r>
              <a:rPr sz="2400" spc="-5" dirty="0">
                <a:latin typeface="Comic Sans MS"/>
                <a:cs typeface="Comic Sans MS"/>
              </a:rPr>
              <a:t>total marketing plan </a:t>
            </a:r>
            <a:r>
              <a:rPr sz="2400" dirty="0">
                <a:latin typeface="Comic Sans MS"/>
                <a:cs typeface="Comic Sans MS"/>
              </a:rPr>
              <a:t>and full  </a:t>
            </a:r>
            <a:r>
              <a:rPr sz="2400" spc="-5" dirty="0">
                <a:latin typeface="Comic Sans MS"/>
                <a:cs typeface="Comic Sans MS"/>
              </a:rPr>
              <a:t>production</a:t>
            </a:r>
            <a:endParaRPr sz="2400">
              <a:latin typeface="Comic Sans MS"/>
              <a:cs typeface="Comic Sans MS"/>
            </a:endParaRPr>
          </a:p>
          <a:p>
            <a:pPr marL="755650" lvl="1" indent="-285750">
              <a:lnSpc>
                <a:spcPct val="100000"/>
              </a:lnSpc>
              <a:spcBef>
                <a:spcPts val="1175"/>
              </a:spcBef>
              <a:buFont typeface="Wingdings"/>
              <a:buChar char=""/>
              <a:tabLst>
                <a:tab pos="755650" algn="l"/>
              </a:tabLst>
            </a:pPr>
            <a:r>
              <a:rPr sz="2400" spc="-5" dirty="0">
                <a:latin typeface="Comic Sans MS"/>
                <a:cs typeface="Comic Sans MS"/>
              </a:rPr>
              <a:t>Launch the</a:t>
            </a:r>
            <a:r>
              <a:rPr sz="2400" spc="10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product</a:t>
            </a:r>
            <a:endParaRPr sz="2400">
              <a:latin typeface="Comic Sans MS"/>
              <a:cs typeface="Comic Sans MS"/>
            </a:endParaRPr>
          </a:p>
          <a:p>
            <a:pPr marL="755650" marR="489584" lvl="1" indent="-285750">
              <a:lnSpc>
                <a:spcPct val="136100"/>
              </a:lnSpc>
              <a:spcBef>
                <a:spcPts val="309"/>
              </a:spcBef>
              <a:buFont typeface="Wingdings"/>
              <a:buChar char=""/>
              <a:tabLst>
                <a:tab pos="755650" algn="l"/>
              </a:tabLst>
            </a:pPr>
            <a:r>
              <a:rPr sz="3600" spc="-7" baseline="2314" dirty="0">
                <a:latin typeface="Comic Sans MS"/>
                <a:cs typeface="Comic Sans MS"/>
              </a:rPr>
              <a:t>Produce </a:t>
            </a:r>
            <a:r>
              <a:rPr sz="3600" baseline="2314" dirty="0">
                <a:latin typeface="Comic Sans MS"/>
                <a:cs typeface="Comic Sans MS"/>
              </a:rPr>
              <a:t>and place </a:t>
            </a:r>
            <a:r>
              <a:rPr sz="3600" spc="-7" baseline="2314" dirty="0">
                <a:solidFill>
                  <a:srgbClr val="009898"/>
                </a:solidFill>
                <a:latin typeface="Comic Sans MS"/>
                <a:cs typeface="Comic Sans MS"/>
                <a:hlinkClick r:id="rId2"/>
              </a:rPr>
              <a:t>advertisements </a:t>
            </a:r>
            <a:r>
              <a:rPr sz="2400" spc="-5" dirty="0">
                <a:latin typeface="Comic Sans MS"/>
                <a:cs typeface="Comic Sans MS"/>
              </a:rPr>
              <a:t> and other </a:t>
            </a:r>
            <a:r>
              <a:rPr sz="2400" spc="-5" dirty="0">
                <a:solidFill>
                  <a:srgbClr val="009898"/>
                </a:solidFill>
                <a:latin typeface="Comic Sans MS"/>
                <a:cs typeface="Comic Sans MS"/>
                <a:hlinkClick r:id="rId3"/>
              </a:rPr>
              <a:t>promotions</a:t>
            </a:r>
            <a:endParaRPr sz="2400">
              <a:latin typeface="Comic Sans MS"/>
              <a:cs typeface="Comic Sans MS"/>
            </a:endParaRPr>
          </a:p>
          <a:p>
            <a:pPr marL="755650" marR="650240" lvl="1" indent="-285750">
              <a:lnSpc>
                <a:spcPct val="133000"/>
              </a:lnSpc>
              <a:spcBef>
                <a:spcPts val="844"/>
              </a:spcBef>
              <a:buFont typeface="Wingdings"/>
              <a:buChar char=""/>
              <a:tabLst>
                <a:tab pos="755650" algn="l"/>
              </a:tabLst>
            </a:pPr>
            <a:r>
              <a:rPr sz="3600" spc="-7" baseline="2314" dirty="0">
                <a:latin typeface="Comic Sans MS"/>
                <a:cs typeface="Comic Sans MS"/>
              </a:rPr>
              <a:t>Fill the </a:t>
            </a:r>
            <a:r>
              <a:rPr sz="3600" spc="-7" baseline="2314" dirty="0">
                <a:solidFill>
                  <a:srgbClr val="009898"/>
                </a:solidFill>
                <a:latin typeface="Comic Sans MS"/>
                <a:cs typeface="Comic Sans MS"/>
                <a:hlinkClick r:id="rId4"/>
              </a:rPr>
              <a:t>distribution </a:t>
            </a:r>
            <a:r>
              <a:rPr sz="3600" spc="-7" baseline="2314" dirty="0">
                <a:latin typeface="Comic Sans MS"/>
                <a:cs typeface="Comic Sans MS"/>
              </a:rPr>
              <a:t>pipeline with </a:t>
            </a:r>
            <a:r>
              <a:rPr sz="2400" spc="-5" dirty="0">
                <a:latin typeface="Comic Sans MS"/>
                <a:cs typeface="Comic Sans MS"/>
              </a:rPr>
              <a:t> product</a:t>
            </a:r>
            <a:endParaRPr sz="2400">
              <a:latin typeface="Comic Sans MS"/>
              <a:cs typeface="Comic Sans MS"/>
            </a:endParaRPr>
          </a:p>
          <a:p>
            <a:pPr marL="755650" marR="281940" lvl="1" indent="-285750">
              <a:lnSpc>
                <a:spcPct val="133000"/>
              </a:lnSpc>
              <a:spcBef>
                <a:spcPts val="400"/>
              </a:spcBef>
              <a:buFont typeface="Wingdings"/>
              <a:buChar char=""/>
              <a:tabLst>
                <a:tab pos="755650" algn="l"/>
              </a:tabLst>
            </a:pPr>
            <a:r>
              <a:rPr sz="3600" spc="-7" baseline="2314" dirty="0">
                <a:solidFill>
                  <a:srgbClr val="009898"/>
                </a:solidFill>
                <a:latin typeface="Comic Sans MS"/>
                <a:cs typeface="Comic Sans MS"/>
                <a:hlinkClick r:id="rId5"/>
              </a:rPr>
              <a:t>Critical path analysis </a:t>
            </a:r>
            <a:r>
              <a:rPr sz="3600" spc="-7" baseline="2314" dirty="0">
                <a:latin typeface="Comic Sans MS"/>
                <a:cs typeface="Comic Sans MS"/>
              </a:rPr>
              <a:t>is most useful </a:t>
            </a:r>
            <a:r>
              <a:rPr sz="2400" spc="-5" dirty="0">
                <a:latin typeface="Comic Sans MS"/>
                <a:cs typeface="Comic Sans MS"/>
              </a:rPr>
              <a:t> at this</a:t>
            </a:r>
            <a:r>
              <a:rPr sz="2400" spc="-10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stage</a:t>
            </a:r>
            <a:endParaRPr sz="24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80539" y="1292860"/>
            <a:ext cx="6116320" cy="0"/>
          </a:xfrm>
          <a:custGeom>
            <a:avLst/>
            <a:gdLst/>
            <a:ahLst/>
            <a:cxnLst/>
            <a:rect l="l" t="t" r="r" b="b"/>
            <a:pathLst>
              <a:path w="6116320">
                <a:moveTo>
                  <a:pt x="0" y="0"/>
                </a:moveTo>
                <a:lnTo>
                  <a:pt x="6116320" y="0"/>
                </a:lnTo>
              </a:path>
            </a:pathLst>
          </a:custGeom>
          <a:ln w="330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67839" y="711200"/>
            <a:ext cx="6102350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21360" marR="5080" indent="-708660">
              <a:lnSpc>
                <a:spcPct val="100000"/>
              </a:lnSpc>
              <a:spcBef>
                <a:spcPts val="100"/>
              </a:spcBef>
              <a:tabLst>
                <a:tab pos="1005840" algn="l"/>
                <a:tab pos="2596515" algn="l"/>
                <a:tab pos="2698750" algn="l"/>
                <a:tab pos="4535170" algn="l"/>
                <a:tab pos="5130165" algn="l"/>
              </a:tabLst>
            </a:pPr>
            <a:r>
              <a:rPr u="none" spc="305" dirty="0"/>
              <a:t>K</a:t>
            </a:r>
            <a:r>
              <a:rPr u="none" spc="-90" dirty="0"/>
              <a:t>e</a:t>
            </a:r>
            <a:r>
              <a:rPr u="none" spc="-180" dirty="0"/>
              <a:t>y</a:t>
            </a:r>
            <a:r>
              <a:rPr u="none" dirty="0"/>
              <a:t>	</a:t>
            </a:r>
            <a:r>
              <a:rPr u="none" spc="50" dirty="0"/>
              <a:t>s</a:t>
            </a:r>
            <a:r>
              <a:rPr u="none" spc="-45" dirty="0"/>
              <a:t>u</a:t>
            </a:r>
            <a:r>
              <a:rPr u="none" spc="-90" dirty="0"/>
              <a:t>cce</a:t>
            </a:r>
            <a:r>
              <a:rPr u="none" spc="60" dirty="0"/>
              <a:t>s</a:t>
            </a:r>
            <a:r>
              <a:rPr u="none" spc="-280" dirty="0"/>
              <a:t>s</a:t>
            </a:r>
            <a:r>
              <a:rPr u="none" dirty="0"/>
              <a:t>		</a:t>
            </a:r>
            <a:r>
              <a:rPr u="none" spc="275" dirty="0"/>
              <a:t>f</a:t>
            </a:r>
            <a:r>
              <a:rPr u="none" spc="15" dirty="0"/>
              <a:t>a</a:t>
            </a:r>
            <a:r>
              <a:rPr u="none" spc="-90" dirty="0"/>
              <a:t>c</a:t>
            </a:r>
            <a:r>
              <a:rPr u="none" spc="505" dirty="0"/>
              <a:t>t</a:t>
            </a:r>
            <a:r>
              <a:rPr u="none" spc="-65" dirty="0"/>
              <a:t>o</a:t>
            </a:r>
            <a:r>
              <a:rPr u="none" spc="-30" dirty="0"/>
              <a:t>r</a:t>
            </a:r>
            <a:r>
              <a:rPr u="none" spc="-280" dirty="0"/>
              <a:t>s</a:t>
            </a:r>
            <a:r>
              <a:rPr u="none" dirty="0"/>
              <a:t>	</a:t>
            </a:r>
            <a:r>
              <a:rPr u="none" spc="185" dirty="0"/>
              <a:t>i</a:t>
            </a:r>
            <a:r>
              <a:rPr u="none" spc="-385" dirty="0"/>
              <a:t>n</a:t>
            </a:r>
            <a:r>
              <a:rPr u="none" dirty="0"/>
              <a:t>	</a:t>
            </a:r>
            <a:r>
              <a:rPr u="none" spc="245" dirty="0"/>
              <a:t>N</a:t>
            </a:r>
            <a:r>
              <a:rPr u="none" spc="-90" dirty="0"/>
              <a:t>e</a:t>
            </a:r>
            <a:r>
              <a:rPr u="none" spc="35" dirty="0"/>
              <a:t>w </a:t>
            </a:r>
            <a:r>
              <a:rPr i="1" u="none" spc="15" dirty="0"/>
              <a:t> </a:t>
            </a:r>
            <a:r>
              <a:rPr i="1" spc="10" dirty="0"/>
              <a:t>Product	</a:t>
            </a:r>
            <a:r>
              <a:rPr i="1" spc="30" dirty="0"/>
              <a:t>Development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64540" y="2486659"/>
            <a:ext cx="4532630" cy="2956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300" indent="-609600">
              <a:lnSpc>
                <a:spcPct val="100000"/>
              </a:lnSpc>
              <a:spcBef>
                <a:spcPts val="100"/>
              </a:spcBef>
              <a:buChar char="•"/>
              <a:tabLst>
                <a:tab pos="621665" algn="l"/>
                <a:tab pos="622300" algn="l"/>
              </a:tabLst>
            </a:pPr>
            <a:r>
              <a:rPr sz="2800" spc="-5" dirty="0">
                <a:latin typeface="Comic Sans MS"/>
                <a:cs typeface="Comic Sans MS"/>
              </a:rPr>
              <a:t>Operating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Philosophy</a:t>
            </a:r>
            <a:endParaRPr sz="2800">
              <a:latin typeface="Comic Sans MS"/>
              <a:cs typeface="Comic Sans MS"/>
            </a:endParaRPr>
          </a:p>
          <a:p>
            <a:pPr marL="622300" indent="-609600">
              <a:lnSpc>
                <a:spcPct val="100000"/>
              </a:lnSpc>
              <a:spcBef>
                <a:spcPts val="3220"/>
              </a:spcBef>
              <a:buChar char="•"/>
              <a:tabLst>
                <a:tab pos="621665" algn="l"/>
                <a:tab pos="622300" algn="l"/>
              </a:tabLst>
            </a:pPr>
            <a:r>
              <a:rPr sz="2800" spc="-5" dirty="0">
                <a:latin typeface="Comic Sans MS"/>
                <a:cs typeface="Comic Sans MS"/>
              </a:rPr>
              <a:t>Organization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Structure</a:t>
            </a:r>
            <a:endParaRPr sz="2800">
              <a:latin typeface="Comic Sans MS"/>
              <a:cs typeface="Comic Sans MS"/>
            </a:endParaRPr>
          </a:p>
          <a:p>
            <a:pPr marL="622300" indent="-609600">
              <a:lnSpc>
                <a:spcPct val="100000"/>
              </a:lnSpc>
              <a:spcBef>
                <a:spcPts val="3210"/>
              </a:spcBef>
              <a:buChar char="•"/>
              <a:tabLst>
                <a:tab pos="621665" algn="l"/>
                <a:tab pos="622300" algn="l"/>
              </a:tabLst>
            </a:pPr>
            <a:r>
              <a:rPr sz="2800" spc="-5" dirty="0">
                <a:latin typeface="Comic Sans MS"/>
                <a:cs typeface="Comic Sans MS"/>
              </a:rPr>
              <a:t>The Experience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Effect</a:t>
            </a:r>
            <a:endParaRPr sz="2800">
              <a:latin typeface="Comic Sans MS"/>
              <a:cs typeface="Comic Sans MS"/>
            </a:endParaRPr>
          </a:p>
          <a:p>
            <a:pPr marL="622300" indent="-609600">
              <a:lnSpc>
                <a:spcPct val="100000"/>
              </a:lnSpc>
              <a:spcBef>
                <a:spcPts val="3210"/>
              </a:spcBef>
              <a:buChar char="•"/>
              <a:tabLst>
                <a:tab pos="621665" algn="l"/>
                <a:tab pos="622300" algn="l"/>
              </a:tabLst>
            </a:pPr>
            <a:r>
              <a:rPr sz="2800" spc="-5" dirty="0">
                <a:latin typeface="Comic Sans MS"/>
                <a:cs typeface="Comic Sans MS"/>
              </a:rPr>
              <a:t>Management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Style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25979" y="711200"/>
            <a:ext cx="538480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84300" algn="l"/>
                <a:tab pos="1909445" algn="l"/>
                <a:tab pos="2319655" algn="l"/>
                <a:tab pos="3352800" algn="l"/>
                <a:tab pos="5178425" algn="l"/>
              </a:tabLst>
            </a:pPr>
            <a:r>
              <a:rPr u="none" spc="290" dirty="0"/>
              <a:t>W</a:t>
            </a:r>
            <a:r>
              <a:rPr u="none" spc="-125" dirty="0"/>
              <a:t>h</a:t>
            </a:r>
            <a:r>
              <a:rPr u="none" spc="15" dirty="0"/>
              <a:t>a</a:t>
            </a:r>
            <a:r>
              <a:rPr u="none" spc="165" dirty="0"/>
              <a:t>t</a:t>
            </a:r>
            <a:r>
              <a:rPr u="none" dirty="0"/>
              <a:t>	</a:t>
            </a:r>
            <a:r>
              <a:rPr u="none" spc="185" dirty="0"/>
              <a:t>i</a:t>
            </a:r>
            <a:r>
              <a:rPr u="none" spc="-280" dirty="0"/>
              <a:t>s</a:t>
            </a:r>
            <a:r>
              <a:rPr u="none" dirty="0"/>
              <a:t>	</a:t>
            </a:r>
            <a:r>
              <a:rPr u="none" spc="-325" dirty="0"/>
              <a:t>a</a:t>
            </a:r>
            <a:r>
              <a:rPr u="none" dirty="0"/>
              <a:t>	</a:t>
            </a:r>
            <a:r>
              <a:rPr u="none" spc="-55" dirty="0"/>
              <a:t>n</a:t>
            </a:r>
            <a:r>
              <a:rPr u="none" spc="-90" dirty="0"/>
              <a:t>e</a:t>
            </a:r>
            <a:r>
              <a:rPr u="none" spc="50" dirty="0"/>
              <a:t>w</a:t>
            </a:r>
            <a:r>
              <a:rPr u="none" dirty="0"/>
              <a:t>	</a:t>
            </a:r>
            <a:r>
              <a:rPr u="none" spc="95" dirty="0"/>
              <a:t>p</a:t>
            </a:r>
            <a:r>
              <a:rPr u="none" spc="-20" dirty="0"/>
              <a:t>r</a:t>
            </a:r>
            <a:r>
              <a:rPr u="none" spc="-75" dirty="0"/>
              <a:t>o</a:t>
            </a:r>
            <a:r>
              <a:rPr u="none" spc="95" dirty="0"/>
              <a:t>d</a:t>
            </a:r>
            <a:r>
              <a:rPr u="none" spc="-55" dirty="0"/>
              <a:t>u</a:t>
            </a:r>
            <a:r>
              <a:rPr u="none" spc="-90" dirty="0"/>
              <a:t>c</a:t>
            </a:r>
            <a:r>
              <a:rPr u="none" spc="165" dirty="0"/>
              <a:t>t</a:t>
            </a:r>
            <a:r>
              <a:rPr u="none" dirty="0"/>
              <a:t>	</a:t>
            </a:r>
            <a:r>
              <a:rPr u="none" spc="-484" dirty="0"/>
              <a:t>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0739" y="1405890"/>
            <a:ext cx="5939790" cy="479298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355600" marR="5080" indent="-342900">
              <a:lnSpc>
                <a:spcPts val="2870"/>
              </a:lnSpc>
              <a:spcBef>
                <a:spcPts val="204"/>
              </a:spcBef>
              <a:buChar char="•"/>
              <a:tabLst>
                <a:tab pos="354965" algn="l"/>
                <a:tab pos="355600" algn="l"/>
                <a:tab pos="720725" algn="l"/>
                <a:tab pos="1971039" algn="l"/>
                <a:tab pos="2733040" algn="l"/>
                <a:tab pos="3675379" algn="l"/>
                <a:tab pos="4133850" algn="l"/>
                <a:tab pos="5389880" algn="l"/>
              </a:tabLst>
            </a:pPr>
            <a:r>
              <a:rPr sz="2400" dirty="0">
                <a:latin typeface="Comic Sans MS"/>
                <a:cs typeface="Comic Sans MS"/>
              </a:rPr>
              <a:t>A	</a:t>
            </a:r>
            <a:r>
              <a:rPr sz="2400" spc="5" dirty="0">
                <a:latin typeface="Comic Sans MS"/>
                <a:cs typeface="Comic Sans MS"/>
              </a:rPr>
              <a:t>p</a:t>
            </a:r>
            <a:r>
              <a:rPr sz="2400" spc="-5" dirty="0">
                <a:latin typeface="Comic Sans MS"/>
                <a:cs typeface="Comic Sans MS"/>
              </a:rPr>
              <a:t>ro</a:t>
            </a:r>
            <a:r>
              <a:rPr sz="2400" spc="-15" dirty="0">
                <a:latin typeface="Comic Sans MS"/>
                <a:cs typeface="Comic Sans MS"/>
              </a:rPr>
              <a:t>d</a:t>
            </a:r>
            <a:r>
              <a:rPr sz="2400" dirty="0">
                <a:latin typeface="Comic Sans MS"/>
                <a:cs typeface="Comic Sans MS"/>
              </a:rPr>
              <a:t>u</a:t>
            </a:r>
            <a:r>
              <a:rPr sz="2400" spc="5" dirty="0">
                <a:latin typeface="Comic Sans MS"/>
                <a:cs typeface="Comic Sans MS"/>
              </a:rPr>
              <a:t>c</a:t>
            </a:r>
            <a:r>
              <a:rPr sz="2400" dirty="0">
                <a:latin typeface="Comic Sans MS"/>
                <a:cs typeface="Comic Sans MS"/>
              </a:rPr>
              <a:t>t	</a:t>
            </a:r>
            <a:r>
              <a:rPr sz="2400" spc="-5" dirty="0">
                <a:latin typeface="Comic Sans MS"/>
                <a:cs typeface="Comic Sans MS"/>
              </a:rPr>
              <a:t>t</a:t>
            </a:r>
            <a:r>
              <a:rPr sz="2400" dirty="0">
                <a:latin typeface="Comic Sans MS"/>
                <a:cs typeface="Comic Sans MS"/>
              </a:rPr>
              <a:t>hat	</a:t>
            </a:r>
            <a:r>
              <a:rPr sz="2400" spc="-5" dirty="0">
                <a:latin typeface="Comic Sans MS"/>
                <a:cs typeface="Comic Sans MS"/>
              </a:rPr>
              <a:t>o</a:t>
            </a:r>
            <a:r>
              <a:rPr sz="2400" spc="5" dirty="0">
                <a:latin typeface="Comic Sans MS"/>
                <a:cs typeface="Comic Sans MS"/>
              </a:rPr>
              <a:t>pe</a:t>
            </a:r>
            <a:r>
              <a:rPr sz="2400" dirty="0">
                <a:latin typeface="Comic Sans MS"/>
                <a:cs typeface="Comic Sans MS"/>
              </a:rPr>
              <a:t>ns	</a:t>
            </a:r>
            <a:r>
              <a:rPr sz="2400" spc="-10" dirty="0">
                <a:latin typeface="Comic Sans MS"/>
                <a:cs typeface="Comic Sans MS"/>
              </a:rPr>
              <a:t>a</a:t>
            </a:r>
            <a:r>
              <a:rPr sz="2400" dirty="0">
                <a:latin typeface="Comic Sans MS"/>
                <a:cs typeface="Comic Sans MS"/>
              </a:rPr>
              <a:t>n	</a:t>
            </a:r>
            <a:r>
              <a:rPr sz="2400" spc="5" dirty="0">
                <a:latin typeface="Comic Sans MS"/>
                <a:cs typeface="Comic Sans MS"/>
              </a:rPr>
              <a:t>e</a:t>
            </a:r>
            <a:r>
              <a:rPr sz="2400" dirty="0">
                <a:latin typeface="Comic Sans MS"/>
                <a:cs typeface="Comic Sans MS"/>
              </a:rPr>
              <a:t>n</a:t>
            </a:r>
            <a:r>
              <a:rPr sz="2400" spc="-5" dirty="0">
                <a:latin typeface="Comic Sans MS"/>
                <a:cs typeface="Comic Sans MS"/>
              </a:rPr>
              <a:t>tir</a:t>
            </a:r>
            <a:r>
              <a:rPr sz="2400" spc="5" dirty="0">
                <a:latin typeface="Comic Sans MS"/>
                <a:cs typeface="Comic Sans MS"/>
              </a:rPr>
              <a:t>e</a:t>
            </a:r>
            <a:r>
              <a:rPr sz="2400" dirty="0">
                <a:latin typeface="Comic Sans MS"/>
                <a:cs typeface="Comic Sans MS"/>
              </a:rPr>
              <a:t>ly	n</a:t>
            </a:r>
            <a:r>
              <a:rPr sz="2400" spc="5" dirty="0">
                <a:latin typeface="Comic Sans MS"/>
                <a:cs typeface="Comic Sans MS"/>
              </a:rPr>
              <a:t>e</a:t>
            </a:r>
            <a:r>
              <a:rPr sz="2400" dirty="0">
                <a:latin typeface="Comic Sans MS"/>
                <a:cs typeface="Comic Sans MS"/>
              </a:rPr>
              <a:t>w  </a:t>
            </a:r>
            <a:r>
              <a:rPr sz="2400" spc="-5" dirty="0">
                <a:latin typeface="Comic Sans MS"/>
                <a:cs typeface="Comic Sans MS"/>
              </a:rPr>
              <a:t>market</a:t>
            </a:r>
            <a:endParaRPr sz="2400" dirty="0">
              <a:latin typeface="Comic Sans MS"/>
              <a:cs typeface="Comic Sans MS"/>
            </a:endParaRPr>
          </a:p>
          <a:p>
            <a:pPr marL="355600" marR="6350" indent="-342900">
              <a:lnSpc>
                <a:spcPct val="100000"/>
              </a:lnSpc>
              <a:spcBef>
                <a:spcPts val="505"/>
              </a:spcBef>
              <a:buChar char="•"/>
              <a:tabLst>
                <a:tab pos="354965" algn="l"/>
                <a:tab pos="355600" algn="l"/>
                <a:tab pos="4297045" algn="l"/>
              </a:tabLst>
            </a:pPr>
            <a:r>
              <a:rPr sz="2400" dirty="0">
                <a:latin typeface="Comic Sans MS"/>
                <a:cs typeface="Comic Sans MS"/>
              </a:rPr>
              <a:t>A </a:t>
            </a:r>
            <a:r>
              <a:rPr sz="2400" spc="-5" dirty="0">
                <a:latin typeface="Comic Sans MS"/>
                <a:cs typeface="Comic Sans MS"/>
              </a:rPr>
              <a:t>product that </a:t>
            </a:r>
            <a:r>
              <a:rPr sz="2400" spc="50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adopts</a:t>
            </a:r>
            <a:r>
              <a:rPr sz="2400" spc="260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or	</a:t>
            </a:r>
            <a:r>
              <a:rPr sz="2400" dirty="0">
                <a:latin typeface="Comic Sans MS"/>
                <a:cs typeface="Comic Sans MS"/>
              </a:rPr>
              <a:t>replaces </a:t>
            </a:r>
            <a:r>
              <a:rPr sz="2400" spc="-5" dirty="0">
                <a:latin typeface="Comic Sans MS"/>
                <a:cs typeface="Comic Sans MS"/>
              </a:rPr>
              <a:t>an  existing</a:t>
            </a:r>
            <a:r>
              <a:rPr sz="2400" spc="-10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product</a:t>
            </a:r>
            <a:endParaRPr sz="2400" dirty="0">
              <a:latin typeface="Comic Sans MS"/>
              <a:cs typeface="Comic Sans MS"/>
            </a:endParaRPr>
          </a:p>
          <a:p>
            <a:pPr marL="355600" marR="5080" indent="-342900">
              <a:lnSpc>
                <a:spcPct val="100000"/>
              </a:lnSpc>
              <a:spcBef>
                <a:spcPts val="600"/>
              </a:spcBef>
              <a:buChar char="•"/>
              <a:tabLst>
                <a:tab pos="354965" algn="l"/>
                <a:tab pos="355600" algn="l"/>
                <a:tab pos="724535" algn="l"/>
                <a:tab pos="1977389" algn="l"/>
                <a:tab pos="2741930" algn="l"/>
                <a:tab pos="4628515" algn="l"/>
              </a:tabLst>
            </a:pPr>
            <a:r>
              <a:rPr sz="2400" dirty="0">
                <a:latin typeface="Comic Sans MS"/>
                <a:cs typeface="Comic Sans MS"/>
              </a:rPr>
              <a:t>A	</a:t>
            </a:r>
            <a:r>
              <a:rPr sz="2400" spc="-5" dirty="0">
                <a:latin typeface="Comic Sans MS"/>
                <a:cs typeface="Comic Sans MS"/>
              </a:rPr>
              <a:t>pro</a:t>
            </a:r>
            <a:r>
              <a:rPr sz="2400" dirty="0">
                <a:latin typeface="Comic Sans MS"/>
                <a:cs typeface="Comic Sans MS"/>
              </a:rPr>
              <a:t>du</a:t>
            </a:r>
            <a:r>
              <a:rPr sz="2400" spc="-5" dirty="0">
                <a:latin typeface="Comic Sans MS"/>
                <a:cs typeface="Comic Sans MS"/>
              </a:rPr>
              <a:t>c</a:t>
            </a:r>
            <a:r>
              <a:rPr sz="2400" dirty="0">
                <a:latin typeface="Comic Sans MS"/>
                <a:cs typeface="Comic Sans MS"/>
              </a:rPr>
              <a:t>t	</a:t>
            </a:r>
            <a:r>
              <a:rPr sz="2400" spc="-15" dirty="0">
                <a:latin typeface="Comic Sans MS"/>
                <a:cs typeface="Comic Sans MS"/>
              </a:rPr>
              <a:t>t</a:t>
            </a:r>
            <a:r>
              <a:rPr sz="2400" spc="10" dirty="0">
                <a:latin typeface="Comic Sans MS"/>
                <a:cs typeface="Comic Sans MS"/>
              </a:rPr>
              <a:t>h</a:t>
            </a:r>
            <a:r>
              <a:rPr sz="2400" spc="-10" dirty="0">
                <a:latin typeface="Comic Sans MS"/>
                <a:cs typeface="Comic Sans MS"/>
              </a:rPr>
              <a:t>a</a:t>
            </a:r>
            <a:r>
              <a:rPr sz="2400" dirty="0">
                <a:latin typeface="Comic Sans MS"/>
                <a:cs typeface="Comic Sans MS"/>
              </a:rPr>
              <a:t>t	s</a:t>
            </a:r>
            <a:r>
              <a:rPr sz="2400" spc="-5" dirty="0">
                <a:latin typeface="Comic Sans MS"/>
                <a:cs typeface="Comic Sans MS"/>
              </a:rPr>
              <a:t>ig</a:t>
            </a:r>
            <a:r>
              <a:rPr sz="2400" dirty="0">
                <a:latin typeface="Comic Sans MS"/>
                <a:cs typeface="Comic Sans MS"/>
              </a:rPr>
              <a:t>n</a:t>
            </a:r>
            <a:r>
              <a:rPr sz="2400" spc="-5" dirty="0">
                <a:latin typeface="Comic Sans MS"/>
                <a:cs typeface="Comic Sans MS"/>
              </a:rPr>
              <a:t>i</a:t>
            </a:r>
            <a:r>
              <a:rPr sz="2400" spc="10" dirty="0">
                <a:latin typeface="Comic Sans MS"/>
                <a:cs typeface="Comic Sans MS"/>
              </a:rPr>
              <a:t>f</a:t>
            </a:r>
            <a:r>
              <a:rPr sz="2400" spc="-5" dirty="0">
                <a:latin typeface="Comic Sans MS"/>
                <a:cs typeface="Comic Sans MS"/>
              </a:rPr>
              <a:t>i</a:t>
            </a:r>
            <a:r>
              <a:rPr sz="2400" spc="5" dirty="0">
                <a:latin typeface="Comic Sans MS"/>
                <a:cs typeface="Comic Sans MS"/>
              </a:rPr>
              <a:t>c</a:t>
            </a:r>
            <a:r>
              <a:rPr sz="2400" spc="-10" dirty="0">
                <a:latin typeface="Comic Sans MS"/>
                <a:cs typeface="Comic Sans MS"/>
              </a:rPr>
              <a:t>a</a:t>
            </a:r>
            <a:r>
              <a:rPr sz="2400" dirty="0">
                <a:latin typeface="Comic Sans MS"/>
                <a:cs typeface="Comic Sans MS"/>
              </a:rPr>
              <a:t>n</a:t>
            </a:r>
            <a:r>
              <a:rPr sz="2400" spc="-5" dirty="0">
                <a:latin typeface="Comic Sans MS"/>
                <a:cs typeface="Comic Sans MS"/>
              </a:rPr>
              <a:t>t</a:t>
            </a:r>
            <a:r>
              <a:rPr sz="2400" dirty="0">
                <a:latin typeface="Comic Sans MS"/>
                <a:cs typeface="Comic Sans MS"/>
              </a:rPr>
              <a:t>ly	</a:t>
            </a:r>
            <a:r>
              <a:rPr sz="2400" spc="5" dirty="0">
                <a:latin typeface="Comic Sans MS"/>
                <a:cs typeface="Comic Sans MS"/>
              </a:rPr>
              <a:t>b</a:t>
            </a:r>
            <a:r>
              <a:rPr sz="2400" spc="-5" dirty="0">
                <a:latin typeface="Comic Sans MS"/>
                <a:cs typeface="Comic Sans MS"/>
              </a:rPr>
              <a:t>ro</a:t>
            </a:r>
            <a:r>
              <a:rPr sz="2400" dirty="0">
                <a:latin typeface="Comic Sans MS"/>
                <a:cs typeface="Comic Sans MS"/>
              </a:rPr>
              <a:t>a</a:t>
            </a:r>
            <a:r>
              <a:rPr sz="2400" spc="-15" dirty="0">
                <a:latin typeface="Comic Sans MS"/>
                <a:cs typeface="Comic Sans MS"/>
              </a:rPr>
              <a:t>d</a:t>
            </a:r>
            <a:r>
              <a:rPr sz="2400" spc="5" dirty="0">
                <a:latin typeface="Comic Sans MS"/>
                <a:cs typeface="Comic Sans MS"/>
              </a:rPr>
              <a:t>e</a:t>
            </a:r>
            <a:r>
              <a:rPr sz="2400" dirty="0">
                <a:latin typeface="Comic Sans MS"/>
                <a:cs typeface="Comic Sans MS"/>
              </a:rPr>
              <a:t>ns  </a:t>
            </a:r>
            <a:r>
              <a:rPr sz="2400" spc="-5" dirty="0">
                <a:latin typeface="Comic Sans MS"/>
                <a:cs typeface="Comic Sans MS"/>
              </a:rPr>
              <a:t>the market for an existing</a:t>
            </a:r>
            <a:r>
              <a:rPr sz="2400" spc="15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product</a:t>
            </a:r>
            <a:endParaRPr sz="2400" dirty="0">
              <a:latin typeface="Comic Sans MS"/>
              <a:cs typeface="Comic Sans MS"/>
            </a:endParaRPr>
          </a:p>
          <a:p>
            <a:pPr marL="355600" marR="5715" indent="-342900">
              <a:lnSpc>
                <a:spcPct val="100000"/>
              </a:lnSpc>
              <a:spcBef>
                <a:spcPts val="600"/>
              </a:spcBef>
              <a:buChar char="•"/>
              <a:tabLst>
                <a:tab pos="354965" algn="l"/>
                <a:tab pos="355600" algn="l"/>
                <a:tab pos="935355" algn="l"/>
                <a:tab pos="1555115" algn="l"/>
                <a:tab pos="2860675" algn="l"/>
                <a:tab pos="4592955" algn="l"/>
                <a:tab pos="5036185" algn="l"/>
                <a:tab pos="5389245" algn="l"/>
              </a:tabLst>
            </a:pPr>
            <a:r>
              <a:rPr sz="2400" spc="-10" dirty="0">
                <a:latin typeface="Comic Sans MS"/>
                <a:cs typeface="Comic Sans MS"/>
              </a:rPr>
              <a:t>A</a:t>
            </a:r>
            <a:r>
              <a:rPr sz="2400" dirty="0">
                <a:latin typeface="Comic Sans MS"/>
                <a:cs typeface="Comic Sans MS"/>
              </a:rPr>
              <a:t>n	</a:t>
            </a:r>
            <a:r>
              <a:rPr sz="2400" spc="-5" dirty="0">
                <a:latin typeface="Comic Sans MS"/>
                <a:cs typeface="Comic Sans MS"/>
              </a:rPr>
              <a:t>o</a:t>
            </a:r>
            <a:r>
              <a:rPr sz="2400" dirty="0">
                <a:latin typeface="Comic Sans MS"/>
                <a:cs typeface="Comic Sans MS"/>
              </a:rPr>
              <a:t>ld	</a:t>
            </a:r>
            <a:r>
              <a:rPr sz="2400" spc="5" dirty="0">
                <a:latin typeface="Comic Sans MS"/>
                <a:cs typeface="Comic Sans MS"/>
              </a:rPr>
              <a:t>p</a:t>
            </a:r>
            <a:r>
              <a:rPr sz="2400" spc="-5" dirty="0">
                <a:latin typeface="Comic Sans MS"/>
                <a:cs typeface="Comic Sans MS"/>
              </a:rPr>
              <a:t>ro</a:t>
            </a:r>
            <a:r>
              <a:rPr sz="2400" spc="-15" dirty="0">
                <a:latin typeface="Comic Sans MS"/>
                <a:cs typeface="Comic Sans MS"/>
              </a:rPr>
              <a:t>d</a:t>
            </a:r>
            <a:r>
              <a:rPr sz="2400" dirty="0">
                <a:latin typeface="Comic Sans MS"/>
                <a:cs typeface="Comic Sans MS"/>
              </a:rPr>
              <a:t>u</a:t>
            </a:r>
            <a:r>
              <a:rPr sz="2400" spc="5" dirty="0">
                <a:latin typeface="Comic Sans MS"/>
                <a:cs typeface="Comic Sans MS"/>
              </a:rPr>
              <a:t>c</a:t>
            </a:r>
            <a:r>
              <a:rPr sz="2400" dirty="0">
                <a:latin typeface="Comic Sans MS"/>
                <a:cs typeface="Comic Sans MS"/>
              </a:rPr>
              <a:t>t	</a:t>
            </a:r>
            <a:r>
              <a:rPr sz="2400" spc="-5" dirty="0">
                <a:latin typeface="Comic Sans MS"/>
                <a:cs typeface="Comic Sans MS"/>
              </a:rPr>
              <a:t>i</a:t>
            </a:r>
            <a:r>
              <a:rPr sz="2400" dirty="0">
                <a:latin typeface="Comic Sans MS"/>
                <a:cs typeface="Comic Sans MS"/>
              </a:rPr>
              <a:t>n</a:t>
            </a:r>
            <a:r>
              <a:rPr sz="2400" spc="-15" dirty="0">
                <a:latin typeface="Comic Sans MS"/>
                <a:cs typeface="Comic Sans MS"/>
              </a:rPr>
              <a:t>t</a:t>
            </a:r>
            <a:r>
              <a:rPr sz="2400" spc="5" dirty="0">
                <a:latin typeface="Comic Sans MS"/>
                <a:cs typeface="Comic Sans MS"/>
              </a:rPr>
              <a:t>r</a:t>
            </a:r>
            <a:r>
              <a:rPr sz="2400" spc="-5" dirty="0">
                <a:latin typeface="Comic Sans MS"/>
                <a:cs typeface="Comic Sans MS"/>
              </a:rPr>
              <a:t>o</a:t>
            </a:r>
            <a:r>
              <a:rPr sz="2400" spc="-15" dirty="0">
                <a:latin typeface="Comic Sans MS"/>
                <a:cs typeface="Comic Sans MS"/>
              </a:rPr>
              <a:t>d</a:t>
            </a:r>
            <a:r>
              <a:rPr sz="2400" dirty="0">
                <a:latin typeface="Comic Sans MS"/>
                <a:cs typeface="Comic Sans MS"/>
              </a:rPr>
              <a:t>u</a:t>
            </a:r>
            <a:r>
              <a:rPr sz="2400" spc="5" dirty="0">
                <a:latin typeface="Comic Sans MS"/>
                <a:cs typeface="Comic Sans MS"/>
              </a:rPr>
              <a:t>c</a:t>
            </a:r>
            <a:r>
              <a:rPr sz="2400" spc="-5" dirty="0">
                <a:latin typeface="Comic Sans MS"/>
                <a:cs typeface="Comic Sans MS"/>
              </a:rPr>
              <a:t>e</a:t>
            </a:r>
            <a:r>
              <a:rPr sz="2400" dirty="0">
                <a:latin typeface="Comic Sans MS"/>
                <a:cs typeface="Comic Sans MS"/>
              </a:rPr>
              <a:t>d	</a:t>
            </a:r>
            <a:r>
              <a:rPr sz="2400" spc="-5" dirty="0">
                <a:latin typeface="Comic Sans MS"/>
                <a:cs typeface="Comic Sans MS"/>
              </a:rPr>
              <a:t>i</a:t>
            </a:r>
            <a:r>
              <a:rPr sz="2400" dirty="0">
                <a:latin typeface="Comic Sans MS"/>
                <a:cs typeface="Comic Sans MS"/>
              </a:rPr>
              <a:t>n	a	n</a:t>
            </a:r>
            <a:r>
              <a:rPr sz="2400" spc="5" dirty="0">
                <a:latin typeface="Comic Sans MS"/>
                <a:cs typeface="Comic Sans MS"/>
              </a:rPr>
              <a:t>e</a:t>
            </a:r>
            <a:r>
              <a:rPr sz="2400" dirty="0">
                <a:latin typeface="Comic Sans MS"/>
                <a:cs typeface="Comic Sans MS"/>
              </a:rPr>
              <a:t>w  </a:t>
            </a:r>
            <a:r>
              <a:rPr sz="2400" spc="-5" dirty="0">
                <a:latin typeface="Comic Sans MS"/>
                <a:cs typeface="Comic Sans MS"/>
              </a:rPr>
              <a:t>market</a:t>
            </a:r>
            <a:endParaRPr sz="2400" dirty="0">
              <a:latin typeface="Comic Sans MS"/>
              <a:cs typeface="Comic Sans MS"/>
            </a:endParaRPr>
          </a:p>
          <a:p>
            <a:pPr marL="355600" marR="6350" indent="-342900">
              <a:lnSpc>
                <a:spcPts val="287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omic Sans MS"/>
                <a:cs typeface="Comic Sans MS"/>
              </a:rPr>
              <a:t>An old product packaged in </a:t>
            </a:r>
            <a:r>
              <a:rPr sz="2400" dirty="0">
                <a:latin typeface="Comic Sans MS"/>
                <a:cs typeface="Comic Sans MS"/>
              </a:rPr>
              <a:t>a </a:t>
            </a:r>
            <a:r>
              <a:rPr sz="2400" spc="-5" dirty="0">
                <a:latin typeface="Comic Sans MS"/>
                <a:cs typeface="Comic Sans MS"/>
              </a:rPr>
              <a:t>different  way</a:t>
            </a:r>
            <a:endParaRPr sz="2400" dirty="0">
              <a:latin typeface="Comic Sans MS"/>
              <a:cs typeface="Comic Sans MS"/>
            </a:endParaRPr>
          </a:p>
          <a:p>
            <a:pPr marL="355600" marR="5080" indent="-342900">
              <a:lnSpc>
                <a:spcPct val="100000"/>
              </a:lnSpc>
              <a:spcBef>
                <a:spcPts val="520"/>
              </a:spcBef>
              <a:buChar char="•"/>
              <a:tabLst>
                <a:tab pos="354965" algn="l"/>
                <a:tab pos="355600" algn="l"/>
                <a:tab pos="1118235" algn="l"/>
                <a:tab pos="1919605" algn="l"/>
                <a:tab pos="3404870" algn="l"/>
                <a:tab pos="5145405" algn="l"/>
                <a:tab pos="5770245" algn="l"/>
              </a:tabLst>
            </a:pPr>
            <a:r>
              <a:rPr sz="2400" spc="-10" dirty="0">
                <a:latin typeface="Comic Sans MS"/>
                <a:cs typeface="Comic Sans MS"/>
              </a:rPr>
              <a:t>A</a:t>
            </a:r>
            <a:r>
              <a:rPr sz="2400" dirty="0">
                <a:latin typeface="Comic Sans MS"/>
                <a:cs typeface="Comic Sans MS"/>
              </a:rPr>
              <a:t>n	</a:t>
            </a:r>
            <a:r>
              <a:rPr sz="2400" spc="-15" dirty="0">
                <a:latin typeface="Comic Sans MS"/>
                <a:cs typeface="Comic Sans MS"/>
              </a:rPr>
              <a:t>o</a:t>
            </a:r>
            <a:r>
              <a:rPr sz="2400" spc="10" dirty="0">
                <a:latin typeface="Comic Sans MS"/>
                <a:cs typeface="Comic Sans MS"/>
              </a:rPr>
              <a:t>l</a:t>
            </a:r>
            <a:r>
              <a:rPr sz="2400" dirty="0">
                <a:latin typeface="Comic Sans MS"/>
                <a:cs typeface="Comic Sans MS"/>
              </a:rPr>
              <a:t>d	</a:t>
            </a:r>
            <a:r>
              <a:rPr sz="2400" spc="-5" dirty="0">
                <a:latin typeface="Comic Sans MS"/>
                <a:cs typeface="Comic Sans MS"/>
              </a:rPr>
              <a:t>p</a:t>
            </a:r>
            <a:r>
              <a:rPr sz="2400" spc="5" dirty="0">
                <a:latin typeface="Comic Sans MS"/>
                <a:cs typeface="Comic Sans MS"/>
              </a:rPr>
              <a:t>r</a:t>
            </a:r>
            <a:r>
              <a:rPr sz="2400" spc="-5" dirty="0">
                <a:latin typeface="Comic Sans MS"/>
                <a:cs typeface="Comic Sans MS"/>
              </a:rPr>
              <a:t>o</a:t>
            </a:r>
            <a:r>
              <a:rPr sz="2400" spc="-15" dirty="0">
                <a:latin typeface="Comic Sans MS"/>
                <a:cs typeface="Comic Sans MS"/>
              </a:rPr>
              <a:t>d</a:t>
            </a:r>
            <a:r>
              <a:rPr sz="2400" dirty="0">
                <a:latin typeface="Comic Sans MS"/>
                <a:cs typeface="Comic Sans MS"/>
              </a:rPr>
              <a:t>u</a:t>
            </a:r>
            <a:r>
              <a:rPr sz="2400" spc="-5" dirty="0">
                <a:latin typeface="Comic Sans MS"/>
                <a:cs typeface="Comic Sans MS"/>
              </a:rPr>
              <a:t>c</a:t>
            </a:r>
            <a:r>
              <a:rPr sz="2400" dirty="0">
                <a:latin typeface="Comic Sans MS"/>
                <a:cs typeface="Comic Sans MS"/>
              </a:rPr>
              <a:t>t	</a:t>
            </a:r>
            <a:r>
              <a:rPr sz="2400" spc="-5" dirty="0">
                <a:latin typeface="Comic Sans MS"/>
                <a:cs typeface="Comic Sans MS"/>
              </a:rPr>
              <a:t>m</a:t>
            </a:r>
            <a:r>
              <a:rPr sz="2400" dirty="0">
                <a:latin typeface="Comic Sans MS"/>
                <a:cs typeface="Comic Sans MS"/>
              </a:rPr>
              <a:t>a</a:t>
            </a:r>
            <a:r>
              <a:rPr sz="2400" spc="-5" dirty="0">
                <a:latin typeface="Comic Sans MS"/>
                <a:cs typeface="Comic Sans MS"/>
              </a:rPr>
              <a:t>rk</a:t>
            </a:r>
            <a:r>
              <a:rPr sz="2400" spc="5" dirty="0">
                <a:latin typeface="Comic Sans MS"/>
                <a:cs typeface="Comic Sans MS"/>
              </a:rPr>
              <a:t>e</a:t>
            </a:r>
            <a:r>
              <a:rPr sz="2400" spc="-5" dirty="0">
                <a:latin typeface="Comic Sans MS"/>
                <a:cs typeface="Comic Sans MS"/>
              </a:rPr>
              <a:t>t</a:t>
            </a:r>
            <a:r>
              <a:rPr sz="2400" spc="5" dirty="0">
                <a:latin typeface="Comic Sans MS"/>
                <a:cs typeface="Comic Sans MS"/>
              </a:rPr>
              <a:t>e</a:t>
            </a:r>
            <a:r>
              <a:rPr sz="2400" dirty="0">
                <a:latin typeface="Comic Sans MS"/>
                <a:cs typeface="Comic Sans MS"/>
              </a:rPr>
              <a:t>d	</a:t>
            </a:r>
            <a:r>
              <a:rPr sz="2400" spc="-5" dirty="0">
                <a:latin typeface="Comic Sans MS"/>
                <a:cs typeface="Comic Sans MS"/>
              </a:rPr>
              <a:t>i</a:t>
            </a:r>
            <a:r>
              <a:rPr sz="2400" dirty="0">
                <a:latin typeface="Comic Sans MS"/>
                <a:cs typeface="Comic Sans MS"/>
              </a:rPr>
              <a:t>n	a  </a:t>
            </a:r>
            <a:r>
              <a:rPr sz="2400" spc="-5" dirty="0">
                <a:latin typeface="Comic Sans MS"/>
                <a:cs typeface="Comic Sans MS"/>
              </a:rPr>
              <a:t>different way</a:t>
            </a:r>
            <a:endParaRPr sz="2400" dirty="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1420" y="566420"/>
            <a:ext cx="467741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97000" algn="l"/>
                <a:tab pos="2002155" algn="l"/>
                <a:tab pos="3036570" algn="l"/>
              </a:tabLst>
            </a:pPr>
            <a:r>
              <a:rPr spc="-45" dirty="0"/>
              <a:t>Types	</a:t>
            </a:r>
            <a:r>
              <a:rPr spc="-65" dirty="0"/>
              <a:t>of	</a:t>
            </a:r>
            <a:r>
              <a:rPr spc="-30" dirty="0"/>
              <a:t>new	</a:t>
            </a:r>
            <a:r>
              <a:rPr spc="15" dirty="0"/>
              <a:t>product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0739" y="1254760"/>
            <a:ext cx="5939790" cy="5233670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690"/>
              </a:spcBef>
              <a:buChar char="•"/>
              <a:tabLst>
                <a:tab pos="355600" algn="l"/>
              </a:tabLst>
            </a:pPr>
            <a:r>
              <a:rPr sz="2400" spc="-5" dirty="0">
                <a:latin typeface="Comic Sans MS"/>
                <a:cs typeface="Comic Sans MS"/>
              </a:rPr>
              <a:t>Innovative</a:t>
            </a:r>
            <a:r>
              <a:rPr sz="2400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products</a:t>
            </a:r>
            <a:endParaRPr sz="2400">
              <a:latin typeface="Comic Sans MS"/>
              <a:cs typeface="Comic Sans MS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90"/>
              </a:spcBef>
              <a:buChar char="•"/>
              <a:tabLst>
                <a:tab pos="355600" algn="l"/>
              </a:tabLst>
            </a:pPr>
            <a:r>
              <a:rPr sz="2400" dirty="0">
                <a:latin typeface="Comic Sans MS"/>
                <a:cs typeface="Comic Sans MS"/>
              </a:rPr>
              <a:t>New </a:t>
            </a:r>
            <a:r>
              <a:rPr sz="2400" spc="-5" dirty="0">
                <a:latin typeface="Comic Sans MS"/>
                <a:cs typeface="Comic Sans MS"/>
              </a:rPr>
              <a:t>product </a:t>
            </a:r>
            <a:r>
              <a:rPr sz="2400" dirty="0">
                <a:latin typeface="Comic Sans MS"/>
                <a:cs typeface="Comic Sans MS"/>
              </a:rPr>
              <a:t>lines – </a:t>
            </a:r>
            <a:r>
              <a:rPr sz="2400" spc="-5" dirty="0">
                <a:latin typeface="Comic Sans MS"/>
                <a:cs typeface="Comic Sans MS"/>
              </a:rPr>
              <a:t>to allow the </a:t>
            </a:r>
            <a:r>
              <a:rPr sz="2400" dirty="0">
                <a:latin typeface="Comic Sans MS"/>
                <a:cs typeface="Comic Sans MS"/>
              </a:rPr>
              <a:t>firm  </a:t>
            </a:r>
            <a:r>
              <a:rPr sz="2400" spc="-5" dirty="0">
                <a:latin typeface="Comic Sans MS"/>
                <a:cs typeface="Comic Sans MS"/>
              </a:rPr>
              <a:t>to enter an existing</a:t>
            </a:r>
            <a:r>
              <a:rPr sz="2400" spc="20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market</a:t>
            </a:r>
            <a:endParaRPr sz="2400">
              <a:latin typeface="Comic Sans MS"/>
              <a:cs typeface="Comic Sans MS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0"/>
              </a:spcBef>
              <a:buChar char="•"/>
              <a:tabLst>
                <a:tab pos="355600" algn="l"/>
              </a:tabLst>
            </a:pPr>
            <a:r>
              <a:rPr sz="2400" spc="-10" dirty="0">
                <a:latin typeface="Comic Sans MS"/>
                <a:cs typeface="Comic Sans MS"/>
              </a:rPr>
              <a:t>Addition </a:t>
            </a:r>
            <a:r>
              <a:rPr sz="2400" spc="-5" dirty="0">
                <a:latin typeface="Comic Sans MS"/>
                <a:cs typeface="Comic Sans MS"/>
              </a:rPr>
              <a:t>to product line </a:t>
            </a:r>
            <a:r>
              <a:rPr sz="2400" dirty="0">
                <a:latin typeface="Comic Sans MS"/>
                <a:cs typeface="Comic Sans MS"/>
              </a:rPr>
              <a:t>– </a:t>
            </a:r>
            <a:r>
              <a:rPr sz="2400" spc="-5" dirty="0">
                <a:latin typeface="Comic Sans MS"/>
                <a:cs typeface="Comic Sans MS"/>
              </a:rPr>
              <a:t>to  supplement the firm’s existing product  line</a:t>
            </a:r>
            <a:endParaRPr sz="2400">
              <a:latin typeface="Comic Sans MS"/>
              <a:cs typeface="Comic Sans MS"/>
            </a:endParaRPr>
          </a:p>
          <a:p>
            <a:pPr marL="355600" marR="6350" indent="-342900" algn="just">
              <a:lnSpc>
                <a:spcPct val="100000"/>
              </a:lnSpc>
              <a:spcBef>
                <a:spcPts val="600"/>
              </a:spcBef>
              <a:buChar char="•"/>
              <a:tabLst>
                <a:tab pos="355600" algn="l"/>
              </a:tabLst>
            </a:pPr>
            <a:r>
              <a:rPr sz="2400" spc="-5" dirty="0">
                <a:latin typeface="Comic Sans MS"/>
                <a:cs typeface="Comic Sans MS"/>
              </a:rPr>
              <a:t>Improvements and revisions of  existing</a:t>
            </a:r>
            <a:r>
              <a:rPr sz="2400" spc="-10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product</a:t>
            </a:r>
            <a:endParaRPr sz="2400">
              <a:latin typeface="Comic Sans MS"/>
              <a:cs typeface="Comic Sans MS"/>
            </a:endParaRPr>
          </a:p>
          <a:p>
            <a:pPr marL="355600" marR="5080" indent="-342900" algn="just">
              <a:lnSpc>
                <a:spcPts val="2870"/>
              </a:lnSpc>
              <a:spcBef>
                <a:spcPts val="700"/>
              </a:spcBef>
              <a:buChar char="•"/>
              <a:tabLst>
                <a:tab pos="355600" algn="l"/>
              </a:tabLst>
            </a:pPr>
            <a:r>
              <a:rPr sz="2400" spc="-5" dirty="0">
                <a:latin typeface="Comic Sans MS"/>
                <a:cs typeface="Comic Sans MS"/>
              </a:rPr>
              <a:t>Repositioned products </a:t>
            </a:r>
            <a:r>
              <a:rPr sz="2400" dirty="0">
                <a:latin typeface="Comic Sans MS"/>
                <a:cs typeface="Comic Sans MS"/>
              </a:rPr>
              <a:t>– </a:t>
            </a:r>
            <a:r>
              <a:rPr sz="2400" spc="-5" dirty="0">
                <a:latin typeface="Comic Sans MS"/>
                <a:cs typeface="Comic Sans MS"/>
              </a:rPr>
              <a:t>existing  products targets </a:t>
            </a:r>
            <a:r>
              <a:rPr sz="2400" dirty="0">
                <a:latin typeface="Comic Sans MS"/>
                <a:cs typeface="Comic Sans MS"/>
              </a:rPr>
              <a:t>at new</a:t>
            </a:r>
            <a:r>
              <a:rPr sz="2400" spc="-10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market</a:t>
            </a:r>
            <a:endParaRPr sz="2400">
              <a:latin typeface="Comic Sans MS"/>
              <a:cs typeface="Comic Sans MS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20"/>
              </a:spcBef>
              <a:buChar char="•"/>
              <a:tabLst>
                <a:tab pos="355600" algn="l"/>
              </a:tabLst>
            </a:pPr>
            <a:r>
              <a:rPr sz="2400" spc="-5" dirty="0">
                <a:latin typeface="Comic Sans MS"/>
                <a:cs typeface="Comic Sans MS"/>
              </a:rPr>
              <a:t>Cost reduction </a:t>
            </a:r>
            <a:r>
              <a:rPr sz="2400" dirty="0">
                <a:latin typeface="Comic Sans MS"/>
                <a:cs typeface="Comic Sans MS"/>
              </a:rPr>
              <a:t>new </a:t>
            </a:r>
            <a:r>
              <a:rPr sz="2400" spc="-5" dirty="0">
                <a:latin typeface="Comic Sans MS"/>
                <a:cs typeface="Comic Sans MS"/>
              </a:rPr>
              <a:t>product that  provide similar performance </a:t>
            </a:r>
            <a:r>
              <a:rPr sz="2400" dirty="0">
                <a:latin typeface="Comic Sans MS"/>
                <a:cs typeface="Comic Sans MS"/>
              </a:rPr>
              <a:t>at </a:t>
            </a:r>
            <a:r>
              <a:rPr sz="2400" spc="-5" dirty="0">
                <a:latin typeface="Comic Sans MS"/>
                <a:cs typeface="Comic Sans MS"/>
              </a:rPr>
              <a:t>lower  cost</a:t>
            </a:r>
            <a:endParaRPr sz="24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35479" y="703579"/>
            <a:ext cx="573278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47265" algn="l"/>
                <a:tab pos="2853055" algn="l"/>
                <a:tab pos="3886200" algn="l"/>
              </a:tabLst>
            </a:pPr>
            <a:r>
              <a:rPr spc="145" dirty="0"/>
              <a:t>E</a:t>
            </a:r>
            <a:r>
              <a:rPr spc="5" dirty="0"/>
              <a:t>x</a:t>
            </a:r>
            <a:r>
              <a:rPr spc="15" dirty="0"/>
              <a:t>a</a:t>
            </a:r>
            <a:r>
              <a:rPr spc="-300" dirty="0"/>
              <a:t>m</a:t>
            </a:r>
            <a:r>
              <a:rPr spc="95" dirty="0"/>
              <a:t>p</a:t>
            </a:r>
            <a:r>
              <a:rPr spc="185" dirty="0"/>
              <a:t>l</a:t>
            </a:r>
            <a:r>
              <a:rPr spc="-90" dirty="0"/>
              <a:t>e</a:t>
            </a:r>
            <a:r>
              <a:rPr spc="-280" dirty="0"/>
              <a:t>s</a:t>
            </a:r>
            <a:r>
              <a:rPr dirty="0"/>
              <a:t>	</a:t>
            </a:r>
            <a:r>
              <a:rPr spc="-75" dirty="0"/>
              <a:t>o</a:t>
            </a:r>
            <a:r>
              <a:rPr spc="-55" dirty="0"/>
              <a:t>f</a:t>
            </a:r>
            <a:r>
              <a:rPr dirty="0"/>
              <a:t>	</a:t>
            </a:r>
            <a:r>
              <a:rPr spc="-55" dirty="0"/>
              <a:t>n</a:t>
            </a:r>
            <a:r>
              <a:rPr spc="-90" dirty="0"/>
              <a:t>e</a:t>
            </a:r>
            <a:r>
              <a:rPr spc="50" dirty="0"/>
              <a:t>w</a:t>
            </a:r>
            <a:r>
              <a:rPr dirty="0"/>
              <a:t>	</a:t>
            </a:r>
            <a:r>
              <a:rPr spc="95" dirty="0"/>
              <a:t>p</a:t>
            </a:r>
            <a:r>
              <a:rPr spc="-20" dirty="0"/>
              <a:t>r</a:t>
            </a:r>
            <a:r>
              <a:rPr spc="-75" dirty="0"/>
              <a:t>o</a:t>
            </a:r>
            <a:r>
              <a:rPr spc="95" dirty="0"/>
              <a:t>d</a:t>
            </a:r>
            <a:r>
              <a:rPr spc="-55" dirty="0"/>
              <a:t>u</a:t>
            </a:r>
            <a:r>
              <a:rPr spc="-90" dirty="0"/>
              <a:t>c</a:t>
            </a:r>
            <a:r>
              <a:rPr spc="505" dirty="0"/>
              <a:t>t</a:t>
            </a:r>
            <a:r>
              <a:rPr spc="-280"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0739" y="1852929"/>
            <a:ext cx="5786120" cy="28207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  <a:tab pos="1160780" algn="l"/>
                <a:tab pos="1649730" algn="l"/>
                <a:tab pos="2324735" algn="l"/>
                <a:tab pos="3286760" algn="l"/>
                <a:tab pos="3606800" algn="l"/>
                <a:tab pos="4392930" algn="l"/>
              </a:tabLst>
            </a:pPr>
            <a:r>
              <a:rPr sz="2400" dirty="0">
                <a:latin typeface="Comic Sans MS"/>
                <a:cs typeface="Comic Sans MS"/>
              </a:rPr>
              <a:t>New	</a:t>
            </a:r>
            <a:r>
              <a:rPr sz="2400" spc="-5" dirty="0">
                <a:latin typeface="Comic Sans MS"/>
                <a:cs typeface="Comic Sans MS"/>
              </a:rPr>
              <a:t>to	the	world	</a:t>
            </a:r>
            <a:r>
              <a:rPr sz="2400" dirty="0">
                <a:latin typeface="Comic Sans MS"/>
                <a:cs typeface="Comic Sans MS"/>
              </a:rPr>
              <a:t>–	high	</a:t>
            </a:r>
            <a:r>
              <a:rPr sz="2400" spc="-5" dirty="0">
                <a:latin typeface="Comic Sans MS"/>
                <a:cs typeface="Comic Sans MS"/>
              </a:rPr>
              <a:t>definition</a:t>
            </a:r>
            <a:endParaRPr sz="2400" dirty="0">
              <a:latin typeface="Comic Sans MS"/>
              <a:cs typeface="Comic Sans MS"/>
            </a:endParaRPr>
          </a:p>
          <a:p>
            <a:pPr marL="355600" marR="5080">
              <a:lnSpc>
                <a:spcPts val="4610"/>
              </a:lnSpc>
              <a:spcBef>
                <a:spcPts val="430"/>
              </a:spcBef>
              <a:tabLst>
                <a:tab pos="1012825" algn="l"/>
                <a:tab pos="1851025" algn="l"/>
                <a:tab pos="2557145" algn="l"/>
                <a:tab pos="3839845" algn="l"/>
                <a:tab pos="4496435" algn="l"/>
              </a:tabLst>
            </a:pPr>
            <a:r>
              <a:rPr sz="2400" spc="-5" dirty="0">
                <a:latin typeface="Comic Sans MS"/>
                <a:cs typeface="Comic Sans MS"/>
              </a:rPr>
              <a:t>T</a:t>
            </a:r>
            <a:r>
              <a:rPr sz="2400" dirty="0">
                <a:latin typeface="Comic Sans MS"/>
                <a:cs typeface="Comic Sans MS"/>
              </a:rPr>
              <a:t>V,	</a:t>
            </a:r>
            <a:r>
              <a:rPr sz="2400" spc="-5" dirty="0">
                <a:latin typeface="Comic Sans MS"/>
                <a:cs typeface="Comic Sans MS"/>
              </a:rPr>
              <a:t>ipo</a:t>
            </a:r>
            <a:r>
              <a:rPr sz="2400" dirty="0">
                <a:latin typeface="Comic Sans MS"/>
                <a:cs typeface="Comic Sans MS"/>
              </a:rPr>
              <a:t>d,	</a:t>
            </a:r>
            <a:r>
              <a:rPr sz="2400" spc="-5" dirty="0">
                <a:latin typeface="Comic Sans MS"/>
                <a:cs typeface="Comic Sans MS"/>
              </a:rPr>
              <a:t>f</a:t>
            </a:r>
            <a:r>
              <a:rPr sz="2400" dirty="0">
                <a:latin typeface="Comic Sans MS"/>
                <a:cs typeface="Comic Sans MS"/>
              </a:rPr>
              <a:t>lat	</a:t>
            </a:r>
            <a:r>
              <a:rPr sz="2400" spc="-10" dirty="0">
                <a:latin typeface="Comic Sans MS"/>
                <a:cs typeface="Comic Sans MS"/>
              </a:rPr>
              <a:t>s</a:t>
            </a:r>
            <a:r>
              <a:rPr sz="2400" spc="5" dirty="0">
                <a:latin typeface="Comic Sans MS"/>
                <a:cs typeface="Comic Sans MS"/>
              </a:rPr>
              <a:t>c</a:t>
            </a:r>
            <a:r>
              <a:rPr sz="2400" spc="-5" dirty="0">
                <a:latin typeface="Comic Sans MS"/>
                <a:cs typeface="Comic Sans MS"/>
              </a:rPr>
              <a:t>r</a:t>
            </a:r>
            <a:r>
              <a:rPr sz="2400" spc="5" dirty="0">
                <a:latin typeface="Comic Sans MS"/>
                <a:cs typeface="Comic Sans MS"/>
              </a:rPr>
              <a:t>ee</a:t>
            </a:r>
            <a:r>
              <a:rPr sz="2400" dirty="0">
                <a:latin typeface="Comic Sans MS"/>
                <a:cs typeface="Comic Sans MS"/>
              </a:rPr>
              <a:t>n	</a:t>
            </a:r>
            <a:r>
              <a:rPr sz="2400" spc="-5" dirty="0">
                <a:latin typeface="Comic Sans MS"/>
                <a:cs typeface="Comic Sans MS"/>
              </a:rPr>
              <a:t>T</a:t>
            </a:r>
            <a:r>
              <a:rPr sz="2400" dirty="0">
                <a:latin typeface="Comic Sans MS"/>
                <a:cs typeface="Comic Sans MS"/>
              </a:rPr>
              <a:t>V,	P</a:t>
            </a:r>
            <a:r>
              <a:rPr sz="2400" spc="-5" dirty="0">
                <a:latin typeface="Comic Sans MS"/>
                <a:cs typeface="Comic Sans MS"/>
              </a:rPr>
              <a:t>ro</a:t>
            </a:r>
            <a:r>
              <a:rPr sz="2400" spc="5" dirty="0">
                <a:latin typeface="Comic Sans MS"/>
                <a:cs typeface="Comic Sans MS"/>
              </a:rPr>
              <a:t>b</a:t>
            </a:r>
            <a:r>
              <a:rPr sz="2400" spc="-5" dirty="0">
                <a:latin typeface="Comic Sans MS"/>
                <a:cs typeface="Comic Sans MS"/>
              </a:rPr>
              <a:t>ioti</a:t>
            </a:r>
            <a:r>
              <a:rPr sz="2400" dirty="0">
                <a:latin typeface="Comic Sans MS"/>
                <a:cs typeface="Comic Sans MS"/>
              </a:rPr>
              <a:t>c  </a:t>
            </a:r>
            <a:r>
              <a:rPr sz="2400" spc="-5" dirty="0">
                <a:latin typeface="Comic Sans MS"/>
                <a:cs typeface="Comic Sans MS"/>
              </a:rPr>
              <a:t>Ice</a:t>
            </a:r>
            <a:r>
              <a:rPr sz="2400" dirty="0">
                <a:latin typeface="Comic Sans MS"/>
                <a:cs typeface="Comic Sans MS"/>
              </a:rPr>
              <a:t> Cream</a:t>
            </a:r>
          </a:p>
          <a:p>
            <a:pPr marL="355600" marR="5080" indent="-342900">
              <a:lnSpc>
                <a:spcPct val="159700"/>
              </a:lnSpc>
              <a:spcBef>
                <a:spcPts val="170"/>
              </a:spcBef>
              <a:buChar char="•"/>
              <a:tabLst>
                <a:tab pos="354965" algn="l"/>
                <a:tab pos="355600" algn="l"/>
                <a:tab pos="2607945" algn="l"/>
                <a:tab pos="5572760" algn="l"/>
              </a:tabLst>
            </a:pPr>
            <a:r>
              <a:rPr sz="2400" dirty="0">
                <a:latin typeface="Comic Sans MS"/>
                <a:cs typeface="Comic Sans MS"/>
              </a:rPr>
              <a:t>P</a:t>
            </a:r>
            <a:r>
              <a:rPr sz="2400" spc="-5" dirty="0">
                <a:latin typeface="Comic Sans MS"/>
                <a:cs typeface="Comic Sans MS"/>
              </a:rPr>
              <a:t>ro</a:t>
            </a:r>
            <a:r>
              <a:rPr sz="2400" spc="-15" dirty="0">
                <a:latin typeface="Comic Sans MS"/>
                <a:cs typeface="Comic Sans MS"/>
              </a:rPr>
              <a:t>d</a:t>
            </a:r>
            <a:r>
              <a:rPr sz="2400" dirty="0">
                <a:latin typeface="Comic Sans MS"/>
                <a:cs typeface="Comic Sans MS"/>
              </a:rPr>
              <a:t>u</a:t>
            </a:r>
            <a:r>
              <a:rPr sz="2400" spc="5" dirty="0">
                <a:latin typeface="Comic Sans MS"/>
                <a:cs typeface="Comic Sans MS"/>
              </a:rPr>
              <a:t>c</a:t>
            </a:r>
            <a:r>
              <a:rPr sz="2400" dirty="0">
                <a:latin typeface="Comic Sans MS"/>
                <a:cs typeface="Comic Sans MS"/>
              </a:rPr>
              <a:t>t	</a:t>
            </a:r>
            <a:r>
              <a:rPr sz="2400" spc="5" dirty="0">
                <a:latin typeface="Comic Sans MS"/>
                <a:cs typeface="Comic Sans MS"/>
              </a:rPr>
              <a:t>i</a:t>
            </a:r>
            <a:r>
              <a:rPr sz="2400" spc="-5" dirty="0">
                <a:latin typeface="Comic Sans MS"/>
                <a:cs typeface="Comic Sans MS"/>
              </a:rPr>
              <a:t>mpro</a:t>
            </a:r>
            <a:r>
              <a:rPr sz="2400" spc="-10" dirty="0">
                <a:latin typeface="Comic Sans MS"/>
                <a:cs typeface="Comic Sans MS"/>
              </a:rPr>
              <a:t>v</a:t>
            </a:r>
            <a:r>
              <a:rPr sz="2400" spc="10" dirty="0">
                <a:latin typeface="Comic Sans MS"/>
                <a:cs typeface="Comic Sans MS"/>
              </a:rPr>
              <a:t>e</a:t>
            </a:r>
            <a:r>
              <a:rPr sz="2400" spc="-15" dirty="0">
                <a:latin typeface="Comic Sans MS"/>
                <a:cs typeface="Comic Sans MS"/>
              </a:rPr>
              <a:t>m</a:t>
            </a:r>
            <a:r>
              <a:rPr sz="2400" spc="10" dirty="0">
                <a:latin typeface="Comic Sans MS"/>
                <a:cs typeface="Comic Sans MS"/>
              </a:rPr>
              <a:t>e</a:t>
            </a:r>
            <a:r>
              <a:rPr sz="2400" spc="-10" dirty="0">
                <a:latin typeface="Comic Sans MS"/>
                <a:cs typeface="Comic Sans MS"/>
              </a:rPr>
              <a:t>n</a:t>
            </a:r>
            <a:r>
              <a:rPr sz="2400" dirty="0">
                <a:latin typeface="Comic Sans MS"/>
                <a:cs typeface="Comic Sans MS"/>
              </a:rPr>
              <a:t>t	&amp;  replacement :SPEED by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spc="-5" dirty="0" smtClean="0">
                <a:latin typeface="Comic Sans MS"/>
                <a:cs typeface="Comic Sans MS"/>
              </a:rPr>
              <a:t>BPC</a:t>
            </a:r>
            <a:r>
              <a:rPr lang="en-US" sz="2400" spc="-5" dirty="0">
                <a:latin typeface="Comic Sans MS"/>
                <a:cs typeface="Comic Sans MS"/>
              </a:rPr>
              <a:t>L</a:t>
            </a:r>
            <a:endParaRPr sz="2400" dirty="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2730" y="596900"/>
            <a:ext cx="606044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68400" algn="l"/>
                <a:tab pos="2993390" algn="l"/>
                <a:tab pos="3894454" algn="l"/>
                <a:tab pos="4519930" algn="l"/>
                <a:tab pos="5638165" algn="l"/>
              </a:tabLst>
            </a:pPr>
            <a:r>
              <a:rPr spc="240" dirty="0"/>
              <a:t>N</a:t>
            </a:r>
            <a:r>
              <a:rPr spc="-90" dirty="0"/>
              <a:t>e</a:t>
            </a:r>
            <a:r>
              <a:rPr spc="50" dirty="0"/>
              <a:t>w</a:t>
            </a:r>
            <a:r>
              <a:rPr dirty="0"/>
              <a:t>	</a:t>
            </a:r>
            <a:r>
              <a:rPr spc="95" dirty="0"/>
              <a:t>p</a:t>
            </a:r>
            <a:r>
              <a:rPr spc="-30" dirty="0"/>
              <a:t>r</a:t>
            </a:r>
            <a:r>
              <a:rPr spc="-75" dirty="0"/>
              <a:t>o</a:t>
            </a:r>
            <a:r>
              <a:rPr spc="95" dirty="0"/>
              <a:t>d</a:t>
            </a:r>
            <a:r>
              <a:rPr spc="-45" dirty="0"/>
              <a:t>u</a:t>
            </a:r>
            <a:r>
              <a:rPr spc="-90" dirty="0"/>
              <a:t>c</a:t>
            </a:r>
            <a:r>
              <a:rPr spc="165" dirty="0"/>
              <a:t>t</a:t>
            </a:r>
            <a:r>
              <a:rPr dirty="0"/>
              <a:t>	</a:t>
            </a:r>
            <a:r>
              <a:rPr spc="-90" dirty="0"/>
              <a:t>c</a:t>
            </a:r>
            <a:r>
              <a:rPr spc="15" dirty="0"/>
              <a:t>a</a:t>
            </a:r>
            <a:r>
              <a:rPr spc="-385" dirty="0"/>
              <a:t>n</a:t>
            </a:r>
            <a:r>
              <a:rPr dirty="0"/>
              <a:t>	</a:t>
            </a:r>
            <a:r>
              <a:rPr spc="15" dirty="0"/>
              <a:t>b</a:t>
            </a:r>
            <a:r>
              <a:rPr spc="-420" dirty="0"/>
              <a:t>e</a:t>
            </a:r>
            <a:r>
              <a:rPr dirty="0"/>
              <a:t>	</a:t>
            </a:r>
            <a:r>
              <a:rPr spc="-55" dirty="0"/>
              <a:t>u</a:t>
            </a:r>
            <a:r>
              <a:rPr spc="60" dirty="0"/>
              <a:t>s</a:t>
            </a:r>
            <a:r>
              <a:rPr spc="-90" dirty="0"/>
              <a:t>e</a:t>
            </a:r>
            <a:r>
              <a:rPr spc="-245" dirty="0"/>
              <a:t>d</a:t>
            </a:r>
            <a:r>
              <a:rPr dirty="0"/>
              <a:t>	</a:t>
            </a:r>
            <a:r>
              <a:rPr spc="505" dirty="0"/>
              <a:t>t</a:t>
            </a:r>
            <a:r>
              <a:rPr spc="-405" dirty="0"/>
              <a:t>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340" y="1329690"/>
            <a:ext cx="6015990" cy="424795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99800"/>
              </a:lnSpc>
              <a:spcBef>
                <a:spcPts val="105"/>
              </a:spcBef>
              <a:buChar char="•"/>
              <a:tabLst>
                <a:tab pos="355600" algn="l"/>
              </a:tabLst>
            </a:pPr>
            <a:r>
              <a:rPr sz="2400" spc="-5" dirty="0" smtClean="0">
                <a:latin typeface="Comic Sans MS"/>
                <a:cs typeface="Comic Sans MS"/>
              </a:rPr>
              <a:t>Increase </a:t>
            </a:r>
            <a:r>
              <a:rPr sz="2400" spc="-5" dirty="0">
                <a:latin typeface="Comic Sans MS"/>
                <a:cs typeface="Comic Sans MS"/>
              </a:rPr>
              <a:t>market share by  offering more </a:t>
            </a:r>
            <a:r>
              <a:rPr sz="2400" dirty="0" smtClean="0">
                <a:latin typeface="Comic Sans MS"/>
                <a:cs typeface="Comic Sans MS"/>
              </a:rPr>
              <a:t>choice</a:t>
            </a:r>
            <a:r>
              <a:rPr lang="en-US" sz="2400" dirty="0" smtClean="0">
                <a:latin typeface="Comic Sans MS"/>
                <a:cs typeface="Comic Sans MS"/>
              </a:rPr>
              <a:t>s</a:t>
            </a:r>
            <a:r>
              <a:rPr sz="2400" dirty="0" smtClean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or updating older  products</a:t>
            </a:r>
            <a:endParaRPr sz="2400" dirty="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omic Sans MS"/>
                <a:cs typeface="Comic Sans MS"/>
              </a:rPr>
              <a:t>Appeal to </a:t>
            </a:r>
            <a:r>
              <a:rPr sz="2400" dirty="0">
                <a:latin typeface="Comic Sans MS"/>
                <a:cs typeface="Comic Sans MS"/>
              </a:rPr>
              <a:t>new</a:t>
            </a:r>
            <a:r>
              <a:rPr sz="2400" spc="10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segments</a:t>
            </a:r>
            <a:endParaRPr sz="2400" dirty="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omic Sans MS"/>
                <a:cs typeface="Comic Sans MS"/>
              </a:rPr>
              <a:t>Diversify into </a:t>
            </a:r>
            <a:r>
              <a:rPr sz="2400" dirty="0">
                <a:latin typeface="Comic Sans MS"/>
                <a:cs typeface="Comic Sans MS"/>
              </a:rPr>
              <a:t>new </a:t>
            </a:r>
            <a:r>
              <a:rPr sz="2400" spc="-5" dirty="0">
                <a:latin typeface="Comic Sans MS"/>
                <a:cs typeface="Comic Sans MS"/>
              </a:rPr>
              <a:t>markets</a:t>
            </a:r>
            <a:endParaRPr sz="2400" dirty="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omic Sans MS"/>
                <a:cs typeface="Comic Sans MS"/>
              </a:rPr>
              <a:t>Improve relationship with distributors</a:t>
            </a:r>
            <a:endParaRPr sz="2400" dirty="0">
              <a:latin typeface="Comic Sans MS"/>
              <a:cs typeface="Comic Sans MS"/>
            </a:endParaRPr>
          </a:p>
          <a:p>
            <a:pPr marL="355600" marR="5080" indent="-342900">
              <a:lnSpc>
                <a:spcPct val="120500"/>
              </a:lnSpc>
              <a:spcBef>
                <a:spcPts val="1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omic Sans MS"/>
                <a:cs typeface="Comic Sans MS"/>
              </a:rPr>
              <a:t>Maintain the firm’s reputation </a:t>
            </a:r>
            <a:r>
              <a:rPr sz="2400" dirty="0">
                <a:latin typeface="Comic Sans MS"/>
                <a:cs typeface="Comic Sans MS"/>
              </a:rPr>
              <a:t>a </a:t>
            </a:r>
            <a:r>
              <a:rPr sz="2400" spc="-5" dirty="0">
                <a:latin typeface="Comic Sans MS"/>
                <a:cs typeface="Comic Sans MS"/>
              </a:rPr>
              <a:t>leading  edge</a:t>
            </a:r>
            <a:r>
              <a:rPr sz="2400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company</a:t>
            </a:r>
            <a:endParaRPr sz="2400" dirty="0">
              <a:latin typeface="Comic Sans MS"/>
              <a:cs typeface="Comic Sans MS"/>
            </a:endParaRPr>
          </a:p>
          <a:p>
            <a:pPr marL="354965" marR="207010" indent="-354965">
              <a:lnSpc>
                <a:spcPct val="120500"/>
              </a:lnSpc>
              <a:spcBef>
                <a:spcPts val="1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 smtClean="0">
                <a:latin typeface="Comic Sans MS"/>
                <a:cs typeface="Comic Sans MS"/>
              </a:rPr>
              <a:t>Make </a:t>
            </a:r>
            <a:r>
              <a:rPr sz="2400" dirty="0">
                <a:latin typeface="Comic Sans MS"/>
                <a:cs typeface="Comic Sans MS"/>
              </a:rPr>
              <a:t>better </a:t>
            </a:r>
            <a:r>
              <a:rPr sz="2400" spc="-5" dirty="0">
                <a:latin typeface="Comic Sans MS"/>
                <a:cs typeface="Comic Sans MS"/>
              </a:rPr>
              <a:t>use of the organization's  resources</a:t>
            </a:r>
            <a:endParaRPr sz="2400" dirty="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5410" y="636270"/>
            <a:ext cx="620077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68400" algn="l"/>
                <a:tab pos="2962910" algn="l"/>
                <a:tab pos="4119245" algn="l"/>
                <a:tab pos="5994400" algn="l"/>
              </a:tabLst>
            </a:pPr>
            <a:r>
              <a:rPr spc="300" dirty="0"/>
              <a:t>W</a:t>
            </a:r>
            <a:r>
              <a:rPr spc="-125" dirty="0"/>
              <a:t>h</a:t>
            </a:r>
            <a:r>
              <a:rPr spc="-180" dirty="0"/>
              <a:t>y</a:t>
            </a:r>
            <a:r>
              <a:rPr dirty="0"/>
              <a:t>	</a:t>
            </a:r>
            <a:r>
              <a:rPr spc="95" dirty="0"/>
              <a:t>d</a:t>
            </a:r>
            <a:r>
              <a:rPr spc="-90" dirty="0"/>
              <a:t>e</a:t>
            </a:r>
            <a:r>
              <a:rPr spc="320" dirty="0"/>
              <a:t>v</a:t>
            </a:r>
            <a:r>
              <a:rPr spc="-90" dirty="0"/>
              <a:t>e</a:t>
            </a:r>
            <a:r>
              <a:rPr spc="185" dirty="0"/>
              <a:t>l</a:t>
            </a:r>
            <a:r>
              <a:rPr spc="-75" dirty="0"/>
              <a:t>o</a:t>
            </a:r>
            <a:r>
              <a:rPr spc="-245" dirty="0"/>
              <a:t>p</a:t>
            </a:r>
            <a:r>
              <a:rPr dirty="0"/>
              <a:t>	</a:t>
            </a:r>
            <a:r>
              <a:rPr spc="240" dirty="0"/>
              <a:t>N</a:t>
            </a:r>
            <a:r>
              <a:rPr spc="-80" dirty="0"/>
              <a:t>e</a:t>
            </a:r>
            <a:r>
              <a:rPr spc="50" dirty="0"/>
              <a:t>w</a:t>
            </a:r>
            <a:r>
              <a:rPr dirty="0"/>
              <a:t>	</a:t>
            </a:r>
            <a:r>
              <a:rPr spc="50" dirty="0"/>
              <a:t>P</a:t>
            </a:r>
            <a:r>
              <a:rPr spc="-30" dirty="0"/>
              <a:t>r</a:t>
            </a:r>
            <a:r>
              <a:rPr spc="-75" dirty="0"/>
              <a:t>o</a:t>
            </a:r>
            <a:r>
              <a:rPr spc="95" dirty="0"/>
              <a:t>d</a:t>
            </a:r>
            <a:r>
              <a:rPr spc="-55" dirty="0"/>
              <a:t>u</a:t>
            </a:r>
            <a:r>
              <a:rPr spc="-80" dirty="0"/>
              <a:t>c</a:t>
            </a:r>
            <a:r>
              <a:rPr spc="165" dirty="0"/>
              <a:t>t</a:t>
            </a:r>
            <a:r>
              <a:rPr dirty="0"/>
              <a:t>	</a:t>
            </a:r>
            <a:r>
              <a:rPr spc="-484" dirty="0"/>
              <a:t>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0739" y="1405889"/>
            <a:ext cx="5619750" cy="369537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9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 smtClean="0">
                <a:latin typeface="Comic Sans MS"/>
                <a:cs typeface="Comic Sans MS"/>
              </a:rPr>
              <a:t>To </a:t>
            </a:r>
            <a:r>
              <a:rPr sz="2400" dirty="0">
                <a:latin typeface="Comic Sans MS"/>
                <a:cs typeface="Comic Sans MS"/>
              </a:rPr>
              <a:t>replace </a:t>
            </a:r>
            <a:r>
              <a:rPr sz="2400" spc="-5" dirty="0">
                <a:latin typeface="Comic Sans MS"/>
                <a:cs typeface="Comic Sans MS"/>
              </a:rPr>
              <a:t>declining</a:t>
            </a:r>
            <a:r>
              <a:rPr sz="2400" spc="-10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product</a:t>
            </a:r>
            <a:endParaRPr sz="2400" dirty="0">
              <a:latin typeface="Comic Sans MS"/>
              <a:cs typeface="Comic Sans MS"/>
            </a:endParaRPr>
          </a:p>
          <a:p>
            <a:pPr marL="355600" marR="6985" indent="-342900">
              <a:lnSpc>
                <a:spcPct val="109700"/>
              </a:lnSpc>
              <a:spcBef>
                <a:spcPts val="610"/>
              </a:spcBef>
              <a:buChar char="•"/>
              <a:tabLst>
                <a:tab pos="354965" algn="l"/>
                <a:tab pos="355600" algn="l"/>
                <a:tab pos="1216025" algn="l"/>
                <a:tab pos="2341245" algn="l"/>
                <a:tab pos="4259580" algn="l"/>
                <a:tab pos="5067935" algn="l"/>
              </a:tabLst>
            </a:pPr>
            <a:r>
              <a:rPr sz="2400" spc="-5" dirty="0">
                <a:latin typeface="Comic Sans MS"/>
                <a:cs typeface="Comic Sans MS"/>
              </a:rPr>
              <a:t>T</a:t>
            </a:r>
            <a:r>
              <a:rPr sz="2400" dirty="0">
                <a:latin typeface="Comic Sans MS"/>
                <a:cs typeface="Comic Sans MS"/>
              </a:rPr>
              <a:t>o	</a:t>
            </a:r>
            <a:r>
              <a:rPr sz="2400" spc="-5" dirty="0">
                <a:latin typeface="Comic Sans MS"/>
                <a:cs typeface="Comic Sans MS"/>
              </a:rPr>
              <a:t>t</a:t>
            </a:r>
            <a:r>
              <a:rPr sz="2400" spc="-10" dirty="0">
                <a:latin typeface="Comic Sans MS"/>
                <a:cs typeface="Comic Sans MS"/>
              </a:rPr>
              <a:t>a</a:t>
            </a:r>
            <a:r>
              <a:rPr sz="2400" dirty="0">
                <a:latin typeface="Comic Sans MS"/>
                <a:cs typeface="Comic Sans MS"/>
              </a:rPr>
              <a:t>ke	</a:t>
            </a:r>
            <a:r>
              <a:rPr sz="2400" spc="-10" dirty="0">
                <a:latin typeface="Comic Sans MS"/>
                <a:cs typeface="Comic Sans MS"/>
              </a:rPr>
              <a:t>a</a:t>
            </a:r>
            <a:r>
              <a:rPr sz="2400" dirty="0">
                <a:latin typeface="Comic Sans MS"/>
                <a:cs typeface="Comic Sans MS"/>
              </a:rPr>
              <a:t>d</a:t>
            </a:r>
            <a:r>
              <a:rPr sz="2400" spc="-10" dirty="0">
                <a:latin typeface="Comic Sans MS"/>
                <a:cs typeface="Comic Sans MS"/>
              </a:rPr>
              <a:t>va</a:t>
            </a:r>
            <a:r>
              <a:rPr sz="2400" dirty="0">
                <a:latin typeface="Comic Sans MS"/>
                <a:cs typeface="Comic Sans MS"/>
              </a:rPr>
              <a:t>n</a:t>
            </a:r>
            <a:r>
              <a:rPr sz="2400" spc="-5" dirty="0">
                <a:latin typeface="Comic Sans MS"/>
                <a:cs typeface="Comic Sans MS"/>
              </a:rPr>
              <a:t>t</a:t>
            </a:r>
            <a:r>
              <a:rPr sz="2400" dirty="0">
                <a:latin typeface="Comic Sans MS"/>
                <a:cs typeface="Comic Sans MS"/>
              </a:rPr>
              <a:t>a</a:t>
            </a:r>
            <a:r>
              <a:rPr sz="2400" spc="-5" dirty="0">
                <a:latin typeface="Comic Sans MS"/>
                <a:cs typeface="Comic Sans MS"/>
              </a:rPr>
              <a:t>g</a:t>
            </a:r>
            <a:r>
              <a:rPr sz="2400" dirty="0">
                <a:latin typeface="Comic Sans MS"/>
                <a:cs typeface="Comic Sans MS"/>
              </a:rPr>
              <a:t>e	</a:t>
            </a:r>
            <a:r>
              <a:rPr sz="2400" spc="5" dirty="0">
                <a:latin typeface="Comic Sans MS"/>
                <a:cs typeface="Comic Sans MS"/>
              </a:rPr>
              <a:t>o</a:t>
            </a:r>
            <a:r>
              <a:rPr sz="2400" dirty="0">
                <a:latin typeface="Comic Sans MS"/>
                <a:cs typeface="Comic Sans MS"/>
              </a:rPr>
              <a:t>f	n</a:t>
            </a:r>
            <a:r>
              <a:rPr sz="2400" spc="5" dirty="0">
                <a:latin typeface="Comic Sans MS"/>
                <a:cs typeface="Comic Sans MS"/>
              </a:rPr>
              <a:t>e</a:t>
            </a:r>
            <a:r>
              <a:rPr sz="2400" dirty="0">
                <a:latin typeface="Comic Sans MS"/>
                <a:cs typeface="Comic Sans MS"/>
              </a:rPr>
              <a:t>w  </a:t>
            </a:r>
            <a:r>
              <a:rPr sz="2400" spc="-5" dirty="0">
                <a:latin typeface="Comic Sans MS"/>
                <a:cs typeface="Comic Sans MS"/>
              </a:rPr>
              <a:t>technology</a:t>
            </a:r>
            <a:endParaRPr sz="2400" dirty="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89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omic Sans MS"/>
                <a:cs typeface="Comic Sans MS"/>
              </a:rPr>
              <a:t>To </a:t>
            </a:r>
            <a:r>
              <a:rPr sz="2400" dirty="0">
                <a:latin typeface="Comic Sans MS"/>
                <a:cs typeface="Comic Sans MS"/>
              </a:rPr>
              <a:t>defeat</a:t>
            </a:r>
            <a:r>
              <a:rPr sz="2400" spc="-5" dirty="0">
                <a:latin typeface="Comic Sans MS"/>
                <a:cs typeface="Comic Sans MS"/>
              </a:rPr>
              <a:t> rivals</a:t>
            </a:r>
            <a:endParaRPr sz="2400" dirty="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88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omic Sans MS"/>
                <a:cs typeface="Comic Sans MS"/>
              </a:rPr>
              <a:t>To maintain/increase market</a:t>
            </a:r>
            <a:r>
              <a:rPr sz="2400" spc="-10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share</a:t>
            </a:r>
            <a:endParaRPr sz="2400" dirty="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89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omic Sans MS"/>
                <a:cs typeface="Comic Sans MS"/>
              </a:rPr>
              <a:t>To </a:t>
            </a:r>
            <a:r>
              <a:rPr sz="2400" dirty="0">
                <a:latin typeface="Comic Sans MS"/>
                <a:cs typeface="Comic Sans MS"/>
              </a:rPr>
              <a:t>keep up </a:t>
            </a:r>
            <a:r>
              <a:rPr sz="2400" spc="-5" dirty="0">
                <a:latin typeface="Comic Sans MS"/>
                <a:cs typeface="Comic Sans MS"/>
              </a:rPr>
              <a:t>with</a:t>
            </a:r>
            <a:r>
              <a:rPr sz="2400" spc="-15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rivals</a:t>
            </a:r>
            <a:endParaRPr sz="2400" dirty="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88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omic Sans MS"/>
                <a:cs typeface="Comic Sans MS"/>
              </a:rPr>
              <a:t>To maintain competitive</a:t>
            </a:r>
            <a:r>
              <a:rPr sz="2400" spc="5" dirty="0">
                <a:latin typeface="Comic Sans MS"/>
                <a:cs typeface="Comic Sans MS"/>
              </a:rPr>
              <a:t> </a:t>
            </a:r>
            <a:r>
              <a:rPr sz="2400" spc="-10" dirty="0">
                <a:latin typeface="Comic Sans MS"/>
                <a:cs typeface="Comic Sans MS"/>
              </a:rPr>
              <a:t>advantage</a:t>
            </a:r>
            <a:endParaRPr sz="2400" dirty="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89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omic Sans MS"/>
                <a:cs typeface="Comic Sans MS"/>
              </a:rPr>
              <a:t>To </a:t>
            </a:r>
            <a:r>
              <a:rPr sz="2400" dirty="0">
                <a:latin typeface="Comic Sans MS"/>
                <a:cs typeface="Comic Sans MS"/>
              </a:rPr>
              <a:t>fill </a:t>
            </a:r>
            <a:r>
              <a:rPr sz="2400" spc="-5" dirty="0">
                <a:latin typeface="Comic Sans MS"/>
                <a:cs typeface="Comic Sans MS"/>
              </a:rPr>
              <a:t>gap in the</a:t>
            </a:r>
            <a:r>
              <a:rPr sz="2400" spc="20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market</a:t>
            </a:r>
            <a:endParaRPr sz="2400" dirty="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68829" y="734059"/>
            <a:ext cx="489077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68400" algn="l"/>
                <a:tab pos="2993390" algn="l"/>
              </a:tabLst>
            </a:pPr>
            <a:r>
              <a:rPr spc="245" dirty="0"/>
              <a:t>N</a:t>
            </a:r>
            <a:r>
              <a:rPr spc="-90" dirty="0"/>
              <a:t>e</a:t>
            </a:r>
            <a:r>
              <a:rPr spc="50" dirty="0"/>
              <a:t>w</a:t>
            </a:r>
            <a:r>
              <a:rPr dirty="0"/>
              <a:t>	</a:t>
            </a:r>
            <a:r>
              <a:rPr spc="95" dirty="0"/>
              <a:t>p</a:t>
            </a:r>
            <a:r>
              <a:rPr spc="-20" dirty="0"/>
              <a:t>r</a:t>
            </a:r>
            <a:r>
              <a:rPr spc="-75" dirty="0"/>
              <a:t>o</a:t>
            </a:r>
            <a:r>
              <a:rPr spc="95" dirty="0"/>
              <a:t>d</a:t>
            </a:r>
            <a:r>
              <a:rPr spc="-55" dirty="0"/>
              <a:t>u</a:t>
            </a:r>
            <a:r>
              <a:rPr spc="-90" dirty="0"/>
              <a:t>c</a:t>
            </a:r>
            <a:r>
              <a:rPr spc="165" dirty="0"/>
              <a:t>t</a:t>
            </a:r>
            <a:r>
              <a:rPr dirty="0"/>
              <a:t>	</a:t>
            </a:r>
            <a:r>
              <a:rPr spc="95" dirty="0"/>
              <a:t>p</a:t>
            </a:r>
            <a:r>
              <a:rPr spc="185" dirty="0"/>
              <a:t>l</a:t>
            </a:r>
            <a:r>
              <a:rPr spc="5" dirty="0"/>
              <a:t>a</a:t>
            </a:r>
            <a:r>
              <a:rPr spc="-45" dirty="0"/>
              <a:t>n</a:t>
            </a:r>
            <a:r>
              <a:rPr spc="-55" dirty="0"/>
              <a:t>n</a:t>
            </a:r>
            <a:r>
              <a:rPr spc="175" dirty="0"/>
              <a:t>i</a:t>
            </a:r>
            <a:r>
              <a:rPr spc="-45" dirty="0"/>
              <a:t>n</a:t>
            </a:r>
            <a:r>
              <a:rPr spc="-405" dirty="0"/>
              <a:t>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1545590"/>
            <a:ext cx="5513705" cy="4688840"/>
          </a:xfrm>
          <a:prstGeom prst="rect">
            <a:avLst/>
          </a:prstGeom>
        </p:spPr>
        <p:txBody>
          <a:bodyPr vert="horz" wrap="square" lIns="0" tIns="14351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13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omic Sans MS"/>
                <a:cs typeface="Comic Sans MS"/>
              </a:rPr>
              <a:t>This is </a:t>
            </a:r>
            <a:r>
              <a:rPr sz="2800" dirty="0">
                <a:latin typeface="Comic Sans MS"/>
                <a:cs typeface="Comic Sans MS"/>
              </a:rPr>
              <a:t>the </a:t>
            </a:r>
            <a:r>
              <a:rPr sz="2800" spc="-5" dirty="0">
                <a:latin typeface="Comic Sans MS"/>
                <a:cs typeface="Comic Sans MS"/>
              </a:rPr>
              <a:t>strategic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stage</a:t>
            </a:r>
            <a:endParaRPr sz="280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103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omic Sans MS"/>
                <a:cs typeface="Comic Sans MS"/>
              </a:rPr>
              <a:t>The firm assesses</a:t>
            </a:r>
            <a:endParaRPr sz="2800">
              <a:latin typeface="Comic Sans MS"/>
              <a:cs typeface="Comic Sans MS"/>
            </a:endParaRPr>
          </a:p>
          <a:p>
            <a:pPr marL="1155065" marR="1226185" lvl="1" indent="-228600">
              <a:lnSpc>
                <a:spcPct val="109800"/>
              </a:lnSpc>
              <a:spcBef>
                <a:spcPts val="700"/>
              </a:spcBef>
              <a:buChar char="•"/>
              <a:tabLst>
                <a:tab pos="1155700" algn="l"/>
              </a:tabLst>
            </a:pPr>
            <a:r>
              <a:rPr sz="2800" spc="-5" dirty="0">
                <a:latin typeface="Comic Sans MS"/>
                <a:cs typeface="Comic Sans MS"/>
              </a:rPr>
              <a:t>It current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product  portfolio</a:t>
            </a:r>
            <a:endParaRPr sz="2800">
              <a:latin typeface="Comic Sans MS"/>
              <a:cs typeface="Comic Sans MS"/>
            </a:endParaRPr>
          </a:p>
          <a:p>
            <a:pPr marL="1155700" lvl="1" indent="-229235">
              <a:lnSpc>
                <a:spcPct val="100000"/>
              </a:lnSpc>
              <a:spcBef>
                <a:spcPts val="1040"/>
              </a:spcBef>
              <a:buChar char="•"/>
              <a:tabLst>
                <a:tab pos="1155700" algn="l"/>
              </a:tabLst>
            </a:pPr>
            <a:r>
              <a:rPr sz="2800" spc="-5" dirty="0">
                <a:latin typeface="Comic Sans MS"/>
                <a:cs typeface="Comic Sans MS"/>
              </a:rPr>
              <a:t>Opportunities and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threats</a:t>
            </a:r>
            <a:endParaRPr sz="2800">
              <a:latin typeface="Comic Sans MS"/>
              <a:cs typeface="Comic Sans MS"/>
            </a:endParaRPr>
          </a:p>
          <a:p>
            <a:pPr marL="355600" marR="168275" indent="-342900">
              <a:lnSpc>
                <a:spcPct val="1098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omic Sans MS"/>
                <a:cs typeface="Comic Sans MS"/>
              </a:rPr>
              <a:t>The firm </a:t>
            </a:r>
            <a:r>
              <a:rPr sz="2800" dirty="0">
                <a:latin typeface="Comic Sans MS"/>
                <a:cs typeface="Comic Sans MS"/>
              </a:rPr>
              <a:t>then </a:t>
            </a:r>
            <a:r>
              <a:rPr sz="2800" spc="-5" dirty="0">
                <a:latin typeface="Comic Sans MS"/>
                <a:cs typeface="Comic Sans MS"/>
              </a:rPr>
              <a:t>determines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the  </a:t>
            </a:r>
            <a:r>
              <a:rPr sz="2800" spc="-5" dirty="0">
                <a:latin typeface="Comic Sans MS"/>
                <a:cs typeface="Comic Sans MS"/>
              </a:rPr>
              <a:t>type of product which would  best </a:t>
            </a:r>
            <a:r>
              <a:rPr sz="2800" spc="-10" dirty="0">
                <a:latin typeface="Comic Sans MS"/>
                <a:cs typeface="Comic Sans MS"/>
              </a:rPr>
              <a:t>fit </a:t>
            </a:r>
            <a:r>
              <a:rPr sz="2800" spc="-5" dirty="0">
                <a:latin typeface="Comic Sans MS"/>
                <a:cs typeface="Comic Sans MS"/>
              </a:rPr>
              <a:t>in </a:t>
            </a:r>
            <a:r>
              <a:rPr sz="2800" spc="-10" dirty="0">
                <a:latin typeface="Comic Sans MS"/>
                <a:cs typeface="Comic Sans MS"/>
              </a:rPr>
              <a:t>with </a:t>
            </a:r>
            <a:r>
              <a:rPr sz="2800" dirty="0">
                <a:latin typeface="Comic Sans MS"/>
                <a:cs typeface="Comic Sans MS"/>
              </a:rPr>
              <a:t>the </a:t>
            </a:r>
            <a:r>
              <a:rPr sz="2800" spc="-5" dirty="0">
                <a:latin typeface="Comic Sans MS"/>
                <a:cs typeface="Comic Sans MS"/>
              </a:rPr>
              <a:t>corporate  strategy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6429" y="734059"/>
            <a:ext cx="565975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68400" algn="l"/>
                <a:tab pos="2993390" algn="l"/>
              </a:tabLst>
            </a:pPr>
            <a:r>
              <a:rPr spc="70" dirty="0"/>
              <a:t>New	</a:t>
            </a:r>
            <a:r>
              <a:rPr spc="15" dirty="0"/>
              <a:t>product	development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1635759"/>
            <a:ext cx="5941695" cy="3923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99900"/>
              </a:lnSpc>
              <a:spcBef>
                <a:spcPts val="100"/>
              </a:spcBef>
              <a:buChar char="•"/>
              <a:tabLst>
                <a:tab pos="355600" algn="l"/>
              </a:tabLst>
            </a:pPr>
            <a:r>
              <a:rPr sz="3200" dirty="0">
                <a:latin typeface="Comic Sans MS"/>
                <a:cs typeface="Comic Sans MS"/>
              </a:rPr>
              <a:t>New product </a:t>
            </a:r>
            <a:r>
              <a:rPr sz="3200" spc="-5" dirty="0">
                <a:latin typeface="Comic Sans MS"/>
                <a:cs typeface="Comic Sans MS"/>
              </a:rPr>
              <a:t>development </a:t>
            </a:r>
            <a:r>
              <a:rPr sz="3200" dirty="0">
                <a:latin typeface="Comic Sans MS"/>
                <a:cs typeface="Comic Sans MS"/>
              </a:rPr>
              <a:t>is  a </a:t>
            </a:r>
            <a:r>
              <a:rPr sz="3200" spc="-5" dirty="0">
                <a:latin typeface="Comic Sans MS"/>
                <a:cs typeface="Comic Sans MS"/>
              </a:rPr>
              <a:t>process </a:t>
            </a:r>
            <a:r>
              <a:rPr sz="3200" dirty="0">
                <a:latin typeface="Comic Sans MS"/>
                <a:cs typeface="Comic Sans MS"/>
              </a:rPr>
              <a:t>which is designed  to </a:t>
            </a:r>
            <a:r>
              <a:rPr sz="3200" spc="-5" dirty="0">
                <a:latin typeface="Comic Sans MS"/>
                <a:cs typeface="Comic Sans MS"/>
              </a:rPr>
              <a:t>develop, </a:t>
            </a:r>
            <a:r>
              <a:rPr sz="3200" dirty="0">
                <a:latin typeface="Comic Sans MS"/>
                <a:cs typeface="Comic Sans MS"/>
              </a:rPr>
              <a:t>test </a:t>
            </a:r>
            <a:r>
              <a:rPr sz="3200" spc="5" dirty="0">
                <a:latin typeface="Comic Sans MS"/>
                <a:cs typeface="Comic Sans MS"/>
              </a:rPr>
              <a:t>and </a:t>
            </a:r>
            <a:r>
              <a:rPr sz="3200" spc="-5" dirty="0">
                <a:latin typeface="Comic Sans MS"/>
                <a:cs typeface="Comic Sans MS"/>
              </a:rPr>
              <a:t>consider  </a:t>
            </a:r>
            <a:r>
              <a:rPr sz="3200" dirty="0">
                <a:latin typeface="Comic Sans MS"/>
                <a:cs typeface="Comic Sans MS"/>
              </a:rPr>
              <a:t>the viability </a:t>
            </a:r>
            <a:r>
              <a:rPr sz="3200" spc="-5" dirty="0">
                <a:latin typeface="Comic Sans MS"/>
                <a:cs typeface="Comic Sans MS"/>
              </a:rPr>
              <a:t>of </a:t>
            </a:r>
            <a:r>
              <a:rPr sz="3200" dirty="0">
                <a:latin typeface="Comic Sans MS"/>
                <a:cs typeface="Comic Sans MS"/>
              </a:rPr>
              <a:t>products  which are new to the </a:t>
            </a:r>
            <a:r>
              <a:rPr sz="3200" spc="-5" dirty="0">
                <a:latin typeface="Comic Sans MS"/>
                <a:cs typeface="Comic Sans MS"/>
              </a:rPr>
              <a:t>market  </a:t>
            </a:r>
            <a:r>
              <a:rPr sz="3200" dirty="0">
                <a:latin typeface="Comic Sans MS"/>
                <a:cs typeface="Comic Sans MS"/>
              </a:rPr>
              <a:t>in </a:t>
            </a:r>
            <a:r>
              <a:rPr sz="3200" spc="-5" dirty="0">
                <a:latin typeface="Comic Sans MS"/>
                <a:cs typeface="Comic Sans MS"/>
              </a:rPr>
              <a:t>order </a:t>
            </a:r>
            <a:r>
              <a:rPr sz="3200" dirty="0">
                <a:latin typeface="Comic Sans MS"/>
                <a:cs typeface="Comic Sans MS"/>
              </a:rPr>
              <a:t>to ensure the  </a:t>
            </a:r>
            <a:r>
              <a:rPr sz="3200" spc="-5" dirty="0">
                <a:latin typeface="Comic Sans MS"/>
                <a:cs typeface="Comic Sans MS"/>
              </a:rPr>
              <a:t>Growth </a:t>
            </a:r>
            <a:r>
              <a:rPr sz="3200" dirty="0">
                <a:latin typeface="Comic Sans MS"/>
                <a:cs typeface="Comic Sans MS"/>
              </a:rPr>
              <a:t>or survival </a:t>
            </a:r>
            <a:r>
              <a:rPr sz="3200" spc="-5" dirty="0">
                <a:latin typeface="Comic Sans MS"/>
                <a:cs typeface="Comic Sans MS"/>
              </a:rPr>
              <a:t>of </a:t>
            </a:r>
            <a:r>
              <a:rPr sz="3200" dirty="0">
                <a:latin typeface="Comic Sans MS"/>
                <a:cs typeface="Comic Sans MS"/>
              </a:rPr>
              <a:t>the  organisation.</a:t>
            </a:r>
            <a:endParaRPr sz="32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00"/>
            <a:ext cx="9144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016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9898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55</TotalTime>
  <Words>472</Words>
  <Application>Microsoft Macintosh PowerPoint</Application>
  <PresentationFormat>On-screen Show (4:3)</PresentationFormat>
  <Paragraphs>109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Calibri</vt:lpstr>
      <vt:lpstr>Comic Sans MS</vt:lpstr>
      <vt:lpstr>Times New Roman</vt:lpstr>
      <vt:lpstr>Wingdings</vt:lpstr>
      <vt:lpstr>Arial</vt:lpstr>
      <vt:lpstr>Office Theme</vt:lpstr>
      <vt:lpstr>NEW PRODUCT AND NEW  PRODUCT DEVLOPMENT  PROCESS</vt:lpstr>
      <vt:lpstr>What is a new product ?</vt:lpstr>
      <vt:lpstr>Types of new product</vt:lpstr>
      <vt:lpstr>Examples of new products</vt:lpstr>
      <vt:lpstr>New product can be used to</vt:lpstr>
      <vt:lpstr>Why develop New Product ?</vt:lpstr>
      <vt:lpstr>New product planning</vt:lpstr>
      <vt:lpstr>New product development</vt:lpstr>
      <vt:lpstr>PowerPoint Presentation</vt:lpstr>
      <vt:lpstr>Stages in New product  development</vt:lpstr>
      <vt:lpstr>Idea Generation</vt:lpstr>
      <vt:lpstr>Idea Screening</vt:lpstr>
      <vt:lpstr>Concept testing</vt:lpstr>
      <vt:lpstr>Market Strategy Development</vt:lpstr>
      <vt:lpstr>Business &amp; financial Analysis</vt:lpstr>
      <vt:lpstr>Test Marketing</vt:lpstr>
      <vt:lpstr>Commercialization</vt:lpstr>
      <vt:lpstr>Key success  factors in New  Product Development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</dc:creator>
  <cp:lastModifiedBy>Microsoft Office User</cp:lastModifiedBy>
  <cp:revision>7</cp:revision>
  <dcterms:created xsi:type="dcterms:W3CDTF">2020-04-18T08:47:27Z</dcterms:created>
  <dcterms:modified xsi:type="dcterms:W3CDTF">2020-05-21T10:33:26Z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2012-06-14T00:00:00Z</vt:filetime>
  </property>
  <property fmtid="{D5CDD505-2E9C-101B-9397-08002B2CF9AE}" pid="3" name="Creator">
    <vt:lpwstr>Impress</vt:lpwstr>
  </property>
  <property fmtid="{D5CDD505-2E9C-101B-9397-08002B2CF9AE}" pid="4" name="LastSaved">
    <vt:filetime>2020-04-18T00:00:00Z</vt:filetime>
  </property>
</Properties>
</file>