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4698"/>
  </p:normalViewPr>
  <p:slideViewPr>
    <p:cSldViewPr>
      <p:cViewPr varScale="1">
        <p:scale>
          <a:sx n="108" d="100"/>
          <a:sy n="108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2020/5/1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9.jpg"/><Relationship Id="rId7" Type="http://schemas.openxmlformats.org/officeDocument/2006/relationships/image" Target="../media/image10.jpg"/><Relationship Id="rId8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6.jpg"/><Relationship Id="rId5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4" Type="http://schemas.openxmlformats.org/officeDocument/2006/relationships/image" Target="../media/image21.jpg"/><Relationship Id="rId5" Type="http://schemas.openxmlformats.org/officeDocument/2006/relationships/image" Target="../media/image22.jpg"/><Relationship Id="rId6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PROMOTIONAL 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</a:t>
            </a:r>
            <a:r>
              <a:rPr lang="en-US" dirty="0" err="1" smtClean="0"/>
              <a:t>Mrs</a:t>
            </a:r>
            <a:r>
              <a:rPr lang="en-US" smtClean="0"/>
              <a:t> Sarika</a:t>
            </a:r>
            <a:r>
              <a:rPr lang="en-US" dirty="0" smtClean="0"/>
              <a:t> Singh</a:t>
            </a:r>
          </a:p>
          <a:p>
            <a:r>
              <a:rPr lang="en-US" dirty="0" smtClean="0"/>
              <a:t>Faculty of Management studies MLSU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0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918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FACTORS AFFECTING PROMOTION MIX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(a) Nature of the product </a:t>
            </a:r>
            <a:endParaRPr lang="en-US" dirty="0"/>
          </a:p>
          <a:p>
            <a:r>
              <a:rPr lang="en-US" b="1" dirty="0"/>
              <a:t>(b) Nature of the Market </a:t>
            </a:r>
            <a:endParaRPr lang="en-US" dirty="0"/>
          </a:p>
          <a:p>
            <a:r>
              <a:rPr lang="en-US" b="1" dirty="0"/>
              <a:t>(c) Overall marketing strategy </a:t>
            </a:r>
            <a:r>
              <a:rPr lang="en-US" b="1" dirty="0" smtClean="0"/>
              <a:t>:Push or pull strategy</a:t>
            </a:r>
          </a:p>
          <a:p>
            <a:r>
              <a:rPr lang="en-US" b="1" dirty="0" smtClean="0"/>
              <a:t>(</a:t>
            </a:r>
            <a:r>
              <a:rPr lang="en-US" b="1" dirty="0"/>
              <a:t>d) Buyer readiness stage </a:t>
            </a:r>
            <a:endParaRPr lang="en-US" b="1" dirty="0" smtClean="0"/>
          </a:p>
          <a:p>
            <a:r>
              <a:rPr lang="en-US" b="1" dirty="0"/>
              <a:t>(e) Product life cycle stage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8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th18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19" name="Image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pic>
        <p:nvPicPr>
          <p:cNvPr id="20" name="Image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200" y="12699"/>
            <a:ext cx="304800" cy="6832600"/>
          </a:xfrm>
          <a:prstGeom prst="rect">
            <a:avLst/>
          </a:prstGeom>
          <a:noFill/>
        </p:spPr>
      </p:pic>
      <p:sp>
        <p:nvSpPr>
          <p:cNvPr id="21" name="Path21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274320"/>
                </a:moveTo>
                <a:cubicBezTo>
                  <a:pt x="0" y="122822"/>
                  <a:pt x="122810" y="0"/>
                  <a:pt x="274320" y="0"/>
                </a:cubicBezTo>
                <a:cubicBezTo>
                  <a:pt x="425831" y="0"/>
                  <a:pt x="548640" y="122822"/>
                  <a:pt x="548640" y="274320"/>
                </a:cubicBezTo>
                <a:cubicBezTo>
                  <a:pt x="548640" y="425818"/>
                  <a:pt x="425831" y="548640"/>
                  <a:pt x="274320" y="548640"/>
                </a:cubicBezTo>
                <a:cubicBezTo>
                  <a:pt x="122810" y="548640"/>
                  <a:pt x="0" y="425818"/>
                  <a:pt x="0" y="274320"/>
                </a:cubicBezTo>
                <a:close/>
              </a:path>
            </a:pathLst>
          </a:custGeom>
          <a:solidFill>
            <a:srgbClr val="FE8637">
              <a:alpha val="100000"/>
            </a:srgbClr>
          </a:solidFill>
          <a:ln w="0" cap="sq">
            <a:solidFill>
              <a:srgbClr val="FE8637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2" name="Text Box22"/>
          <p:cNvSpPr txBox="1"/>
          <p:nvPr/>
        </p:nvSpPr>
        <p:spPr>
          <a:xfrm>
            <a:off x="2691130" y="894461"/>
            <a:ext cx="2959608" cy="42481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345"/>
              </a:lnSpc>
            </a:pPr>
            <a:r>
              <a:rPr lang="en-US" altLang="zh-CN" sz="3000" spc="1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INTRODUCTION</a:t>
            </a:r>
            <a:endParaRPr lang="en-US" altLang="zh-CN" sz="3000">
              <a:latin typeface="Arial"/>
              <a:ea typeface="Arial"/>
              <a:cs typeface="Arial"/>
            </a:endParaRPr>
          </a:p>
        </p:txBody>
      </p:sp>
      <p:sp>
        <p:nvSpPr>
          <p:cNvPr id="23" name="Text Box23"/>
          <p:cNvSpPr txBox="1"/>
          <p:nvPr/>
        </p:nvSpPr>
        <p:spPr>
          <a:xfrm>
            <a:off x="823265" y="1781534"/>
            <a:ext cx="6985946" cy="198668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911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Promotion</a:t>
            </a:r>
            <a:r>
              <a:rPr lang="en-US" altLang="zh-CN" sz="2400" spc="1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also</a:t>
            </a:r>
            <a:r>
              <a:rPr lang="en-US" altLang="zh-CN" sz="2400" spc="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know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as</a:t>
            </a:r>
            <a:r>
              <a:rPr lang="en-US" altLang="zh-CN" sz="2400" spc="-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marketing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communications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spc="-1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means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which</a:t>
            </a:r>
            <a:r>
              <a:rPr lang="en-US" altLang="zh-CN" sz="2400" spc="2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firms</a:t>
            </a:r>
            <a:r>
              <a:rPr lang="en-US" altLang="zh-CN" sz="2400" spc="-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attempt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to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inform,</a:t>
            </a:r>
            <a:r>
              <a:rPr lang="en-US" altLang="zh-CN" sz="2400" spc="66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persuade,</a:t>
            </a:r>
            <a:r>
              <a:rPr lang="en-US" altLang="zh-CN" sz="2400" spc="19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-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remind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consumers</a:t>
            </a:r>
            <a:r>
              <a:rPr lang="en-US" altLang="zh-CN" sz="2400" spc="1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directly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or</a:t>
            </a:r>
            <a:r>
              <a:rPr lang="en-US" altLang="zh-CN" sz="2400" spc="66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indirectly</a:t>
            </a:r>
            <a:r>
              <a:rPr lang="en-US" altLang="zh-CN" sz="2400" spc="2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about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products</a:t>
            </a:r>
            <a:r>
              <a:rPr lang="en-US" altLang="zh-CN" sz="2400" spc="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brands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sell.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ath2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26" name="Image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pic>
        <p:nvPicPr>
          <p:cNvPr id="27" name="Image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200" y="12699"/>
            <a:ext cx="304800" cy="6832600"/>
          </a:xfrm>
          <a:prstGeom prst="rect">
            <a:avLst/>
          </a:prstGeom>
          <a:noFill/>
        </p:spPr>
      </p:pic>
      <p:sp>
        <p:nvSpPr>
          <p:cNvPr id="28" name="Path28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274320"/>
                </a:moveTo>
                <a:cubicBezTo>
                  <a:pt x="0" y="122822"/>
                  <a:pt x="122810" y="0"/>
                  <a:pt x="274320" y="0"/>
                </a:cubicBezTo>
                <a:cubicBezTo>
                  <a:pt x="425831" y="0"/>
                  <a:pt x="548640" y="122822"/>
                  <a:pt x="548640" y="274320"/>
                </a:cubicBezTo>
                <a:cubicBezTo>
                  <a:pt x="548640" y="425818"/>
                  <a:pt x="425831" y="548640"/>
                  <a:pt x="274320" y="548640"/>
                </a:cubicBezTo>
                <a:cubicBezTo>
                  <a:pt x="122810" y="548640"/>
                  <a:pt x="0" y="425818"/>
                  <a:pt x="0" y="274320"/>
                </a:cubicBezTo>
                <a:close/>
              </a:path>
            </a:pathLst>
          </a:custGeom>
          <a:solidFill>
            <a:srgbClr val="FE8637">
              <a:alpha val="100000"/>
            </a:srgbClr>
          </a:solidFill>
          <a:ln w="0" cap="sq">
            <a:solidFill>
              <a:srgbClr val="FE8637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29" name="Group29"/>
          <p:cNvGrpSpPr/>
          <p:nvPr/>
        </p:nvGrpSpPr>
        <p:grpSpPr>
          <a:xfrm>
            <a:off x="1751076" y="217932"/>
            <a:ext cx="4846320" cy="1341120"/>
            <a:chOff x="1751076" y="217932"/>
            <a:chExt cx="4846320" cy="1341120"/>
          </a:xfrm>
        </p:grpSpPr>
        <p:pic>
          <p:nvPicPr>
            <p:cNvPr id="30" name="Image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1076" y="217932"/>
              <a:ext cx="1199388" cy="1341120"/>
            </a:xfrm>
            <a:prstGeom prst="rect">
              <a:avLst/>
            </a:prstGeom>
            <a:noFill/>
          </p:spPr>
        </p:pic>
        <p:pic>
          <p:nvPicPr>
            <p:cNvPr id="31" name="Image3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31136" y="373380"/>
              <a:ext cx="3328416" cy="1085088"/>
            </a:xfrm>
            <a:prstGeom prst="rect">
              <a:avLst/>
            </a:prstGeom>
            <a:noFill/>
          </p:spPr>
        </p:pic>
        <p:pic>
          <p:nvPicPr>
            <p:cNvPr id="32" name="Image3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84064" y="373380"/>
              <a:ext cx="1513332" cy="1085088"/>
            </a:xfrm>
            <a:prstGeom prst="rect">
              <a:avLst/>
            </a:prstGeom>
            <a:noFill/>
          </p:spPr>
        </p:pic>
      </p:grpSp>
      <p:sp>
        <p:nvSpPr>
          <p:cNvPr id="33" name="Text Box33"/>
          <p:cNvSpPr txBox="1"/>
          <p:nvPr/>
        </p:nvSpPr>
        <p:spPr>
          <a:xfrm>
            <a:off x="2126869" y="453263"/>
            <a:ext cx="4165667" cy="6797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5352"/>
              </a:lnSpc>
            </a:pPr>
            <a:r>
              <a:rPr lang="en-US" altLang="zh-CN" sz="4800" b="1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</a:t>
            </a:r>
            <a:r>
              <a:rPr lang="en-US" altLang="zh-CN" sz="3850" b="1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ROMOTION</a:t>
            </a:r>
            <a:r>
              <a:rPr lang="en-US" altLang="zh-CN" sz="3850" b="1" spc="27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3850" b="1" spc="-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MIX</a:t>
            </a:r>
            <a:endParaRPr lang="en-US" altLang="zh-CN" sz="3850">
              <a:latin typeface="Arial"/>
              <a:ea typeface="Arial"/>
              <a:cs typeface="Arial"/>
            </a:endParaRPr>
          </a:p>
        </p:txBody>
      </p:sp>
      <p:sp>
        <p:nvSpPr>
          <p:cNvPr id="34" name="Text Box34"/>
          <p:cNvSpPr txBox="1"/>
          <p:nvPr/>
        </p:nvSpPr>
        <p:spPr>
          <a:xfrm>
            <a:off x="548640" y="1519377"/>
            <a:ext cx="7070167" cy="63008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274625" indent="-274625" algn="l" rtl="0">
              <a:lnSpc>
                <a:spcPts val="2481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According</a:t>
            </a:r>
            <a:r>
              <a:rPr lang="en-US" altLang="zh-CN" sz="2400" spc="-1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Kotler&amp;</a:t>
            </a:r>
            <a:r>
              <a:rPr lang="en-US" altLang="zh-CN" sz="2400" spc="-2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Kevin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Keller</a:t>
            </a:r>
            <a:r>
              <a:rPr lang="en-US" altLang="zh-CN" sz="2400" spc="-1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there</a:t>
            </a:r>
            <a:r>
              <a:rPr lang="en-US" altLang="zh-CN" sz="2400" spc="-2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eight</a:t>
            </a:r>
            <a:r>
              <a:rPr lang="en-US" altLang="zh-CN" sz="2400" spc="-1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modes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communication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35" name="Text Box35"/>
          <p:cNvSpPr txBox="1"/>
          <p:nvPr/>
        </p:nvSpPr>
        <p:spPr>
          <a:xfrm>
            <a:off x="548640" y="2396576"/>
            <a:ext cx="228204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6" name="Text Box36"/>
          <p:cNvSpPr txBox="1"/>
          <p:nvPr/>
        </p:nvSpPr>
        <p:spPr>
          <a:xfrm>
            <a:off x="548640" y="2948264"/>
            <a:ext cx="228204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7" name="Text Box37"/>
          <p:cNvSpPr txBox="1"/>
          <p:nvPr/>
        </p:nvSpPr>
        <p:spPr>
          <a:xfrm>
            <a:off x="548640" y="3500207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8" name="Text Box38"/>
          <p:cNvSpPr txBox="1"/>
          <p:nvPr/>
        </p:nvSpPr>
        <p:spPr>
          <a:xfrm>
            <a:off x="548640" y="4051895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39" name="Text Box39"/>
          <p:cNvSpPr txBox="1"/>
          <p:nvPr/>
        </p:nvSpPr>
        <p:spPr>
          <a:xfrm>
            <a:off x="548640" y="4603583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40" name="Text Box40"/>
          <p:cNvSpPr txBox="1"/>
          <p:nvPr/>
        </p:nvSpPr>
        <p:spPr>
          <a:xfrm>
            <a:off x="548640" y="5155651"/>
            <a:ext cx="228204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41" name="Text Box41"/>
          <p:cNvSpPr txBox="1"/>
          <p:nvPr/>
        </p:nvSpPr>
        <p:spPr>
          <a:xfrm>
            <a:off x="548640" y="5707289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42" name="Text Box42"/>
          <p:cNvSpPr txBox="1"/>
          <p:nvPr/>
        </p:nvSpPr>
        <p:spPr>
          <a:xfrm>
            <a:off x="548640" y="6258703"/>
            <a:ext cx="228475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7"/>
              </a:lnSpc>
            </a:pPr>
            <a:r>
              <a:rPr lang="en-US" altLang="zh-CN" sz="1700" spc="-16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43" name="Text Box43"/>
          <p:cNvSpPr txBox="1"/>
          <p:nvPr/>
        </p:nvSpPr>
        <p:spPr>
          <a:xfrm>
            <a:off x="823265" y="2316810"/>
            <a:ext cx="1479194" cy="33741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Advertising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4" name="Text Box44"/>
          <p:cNvSpPr txBox="1"/>
          <p:nvPr/>
        </p:nvSpPr>
        <p:spPr>
          <a:xfrm>
            <a:off x="823265" y="2868498"/>
            <a:ext cx="2026310" cy="33741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Sales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promotion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5" name="Text Box45"/>
          <p:cNvSpPr txBox="1"/>
          <p:nvPr/>
        </p:nvSpPr>
        <p:spPr>
          <a:xfrm>
            <a:off x="823265" y="3420441"/>
            <a:ext cx="2780386" cy="33741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Events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400" spc="-1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experience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6" name="Text Box46"/>
          <p:cNvSpPr txBox="1"/>
          <p:nvPr/>
        </p:nvSpPr>
        <p:spPr>
          <a:xfrm>
            <a:off x="823265" y="3972128"/>
            <a:ext cx="3616452" cy="33741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Public</a:t>
            </a:r>
            <a:r>
              <a:rPr lang="en-US" altLang="zh-CN" sz="2400" spc="-1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relations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publicity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7" name="Text Box47"/>
          <p:cNvSpPr txBox="1"/>
          <p:nvPr/>
        </p:nvSpPr>
        <p:spPr>
          <a:xfrm>
            <a:off x="823265" y="4523545"/>
            <a:ext cx="2109761" cy="33775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9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Direct</a:t>
            </a:r>
            <a:r>
              <a:rPr lang="en-US" altLang="zh-CN" sz="24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marketing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8" name="Text Box48"/>
          <p:cNvSpPr txBox="1"/>
          <p:nvPr/>
        </p:nvSpPr>
        <p:spPr>
          <a:xfrm>
            <a:off x="823265" y="5075885"/>
            <a:ext cx="2649017" cy="33741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Interactive</a:t>
            </a:r>
            <a:r>
              <a:rPr lang="en-US" altLang="zh-CN" sz="2400" spc="-4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marketing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9" name="Text Box49"/>
          <p:cNvSpPr txBox="1"/>
          <p:nvPr/>
        </p:nvSpPr>
        <p:spPr>
          <a:xfrm>
            <a:off x="823265" y="5627523"/>
            <a:ext cx="3202534" cy="33741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7"/>
              </a:lnSpc>
            </a:pPr>
            <a:r>
              <a:rPr lang="en-US" altLang="zh-CN" sz="2400" spc="-5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Word</a:t>
            </a:r>
            <a:r>
              <a:rPr lang="en-US" altLang="zh-CN" sz="2400" spc="1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mouth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marketing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50" name="Text Box50"/>
          <p:cNvSpPr txBox="1"/>
          <p:nvPr/>
        </p:nvSpPr>
        <p:spPr>
          <a:xfrm>
            <a:off x="823265" y="6178939"/>
            <a:ext cx="1979787" cy="33775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59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Personal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selling</a:t>
            </a:r>
            <a:endParaRPr lang="en-US" altLang="zh-CN" sz="24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ath51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52" name="Image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grpSp>
        <p:nvGrpSpPr>
          <p:cNvPr id="53" name="Group53"/>
          <p:cNvGrpSpPr/>
          <p:nvPr/>
        </p:nvGrpSpPr>
        <p:grpSpPr>
          <a:xfrm>
            <a:off x="4191000" y="12699"/>
            <a:ext cx="4953000" cy="6832600"/>
            <a:chOff x="4191000" y="12699"/>
            <a:chExt cx="4953000" cy="6832600"/>
          </a:xfrm>
        </p:grpSpPr>
        <p:pic>
          <p:nvPicPr>
            <p:cNvPr id="54" name="Image5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39200" y="12699"/>
              <a:ext cx="304800" cy="6832600"/>
            </a:xfrm>
            <a:prstGeom prst="rect">
              <a:avLst/>
            </a:prstGeom>
            <a:noFill/>
          </p:spPr>
        </p:pic>
        <p:sp>
          <p:nvSpPr>
            <p:cNvPr id="55" name="Path55"/>
            <p:cNvSpPr/>
            <p:nvPr/>
          </p:nvSpPr>
          <p:spPr>
            <a:xfrm>
              <a:off x="8156448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40">
                  <a:moveTo>
                    <a:pt x="0" y="274320"/>
                  </a:moveTo>
                  <a:cubicBezTo>
                    <a:pt x="0" y="122822"/>
                    <a:pt x="122810" y="0"/>
                    <a:pt x="274320" y="0"/>
                  </a:cubicBezTo>
                  <a:cubicBezTo>
                    <a:pt x="425831" y="0"/>
                    <a:pt x="548640" y="122822"/>
                    <a:pt x="548640" y="274320"/>
                  </a:cubicBezTo>
                  <a:cubicBezTo>
                    <a:pt x="548640" y="425818"/>
                    <a:pt x="425831" y="548640"/>
                    <a:pt x="274320" y="548640"/>
                  </a:cubicBezTo>
                  <a:cubicBezTo>
                    <a:pt x="122810" y="548640"/>
                    <a:pt x="0" y="425818"/>
                    <a:pt x="0" y="274320"/>
                  </a:cubicBezTo>
                  <a:close/>
                </a:path>
              </a:pathLst>
            </a:custGeom>
            <a:solidFill>
              <a:srgbClr val="FE8637">
                <a:alpha val="100000"/>
              </a:srgbClr>
            </a:solidFill>
            <a:ln w="0" cap="sq">
              <a:solidFill>
                <a:srgbClr val="FE8637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56" name="Image5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4200" y="685724"/>
              <a:ext cx="1929054" cy="2039061"/>
            </a:xfrm>
            <a:prstGeom prst="rect">
              <a:avLst/>
            </a:prstGeom>
            <a:noFill/>
          </p:spPr>
        </p:pic>
        <p:pic>
          <p:nvPicPr>
            <p:cNvPr id="57" name="Image5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05400" y="1295463"/>
              <a:ext cx="2196351" cy="1838846"/>
            </a:xfrm>
            <a:prstGeom prst="rect">
              <a:avLst/>
            </a:prstGeom>
            <a:noFill/>
          </p:spPr>
        </p:pic>
        <p:pic>
          <p:nvPicPr>
            <p:cNvPr id="58" name="Image5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05600" y="2667000"/>
              <a:ext cx="1914144" cy="2057400"/>
            </a:xfrm>
            <a:prstGeom prst="rect">
              <a:avLst/>
            </a:prstGeom>
            <a:noFill/>
          </p:spPr>
        </p:pic>
        <p:pic>
          <p:nvPicPr>
            <p:cNvPr id="59" name="Image5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191000" y="2286000"/>
              <a:ext cx="2228088" cy="2282152"/>
            </a:xfrm>
            <a:prstGeom prst="rect">
              <a:avLst/>
            </a:prstGeom>
            <a:noFill/>
          </p:spPr>
        </p:pic>
        <p:pic>
          <p:nvPicPr>
            <p:cNvPr id="60" name="Image6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638800" y="4191000"/>
              <a:ext cx="1905000" cy="1600200"/>
            </a:xfrm>
            <a:prstGeom prst="rect">
              <a:avLst/>
            </a:prstGeom>
            <a:noFill/>
          </p:spPr>
        </p:pic>
      </p:grpSp>
      <p:sp>
        <p:nvSpPr>
          <p:cNvPr id="61" name="Text Box61"/>
          <p:cNvSpPr txBox="1"/>
          <p:nvPr/>
        </p:nvSpPr>
        <p:spPr>
          <a:xfrm>
            <a:off x="472440" y="791210"/>
            <a:ext cx="6732422" cy="88849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274320" indent="-274320" algn="l" rtl="0">
              <a:lnSpc>
                <a:spcPts val="3498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For</a:t>
            </a:r>
            <a:r>
              <a:rPr lang="en-US" altLang="zh-CN" sz="2400" spc="-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simplicity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and</a:t>
            </a:r>
            <a:r>
              <a:rPr lang="en-US" altLang="zh-CN" sz="2400" spc="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easy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analysis</a:t>
            </a:r>
            <a:r>
              <a:rPr lang="en-US" altLang="zh-CN" sz="2400" spc="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-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elements</a:t>
            </a:r>
            <a:r>
              <a:rPr lang="en-US" altLang="zh-CN" sz="2400" spc="18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has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been</a:t>
            </a:r>
            <a:r>
              <a:rPr lang="en-US" altLang="zh-CN" sz="2400" spc="17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grouped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into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five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62" name="Text Box62"/>
          <p:cNvSpPr txBox="1"/>
          <p:nvPr/>
        </p:nvSpPr>
        <p:spPr>
          <a:xfrm>
            <a:off x="472440" y="2049104"/>
            <a:ext cx="228204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63" name="Text Box63"/>
          <p:cNvSpPr txBox="1"/>
          <p:nvPr/>
        </p:nvSpPr>
        <p:spPr>
          <a:xfrm>
            <a:off x="472440" y="2673945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64" name="Text Box64"/>
          <p:cNvSpPr txBox="1"/>
          <p:nvPr/>
        </p:nvSpPr>
        <p:spPr>
          <a:xfrm>
            <a:off x="472440" y="3298510"/>
            <a:ext cx="228475" cy="2358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7"/>
              </a:lnSpc>
            </a:pPr>
            <a:r>
              <a:rPr lang="en-US" altLang="zh-CN" sz="1700" spc="-16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65" name="Text Box65"/>
          <p:cNvSpPr txBox="1"/>
          <p:nvPr/>
        </p:nvSpPr>
        <p:spPr>
          <a:xfrm>
            <a:off x="472440" y="3923878"/>
            <a:ext cx="228204" cy="23555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66" name="Text Box66"/>
          <p:cNvSpPr txBox="1"/>
          <p:nvPr/>
        </p:nvSpPr>
        <p:spPr>
          <a:xfrm>
            <a:off x="472440" y="4548719"/>
            <a:ext cx="228204" cy="23554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1855"/>
              </a:lnSpc>
            </a:pPr>
            <a:r>
              <a:rPr lang="en-US" altLang="zh-CN" sz="1700" spc="-18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endParaRPr lang="en-US" altLang="zh-CN" sz="1700">
              <a:latin typeface="Wingdings"/>
              <a:ea typeface="Wingdings"/>
              <a:cs typeface="Wingdings"/>
            </a:endParaRPr>
          </a:p>
        </p:txBody>
      </p:sp>
      <p:sp>
        <p:nvSpPr>
          <p:cNvPr id="67" name="Text Box67"/>
          <p:cNvSpPr txBox="1"/>
          <p:nvPr/>
        </p:nvSpPr>
        <p:spPr>
          <a:xfrm>
            <a:off x="746760" y="1965071"/>
            <a:ext cx="1546860" cy="339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76"/>
              </a:lnSpc>
            </a:pPr>
            <a:r>
              <a:rPr lang="en-US" altLang="zh-CN" sz="2400" spc="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Advertising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68" name="Text Box68"/>
          <p:cNvSpPr txBox="1"/>
          <p:nvPr/>
        </p:nvSpPr>
        <p:spPr>
          <a:xfrm>
            <a:off x="746760" y="2589911"/>
            <a:ext cx="2193341" cy="33985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76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Personal</a:t>
            </a:r>
            <a:r>
              <a:rPr lang="en-US" altLang="zh-CN" sz="2400" spc="31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selling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69" name="Text Box69"/>
          <p:cNvSpPr txBox="1"/>
          <p:nvPr/>
        </p:nvSpPr>
        <p:spPr>
          <a:xfrm>
            <a:off x="746760" y="3214475"/>
            <a:ext cx="2244618" cy="34019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79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Sales</a:t>
            </a:r>
            <a:r>
              <a:rPr lang="en-US" altLang="zh-CN" sz="2400" spc="16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2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promotion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70" name="Text Box70"/>
          <p:cNvSpPr txBox="1"/>
          <p:nvPr/>
        </p:nvSpPr>
        <p:spPr>
          <a:xfrm>
            <a:off x="746760" y="3839845"/>
            <a:ext cx="1172566" cy="339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76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Publicity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  <p:sp>
        <p:nvSpPr>
          <p:cNvPr id="71" name="Text Box71"/>
          <p:cNvSpPr txBox="1"/>
          <p:nvPr/>
        </p:nvSpPr>
        <p:spPr>
          <a:xfrm>
            <a:off x="746760" y="4464685"/>
            <a:ext cx="2261006" cy="33985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2676"/>
              </a:lnSpc>
            </a:pPr>
            <a:r>
              <a:rPr lang="en-US" altLang="zh-CN" sz="2400" spc="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Direct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2400" spc="3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marketing</a:t>
            </a:r>
            <a:endParaRPr lang="en-US" altLang="zh-CN" sz="24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ath7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73" name="Image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pic>
        <p:nvPicPr>
          <p:cNvPr id="74" name="Image7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200" y="12699"/>
            <a:ext cx="304800" cy="6832600"/>
          </a:xfrm>
          <a:prstGeom prst="rect">
            <a:avLst/>
          </a:prstGeom>
          <a:noFill/>
        </p:spPr>
      </p:pic>
      <p:pic>
        <p:nvPicPr>
          <p:cNvPr id="75" name="Image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1400" y="3505200"/>
            <a:ext cx="2209800" cy="2819400"/>
          </a:xfrm>
          <a:prstGeom prst="rect">
            <a:avLst/>
          </a:prstGeom>
          <a:noFill/>
        </p:spPr>
      </p:pic>
      <p:grpSp>
        <p:nvGrpSpPr>
          <p:cNvPr id="76" name="Group76"/>
          <p:cNvGrpSpPr/>
          <p:nvPr/>
        </p:nvGrpSpPr>
        <p:grpSpPr>
          <a:xfrm>
            <a:off x="6172200" y="3429000"/>
            <a:ext cx="2532888" cy="2895600"/>
            <a:chOff x="6172200" y="3429000"/>
            <a:chExt cx="2532888" cy="2895600"/>
          </a:xfrm>
        </p:grpSpPr>
        <p:sp>
          <p:nvSpPr>
            <p:cNvPr id="77" name="Path77"/>
            <p:cNvSpPr/>
            <p:nvPr/>
          </p:nvSpPr>
          <p:spPr>
            <a:xfrm>
              <a:off x="8156448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40">
                  <a:moveTo>
                    <a:pt x="0" y="274320"/>
                  </a:moveTo>
                  <a:cubicBezTo>
                    <a:pt x="0" y="122822"/>
                    <a:pt x="122810" y="0"/>
                    <a:pt x="274320" y="0"/>
                  </a:cubicBezTo>
                  <a:cubicBezTo>
                    <a:pt x="425831" y="0"/>
                    <a:pt x="548640" y="122822"/>
                    <a:pt x="548640" y="274320"/>
                  </a:cubicBezTo>
                  <a:cubicBezTo>
                    <a:pt x="548640" y="425818"/>
                    <a:pt x="425831" y="548640"/>
                    <a:pt x="274320" y="548640"/>
                  </a:cubicBezTo>
                  <a:cubicBezTo>
                    <a:pt x="122810" y="548640"/>
                    <a:pt x="0" y="425818"/>
                    <a:pt x="0" y="274320"/>
                  </a:cubicBezTo>
                  <a:close/>
                </a:path>
              </a:pathLst>
            </a:custGeom>
            <a:solidFill>
              <a:srgbClr val="FE8637">
                <a:alpha val="100000"/>
              </a:srgbClr>
            </a:solidFill>
            <a:ln w="0" cap="sq">
              <a:solidFill>
                <a:srgbClr val="FE8637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78" name="Image7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72200" y="3429000"/>
              <a:ext cx="2438400" cy="2895600"/>
            </a:xfrm>
            <a:prstGeom prst="rect">
              <a:avLst/>
            </a:prstGeom>
            <a:noFill/>
          </p:spPr>
        </p:pic>
      </p:grpSp>
      <p:sp>
        <p:nvSpPr>
          <p:cNvPr id="79" name="Text Box79"/>
          <p:cNvSpPr txBox="1"/>
          <p:nvPr/>
        </p:nvSpPr>
        <p:spPr>
          <a:xfrm>
            <a:off x="2290318" y="596138"/>
            <a:ext cx="3839260" cy="7646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6021"/>
              </a:lnSpc>
            </a:pPr>
            <a:r>
              <a:rPr lang="en-US" altLang="zh-CN" sz="5400" spc="0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A</a:t>
            </a:r>
            <a:r>
              <a:rPr lang="en-US" altLang="zh-CN" sz="4300" spc="5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DVERTISING</a:t>
            </a:r>
            <a:endParaRPr lang="en-US" altLang="zh-CN" sz="4300">
              <a:latin typeface="Arial"/>
              <a:ea typeface="Arial"/>
              <a:cs typeface="Arial"/>
            </a:endParaRPr>
          </a:p>
        </p:txBody>
      </p:sp>
      <p:sp>
        <p:nvSpPr>
          <p:cNvPr id="80" name="Text Box80"/>
          <p:cNvSpPr txBox="1"/>
          <p:nvPr/>
        </p:nvSpPr>
        <p:spPr>
          <a:xfrm>
            <a:off x="548640" y="1672416"/>
            <a:ext cx="7131012" cy="124717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marL="274625" indent="-274625" algn="l" rtl="0">
              <a:lnSpc>
                <a:spcPts val="3273"/>
              </a:lnSpc>
            </a:pPr>
            <a:r>
              <a:rPr lang="en-US" altLang="zh-CN" sz="1950" spc="7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9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Any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paid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form</a:t>
            </a:r>
            <a:r>
              <a:rPr lang="en-US" altLang="zh-CN" sz="2800" spc="-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non</a:t>
            </a:r>
            <a:r>
              <a:rPr lang="en-US" altLang="zh-CN" sz="2800" spc="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personal</a:t>
            </a:r>
            <a:r>
              <a:rPr lang="en-US" altLang="zh-CN" sz="2800" spc="-1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presentation</a:t>
            </a:r>
            <a:r>
              <a:rPr lang="en-US" altLang="zh-CN" sz="2800" spc="-2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promotion</a:t>
            </a:r>
            <a:r>
              <a:rPr lang="en-US" altLang="zh-CN" sz="2800" spc="-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ideas,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goods</a:t>
            </a:r>
            <a:r>
              <a:rPr lang="en-US" altLang="zh-CN" sz="2800" spc="-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services</a:t>
            </a:r>
            <a:r>
              <a:rPr lang="en-US" altLang="zh-CN" sz="2800" spc="-2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by</a:t>
            </a:r>
            <a:r>
              <a:rPr lang="en-US" altLang="zh-CN" sz="2800" spc="7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identified</a:t>
            </a:r>
            <a:r>
              <a:rPr lang="en-US" altLang="zh-CN" sz="2800" spc="-2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sponsor.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1" name="Text Box81"/>
          <p:cNvSpPr txBox="1"/>
          <p:nvPr/>
        </p:nvSpPr>
        <p:spPr>
          <a:xfrm>
            <a:off x="548640" y="3532602"/>
            <a:ext cx="1205426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1950" spc="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TV</a:t>
            </a:r>
            <a:r>
              <a:rPr lang="en-US" altLang="zh-CN" sz="2800" spc="-3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ad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2" name="Text Box82"/>
          <p:cNvSpPr txBox="1"/>
          <p:nvPr/>
        </p:nvSpPr>
        <p:spPr>
          <a:xfrm>
            <a:off x="548640" y="4035522"/>
            <a:ext cx="1584309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1950" spc="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Radio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ad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3" name="Text Box83"/>
          <p:cNvSpPr txBox="1"/>
          <p:nvPr/>
        </p:nvSpPr>
        <p:spPr>
          <a:xfrm>
            <a:off x="548640" y="4538171"/>
            <a:ext cx="1703748" cy="39342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8"/>
              </a:lnSpc>
            </a:pPr>
            <a:r>
              <a:rPr lang="en-US" altLang="zh-CN" sz="1950" spc="7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9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Online</a:t>
            </a:r>
            <a:r>
              <a:rPr lang="en-US" altLang="zh-CN" sz="28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ad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4" name="Text Box84"/>
          <p:cNvSpPr txBox="1"/>
          <p:nvPr/>
        </p:nvSpPr>
        <p:spPr>
          <a:xfrm>
            <a:off x="548640" y="5041743"/>
            <a:ext cx="1794169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1950" spc="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Billboards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85" name="Text Box85"/>
          <p:cNvSpPr txBox="1"/>
          <p:nvPr/>
        </p:nvSpPr>
        <p:spPr>
          <a:xfrm>
            <a:off x="548640" y="5544613"/>
            <a:ext cx="1201875" cy="393086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1950" spc="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</a:t>
            </a:r>
            <a:r>
              <a:rPr lang="en-US" altLang="zh-CN" sz="1950" spc="-1535" dirty="0">
                <a:solidFill>
                  <a:srgbClr val="FE8637"/>
                </a:solidFill>
                <a:latin typeface="Wingdings"/>
                <a:ea typeface="Wingdings"/>
                <a:cs typeface="Wingdings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Flyers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ath86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87" name="Image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pic>
        <p:nvPicPr>
          <p:cNvPr id="88" name="Image8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200" y="12699"/>
            <a:ext cx="304800" cy="6832600"/>
          </a:xfrm>
          <a:prstGeom prst="rect">
            <a:avLst/>
          </a:prstGeom>
          <a:noFill/>
        </p:spPr>
      </p:pic>
      <p:pic>
        <p:nvPicPr>
          <p:cNvPr id="89" name="Image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352800"/>
            <a:ext cx="2619756" cy="3200400"/>
          </a:xfrm>
          <a:prstGeom prst="rect">
            <a:avLst/>
          </a:prstGeom>
          <a:noFill/>
        </p:spPr>
      </p:pic>
      <p:grpSp>
        <p:nvGrpSpPr>
          <p:cNvPr id="90" name="Group90"/>
          <p:cNvGrpSpPr/>
          <p:nvPr/>
        </p:nvGrpSpPr>
        <p:grpSpPr>
          <a:xfrm>
            <a:off x="5943600" y="3962400"/>
            <a:ext cx="2761488" cy="2362200"/>
            <a:chOff x="5943600" y="3962400"/>
            <a:chExt cx="2761488" cy="2362200"/>
          </a:xfrm>
        </p:grpSpPr>
        <p:sp>
          <p:nvSpPr>
            <p:cNvPr id="91" name="Path91"/>
            <p:cNvSpPr/>
            <p:nvPr/>
          </p:nvSpPr>
          <p:spPr>
            <a:xfrm>
              <a:off x="8156448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40">
                  <a:moveTo>
                    <a:pt x="0" y="274320"/>
                  </a:moveTo>
                  <a:cubicBezTo>
                    <a:pt x="0" y="122822"/>
                    <a:pt x="122810" y="0"/>
                    <a:pt x="274320" y="0"/>
                  </a:cubicBezTo>
                  <a:cubicBezTo>
                    <a:pt x="425831" y="0"/>
                    <a:pt x="548640" y="122822"/>
                    <a:pt x="548640" y="274320"/>
                  </a:cubicBezTo>
                  <a:cubicBezTo>
                    <a:pt x="548640" y="425818"/>
                    <a:pt x="425831" y="548640"/>
                    <a:pt x="274320" y="548640"/>
                  </a:cubicBezTo>
                  <a:cubicBezTo>
                    <a:pt x="122810" y="548640"/>
                    <a:pt x="0" y="425818"/>
                    <a:pt x="0" y="274320"/>
                  </a:cubicBezTo>
                  <a:close/>
                </a:path>
              </a:pathLst>
            </a:custGeom>
            <a:solidFill>
              <a:srgbClr val="FE8637">
                <a:alpha val="100000"/>
              </a:srgbClr>
            </a:solidFill>
            <a:ln w="0" cap="sq">
              <a:solidFill>
                <a:srgbClr val="FE8637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92" name="Image9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43600" y="3962400"/>
              <a:ext cx="2619756" cy="2362200"/>
            </a:xfrm>
            <a:prstGeom prst="rect">
              <a:avLst/>
            </a:prstGeom>
            <a:noFill/>
          </p:spPr>
        </p:pic>
      </p:grpSp>
      <p:sp>
        <p:nvSpPr>
          <p:cNvPr id="93" name="Text Box93"/>
          <p:cNvSpPr txBox="1"/>
          <p:nvPr/>
        </p:nvSpPr>
        <p:spPr>
          <a:xfrm>
            <a:off x="1406017" y="443738"/>
            <a:ext cx="5609931" cy="7646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6021"/>
              </a:lnSpc>
            </a:pPr>
            <a:r>
              <a:rPr lang="en-US" altLang="zh-CN" sz="5400" spc="0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P</a:t>
            </a:r>
            <a:r>
              <a:rPr lang="en-US" altLang="zh-CN" sz="4300" spc="13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ERSONAL</a:t>
            </a:r>
            <a:r>
              <a:rPr lang="en-US" altLang="zh-CN" sz="4300" spc="174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300" spc="12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SELLING</a:t>
            </a:r>
            <a:endParaRPr lang="en-US" altLang="zh-CN" sz="4300">
              <a:latin typeface="Arial"/>
              <a:ea typeface="Arial"/>
              <a:cs typeface="Arial"/>
            </a:endParaRPr>
          </a:p>
        </p:txBody>
      </p:sp>
      <p:sp>
        <p:nvSpPr>
          <p:cNvPr id="94" name="Text Box94"/>
          <p:cNvSpPr txBox="1"/>
          <p:nvPr/>
        </p:nvSpPr>
        <p:spPr>
          <a:xfrm>
            <a:off x="396240" y="1672416"/>
            <a:ext cx="7059690" cy="124717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273"/>
              </a:lnSpc>
            </a:pP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Face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</a:t>
            </a:r>
            <a:r>
              <a:rPr lang="en-US" altLang="zh-CN" sz="2800" spc="-1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face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interaction</a:t>
            </a:r>
            <a:r>
              <a:rPr lang="en-US" altLang="zh-CN" sz="28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with</a:t>
            </a:r>
            <a:r>
              <a:rPr lang="en-US" altLang="zh-CN" sz="2800" spc="-1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one</a:t>
            </a:r>
            <a:r>
              <a:rPr lang="en-US" altLang="zh-CN" sz="2800" spc="-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more</a:t>
            </a:r>
            <a:r>
              <a:rPr lang="en-US" altLang="zh-CN" sz="2800" spc="7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prospective</a:t>
            </a:r>
            <a:r>
              <a:rPr lang="en-US" altLang="zh-CN" sz="2800" spc="-2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purchasers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for</a:t>
            </a:r>
            <a:r>
              <a:rPr lang="en-US" altLang="zh-CN" sz="2800" spc="1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the</a:t>
            </a:r>
            <a:r>
              <a:rPr lang="en-US" altLang="zh-CN" sz="2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purpose</a:t>
            </a:r>
            <a:r>
              <a:rPr lang="en-US" altLang="zh-CN" sz="2800" spc="-2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making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presentation</a:t>
            </a:r>
            <a:r>
              <a:rPr lang="en-US" altLang="zh-CN" sz="2800" spc="-1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answering</a:t>
            </a:r>
            <a:r>
              <a:rPr lang="en-US" altLang="zh-CN" sz="2800" spc="69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questions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5" name="Text Box95"/>
          <p:cNvSpPr txBox="1"/>
          <p:nvPr/>
        </p:nvSpPr>
        <p:spPr>
          <a:xfrm>
            <a:off x="320040" y="3407841"/>
            <a:ext cx="2726041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Person</a:t>
            </a:r>
            <a:r>
              <a:rPr lang="en-US" altLang="zh-CN" sz="2800" spc="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person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6" name="Text Box96"/>
          <p:cNvSpPr txBox="1"/>
          <p:nvPr/>
        </p:nvSpPr>
        <p:spPr>
          <a:xfrm>
            <a:off x="320040" y="4047921"/>
            <a:ext cx="2336150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Sales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meeting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97" name="Text Box97"/>
          <p:cNvSpPr txBox="1"/>
          <p:nvPr/>
        </p:nvSpPr>
        <p:spPr>
          <a:xfrm>
            <a:off x="320040" y="4687728"/>
            <a:ext cx="3070680" cy="3962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20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Sales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presentations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ath98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99" name="Image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grpSp>
        <p:nvGrpSpPr>
          <p:cNvPr id="100" name="Group100"/>
          <p:cNvGrpSpPr/>
          <p:nvPr/>
        </p:nvGrpSpPr>
        <p:grpSpPr>
          <a:xfrm>
            <a:off x="6477000" y="12699"/>
            <a:ext cx="2667000" cy="6832600"/>
            <a:chOff x="6477000" y="12699"/>
            <a:chExt cx="2667000" cy="6832600"/>
          </a:xfrm>
        </p:grpSpPr>
        <p:pic>
          <p:nvPicPr>
            <p:cNvPr id="101" name="Image10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39200" y="12699"/>
              <a:ext cx="304800" cy="6832600"/>
            </a:xfrm>
            <a:prstGeom prst="rect">
              <a:avLst/>
            </a:prstGeom>
            <a:noFill/>
          </p:spPr>
        </p:pic>
        <p:sp>
          <p:nvSpPr>
            <p:cNvPr id="102" name="Path102"/>
            <p:cNvSpPr/>
            <p:nvPr/>
          </p:nvSpPr>
          <p:spPr>
            <a:xfrm>
              <a:off x="8156448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40">
                  <a:moveTo>
                    <a:pt x="0" y="274320"/>
                  </a:moveTo>
                  <a:cubicBezTo>
                    <a:pt x="0" y="122822"/>
                    <a:pt x="122810" y="0"/>
                    <a:pt x="274320" y="0"/>
                  </a:cubicBezTo>
                  <a:cubicBezTo>
                    <a:pt x="425831" y="0"/>
                    <a:pt x="548640" y="122822"/>
                    <a:pt x="548640" y="274320"/>
                  </a:cubicBezTo>
                  <a:cubicBezTo>
                    <a:pt x="548640" y="425818"/>
                    <a:pt x="425831" y="548640"/>
                    <a:pt x="274320" y="548640"/>
                  </a:cubicBezTo>
                  <a:cubicBezTo>
                    <a:pt x="122810" y="548640"/>
                    <a:pt x="0" y="425818"/>
                    <a:pt x="0" y="274320"/>
                  </a:cubicBezTo>
                  <a:close/>
                </a:path>
              </a:pathLst>
            </a:custGeom>
            <a:solidFill>
              <a:srgbClr val="FE8637">
                <a:alpha val="100000"/>
              </a:srgbClr>
            </a:solidFill>
            <a:ln w="0" cap="sq">
              <a:solidFill>
                <a:srgbClr val="FE8637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03" name="Image10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77000" y="1371600"/>
              <a:ext cx="2362200" cy="2362200"/>
            </a:xfrm>
            <a:prstGeom prst="rect">
              <a:avLst/>
            </a:prstGeom>
            <a:noFill/>
          </p:spPr>
        </p:pic>
        <p:pic>
          <p:nvPicPr>
            <p:cNvPr id="104" name="Image10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29400" y="3962400"/>
              <a:ext cx="2142744" cy="2590800"/>
            </a:xfrm>
            <a:prstGeom prst="rect">
              <a:avLst/>
            </a:prstGeom>
            <a:noFill/>
          </p:spPr>
        </p:pic>
      </p:grpSp>
      <p:sp>
        <p:nvSpPr>
          <p:cNvPr id="105" name="Text Box105"/>
          <p:cNvSpPr txBox="1"/>
          <p:nvPr/>
        </p:nvSpPr>
        <p:spPr>
          <a:xfrm>
            <a:off x="548640" y="596138"/>
            <a:ext cx="5475026" cy="7646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6021"/>
              </a:lnSpc>
            </a:pPr>
            <a:r>
              <a:rPr lang="en-US" altLang="zh-CN" sz="5400" spc="0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S</a:t>
            </a:r>
            <a:r>
              <a:rPr lang="en-US" altLang="zh-CN" sz="4300" spc="12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ALES</a:t>
            </a:r>
            <a:r>
              <a:rPr lang="en-US" altLang="zh-CN" sz="4300" spc="317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300" spc="14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PROMOTION</a:t>
            </a:r>
            <a:endParaRPr lang="en-US" altLang="zh-CN" sz="4300">
              <a:latin typeface="Arial"/>
              <a:ea typeface="Arial"/>
              <a:cs typeface="Arial"/>
            </a:endParaRPr>
          </a:p>
        </p:txBody>
      </p:sp>
      <p:sp>
        <p:nvSpPr>
          <p:cNvPr id="106" name="Text Box106"/>
          <p:cNvSpPr txBox="1"/>
          <p:nvPr/>
        </p:nvSpPr>
        <p:spPr>
          <a:xfrm>
            <a:off x="777240" y="1520016"/>
            <a:ext cx="5464971" cy="124717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273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en-US" altLang="zh-CN" sz="2800" spc="-15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variety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800" spc="1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short-term</a:t>
            </a:r>
            <a:r>
              <a:rPr lang="en-US" altLang="zh-CN" sz="2800" spc="-1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incentives</a:t>
            </a:r>
            <a:r>
              <a:rPr lang="en-US" altLang="zh-CN" sz="2800" spc="-2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encourage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trial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spc="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purchase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product</a:t>
            </a:r>
            <a:r>
              <a:rPr lang="en-US" altLang="zh-CN" sz="2800" spc="-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service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en-US" altLang="zh-CN" sz="2800" spc="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specific</a:t>
            </a:r>
            <a:r>
              <a:rPr lang="en-US" altLang="zh-CN" sz="2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time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7" name="Text Box107"/>
          <p:cNvSpPr txBox="1"/>
          <p:nvPr/>
        </p:nvSpPr>
        <p:spPr>
          <a:xfrm>
            <a:off x="777240" y="3362121"/>
            <a:ext cx="2910639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Seasonal</a:t>
            </a:r>
            <a:r>
              <a:rPr lang="en-US" altLang="zh-CN" sz="2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discount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8" name="Text Box108"/>
          <p:cNvSpPr txBox="1"/>
          <p:nvPr/>
        </p:nvSpPr>
        <p:spPr>
          <a:xfrm>
            <a:off x="777240" y="4002202"/>
            <a:ext cx="2593187" cy="39592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Reduction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sales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9" name="Text Box109"/>
          <p:cNvSpPr txBox="1"/>
          <p:nvPr/>
        </p:nvSpPr>
        <p:spPr>
          <a:xfrm>
            <a:off x="777240" y="4642008"/>
            <a:ext cx="1557349" cy="3962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20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Samples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0" name="Text Box110"/>
          <p:cNvSpPr txBox="1"/>
          <p:nvPr/>
        </p:nvSpPr>
        <p:spPr>
          <a:xfrm>
            <a:off x="777240" y="5282692"/>
            <a:ext cx="3119433" cy="39592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1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Premiums</a:t>
            </a:r>
            <a:r>
              <a:rPr lang="en-US" altLang="zh-CN" sz="2800" spc="2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gifts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11" name="Text Box111"/>
          <p:cNvSpPr txBox="1"/>
          <p:nvPr/>
        </p:nvSpPr>
        <p:spPr>
          <a:xfrm>
            <a:off x="777240" y="5922498"/>
            <a:ext cx="2571651" cy="3962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120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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Contests</a:t>
            </a:r>
            <a:r>
              <a:rPr lang="en-US" altLang="zh-CN" sz="2800" spc="-2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games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ath112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113" name="Image1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pic>
        <p:nvPicPr>
          <p:cNvPr id="114" name="Image1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9200" y="12699"/>
            <a:ext cx="304800" cy="6832600"/>
          </a:xfrm>
          <a:prstGeom prst="rect">
            <a:avLst/>
          </a:prstGeom>
          <a:noFill/>
        </p:spPr>
      </p:pic>
      <p:sp>
        <p:nvSpPr>
          <p:cNvPr id="115" name="Path115"/>
          <p:cNvSpPr/>
          <p:nvPr/>
        </p:nvSpPr>
        <p:spPr>
          <a:xfrm>
            <a:off x="8156448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40">
                <a:moveTo>
                  <a:pt x="0" y="274320"/>
                </a:moveTo>
                <a:cubicBezTo>
                  <a:pt x="0" y="122822"/>
                  <a:pt x="122810" y="0"/>
                  <a:pt x="274320" y="0"/>
                </a:cubicBezTo>
                <a:cubicBezTo>
                  <a:pt x="425831" y="0"/>
                  <a:pt x="548640" y="122822"/>
                  <a:pt x="548640" y="274320"/>
                </a:cubicBezTo>
                <a:cubicBezTo>
                  <a:pt x="548640" y="425818"/>
                  <a:pt x="425831" y="548640"/>
                  <a:pt x="274320" y="548640"/>
                </a:cubicBezTo>
                <a:cubicBezTo>
                  <a:pt x="122810" y="548640"/>
                  <a:pt x="0" y="425818"/>
                  <a:pt x="0" y="274320"/>
                </a:cubicBezTo>
                <a:close/>
              </a:path>
            </a:pathLst>
          </a:custGeom>
          <a:solidFill>
            <a:srgbClr val="FE8637">
              <a:alpha val="100000"/>
            </a:srgbClr>
          </a:solidFill>
          <a:ln w="0" cap="sq">
            <a:solidFill>
              <a:srgbClr val="FE8637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116" name="Image1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4038600"/>
            <a:ext cx="3048000" cy="2514600"/>
          </a:xfrm>
          <a:prstGeom prst="rect">
            <a:avLst/>
          </a:prstGeom>
          <a:noFill/>
        </p:spPr>
      </p:pic>
      <p:pic>
        <p:nvPicPr>
          <p:cNvPr id="117" name="Image1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0" y="2286000"/>
            <a:ext cx="2438400" cy="2552700"/>
          </a:xfrm>
          <a:prstGeom prst="rect">
            <a:avLst/>
          </a:prstGeom>
          <a:noFill/>
        </p:spPr>
      </p:pic>
      <p:sp>
        <p:nvSpPr>
          <p:cNvPr id="118" name="Text Box118"/>
          <p:cNvSpPr txBox="1"/>
          <p:nvPr/>
        </p:nvSpPr>
        <p:spPr>
          <a:xfrm>
            <a:off x="2727706" y="596138"/>
            <a:ext cx="2964729" cy="7646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6021"/>
              </a:lnSpc>
            </a:pPr>
            <a:r>
              <a:rPr lang="en-US" altLang="zh-CN" sz="5400" spc="0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P</a:t>
            </a:r>
            <a:r>
              <a:rPr lang="en-US" altLang="zh-CN" sz="4300" spc="11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UBLICITY</a:t>
            </a:r>
            <a:endParaRPr lang="en-US" altLang="zh-CN" sz="4300">
              <a:latin typeface="Arial"/>
              <a:ea typeface="Arial"/>
              <a:cs typeface="Arial"/>
            </a:endParaRPr>
          </a:p>
        </p:txBody>
      </p:sp>
      <p:sp>
        <p:nvSpPr>
          <p:cNvPr id="119" name="Text Box119"/>
          <p:cNvSpPr txBox="1"/>
          <p:nvPr/>
        </p:nvSpPr>
        <p:spPr>
          <a:xfrm>
            <a:off x="548640" y="1596216"/>
            <a:ext cx="4774829" cy="124717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just" rtl="0">
              <a:lnSpc>
                <a:spcPts val="3273"/>
              </a:lnSpc>
            </a:pP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Programs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designed</a:t>
            </a:r>
            <a:r>
              <a:rPr lang="en-US" altLang="zh-CN" sz="2800" spc="-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to</a:t>
            </a:r>
            <a:r>
              <a:rPr lang="en-US" altLang="zh-CN" sz="28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promote</a:t>
            </a:r>
            <a:r>
              <a:rPr lang="en-US" altLang="zh-CN" sz="2800" spc="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protect</a:t>
            </a:r>
            <a:r>
              <a:rPr lang="en-US" altLang="zh-CN" sz="2800" spc="-1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company</a:t>
            </a:r>
            <a:r>
              <a:rPr lang="en-US" altLang="zh-CN" sz="2800" spc="-7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’s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image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its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individual</a:t>
            </a:r>
            <a:r>
              <a:rPr lang="en-US" altLang="zh-CN" sz="2800" spc="-4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products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0" name="Text Box120"/>
          <p:cNvSpPr txBox="1"/>
          <p:nvPr/>
        </p:nvSpPr>
        <p:spPr>
          <a:xfrm>
            <a:off x="548640" y="3441162"/>
            <a:ext cx="2436036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Press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conference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1" name="Text Box121"/>
          <p:cNvSpPr txBox="1"/>
          <p:nvPr/>
        </p:nvSpPr>
        <p:spPr>
          <a:xfrm>
            <a:off x="548640" y="4081242"/>
            <a:ext cx="1359042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Speeches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2" name="Text Box122"/>
          <p:cNvSpPr txBox="1"/>
          <p:nvPr/>
        </p:nvSpPr>
        <p:spPr>
          <a:xfrm>
            <a:off x="548640" y="4721051"/>
            <a:ext cx="1657643" cy="39342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Publication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3" name="Text Box123"/>
          <p:cNvSpPr txBox="1"/>
          <p:nvPr/>
        </p:nvSpPr>
        <p:spPr>
          <a:xfrm>
            <a:off x="548640" y="5361733"/>
            <a:ext cx="1358687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Seminars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24" name="Text Box124"/>
          <p:cNvSpPr txBox="1"/>
          <p:nvPr/>
        </p:nvSpPr>
        <p:spPr>
          <a:xfrm>
            <a:off x="548640" y="6001541"/>
            <a:ext cx="2160530" cy="39342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Annual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reports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ath125"/>
          <p:cNvSpPr/>
          <p:nvPr/>
        </p:nvSpPr>
        <p:spPr>
          <a:xfrm>
            <a:off x="0" y="0"/>
            <a:ext cx="0" cy="0"/>
          </a:xfrm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pic>
        <p:nvPicPr>
          <p:cNvPr id="126" name="Image1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" y="0"/>
            <a:ext cx="57913" cy="6857998"/>
          </a:xfrm>
          <a:prstGeom prst="rect">
            <a:avLst/>
          </a:prstGeom>
          <a:noFill/>
        </p:spPr>
      </p:pic>
      <p:grpSp>
        <p:nvGrpSpPr>
          <p:cNvPr id="127" name="Group127"/>
          <p:cNvGrpSpPr/>
          <p:nvPr/>
        </p:nvGrpSpPr>
        <p:grpSpPr>
          <a:xfrm>
            <a:off x="2514600" y="12699"/>
            <a:ext cx="6629400" cy="6845300"/>
            <a:chOff x="2514600" y="12699"/>
            <a:chExt cx="6629400" cy="6845300"/>
          </a:xfrm>
        </p:grpSpPr>
        <p:pic>
          <p:nvPicPr>
            <p:cNvPr id="128" name="Image1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39200" y="12699"/>
              <a:ext cx="304800" cy="6832600"/>
            </a:xfrm>
            <a:prstGeom prst="rect">
              <a:avLst/>
            </a:prstGeom>
            <a:noFill/>
          </p:spPr>
        </p:pic>
        <p:sp>
          <p:nvSpPr>
            <p:cNvPr id="129" name="Path129"/>
            <p:cNvSpPr/>
            <p:nvPr/>
          </p:nvSpPr>
          <p:spPr>
            <a:xfrm>
              <a:off x="8156448" y="5715000"/>
              <a:ext cx="548640" cy="548640"/>
            </a:xfrm>
            <a:custGeom>
              <a:avLst/>
              <a:gdLst/>
              <a:ahLst/>
              <a:cxnLst/>
              <a:rect l="l" t="t" r="r" b="b"/>
              <a:pathLst>
                <a:path w="548640" h="548640">
                  <a:moveTo>
                    <a:pt x="0" y="274320"/>
                  </a:moveTo>
                  <a:cubicBezTo>
                    <a:pt x="0" y="122822"/>
                    <a:pt x="122810" y="0"/>
                    <a:pt x="274320" y="0"/>
                  </a:cubicBezTo>
                  <a:cubicBezTo>
                    <a:pt x="425831" y="0"/>
                    <a:pt x="548640" y="122822"/>
                    <a:pt x="548640" y="274320"/>
                  </a:cubicBezTo>
                  <a:cubicBezTo>
                    <a:pt x="548640" y="425818"/>
                    <a:pt x="425831" y="548640"/>
                    <a:pt x="274320" y="548640"/>
                  </a:cubicBezTo>
                  <a:cubicBezTo>
                    <a:pt x="122810" y="548640"/>
                    <a:pt x="0" y="425818"/>
                    <a:pt x="0" y="274320"/>
                  </a:cubicBezTo>
                  <a:close/>
                </a:path>
              </a:pathLst>
            </a:custGeom>
            <a:solidFill>
              <a:srgbClr val="FE8637">
                <a:alpha val="100000"/>
              </a:srgbClr>
            </a:solidFill>
            <a:ln w="0" cap="sq">
              <a:solidFill>
                <a:srgbClr val="FE8637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pic>
          <p:nvPicPr>
            <p:cNvPr id="130" name="Image1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14600" y="5029199"/>
              <a:ext cx="3095244" cy="1828800"/>
            </a:xfrm>
            <a:prstGeom prst="rect">
              <a:avLst/>
            </a:prstGeom>
            <a:noFill/>
          </p:spPr>
        </p:pic>
        <p:pic>
          <p:nvPicPr>
            <p:cNvPr id="131" name="Image13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43600" y="4524755"/>
              <a:ext cx="2171700" cy="2333244"/>
            </a:xfrm>
            <a:prstGeom prst="rect">
              <a:avLst/>
            </a:prstGeom>
            <a:noFill/>
          </p:spPr>
        </p:pic>
        <p:pic>
          <p:nvPicPr>
            <p:cNvPr id="132" name="Image13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07356" y="1143000"/>
              <a:ext cx="4136644" cy="3472332"/>
            </a:xfrm>
            <a:prstGeom prst="rect">
              <a:avLst/>
            </a:prstGeom>
            <a:noFill/>
          </p:spPr>
        </p:pic>
      </p:grpSp>
      <p:sp>
        <p:nvSpPr>
          <p:cNvPr id="133" name="Text Box133"/>
          <p:cNvSpPr txBox="1"/>
          <p:nvPr/>
        </p:nvSpPr>
        <p:spPr>
          <a:xfrm>
            <a:off x="548640" y="443738"/>
            <a:ext cx="5624500" cy="7646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6021"/>
              </a:lnSpc>
            </a:pPr>
            <a:r>
              <a:rPr lang="en-US" altLang="zh-CN" sz="5400" spc="0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D</a:t>
            </a:r>
            <a:r>
              <a:rPr lang="en-US" altLang="zh-CN" sz="4300" spc="13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IRECT</a:t>
            </a:r>
            <a:r>
              <a:rPr lang="en-US" altLang="zh-CN" sz="4300" spc="233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altLang="zh-CN" sz="4300" spc="13" dirty="0">
                <a:solidFill>
                  <a:srgbClr val="575F6D"/>
                </a:solidFill>
                <a:latin typeface="Arial"/>
                <a:ea typeface="Arial"/>
                <a:cs typeface="Arial"/>
              </a:rPr>
              <a:t>MARKETING</a:t>
            </a:r>
            <a:endParaRPr lang="en-US" altLang="zh-CN" sz="4300">
              <a:latin typeface="Arial"/>
              <a:ea typeface="Arial"/>
              <a:cs typeface="Arial"/>
            </a:endParaRPr>
          </a:p>
        </p:txBody>
      </p:sp>
      <p:sp>
        <p:nvSpPr>
          <p:cNvPr id="134" name="Text Box134"/>
          <p:cNvSpPr txBox="1"/>
          <p:nvPr/>
        </p:nvSpPr>
        <p:spPr>
          <a:xfrm>
            <a:off x="472440" y="1596216"/>
            <a:ext cx="5166340" cy="124717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273"/>
              </a:lnSpc>
            </a:pPr>
            <a:r>
              <a:rPr lang="en-US" altLang="zh-CN" sz="2800" spc="-4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Communicating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directly</a:t>
            </a:r>
            <a:r>
              <a:rPr lang="en-US" altLang="zh-CN" sz="2800" spc="-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with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soliciting</a:t>
            </a:r>
            <a:r>
              <a:rPr lang="en-US" altLang="zh-CN" sz="2800" spc="-3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response</a:t>
            </a:r>
            <a:r>
              <a:rPr lang="en-US" altLang="zh-CN" sz="2800" spc="-1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or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dialogue</a:t>
            </a:r>
            <a:r>
              <a:rPr lang="en-US" altLang="zh-CN" sz="2800" spc="-1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from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specific</a:t>
            </a:r>
            <a:r>
              <a:rPr lang="en-US" altLang="zh-CN" sz="2800" spc="-19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2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customers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prospects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5" name="Text Box135"/>
          <p:cNvSpPr txBox="1"/>
          <p:nvPr/>
        </p:nvSpPr>
        <p:spPr>
          <a:xfrm>
            <a:off x="472440" y="3441162"/>
            <a:ext cx="1302228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Mailings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6" name="Text Box136"/>
          <p:cNvSpPr txBox="1"/>
          <p:nvPr/>
        </p:nvSpPr>
        <p:spPr>
          <a:xfrm>
            <a:off x="472440" y="4081242"/>
            <a:ext cx="2082364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-18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Telemarketing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7" name="Text Box137"/>
          <p:cNvSpPr txBox="1"/>
          <p:nvPr/>
        </p:nvSpPr>
        <p:spPr>
          <a:xfrm>
            <a:off x="472440" y="4721051"/>
            <a:ext cx="1289452" cy="39342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8"/>
              </a:lnSpc>
            </a:pPr>
            <a:r>
              <a:rPr lang="en-US" altLang="zh-CN" sz="2800" spc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Fax</a:t>
            </a:r>
            <a:r>
              <a:rPr lang="en-US" altLang="zh-CN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mail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8" name="Text Box138"/>
          <p:cNvSpPr txBox="1"/>
          <p:nvPr/>
        </p:nvSpPr>
        <p:spPr>
          <a:xfrm>
            <a:off x="472440" y="5361733"/>
            <a:ext cx="1694959" cy="39308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algn="l" rtl="0">
              <a:lnSpc>
                <a:spcPts val="3095"/>
              </a:lnSpc>
            </a:pPr>
            <a:r>
              <a:rPr lang="en-US" altLang="zh-CN" sz="2800" spc="-73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Voice</a:t>
            </a:r>
            <a:r>
              <a:rPr lang="en-US" altLang="zh-CN" sz="2800" spc="-15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altLang="zh-CN" sz="2800" spc="-6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mails</a:t>
            </a:r>
            <a:endParaRPr lang="en-US" altLang="zh-CN"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297</Words>
  <Application>Microsoft Macintosh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宋体</vt:lpstr>
      <vt:lpstr>Office 主题</vt:lpstr>
      <vt:lpstr>PROMOTIONAL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AFFECTING PROMOTION MIX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</dc:creator>
  <cp:lastModifiedBy>Microsoft Office User</cp:lastModifiedBy>
  <cp:revision>5</cp:revision>
  <dcterms:created xsi:type="dcterms:W3CDTF">2017-10-23T09:06:44Z</dcterms:created>
  <dcterms:modified xsi:type="dcterms:W3CDTF">2020-05-01T09:31:30Z</dcterms:modified>
</cp:coreProperties>
</file>