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8" r:id="rId33"/>
    <p:sldId id="289" r:id="rId34"/>
    <p:sldId id="290" r:id="rId35"/>
    <p:sldId id="291" r:id="rId36"/>
    <p:sldId id="292" r:id="rId37"/>
    <p:sldId id="293" r:id="rId38"/>
    <p:sldId id="297" r:id="rId39"/>
    <p:sldId id="298" r:id="rId40"/>
    <p:sldId id="299" r:id="rId41"/>
    <p:sldId id="300" r:id="rId42"/>
    <p:sldId id="301" r:id="rId43"/>
    <p:sldId id="302" r:id="rId44"/>
    <p:sldId id="303" r:id="rId45"/>
    <p:sldId id="304" r:id="rId46"/>
  </p:sldIdLst>
  <p:sldSz cx="12192000" cy="6858000"/>
  <p:notesSz cx="12192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711"/>
    <p:restoredTop sz="95884"/>
  </p:normalViewPr>
  <p:slideViewPr>
    <p:cSldViewPr>
      <p:cViewPr>
        <p:scale>
          <a:sx n="90" d="100"/>
          <a:sy n="90" d="100"/>
        </p:scale>
        <p:origin x="680" y="59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slide" Target="slides/slide45.xml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182879" y="0"/>
            <a:ext cx="12009120" cy="6858000"/>
          </a:xfrm>
          <a:custGeom>
            <a:avLst/>
            <a:gdLst/>
            <a:ahLst/>
            <a:cxnLst/>
            <a:rect l="l" t="t" r="r" b="b"/>
            <a:pathLst>
              <a:path w="12009120" h="6858000">
                <a:moveTo>
                  <a:pt x="0" y="6858000"/>
                </a:moveTo>
                <a:lnTo>
                  <a:pt x="12009120" y="6858000"/>
                </a:lnTo>
                <a:lnTo>
                  <a:pt x="1200912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DCD7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C8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545334" y="467613"/>
            <a:ext cx="7101331" cy="5137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DCD7D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10/5/19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10/5/19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2851404" cy="685952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0" y="0"/>
            <a:ext cx="182880" cy="6858000"/>
          </a:xfrm>
          <a:custGeom>
            <a:avLst/>
            <a:gdLst/>
            <a:ahLst/>
            <a:cxnLst/>
            <a:rect l="l" t="t" r="r" b="b"/>
            <a:pathLst>
              <a:path w="182880" h="6858000">
                <a:moveTo>
                  <a:pt x="0" y="6858000"/>
                </a:moveTo>
                <a:lnTo>
                  <a:pt x="182880" y="6858000"/>
                </a:lnTo>
                <a:lnTo>
                  <a:pt x="182880" y="0"/>
                </a:lnTo>
                <a:lnTo>
                  <a:pt x="0" y="0"/>
                </a:lnTo>
                <a:lnTo>
                  <a:pt x="0" y="6858000"/>
                </a:lnTo>
                <a:close/>
              </a:path>
            </a:pathLst>
          </a:custGeom>
          <a:solidFill>
            <a:srgbClr val="373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0" y="714756"/>
            <a:ext cx="1592580" cy="508000"/>
          </a:xfrm>
          <a:custGeom>
            <a:avLst/>
            <a:gdLst/>
            <a:ahLst/>
            <a:cxnLst/>
            <a:rect l="l" t="t" r="r" b="b"/>
            <a:pathLst>
              <a:path w="1592580" h="508000">
                <a:moveTo>
                  <a:pt x="0" y="0"/>
                </a:moveTo>
                <a:lnTo>
                  <a:pt x="0" y="503948"/>
                </a:lnTo>
                <a:lnTo>
                  <a:pt x="1245844" y="507491"/>
                </a:lnTo>
                <a:lnTo>
                  <a:pt x="1346200" y="507491"/>
                </a:lnTo>
                <a:lnTo>
                  <a:pt x="1350899" y="502665"/>
                </a:lnTo>
                <a:lnTo>
                  <a:pt x="1352423" y="501141"/>
                </a:lnTo>
                <a:lnTo>
                  <a:pt x="1354328" y="499617"/>
                </a:lnTo>
                <a:lnTo>
                  <a:pt x="1355852" y="497966"/>
                </a:lnTo>
                <a:lnTo>
                  <a:pt x="1584960" y="268858"/>
                </a:lnTo>
                <a:lnTo>
                  <a:pt x="1590246" y="261714"/>
                </a:lnTo>
                <a:lnTo>
                  <a:pt x="1592008" y="254571"/>
                </a:lnTo>
                <a:lnTo>
                  <a:pt x="1590246" y="247427"/>
                </a:lnTo>
                <a:lnTo>
                  <a:pt x="1584960" y="240283"/>
                </a:lnTo>
                <a:lnTo>
                  <a:pt x="1355852" y="11302"/>
                </a:lnTo>
                <a:lnTo>
                  <a:pt x="1350899" y="11302"/>
                </a:lnTo>
                <a:lnTo>
                  <a:pt x="1350899" y="6476"/>
                </a:lnTo>
                <a:lnTo>
                  <a:pt x="1346200" y="6476"/>
                </a:lnTo>
                <a:lnTo>
                  <a:pt x="1341374" y="1777"/>
                </a:lnTo>
                <a:lnTo>
                  <a:pt x="1245844" y="1777"/>
                </a:lnTo>
                <a:lnTo>
                  <a:pt x="0" y="0"/>
                </a:lnTo>
                <a:close/>
              </a:path>
            </a:pathLst>
          </a:custGeom>
          <a:solidFill>
            <a:srgbClr val="AC8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286002" y="182371"/>
            <a:ext cx="2447925" cy="4222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30527" y="1290574"/>
            <a:ext cx="10190480" cy="33248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10/5/19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16.png"/><Relationship Id="rId5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3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4.jpeg"/><Relationship Id="rId3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0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1.jpeg"/><Relationship Id="rId3" Type="http://schemas.openxmlformats.org/officeDocument/2006/relationships/image" Target="../media/image32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3.jpeg"/><Relationship Id="rId3" Type="http://schemas.openxmlformats.org/officeDocument/2006/relationships/image" Target="../media/image31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4" Type="http://schemas.openxmlformats.org/officeDocument/2006/relationships/image" Target="../media/image37.jpeg"/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4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8.jpeg"/><Relationship Id="rId3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0.jpe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64767" y="79781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1</a:t>
            </a:r>
            <a:endParaRPr sz="20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104389" y="2014474"/>
            <a:ext cx="7937500" cy="17831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500" b="1" spc="-5" dirty="0">
                <a:solidFill>
                  <a:srgbClr val="FF0000"/>
                </a:solidFill>
                <a:latin typeface="Arial"/>
                <a:cs typeface="Arial"/>
              </a:rPr>
              <a:t>TITLE:</a:t>
            </a:r>
            <a:endParaRPr sz="3500">
              <a:latin typeface="Arial"/>
              <a:cs typeface="Arial"/>
            </a:endParaRPr>
          </a:p>
          <a:p>
            <a:pPr marL="1513840">
              <a:lnSpc>
                <a:spcPct val="100000"/>
              </a:lnSpc>
            </a:pPr>
            <a:r>
              <a:rPr sz="3500" b="1" spc="-40" dirty="0">
                <a:solidFill>
                  <a:srgbClr val="FF0000"/>
                </a:solidFill>
                <a:latin typeface="Arial"/>
                <a:cs typeface="Arial"/>
              </a:rPr>
              <a:t>DIGITAL </a:t>
            </a:r>
            <a:r>
              <a:rPr sz="3500" b="1" dirty="0">
                <a:solidFill>
                  <a:srgbClr val="FF0000"/>
                </a:solidFill>
                <a:latin typeface="Arial"/>
                <a:cs typeface="Arial"/>
              </a:rPr>
              <a:t>IMAGE</a:t>
            </a:r>
            <a:r>
              <a:rPr sz="3500" b="1" spc="-70" dirty="0">
                <a:solidFill>
                  <a:srgbClr val="FF0000"/>
                </a:solidFill>
                <a:latin typeface="Arial"/>
                <a:cs typeface="Arial"/>
              </a:rPr>
              <a:t> </a:t>
            </a:r>
            <a:r>
              <a:rPr sz="3500" b="1" dirty="0">
                <a:solidFill>
                  <a:srgbClr val="FF0000"/>
                </a:solidFill>
                <a:latin typeface="Arial"/>
                <a:cs typeface="Arial"/>
              </a:rPr>
              <a:t>PROCESSING</a:t>
            </a:r>
            <a:endParaRPr sz="35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4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10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888491" y="1360932"/>
            <a:ext cx="11132820" cy="43799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638045" y="6027826"/>
            <a:ext cx="804989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Bookman Old Style"/>
                <a:cs typeface="Bookman Old Style"/>
              </a:rPr>
              <a:t>Figure </a:t>
            </a:r>
            <a:r>
              <a:rPr sz="3200" b="1" dirty="0">
                <a:latin typeface="Bookman Old Style"/>
                <a:cs typeface="Bookman Old Style"/>
              </a:rPr>
              <a:t>1.3a: Random noise</a:t>
            </a:r>
            <a:r>
              <a:rPr sz="3200" b="1" spc="-45" dirty="0">
                <a:latin typeface="Bookman Old Style"/>
                <a:cs typeface="Bookman Old Style"/>
              </a:rPr>
              <a:t> </a:t>
            </a:r>
            <a:r>
              <a:rPr sz="3200" b="1" spc="-5" dirty="0">
                <a:latin typeface="Bookman Old Style"/>
                <a:cs typeface="Bookman Old Style"/>
              </a:rPr>
              <a:t>correction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41324" y="797813"/>
            <a:ext cx="27813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145" dirty="0">
                <a:solidFill>
                  <a:srgbClr val="FDFFFF"/>
                </a:solidFill>
                <a:latin typeface="Arial"/>
                <a:cs typeface="Arial"/>
              </a:rPr>
              <a:t>11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922007" y="633983"/>
            <a:ext cx="4986528" cy="51069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02080" y="701040"/>
            <a:ext cx="4928616" cy="50825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294120" y="2721864"/>
            <a:ext cx="660400" cy="467995"/>
          </a:xfrm>
          <a:custGeom>
            <a:avLst/>
            <a:gdLst/>
            <a:ahLst/>
            <a:cxnLst/>
            <a:rect l="l" t="t" r="r" b="b"/>
            <a:pathLst>
              <a:path w="660400" h="467994">
                <a:moveTo>
                  <a:pt x="425957" y="0"/>
                </a:moveTo>
                <a:lnTo>
                  <a:pt x="425957" y="116966"/>
                </a:lnTo>
                <a:lnTo>
                  <a:pt x="0" y="116966"/>
                </a:lnTo>
                <a:lnTo>
                  <a:pt x="0" y="350900"/>
                </a:lnTo>
                <a:lnTo>
                  <a:pt x="425957" y="350900"/>
                </a:lnTo>
                <a:lnTo>
                  <a:pt x="425957" y="467868"/>
                </a:lnTo>
                <a:lnTo>
                  <a:pt x="659891" y="233934"/>
                </a:lnTo>
                <a:lnTo>
                  <a:pt x="425957" y="0"/>
                </a:lnTo>
                <a:close/>
              </a:path>
            </a:pathLst>
          </a:custGeom>
          <a:solidFill>
            <a:srgbClr val="AC8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294120" y="2721864"/>
            <a:ext cx="660400" cy="467995"/>
          </a:xfrm>
          <a:custGeom>
            <a:avLst/>
            <a:gdLst/>
            <a:ahLst/>
            <a:cxnLst/>
            <a:rect l="l" t="t" r="r" b="b"/>
            <a:pathLst>
              <a:path w="660400" h="467994">
                <a:moveTo>
                  <a:pt x="0" y="116966"/>
                </a:moveTo>
                <a:lnTo>
                  <a:pt x="425957" y="116966"/>
                </a:lnTo>
                <a:lnTo>
                  <a:pt x="425957" y="0"/>
                </a:lnTo>
                <a:lnTo>
                  <a:pt x="659891" y="233934"/>
                </a:lnTo>
                <a:lnTo>
                  <a:pt x="425957" y="467868"/>
                </a:lnTo>
                <a:lnTo>
                  <a:pt x="425957" y="350900"/>
                </a:lnTo>
                <a:lnTo>
                  <a:pt x="0" y="350900"/>
                </a:lnTo>
                <a:lnTo>
                  <a:pt x="0" y="116966"/>
                </a:lnTo>
                <a:close/>
              </a:path>
            </a:pathLst>
          </a:custGeom>
          <a:ln w="15240">
            <a:solidFill>
              <a:srgbClr val="7D5F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71877" y="6049162"/>
            <a:ext cx="8057515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Bookman Old Style"/>
                <a:cs typeface="Bookman Old Style"/>
              </a:rPr>
              <a:t>Figure 1.3b: </a:t>
            </a:r>
            <a:r>
              <a:rPr sz="3200" b="1" dirty="0">
                <a:latin typeface="Bookman Old Style"/>
                <a:cs typeface="Bookman Old Style"/>
              </a:rPr>
              <a:t>Random noise</a:t>
            </a:r>
            <a:r>
              <a:rPr sz="3200" b="1" spc="-20" dirty="0">
                <a:latin typeface="Bookman Old Style"/>
                <a:cs typeface="Bookman Old Style"/>
              </a:rPr>
              <a:t> </a:t>
            </a:r>
            <a:r>
              <a:rPr sz="3200" b="1" spc="-5" dirty="0">
                <a:latin typeface="Bookman Old Style"/>
                <a:cs typeface="Bookman Old Style"/>
              </a:rPr>
              <a:t>correction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12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96924" y="608076"/>
            <a:ext cx="4998720" cy="4997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147559" y="638555"/>
            <a:ext cx="4898136" cy="494690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336791" y="3104388"/>
            <a:ext cx="788035" cy="467995"/>
          </a:xfrm>
          <a:custGeom>
            <a:avLst/>
            <a:gdLst/>
            <a:ahLst/>
            <a:cxnLst/>
            <a:rect l="l" t="t" r="r" b="b"/>
            <a:pathLst>
              <a:path w="788034" h="467995">
                <a:moveTo>
                  <a:pt x="553974" y="0"/>
                </a:moveTo>
                <a:lnTo>
                  <a:pt x="553974" y="116966"/>
                </a:lnTo>
                <a:lnTo>
                  <a:pt x="0" y="116966"/>
                </a:lnTo>
                <a:lnTo>
                  <a:pt x="0" y="350900"/>
                </a:lnTo>
                <a:lnTo>
                  <a:pt x="553974" y="350900"/>
                </a:lnTo>
                <a:lnTo>
                  <a:pt x="553974" y="467867"/>
                </a:lnTo>
                <a:lnTo>
                  <a:pt x="787908" y="233934"/>
                </a:lnTo>
                <a:lnTo>
                  <a:pt x="553974" y="0"/>
                </a:lnTo>
                <a:close/>
              </a:path>
            </a:pathLst>
          </a:custGeom>
          <a:solidFill>
            <a:srgbClr val="AC84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336791" y="3104388"/>
            <a:ext cx="788035" cy="467995"/>
          </a:xfrm>
          <a:custGeom>
            <a:avLst/>
            <a:gdLst/>
            <a:ahLst/>
            <a:cxnLst/>
            <a:rect l="l" t="t" r="r" b="b"/>
            <a:pathLst>
              <a:path w="788034" h="467995">
                <a:moveTo>
                  <a:pt x="0" y="116966"/>
                </a:moveTo>
                <a:lnTo>
                  <a:pt x="553974" y="116966"/>
                </a:lnTo>
                <a:lnTo>
                  <a:pt x="553974" y="0"/>
                </a:lnTo>
                <a:lnTo>
                  <a:pt x="787908" y="233934"/>
                </a:lnTo>
                <a:lnTo>
                  <a:pt x="553974" y="467867"/>
                </a:lnTo>
                <a:lnTo>
                  <a:pt x="553974" y="350900"/>
                </a:lnTo>
                <a:lnTo>
                  <a:pt x="0" y="350900"/>
                </a:lnTo>
                <a:lnTo>
                  <a:pt x="0" y="116966"/>
                </a:lnTo>
                <a:close/>
              </a:path>
            </a:pathLst>
          </a:custGeom>
          <a:ln w="15240">
            <a:solidFill>
              <a:srgbClr val="7D5F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582038" y="5879084"/>
            <a:ext cx="1005078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Bookman Old Style"/>
                <a:cs typeface="Bookman Old Style"/>
              </a:rPr>
              <a:t>Figure 1.4: </a:t>
            </a:r>
            <a:r>
              <a:rPr sz="3200" b="1" dirty="0">
                <a:latin typeface="Bookman Old Style"/>
                <a:cs typeface="Bookman Old Style"/>
              </a:rPr>
              <a:t>Correction for </a:t>
            </a:r>
            <a:r>
              <a:rPr sz="3200" b="1" spc="-5" dirty="0">
                <a:latin typeface="Bookman Old Style"/>
                <a:cs typeface="Bookman Old Style"/>
              </a:rPr>
              <a:t>periodic </a:t>
            </a:r>
            <a:r>
              <a:rPr sz="3200" b="1" dirty="0">
                <a:latin typeface="Bookman Old Style"/>
                <a:cs typeface="Bookman Old Style"/>
              </a:rPr>
              <a:t>line</a:t>
            </a:r>
            <a:r>
              <a:rPr sz="3200" b="1" spc="30" dirty="0">
                <a:latin typeface="Bookman Old Style"/>
                <a:cs typeface="Bookman Old Style"/>
              </a:rPr>
              <a:t> </a:t>
            </a:r>
            <a:r>
              <a:rPr sz="3200" b="1" spc="-5" dirty="0">
                <a:latin typeface="Bookman Old Style"/>
                <a:cs typeface="Bookman Old Style"/>
              </a:rPr>
              <a:t>striping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0156"/>
            <a:ext cx="78035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52525"/>
                </a:solidFill>
                <a:latin typeface="Bookman Old Style"/>
                <a:cs typeface="Bookman Old Style"/>
              </a:rPr>
              <a:t>Atmospheric </a:t>
            </a:r>
            <a:r>
              <a:rPr sz="3600" b="1" spc="-5">
                <a:solidFill>
                  <a:srgbClr val="252525"/>
                </a:solidFill>
                <a:latin typeface="Bookman Old Style"/>
                <a:cs typeface="Bookman Old Style"/>
              </a:rPr>
              <a:t>correction</a:t>
            </a:r>
            <a:r>
              <a:rPr sz="3600" b="1" spc="-55">
                <a:solidFill>
                  <a:srgbClr val="252525"/>
                </a:solidFill>
                <a:latin typeface="Bookman Old Style"/>
                <a:cs typeface="Bookman Old Style"/>
              </a:rPr>
              <a:t> </a:t>
            </a:r>
            <a:r>
              <a:rPr sz="3600" b="1" spc="-5" smtClean="0">
                <a:solidFill>
                  <a:srgbClr val="252525"/>
                </a:solidFill>
                <a:latin typeface="Bookman Old Style"/>
                <a:cs typeface="Bookman Old Style"/>
              </a:rPr>
              <a:t>method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22857" y="1609470"/>
            <a:ext cx="9906000" cy="406585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value </a:t>
            </a:r>
            <a:r>
              <a:rPr sz="2600" spc="-10" dirty="0">
                <a:latin typeface="Times New Roman"/>
                <a:cs typeface="Times New Roman"/>
              </a:rPr>
              <a:t>recorded </a:t>
            </a:r>
            <a:r>
              <a:rPr sz="2600" spc="-5" dirty="0">
                <a:latin typeface="Times New Roman"/>
                <a:cs typeface="Times New Roman"/>
              </a:rPr>
              <a:t>at any pixel location on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remotely sensed image  is </a:t>
            </a:r>
            <a:r>
              <a:rPr sz="2600" spc="5" dirty="0">
                <a:latin typeface="Times New Roman"/>
                <a:cs typeface="Times New Roman"/>
              </a:rPr>
              <a:t>not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record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true ground </a:t>
            </a:r>
            <a:r>
              <a:rPr sz="2600" dirty="0">
                <a:latin typeface="Times New Roman"/>
                <a:cs typeface="Times New Roman"/>
              </a:rPr>
              <a:t>– </a:t>
            </a:r>
            <a:r>
              <a:rPr sz="2600" spc="-5" dirty="0">
                <a:latin typeface="Times New Roman"/>
                <a:cs typeface="Times New Roman"/>
              </a:rPr>
              <a:t>leaving radiant at that </a:t>
            </a:r>
            <a:r>
              <a:rPr sz="2600" dirty="0">
                <a:latin typeface="Times New Roman"/>
                <a:cs typeface="Times New Roman"/>
              </a:rPr>
              <a:t>point, </a:t>
            </a:r>
            <a:r>
              <a:rPr sz="2600" spc="-5" dirty="0">
                <a:latin typeface="Times New Roman"/>
                <a:cs typeface="Times New Roman"/>
              </a:rPr>
              <a:t>for </a:t>
            </a:r>
            <a:r>
              <a:rPr sz="2600" dirty="0">
                <a:latin typeface="Times New Roman"/>
                <a:cs typeface="Times New Roman"/>
              </a:rPr>
              <a:t>the  signal </a:t>
            </a:r>
            <a:r>
              <a:rPr sz="2600" spc="-5" dirty="0">
                <a:latin typeface="Times New Roman"/>
                <a:cs typeface="Times New Roman"/>
              </a:rPr>
              <a:t>is attenuated </a:t>
            </a:r>
            <a:r>
              <a:rPr sz="2600" dirty="0">
                <a:latin typeface="Times New Roman"/>
                <a:cs typeface="Times New Roman"/>
              </a:rPr>
              <a:t>due to </a:t>
            </a:r>
            <a:r>
              <a:rPr sz="2600" spc="-5" dirty="0">
                <a:latin typeface="Times New Roman"/>
                <a:cs typeface="Times New Roman"/>
              </a:rPr>
              <a:t>absorption and scattering</a:t>
            </a:r>
            <a:r>
              <a:rPr sz="2600" spc="-5">
                <a:latin typeface="Times New Roman"/>
                <a:cs typeface="Times New Roman"/>
              </a:rPr>
              <a:t>. </a:t>
            </a:r>
            <a:endParaRPr lang="en-US" sz="2600" spc="-5" dirty="0" smtClean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endParaRPr lang="en-US" sz="2600" spc="-5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lang="en-US" sz="2600" dirty="0" smtClean="0">
                <a:latin typeface="Times New Roman"/>
                <a:cs typeface="Times New Roman"/>
              </a:rPr>
              <a:t>	</a:t>
            </a:r>
            <a:r>
              <a:rPr sz="2600" smtClean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atmosphere  </a:t>
            </a:r>
            <a:r>
              <a:rPr sz="2600" dirty="0">
                <a:latin typeface="Times New Roman"/>
                <a:cs typeface="Times New Roman"/>
              </a:rPr>
              <a:t>has </a:t>
            </a:r>
            <a:r>
              <a:rPr sz="2600" spc="-15" dirty="0">
                <a:latin typeface="Times New Roman"/>
                <a:cs typeface="Times New Roman"/>
              </a:rPr>
              <a:t>effect </a:t>
            </a:r>
            <a:r>
              <a:rPr sz="2600" spc="-5" dirty="0">
                <a:latin typeface="Times New Roman"/>
                <a:cs typeface="Times New Roman"/>
              </a:rPr>
              <a:t>on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measured brightness </a:t>
            </a:r>
            <a:r>
              <a:rPr sz="2600" dirty="0">
                <a:latin typeface="Times New Roman"/>
                <a:cs typeface="Times New Roman"/>
              </a:rPr>
              <a:t>value of a pixel. Other </a:t>
            </a:r>
            <a:r>
              <a:rPr sz="2600" spc="-5" dirty="0">
                <a:latin typeface="Times New Roman"/>
                <a:cs typeface="Times New Roman"/>
              </a:rPr>
              <a:t>difficulties 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caused </a:t>
            </a:r>
            <a:r>
              <a:rPr sz="2600" dirty="0">
                <a:latin typeface="Times New Roman"/>
                <a:cs typeface="Times New Roman"/>
              </a:rPr>
              <a:t>by </a:t>
            </a:r>
            <a:r>
              <a:rPr sz="2600" spc="-5" dirty="0">
                <a:latin typeface="Times New Roman"/>
                <a:cs typeface="Times New Roman"/>
              </a:rPr>
              <a:t>the variation in the </a:t>
            </a:r>
            <a:r>
              <a:rPr sz="2600" dirty="0">
                <a:latin typeface="Times New Roman"/>
                <a:cs typeface="Times New Roman"/>
              </a:rPr>
              <a:t>illumination </a:t>
            </a:r>
            <a:r>
              <a:rPr sz="2600" spc="-20" dirty="0">
                <a:latin typeface="Times New Roman"/>
                <a:cs typeface="Times New Roman"/>
              </a:rPr>
              <a:t>geometry</a:t>
            </a:r>
            <a:r>
              <a:rPr sz="2600" spc="-20">
                <a:latin typeface="Times New Roman"/>
                <a:cs typeface="Times New Roman"/>
              </a:rPr>
              <a:t>. </a:t>
            </a:r>
            <a:endParaRPr lang="en-US" sz="2600" spc="-20" dirty="0" smtClean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endParaRPr lang="en-US" sz="2600" spc="-20" dirty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lang="en-US" sz="2600" spc="-5" dirty="0" smtClean="0">
                <a:latin typeface="Times New Roman"/>
                <a:cs typeface="Times New Roman"/>
              </a:rPr>
              <a:t>	</a:t>
            </a:r>
            <a:r>
              <a:rPr sz="2600" spc="-5" smtClean="0">
                <a:latin typeface="Times New Roman"/>
                <a:cs typeface="Times New Roman"/>
              </a:rPr>
              <a:t>Atmospheric  </a:t>
            </a:r>
            <a:r>
              <a:rPr sz="2600" dirty="0">
                <a:latin typeface="Times New Roman"/>
                <a:cs typeface="Times New Roman"/>
              </a:rPr>
              <a:t>path </a:t>
            </a:r>
            <a:r>
              <a:rPr sz="2600" spc="-5" dirty="0">
                <a:latin typeface="Times New Roman"/>
                <a:cs typeface="Times New Roman"/>
              </a:rPr>
              <a:t>radiance </a:t>
            </a:r>
            <a:r>
              <a:rPr sz="2600" dirty="0">
                <a:latin typeface="Times New Roman"/>
                <a:cs typeface="Times New Roman"/>
              </a:rPr>
              <a:t>introduces haze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imagery where by decreasing </a:t>
            </a:r>
            <a:r>
              <a:rPr sz="2600" dirty="0">
                <a:latin typeface="Times New Roman"/>
                <a:cs typeface="Times New Roman"/>
              </a:rPr>
              <a:t>the  contrast of the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data.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13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14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77339" y="1091183"/>
            <a:ext cx="10058400" cy="4038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11932" y="5733084"/>
            <a:ext cx="84861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2264410" algn="l"/>
              </a:tabLst>
            </a:pPr>
            <a:r>
              <a:rPr sz="2800" b="1" spc="-10" dirty="0">
                <a:latin typeface="Bookman Old Style"/>
                <a:cs typeface="Bookman Old Style"/>
              </a:rPr>
              <a:t>Figure</a:t>
            </a:r>
            <a:r>
              <a:rPr sz="2800" b="1" spc="15" dirty="0">
                <a:latin typeface="Bookman Old Style"/>
                <a:cs typeface="Bookman Old Style"/>
              </a:rPr>
              <a:t> </a:t>
            </a:r>
            <a:r>
              <a:rPr sz="2800" b="1" spc="-10" dirty="0">
                <a:latin typeface="Bookman Old Style"/>
                <a:cs typeface="Bookman Old Style"/>
              </a:rPr>
              <a:t>1.5:	Major </a:t>
            </a:r>
            <a:r>
              <a:rPr sz="2800" b="1" spc="-5" dirty="0">
                <a:latin typeface="Bookman Old Style"/>
                <a:cs typeface="Bookman Old Style"/>
              </a:rPr>
              <a:t>Effects </a:t>
            </a:r>
            <a:r>
              <a:rPr sz="2800" b="1" spc="-10" dirty="0">
                <a:latin typeface="Bookman Old Style"/>
                <a:cs typeface="Bookman Old Style"/>
              </a:rPr>
              <a:t>due to</a:t>
            </a:r>
            <a:r>
              <a:rPr sz="2800" b="1" spc="30" dirty="0">
                <a:latin typeface="Bookman Old Style"/>
                <a:cs typeface="Bookman Old Style"/>
              </a:rPr>
              <a:t> </a:t>
            </a:r>
            <a:r>
              <a:rPr sz="2800" b="1" spc="-10" dirty="0">
                <a:latin typeface="Bookman Old Style"/>
                <a:cs typeface="Bookman Old Style"/>
              </a:rPr>
              <a:t>Atmosphere.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15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22120" y="166115"/>
            <a:ext cx="9547860" cy="588873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957832" y="6219240"/>
            <a:ext cx="74917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Bookman Old Style"/>
                <a:cs typeface="Bookman Old Style"/>
              </a:rPr>
              <a:t>Figure 1.6: Atmospheric</a:t>
            </a:r>
            <a:r>
              <a:rPr sz="3200" b="1" spc="-35" dirty="0">
                <a:latin typeface="Bookman Old Style"/>
                <a:cs typeface="Bookman Old Style"/>
              </a:rPr>
              <a:t> </a:t>
            </a:r>
            <a:r>
              <a:rPr sz="3200" b="1" spc="-5" dirty="0">
                <a:latin typeface="Bookman Old Style"/>
                <a:cs typeface="Bookman Old Style"/>
              </a:rPr>
              <a:t>correction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37108"/>
            <a:ext cx="7341234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52525"/>
                </a:solidFill>
                <a:latin typeface="Bookman Old Style"/>
                <a:cs typeface="Bookman Old Style"/>
              </a:rPr>
              <a:t>Geometric correction</a:t>
            </a:r>
            <a:r>
              <a:rPr sz="3600" b="1" spc="-50" dirty="0">
                <a:solidFill>
                  <a:srgbClr val="252525"/>
                </a:solidFill>
                <a:latin typeface="Bookman Old Style"/>
                <a:cs typeface="Bookman Old Style"/>
              </a:rPr>
              <a:t> </a:t>
            </a:r>
            <a:r>
              <a:rPr sz="3600" b="1" spc="-5" dirty="0">
                <a:solidFill>
                  <a:srgbClr val="252525"/>
                </a:solidFill>
                <a:latin typeface="Bookman Old Style"/>
                <a:cs typeface="Bookman Old Style"/>
              </a:rPr>
              <a:t>methods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03680" y="1616201"/>
            <a:ext cx="10457815" cy="52908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Remotely </a:t>
            </a:r>
            <a:r>
              <a:rPr sz="2600" spc="-5" dirty="0">
                <a:latin typeface="Times New Roman"/>
                <a:cs typeface="Times New Roman"/>
              </a:rPr>
              <a:t>sensed images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not maps. </a:t>
            </a:r>
            <a:r>
              <a:rPr sz="2600" dirty="0">
                <a:latin typeface="Times New Roman"/>
                <a:cs typeface="Times New Roman"/>
              </a:rPr>
              <a:t>Frequently </a:t>
            </a:r>
            <a:r>
              <a:rPr sz="2600" spc="-5" dirty="0">
                <a:latin typeface="Times New Roman"/>
                <a:cs typeface="Times New Roman"/>
              </a:rPr>
              <a:t>information extracted  </a:t>
            </a:r>
            <a:r>
              <a:rPr sz="2600" dirty="0">
                <a:latin typeface="Times New Roman"/>
                <a:cs typeface="Times New Roman"/>
              </a:rPr>
              <a:t>from </a:t>
            </a:r>
            <a:r>
              <a:rPr sz="2600" spc="-5" dirty="0">
                <a:latin typeface="Times New Roman"/>
                <a:cs typeface="Times New Roman"/>
              </a:rPr>
              <a:t>remotely sensed images is </a:t>
            </a:r>
            <a:r>
              <a:rPr sz="2600" dirty="0">
                <a:latin typeface="Times New Roman"/>
                <a:cs typeface="Times New Roman"/>
              </a:rPr>
              <a:t>integrated with the </a:t>
            </a:r>
            <a:r>
              <a:rPr sz="2600" spc="-5" dirty="0">
                <a:latin typeface="Times New Roman"/>
                <a:cs typeface="Times New Roman"/>
              </a:rPr>
              <a:t>map </a:t>
            </a:r>
            <a:r>
              <a:rPr sz="2600" dirty="0">
                <a:latin typeface="Times New Roman"/>
                <a:cs typeface="Times New Roman"/>
              </a:rPr>
              <a:t>data </a:t>
            </a:r>
            <a:r>
              <a:rPr sz="2600" spc="-5" dirty="0">
                <a:latin typeface="Times New Roman"/>
                <a:cs typeface="Times New Roman"/>
              </a:rPr>
              <a:t>in  Geographical Information System </a:t>
            </a:r>
            <a:r>
              <a:rPr sz="2600" dirty="0">
                <a:latin typeface="Times New Roman"/>
                <a:cs typeface="Times New Roman"/>
              </a:rPr>
              <a:t>(GIS). The </a:t>
            </a:r>
            <a:r>
              <a:rPr sz="2600" spc="-5" dirty="0">
                <a:latin typeface="Times New Roman"/>
                <a:cs typeface="Times New Roman"/>
              </a:rPr>
              <a:t>transformation </a:t>
            </a:r>
            <a:r>
              <a:rPr sz="2600" dirty="0">
                <a:latin typeface="Times New Roman"/>
                <a:cs typeface="Times New Roman"/>
              </a:rPr>
              <a:t>of the  </a:t>
            </a:r>
            <a:r>
              <a:rPr sz="2600" spc="-5" dirty="0">
                <a:latin typeface="Times New Roman"/>
                <a:cs typeface="Times New Roman"/>
              </a:rPr>
              <a:t>remotely sensed image </a:t>
            </a:r>
            <a:r>
              <a:rPr sz="2600" dirty="0">
                <a:latin typeface="Times New Roman"/>
                <a:cs typeface="Times New Roman"/>
              </a:rPr>
              <a:t>into a </a:t>
            </a:r>
            <a:r>
              <a:rPr sz="2600" spc="-5" dirty="0">
                <a:latin typeface="Times New Roman"/>
                <a:cs typeface="Times New Roman"/>
              </a:rPr>
              <a:t>map </a:t>
            </a:r>
            <a:r>
              <a:rPr sz="2600" dirty="0">
                <a:latin typeface="Times New Roman"/>
                <a:cs typeface="Times New Roman"/>
              </a:rPr>
              <a:t>with the </a:t>
            </a:r>
            <a:r>
              <a:rPr sz="2600" spc="-5" dirty="0">
                <a:latin typeface="Times New Roman"/>
                <a:cs typeface="Times New Roman"/>
              </a:rPr>
              <a:t>scale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projection properties </a:t>
            </a:r>
            <a:r>
              <a:rPr sz="2600" spc="5" dirty="0">
                <a:latin typeface="Times New Roman"/>
                <a:cs typeface="Times New Roman"/>
              </a:rPr>
              <a:t>is  </a:t>
            </a:r>
            <a:r>
              <a:rPr sz="2600" spc="-5" dirty="0">
                <a:latin typeface="Times New Roman"/>
                <a:cs typeface="Times New Roman"/>
              </a:rPr>
              <a:t>called geometric corrections. Geometric corrections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remotely sensed  image is </a:t>
            </a:r>
            <a:r>
              <a:rPr sz="2600" dirty="0">
                <a:latin typeface="Times New Roman"/>
                <a:cs typeface="Times New Roman"/>
              </a:rPr>
              <a:t>required when the </a:t>
            </a:r>
            <a:r>
              <a:rPr sz="2600" spc="-5" dirty="0">
                <a:latin typeface="Times New Roman"/>
                <a:cs typeface="Times New Roman"/>
              </a:rPr>
              <a:t>image is to </a:t>
            </a:r>
            <a:r>
              <a:rPr sz="2600" dirty="0">
                <a:latin typeface="Times New Roman"/>
                <a:cs typeface="Times New Roman"/>
              </a:rPr>
              <a:t>be used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one of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following  </a:t>
            </a:r>
            <a:r>
              <a:rPr sz="2600" spc="-5" dirty="0">
                <a:latin typeface="Times New Roman"/>
                <a:cs typeface="Times New Roman"/>
              </a:rPr>
              <a:t>circumstances:</a:t>
            </a:r>
            <a:endParaRPr sz="26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1010"/>
              </a:spcBef>
              <a:buClr>
                <a:srgbClr val="AC84C5"/>
              </a:buClr>
              <a:buAutoNum type="romanUcPeriod"/>
              <a:tabLst>
                <a:tab pos="355600" algn="l"/>
              </a:tabLst>
            </a:pPr>
            <a:r>
              <a:rPr sz="2600" spc="-90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transform </a:t>
            </a:r>
            <a:r>
              <a:rPr sz="2600" spc="-5" dirty="0">
                <a:latin typeface="Times New Roman"/>
                <a:cs typeface="Times New Roman"/>
              </a:rPr>
              <a:t>an image to match </a:t>
            </a:r>
            <a:r>
              <a:rPr sz="2600" spc="5" dirty="0">
                <a:latin typeface="Times New Roman"/>
                <a:cs typeface="Times New Roman"/>
              </a:rPr>
              <a:t>your </a:t>
            </a:r>
            <a:r>
              <a:rPr sz="2600" spc="-5" dirty="0">
                <a:latin typeface="Times New Roman"/>
                <a:cs typeface="Times New Roman"/>
              </a:rPr>
              <a:t>map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projection</a:t>
            </a:r>
            <a:endParaRPr sz="26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994"/>
              </a:spcBef>
              <a:buClr>
                <a:srgbClr val="AC84C5"/>
              </a:buClr>
              <a:buAutoNum type="romanUcPeriod"/>
              <a:tabLst>
                <a:tab pos="355600" algn="l"/>
              </a:tabLst>
            </a:pPr>
            <a:r>
              <a:rPr sz="2600" spc="-90" dirty="0">
                <a:latin typeface="Times New Roman"/>
                <a:cs typeface="Times New Roman"/>
              </a:rPr>
              <a:t>To </a:t>
            </a:r>
            <a:r>
              <a:rPr sz="2600" spc="-5" dirty="0">
                <a:latin typeface="Times New Roman"/>
                <a:cs typeface="Times New Roman"/>
              </a:rPr>
              <a:t>locate </a:t>
            </a:r>
            <a:r>
              <a:rPr sz="2600" dirty="0">
                <a:latin typeface="Times New Roman"/>
                <a:cs typeface="Times New Roman"/>
              </a:rPr>
              <a:t>points of the </a:t>
            </a:r>
            <a:r>
              <a:rPr sz="2600" spc="-5" dirty="0">
                <a:latin typeface="Times New Roman"/>
                <a:cs typeface="Times New Roman"/>
              </a:rPr>
              <a:t>interest </a:t>
            </a:r>
            <a:r>
              <a:rPr sz="2600" dirty="0">
                <a:latin typeface="Times New Roman"/>
                <a:cs typeface="Times New Roman"/>
              </a:rPr>
              <a:t>on </a:t>
            </a:r>
            <a:r>
              <a:rPr sz="2600" spc="-5" dirty="0">
                <a:latin typeface="Times New Roman"/>
                <a:cs typeface="Times New Roman"/>
              </a:rPr>
              <a:t>map </a:t>
            </a:r>
            <a:r>
              <a:rPr sz="2600" dirty="0">
                <a:latin typeface="Times New Roman"/>
                <a:cs typeface="Times New Roman"/>
              </a:rPr>
              <a:t>and</a:t>
            </a:r>
            <a:r>
              <a:rPr sz="2600" spc="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image.</a:t>
            </a:r>
            <a:endParaRPr sz="2600">
              <a:latin typeface="Times New Roman"/>
              <a:cs typeface="Times New Roman"/>
            </a:endParaRPr>
          </a:p>
          <a:p>
            <a:pPr marL="355600" marR="6985" indent="-342900" algn="just">
              <a:lnSpc>
                <a:spcPct val="100000"/>
              </a:lnSpc>
              <a:spcBef>
                <a:spcPts val="994"/>
              </a:spcBef>
              <a:buClr>
                <a:srgbClr val="AC84C5"/>
              </a:buClr>
              <a:buAutoNum type="romanUcPeriod"/>
              <a:tabLst>
                <a:tab pos="425450" algn="l"/>
              </a:tabLst>
            </a:pPr>
            <a:r>
              <a:rPr sz="2600" spc="-9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overlay </a:t>
            </a:r>
            <a:r>
              <a:rPr sz="2600" spc="-5" dirty="0">
                <a:latin typeface="Times New Roman"/>
                <a:cs typeface="Times New Roman"/>
              </a:rPr>
              <a:t>temporal sequence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images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same area, perhaps acquired  </a:t>
            </a:r>
            <a:r>
              <a:rPr sz="2600" dirty="0">
                <a:latin typeface="Times New Roman"/>
                <a:cs typeface="Times New Roman"/>
              </a:rPr>
              <a:t>by </a:t>
            </a:r>
            <a:r>
              <a:rPr sz="2600" spc="-10" dirty="0">
                <a:latin typeface="Times New Roman"/>
                <a:cs typeface="Times New Roman"/>
              </a:rPr>
              <a:t>different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sensors.</a:t>
            </a:r>
            <a:endParaRPr sz="2600">
              <a:latin typeface="Times New Roman"/>
              <a:cs typeface="Times New Roman"/>
            </a:endParaRPr>
          </a:p>
          <a:p>
            <a:pPr marL="444500" indent="-432434" algn="just">
              <a:lnSpc>
                <a:spcPct val="100000"/>
              </a:lnSpc>
              <a:spcBef>
                <a:spcPts val="1010"/>
              </a:spcBef>
              <a:buClr>
                <a:srgbClr val="AC84C5"/>
              </a:buClr>
              <a:buAutoNum type="romanUcPeriod"/>
              <a:tabLst>
                <a:tab pos="445134" algn="l"/>
              </a:tabLst>
            </a:pPr>
            <a:r>
              <a:rPr sz="2600" spc="-90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integrate </a:t>
            </a:r>
            <a:r>
              <a:rPr sz="2600" spc="-5" dirty="0">
                <a:latin typeface="Times New Roman"/>
                <a:cs typeface="Times New Roman"/>
              </a:rPr>
              <a:t>remotely sensed </a:t>
            </a:r>
            <a:r>
              <a:rPr sz="2600" dirty="0">
                <a:latin typeface="Times New Roman"/>
                <a:cs typeface="Times New Roman"/>
              </a:rPr>
              <a:t>data with</a:t>
            </a:r>
            <a:r>
              <a:rPr sz="2600" spc="4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GIS.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16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17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507236" y="1601724"/>
            <a:ext cx="3614928" cy="38023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615439" y="1712975"/>
            <a:ext cx="3398520" cy="35798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10867" y="1708404"/>
            <a:ext cx="3408045" cy="3589020"/>
          </a:xfrm>
          <a:custGeom>
            <a:avLst/>
            <a:gdLst/>
            <a:ahLst/>
            <a:cxnLst/>
            <a:rect l="l" t="t" r="r" b="b"/>
            <a:pathLst>
              <a:path w="3408045" h="3589020">
                <a:moveTo>
                  <a:pt x="0" y="3589020"/>
                </a:moveTo>
                <a:lnTo>
                  <a:pt x="3407663" y="3589020"/>
                </a:lnTo>
                <a:lnTo>
                  <a:pt x="3407663" y="0"/>
                </a:lnTo>
                <a:lnTo>
                  <a:pt x="0" y="0"/>
                </a:lnTo>
                <a:lnTo>
                  <a:pt x="0" y="3589020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64452" y="1601724"/>
            <a:ext cx="3674363" cy="386334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6774180" y="1712976"/>
            <a:ext cx="3454908" cy="36408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769607" y="1708404"/>
            <a:ext cx="3464560" cy="3649979"/>
          </a:xfrm>
          <a:custGeom>
            <a:avLst/>
            <a:gdLst/>
            <a:ahLst/>
            <a:cxnLst/>
            <a:rect l="l" t="t" r="r" b="b"/>
            <a:pathLst>
              <a:path w="3464559" h="3649979">
                <a:moveTo>
                  <a:pt x="0" y="3649979"/>
                </a:moveTo>
                <a:lnTo>
                  <a:pt x="3464052" y="3649979"/>
                </a:lnTo>
                <a:lnTo>
                  <a:pt x="3464052" y="0"/>
                </a:lnTo>
                <a:lnTo>
                  <a:pt x="0" y="0"/>
                </a:lnTo>
                <a:lnTo>
                  <a:pt x="0" y="3649979"/>
                </a:lnTo>
                <a:close/>
              </a:path>
            </a:pathLst>
          </a:custGeom>
          <a:ln w="91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231891" y="3275076"/>
            <a:ext cx="1339850" cy="596265"/>
          </a:xfrm>
          <a:custGeom>
            <a:avLst/>
            <a:gdLst/>
            <a:ahLst/>
            <a:cxnLst/>
            <a:rect l="l" t="t" r="r" b="b"/>
            <a:pathLst>
              <a:path w="1339850" h="596264">
                <a:moveTo>
                  <a:pt x="1041654" y="0"/>
                </a:moveTo>
                <a:lnTo>
                  <a:pt x="1041654" y="148971"/>
                </a:lnTo>
                <a:lnTo>
                  <a:pt x="0" y="148971"/>
                </a:lnTo>
                <a:lnTo>
                  <a:pt x="0" y="446913"/>
                </a:lnTo>
                <a:lnTo>
                  <a:pt x="1041654" y="446913"/>
                </a:lnTo>
                <a:lnTo>
                  <a:pt x="1041654" y="595884"/>
                </a:lnTo>
                <a:lnTo>
                  <a:pt x="1339596" y="297941"/>
                </a:lnTo>
                <a:lnTo>
                  <a:pt x="1041654" y="0"/>
                </a:lnTo>
                <a:close/>
              </a:path>
            </a:pathLst>
          </a:custGeom>
          <a:solidFill>
            <a:srgbClr val="864EA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231891" y="3275076"/>
            <a:ext cx="1339850" cy="596265"/>
          </a:xfrm>
          <a:custGeom>
            <a:avLst/>
            <a:gdLst/>
            <a:ahLst/>
            <a:cxnLst/>
            <a:rect l="l" t="t" r="r" b="b"/>
            <a:pathLst>
              <a:path w="1339850" h="596264">
                <a:moveTo>
                  <a:pt x="0" y="148971"/>
                </a:moveTo>
                <a:lnTo>
                  <a:pt x="1041654" y="148971"/>
                </a:lnTo>
                <a:lnTo>
                  <a:pt x="1041654" y="0"/>
                </a:lnTo>
                <a:lnTo>
                  <a:pt x="1339596" y="297941"/>
                </a:lnTo>
                <a:lnTo>
                  <a:pt x="1041654" y="595884"/>
                </a:lnTo>
                <a:lnTo>
                  <a:pt x="1041654" y="446913"/>
                </a:lnTo>
                <a:lnTo>
                  <a:pt x="0" y="446913"/>
                </a:lnTo>
                <a:lnTo>
                  <a:pt x="0" y="148971"/>
                </a:lnTo>
                <a:close/>
              </a:path>
            </a:pathLst>
          </a:custGeom>
          <a:ln w="15240">
            <a:solidFill>
              <a:srgbClr val="7D5F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16911" y="327787"/>
            <a:ext cx="655447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dirty="0">
                <a:latin typeface="Bookman Old Style"/>
                <a:cs typeface="Bookman Old Style"/>
              </a:rPr>
              <a:t>What is </a:t>
            </a:r>
            <a:r>
              <a:rPr sz="3200" b="1" spc="-5" dirty="0">
                <a:latin typeface="Bookman Old Style"/>
                <a:cs typeface="Bookman Old Style"/>
              </a:rPr>
              <a:t>Geometric</a:t>
            </a:r>
            <a:r>
              <a:rPr sz="3200" b="1" spc="-20" dirty="0">
                <a:latin typeface="Bookman Old Style"/>
                <a:cs typeface="Bookman Old Style"/>
              </a:rPr>
              <a:t> </a:t>
            </a:r>
            <a:r>
              <a:rPr sz="3200" b="1" dirty="0">
                <a:latin typeface="Bookman Old Style"/>
                <a:cs typeface="Bookman Old Style"/>
              </a:rPr>
              <a:t>correction?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736" y="834622"/>
            <a:ext cx="2838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18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709166" y="6188151"/>
            <a:ext cx="77495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Bookman Old Style"/>
                <a:cs typeface="Bookman Old Style"/>
              </a:rPr>
              <a:t>Figure 1.7: Sample </a:t>
            </a:r>
            <a:r>
              <a:rPr sz="2800" b="1" spc="-5" dirty="0">
                <a:latin typeface="Bookman Old Style"/>
                <a:cs typeface="Bookman Old Style"/>
              </a:rPr>
              <a:t>Geometric</a:t>
            </a:r>
            <a:r>
              <a:rPr sz="2800" b="1" spc="50" dirty="0">
                <a:latin typeface="Bookman Old Style"/>
                <a:cs typeface="Bookman Old Style"/>
              </a:rPr>
              <a:t> </a:t>
            </a:r>
            <a:r>
              <a:rPr sz="2800" b="1" spc="-5" dirty="0">
                <a:latin typeface="Bookman Old Style"/>
                <a:cs typeface="Bookman Old Style"/>
              </a:rPr>
              <a:t>Distortions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0" y="36576"/>
            <a:ext cx="12192000" cy="6019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19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1160" y="213359"/>
            <a:ext cx="9928860" cy="58902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11426" y="6219240"/>
            <a:ext cx="7009130" cy="5137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200" b="1" spc="-5" dirty="0">
                <a:latin typeface="Bookman Old Style"/>
                <a:cs typeface="Bookman Old Style"/>
              </a:rPr>
              <a:t>Figure 1.8: </a:t>
            </a:r>
            <a:r>
              <a:rPr sz="3200" b="1" dirty="0">
                <a:latin typeface="Bookman Old Style"/>
                <a:cs typeface="Bookman Old Style"/>
              </a:rPr>
              <a:t>Geometric</a:t>
            </a:r>
            <a:r>
              <a:rPr sz="3200" b="1" spc="-20" dirty="0">
                <a:latin typeface="Bookman Old Style"/>
                <a:cs typeface="Bookman Old Style"/>
              </a:rPr>
              <a:t> </a:t>
            </a:r>
            <a:r>
              <a:rPr sz="3200" b="1" dirty="0">
                <a:latin typeface="Bookman Old Style"/>
                <a:cs typeface="Bookman Old Style"/>
              </a:rPr>
              <a:t>correction</a:t>
            </a:r>
            <a:endParaRPr sz="32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72000" y="0"/>
            <a:ext cx="305435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52525"/>
                </a:solidFill>
                <a:latin typeface="Bookman Old Style"/>
                <a:cs typeface="Bookman Old Style"/>
              </a:rPr>
              <a:t>Introduction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71600" y="762000"/>
            <a:ext cx="10364470" cy="529183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spc="-30" dirty="0">
                <a:latin typeface="Times New Roman"/>
                <a:cs typeface="Times New Roman"/>
              </a:rPr>
              <a:t>Visual </a:t>
            </a:r>
            <a:r>
              <a:rPr sz="2600" spc="-5" dirty="0">
                <a:latin typeface="Times New Roman"/>
                <a:cs typeface="Times New Roman"/>
              </a:rPr>
              <a:t>image interpretation </a:t>
            </a:r>
            <a:r>
              <a:rPr sz="2600" dirty="0">
                <a:latin typeface="Times New Roman"/>
                <a:cs typeface="Times New Roman"/>
              </a:rPr>
              <a:t>techniques have </a:t>
            </a:r>
            <a:r>
              <a:rPr sz="2600" spc="-5" dirty="0">
                <a:latin typeface="Times New Roman"/>
                <a:cs typeface="Times New Roman"/>
              </a:rPr>
              <a:t>certain </a:t>
            </a:r>
            <a:r>
              <a:rPr sz="2600" dirty="0">
                <a:latin typeface="Times New Roman"/>
                <a:cs typeface="Times New Roman"/>
              </a:rPr>
              <a:t>disadvantages and </a:t>
            </a:r>
            <a:r>
              <a:rPr sz="2600" spc="-5" dirty="0">
                <a:latin typeface="Times New Roman"/>
                <a:cs typeface="Times New Roman"/>
              </a:rPr>
              <a:t>may  require </a:t>
            </a:r>
            <a:r>
              <a:rPr sz="2600" dirty="0">
                <a:latin typeface="Times New Roman"/>
                <a:cs typeface="Times New Roman"/>
              </a:rPr>
              <a:t>extensive </a:t>
            </a:r>
            <a:r>
              <a:rPr sz="2600" spc="-5" dirty="0">
                <a:latin typeface="Times New Roman"/>
                <a:cs typeface="Times New Roman"/>
              </a:rPr>
              <a:t>training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are </a:t>
            </a:r>
            <a:r>
              <a:rPr sz="2600" dirty="0">
                <a:latin typeface="Times New Roman"/>
                <a:cs typeface="Times New Roman"/>
              </a:rPr>
              <a:t>labor intensive</a:t>
            </a:r>
            <a:r>
              <a:rPr sz="2600">
                <a:latin typeface="Times New Roman"/>
                <a:cs typeface="Times New Roman"/>
              </a:rPr>
              <a:t>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sz="2600" smtClean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this technique, the  </a:t>
            </a:r>
            <a:r>
              <a:rPr sz="2600" spc="-5" dirty="0">
                <a:latin typeface="Times New Roman"/>
                <a:cs typeface="Times New Roman"/>
              </a:rPr>
              <a:t>spectral characteristics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5" dirty="0">
                <a:latin typeface="Times New Roman"/>
                <a:cs typeface="Times New Roman"/>
              </a:rPr>
              <a:t>not </a:t>
            </a:r>
            <a:r>
              <a:rPr sz="2600" spc="-5" dirty="0">
                <a:latin typeface="Times New Roman"/>
                <a:cs typeface="Times New Roman"/>
              </a:rPr>
              <a:t>always </a:t>
            </a:r>
            <a:r>
              <a:rPr sz="2600" dirty="0">
                <a:latin typeface="Times New Roman"/>
                <a:cs typeface="Times New Roman"/>
              </a:rPr>
              <a:t>fully evaluated because of the  </a:t>
            </a:r>
            <a:r>
              <a:rPr sz="2600" spc="-5" dirty="0">
                <a:latin typeface="Times New Roman"/>
                <a:cs typeface="Times New Roman"/>
              </a:rPr>
              <a:t>limited ability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eye </a:t>
            </a:r>
            <a:r>
              <a:rPr sz="2600" dirty="0">
                <a:latin typeface="Times New Roman"/>
                <a:cs typeface="Times New Roman"/>
              </a:rPr>
              <a:t>to discern tonal value and analyze the </a:t>
            </a:r>
            <a:r>
              <a:rPr sz="2600" spc="-5" dirty="0">
                <a:latin typeface="Times New Roman"/>
                <a:cs typeface="Times New Roman"/>
              </a:rPr>
              <a:t>spectral  </a:t>
            </a:r>
            <a:r>
              <a:rPr sz="2600">
                <a:latin typeface="Times New Roman"/>
                <a:cs typeface="Times New Roman"/>
              </a:rPr>
              <a:t>changes</a:t>
            </a:r>
            <a:r>
              <a:rPr sz="2600" smtClean="0">
                <a:latin typeface="Times New Roman"/>
                <a:cs typeface="Times New Roman"/>
              </a:rPr>
              <a:t>.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</a:pPr>
            <a:endParaRPr lang="en-US" sz="2600" dirty="0" smtClean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sz="2600" smtClean="0">
                <a:latin typeface="Times New Roman"/>
                <a:cs typeface="Times New Roman"/>
              </a:rPr>
              <a:t>If </a:t>
            </a:r>
            <a:r>
              <a:rPr sz="2600" dirty="0">
                <a:latin typeface="Times New Roman"/>
                <a:cs typeface="Times New Roman"/>
              </a:rPr>
              <a:t>the data are in digital mode, the </a:t>
            </a:r>
            <a:r>
              <a:rPr sz="2600" spc="-5" dirty="0">
                <a:latin typeface="Times New Roman"/>
                <a:cs typeface="Times New Roman"/>
              </a:rPr>
              <a:t>remote sensing </a:t>
            </a:r>
            <a:r>
              <a:rPr sz="2600" dirty="0">
                <a:latin typeface="Times New Roman"/>
                <a:cs typeface="Times New Roman"/>
              </a:rPr>
              <a:t>data </a:t>
            </a:r>
            <a:r>
              <a:rPr sz="2600" spc="-5" dirty="0">
                <a:latin typeface="Times New Roman"/>
                <a:cs typeface="Times New Roman"/>
              </a:rPr>
              <a:t>can </a:t>
            </a:r>
            <a:r>
              <a:rPr sz="2600">
                <a:latin typeface="Times New Roman"/>
                <a:cs typeface="Times New Roman"/>
              </a:rPr>
              <a:t>be </a:t>
            </a:r>
            <a:r>
              <a:rPr sz="2600" smtClean="0">
                <a:latin typeface="Times New Roman"/>
                <a:cs typeface="Times New Roman"/>
              </a:rPr>
              <a:t>analyzed </a:t>
            </a:r>
            <a:r>
              <a:rPr sz="2600" dirty="0">
                <a:latin typeface="Times New Roman"/>
                <a:cs typeface="Times New Roman"/>
              </a:rPr>
              <a:t>using digital </a:t>
            </a:r>
            <a:r>
              <a:rPr sz="2600" spc="-5" dirty="0">
                <a:latin typeface="Times New Roman"/>
                <a:cs typeface="Times New Roman"/>
              </a:rPr>
              <a:t>image </a:t>
            </a:r>
            <a:r>
              <a:rPr sz="2600" dirty="0">
                <a:latin typeface="Times New Roman"/>
                <a:cs typeface="Times New Roman"/>
              </a:rPr>
              <a:t>processing techniques and such a data </a:t>
            </a:r>
            <a:r>
              <a:rPr sz="2600">
                <a:latin typeface="Times New Roman"/>
                <a:cs typeface="Times New Roman"/>
              </a:rPr>
              <a:t>base </a:t>
            </a:r>
            <a:r>
              <a:rPr sz="2600" spc="-5" smtClean="0">
                <a:latin typeface="Times New Roman"/>
                <a:cs typeface="Times New Roman"/>
              </a:rPr>
              <a:t>can </a:t>
            </a:r>
            <a:r>
              <a:rPr sz="2600" dirty="0">
                <a:latin typeface="Times New Roman"/>
                <a:cs typeface="Times New Roman"/>
              </a:rPr>
              <a:t>be used in </a:t>
            </a:r>
            <a:r>
              <a:rPr sz="2600" spc="-5" dirty="0">
                <a:latin typeface="Times New Roman"/>
                <a:cs typeface="Times New Roman"/>
              </a:rPr>
              <a:t>Raster </a:t>
            </a:r>
            <a:r>
              <a:rPr sz="2600" dirty="0">
                <a:latin typeface="Times New Roman"/>
                <a:cs typeface="Times New Roman"/>
              </a:rPr>
              <a:t>GIS</a:t>
            </a:r>
            <a:r>
              <a:rPr sz="2600">
                <a:latin typeface="Times New Roman"/>
                <a:cs typeface="Times New Roman"/>
              </a:rPr>
              <a:t>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354965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sz="2600" smtClean="0">
                <a:latin typeface="Times New Roman"/>
                <a:cs typeface="Times New Roman"/>
              </a:rPr>
              <a:t>In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sz="2600" smtClean="0">
                <a:latin typeface="Times New Roman"/>
                <a:cs typeface="Times New Roman"/>
              </a:rPr>
              <a:t>applications </a:t>
            </a:r>
            <a:r>
              <a:rPr sz="2600" dirty="0">
                <a:latin typeface="Times New Roman"/>
                <a:cs typeface="Times New Roman"/>
              </a:rPr>
              <a:t>where </a:t>
            </a:r>
            <a:r>
              <a:rPr sz="2600" spc="-5" dirty="0">
                <a:latin typeface="Times New Roman"/>
                <a:cs typeface="Times New Roman"/>
              </a:rPr>
              <a:t>spectral </a:t>
            </a:r>
            <a:r>
              <a:rPr sz="2600" dirty="0">
                <a:latin typeface="Times New Roman"/>
                <a:cs typeface="Times New Roman"/>
              </a:rPr>
              <a:t>patterns </a:t>
            </a:r>
            <a:r>
              <a:rPr sz="2600">
                <a:latin typeface="Times New Roman"/>
                <a:cs typeface="Times New Roman"/>
              </a:rPr>
              <a:t>are </a:t>
            </a:r>
            <a:r>
              <a:rPr sz="2600" spc="-5" smtClean="0">
                <a:latin typeface="Times New Roman"/>
                <a:cs typeface="Times New Roman"/>
              </a:rPr>
              <a:t>more</a:t>
            </a:r>
            <a:r>
              <a:rPr lang="en-US" sz="2600" spc="-5" dirty="0" smtClean="0">
                <a:latin typeface="Times New Roman"/>
                <a:cs typeface="Times New Roman"/>
              </a:rPr>
              <a:t> </a:t>
            </a:r>
            <a:r>
              <a:rPr sz="2600" smtClean="0">
                <a:latin typeface="Times New Roman"/>
                <a:cs typeface="Times New Roman"/>
              </a:rPr>
              <a:t>informative</a:t>
            </a:r>
            <a:r>
              <a:rPr sz="2600" dirty="0">
                <a:latin typeface="Times New Roman"/>
                <a:cs typeface="Times New Roman"/>
              </a:rPr>
              <a:t>, it is preferable to analyze digital data </a:t>
            </a:r>
            <a:r>
              <a:rPr sz="2600" spc="-5" dirty="0">
                <a:latin typeface="Times New Roman"/>
                <a:cs typeface="Times New Roman"/>
              </a:rPr>
              <a:t>rather than pictorial</a:t>
            </a:r>
            <a:r>
              <a:rPr sz="2600" spc="-8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data.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4767" y="79781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20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88592" y="515112"/>
            <a:ext cx="10003536" cy="4934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5919" y="5822696"/>
            <a:ext cx="741235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Figure 1.9: </a:t>
            </a:r>
            <a:r>
              <a:rPr sz="2400" spc="15" dirty="0">
                <a:latin typeface="Arial Black"/>
                <a:cs typeface="Arial Black"/>
              </a:rPr>
              <a:t>The </a:t>
            </a:r>
            <a:r>
              <a:rPr sz="2400" spc="-15" dirty="0">
                <a:latin typeface="Arial Black"/>
                <a:cs typeface="Arial Black"/>
              </a:rPr>
              <a:t>flow </a:t>
            </a:r>
            <a:r>
              <a:rPr sz="2400" spc="-5" dirty="0">
                <a:latin typeface="Arial Black"/>
                <a:cs typeface="Arial Black"/>
              </a:rPr>
              <a:t>of geometric</a:t>
            </a:r>
            <a:r>
              <a:rPr sz="2400" spc="125" dirty="0">
                <a:latin typeface="Arial Black"/>
                <a:cs typeface="Arial Black"/>
              </a:rPr>
              <a:t> </a:t>
            </a:r>
            <a:r>
              <a:rPr sz="2400" spc="10" dirty="0">
                <a:latin typeface="Arial Black"/>
                <a:cs typeface="Arial Black"/>
              </a:rPr>
              <a:t>correction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44167" y="793750"/>
            <a:ext cx="10005060" cy="16116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tabLst>
                <a:tab pos="2409825" algn="l"/>
                <a:tab pos="3701415" algn="l"/>
                <a:tab pos="8743950" algn="l"/>
              </a:tabLst>
            </a:pPr>
            <a:r>
              <a:rPr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pc="-275" dirty="0">
                <a:solidFill>
                  <a:srgbClr val="AC84C5"/>
                </a:solidFill>
              </a:rPr>
              <a:t> 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5" dirty="0">
                <a:latin typeface="Times New Roman"/>
                <a:cs typeface="Times New Roman"/>
              </a:rPr>
              <a:t>y</a:t>
            </a:r>
            <a:r>
              <a:rPr b="1" dirty="0">
                <a:latin typeface="Times New Roman"/>
                <a:cs typeface="Times New Roman"/>
              </a:rPr>
              <a:t>s</a:t>
            </a:r>
            <a:r>
              <a:rPr b="1" spc="-10" dirty="0">
                <a:latin typeface="Times New Roman"/>
                <a:cs typeface="Times New Roman"/>
              </a:rPr>
              <a:t>t</a:t>
            </a:r>
            <a:r>
              <a:rPr b="1" dirty="0">
                <a:latin typeface="Times New Roman"/>
                <a:cs typeface="Times New Roman"/>
              </a:rPr>
              <a:t>ematic</a:t>
            </a:r>
            <a:r>
              <a:rPr b="1" spc="-35" dirty="0">
                <a:latin typeface="Times New Roman"/>
                <a:cs typeface="Times New Roman"/>
              </a:rPr>
              <a:t> </a:t>
            </a:r>
            <a:r>
              <a:rPr b="1" dirty="0">
                <a:latin typeface="Times New Roman"/>
                <a:cs typeface="Times New Roman"/>
              </a:rPr>
              <a:t>C</a:t>
            </a:r>
            <a:r>
              <a:rPr b="1" spc="5" dirty="0">
                <a:latin typeface="Times New Roman"/>
                <a:cs typeface="Times New Roman"/>
              </a:rPr>
              <a:t>o</a:t>
            </a:r>
            <a:r>
              <a:rPr b="1" dirty="0">
                <a:latin typeface="Times New Roman"/>
                <a:cs typeface="Times New Roman"/>
              </a:rPr>
              <a:t>r</a:t>
            </a:r>
            <a:r>
              <a:rPr b="1" spc="-60" dirty="0">
                <a:latin typeface="Times New Roman"/>
                <a:cs typeface="Times New Roman"/>
              </a:rPr>
              <a:t>r</a:t>
            </a:r>
            <a:r>
              <a:rPr b="1" dirty="0">
                <a:latin typeface="Times New Roman"/>
                <a:cs typeface="Times New Roman"/>
              </a:rPr>
              <a:t>e</a:t>
            </a:r>
            <a:r>
              <a:rPr b="1" spc="-10" dirty="0">
                <a:latin typeface="Times New Roman"/>
                <a:cs typeface="Times New Roman"/>
              </a:rPr>
              <a:t>c</a:t>
            </a:r>
            <a:r>
              <a:rPr b="1" dirty="0">
                <a:latin typeface="Times New Roman"/>
                <a:cs typeface="Times New Roman"/>
              </a:rPr>
              <a:t>tion:</a:t>
            </a:r>
            <a:r>
              <a:rPr b="1" spc="-20" dirty="0">
                <a:latin typeface="Times New Roman"/>
                <a:cs typeface="Times New Roman"/>
              </a:rPr>
              <a:t> </a:t>
            </a:r>
            <a:r>
              <a:rPr dirty="0"/>
              <a:t>w</a:t>
            </a:r>
            <a:r>
              <a:rPr spc="5" dirty="0"/>
              <a:t>h</a:t>
            </a:r>
            <a:r>
              <a:rPr dirty="0"/>
              <a:t>en</a:t>
            </a:r>
            <a:r>
              <a:rPr spc="-25" dirty="0"/>
              <a:t> </a:t>
            </a:r>
            <a:r>
              <a:rPr dirty="0"/>
              <a:t>the</a:t>
            </a:r>
            <a:r>
              <a:rPr spc="-20" dirty="0"/>
              <a:t> </a:t>
            </a:r>
            <a:r>
              <a:rPr dirty="0"/>
              <a:t>ge</a:t>
            </a:r>
            <a:r>
              <a:rPr spc="5" dirty="0"/>
              <a:t>o</a:t>
            </a:r>
            <a:r>
              <a:rPr spc="-15" dirty="0"/>
              <a:t>m</a:t>
            </a:r>
            <a:r>
              <a:rPr dirty="0"/>
              <a:t>e</a:t>
            </a:r>
            <a:r>
              <a:rPr spc="-10" dirty="0"/>
              <a:t>t</a:t>
            </a:r>
            <a:r>
              <a:rPr dirty="0"/>
              <a:t>ric</a:t>
            </a:r>
            <a:r>
              <a:rPr spc="-10" dirty="0"/>
              <a:t> </a:t>
            </a:r>
            <a:r>
              <a:rPr dirty="0"/>
              <a:t>r</a:t>
            </a:r>
            <a:r>
              <a:rPr spc="-15" dirty="0"/>
              <a:t>e</a:t>
            </a:r>
            <a:r>
              <a:rPr dirty="0"/>
              <a:t>fe</a:t>
            </a:r>
            <a:r>
              <a:rPr spc="-15" dirty="0"/>
              <a:t>r</a:t>
            </a:r>
            <a:r>
              <a:rPr dirty="0"/>
              <a:t>ence</a:t>
            </a:r>
            <a:r>
              <a:rPr spc="-35" dirty="0"/>
              <a:t> </a:t>
            </a:r>
            <a:r>
              <a:rPr dirty="0"/>
              <a:t>data</a:t>
            </a:r>
            <a:r>
              <a:rPr spc="-10" dirty="0"/>
              <a:t> </a:t>
            </a:r>
            <a:r>
              <a:rPr dirty="0"/>
              <a:t>or	geom</a:t>
            </a:r>
            <a:r>
              <a:rPr spc="-15" dirty="0"/>
              <a:t>e</a:t>
            </a:r>
            <a:r>
              <a:rPr dirty="0"/>
              <a:t>try  of </a:t>
            </a:r>
            <a:r>
              <a:rPr spc="-5" dirty="0"/>
              <a:t>sensor </a:t>
            </a:r>
            <a:r>
              <a:rPr dirty="0"/>
              <a:t>are given or </a:t>
            </a:r>
            <a:r>
              <a:rPr spc="-5" dirty="0"/>
              <a:t>measured, the geometric </a:t>
            </a:r>
            <a:r>
              <a:rPr dirty="0"/>
              <a:t>distortion can be  </a:t>
            </a:r>
            <a:r>
              <a:rPr spc="-5" dirty="0"/>
              <a:t>systematically	</a:t>
            </a:r>
            <a:r>
              <a:rPr dirty="0"/>
              <a:t>avoided.	</a:t>
            </a:r>
            <a:r>
              <a:rPr spc="-5" dirty="0"/>
              <a:t>Generally systematic correction </a:t>
            </a:r>
            <a:r>
              <a:rPr dirty="0"/>
              <a:t>is </a:t>
            </a:r>
            <a:r>
              <a:rPr spc="-10" dirty="0"/>
              <a:t>sufficient </a:t>
            </a:r>
            <a:r>
              <a:rPr dirty="0"/>
              <a:t>to  </a:t>
            </a:r>
            <a:r>
              <a:rPr spc="-5" dirty="0"/>
              <a:t>remove all</a:t>
            </a:r>
            <a:r>
              <a:rPr spc="-20" dirty="0"/>
              <a:t> </a:t>
            </a:r>
            <a:r>
              <a:rPr dirty="0"/>
              <a:t>errors.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844167" y="2507107"/>
            <a:ext cx="10263505" cy="371982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Clr>
                <a:srgbClr val="AC84C5"/>
              </a:buClr>
              <a:buFont typeface="Wingdings 3"/>
              <a:buChar char=""/>
              <a:tabLst>
                <a:tab pos="355600" algn="l"/>
                <a:tab pos="8780145" algn="l"/>
              </a:tabLst>
            </a:pPr>
            <a:r>
              <a:rPr sz="2600" b="1" dirty="0">
                <a:latin typeface="Times New Roman"/>
                <a:cs typeface="Times New Roman"/>
              </a:rPr>
              <a:t>N</a:t>
            </a:r>
            <a:r>
              <a:rPr sz="2600" b="1" spc="5" dirty="0">
                <a:latin typeface="Times New Roman"/>
                <a:cs typeface="Times New Roman"/>
              </a:rPr>
              <a:t>on</a:t>
            </a:r>
            <a:r>
              <a:rPr sz="2600" b="1" spc="-5" dirty="0">
                <a:latin typeface="Times New Roman"/>
                <a:cs typeface="Times New Roman"/>
              </a:rPr>
              <a:t>-</a:t>
            </a:r>
            <a:r>
              <a:rPr sz="2600" b="1" dirty="0">
                <a:latin typeface="Times New Roman"/>
                <a:cs typeface="Times New Roman"/>
              </a:rPr>
              <a:t>syst</a:t>
            </a:r>
            <a:r>
              <a:rPr sz="2600" b="1" spc="-15" dirty="0">
                <a:latin typeface="Times New Roman"/>
                <a:cs typeface="Times New Roman"/>
              </a:rPr>
              <a:t>e</a:t>
            </a:r>
            <a:r>
              <a:rPr sz="2600" b="1" dirty="0">
                <a:latin typeface="Times New Roman"/>
                <a:cs typeface="Times New Roman"/>
              </a:rPr>
              <a:t>m</a:t>
            </a:r>
            <a:r>
              <a:rPr sz="2600" b="1" spc="5" dirty="0">
                <a:latin typeface="Times New Roman"/>
                <a:cs typeface="Times New Roman"/>
              </a:rPr>
              <a:t>a</a:t>
            </a:r>
            <a:r>
              <a:rPr sz="2600" b="1" dirty="0">
                <a:latin typeface="Times New Roman"/>
                <a:cs typeface="Times New Roman"/>
              </a:rPr>
              <a:t>tic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C</a:t>
            </a:r>
            <a:r>
              <a:rPr sz="2600" b="1" spc="5" dirty="0">
                <a:latin typeface="Times New Roman"/>
                <a:cs typeface="Times New Roman"/>
              </a:rPr>
              <a:t>o</a:t>
            </a:r>
            <a:r>
              <a:rPr sz="2600" b="1" dirty="0">
                <a:latin typeface="Times New Roman"/>
                <a:cs typeface="Times New Roman"/>
              </a:rPr>
              <a:t>r</a:t>
            </a:r>
            <a:r>
              <a:rPr sz="2600" b="1" spc="-60" dirty="0">
                <a:latin typeface="Times New Roman"/>
                <a:cs typeface="Times New Roman"/>
              </a:rPr>
              <a:t>r</a:t>
            </a:r>
            <a:r>
              <a:rPr sz="2600" b="1" dirty="0">
                <a:latin typeface="Times New Roman"/>
                <a:cs typeface="Times New Roman"/>
              </a:rPr>
              <a:t>e</a:t>
            </a:r>
            <a:r>
              <a:rPr sz="2600" b="1" spc="-10" dirty="0">
                <a:latin typeface="Times New Roman"/>
                <a:cs typeface="Times New Roman"/>
              </a:rPr>
              <a:t>c</a:t>
            </a:r>
            <a:r>
              <a:rPr sz="2600" b="1" dirty="0">
                <a:latin typeface="Times New Roman"/>
                <a:cs typeface="Times New Roman"/>
              </a:rPr>
              <a:t>tion:</a:t>
            </a:r>
            <a:r>
              <a:rPr sz="2600" b="1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</a:t>
            </a:r>
            <a:r>
              <a:rPr sz="2600" spc="10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ly</a:t>
            </a:r>
            <a:r>
              <a:rPr sz="2600" spc="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om</a:t>
            </a:r>
            <a:r>
              <a:rPr sz="2600" spc="-10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a</a:t>
            </a:r>
            <a:r>
              <a:rPr sz="2600" spc="-10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to t</a:t>
            </a:r>
            <a:r>
              <a:rPr sz="2600" spc="-10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ansform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</a:t>
            </a:r>
            <a:r>
              <a:rPr sz="2600" spc="-15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om a	geo</a:t>
            </a:r>
            <a:r>
              <a:rPr sz="2600" spc="5" dirty="0">
                <a:latin typeface="Times New Roman"/>
                <a:cs typeface="Times New Roman"/>
              </a:rPr>
              <a:t>g</a:t>
            </a:r>
            <a:r>
              <a:rPr sz="2600" dirty="0">
                <a:latin typeface="Times New Roman"/>
                <a:cs typeface="Times New Roman"/>
              </a:rPr>
              <a:t>raphic  coordinate </a:t>
            </a:r>
            <a:r>
              <a:rPr sz="2600" spc="-5" dirty="0">
                <a:latin typeface="Times New Roman"/>
                <a:cs typeface="Times New Roman"/>
              </a:rPr>
              <a:t>system, </a:t>
            </a:r>
            <a:r>
              <a:rPr sz="2600" spc="5" dirty="0">
                <a:latin typeface="Times New Roman"/>
                <a:cs typeface="Times New Roman"/>
              </a:rPr>
              <a:t>or </a:t>
            </a:r>
            <a:r>
              <a:rPr sz="2600" spc="-5" dirty="0">
                <a:latin typeface="Times New Roman"/>
                <a:cs typeface="Times New Roman"/>
              </a:rPr>
              <a:t>vice versa, will </a:t>
            </a:r>
            <a:r>
              <a:rPr sz="2600" dirty="0">
                <a:latin typeface="Times New Roman"/>
                <a:cs typeface="Times New Roman"/>
              </a:rPr>
              <a:t>be </a:t>
            </a:r>
            <a:r>
              <a:rPr sz="2600" spc="-5" dirty="0">
                <a:latin typeface="Times New Roman"/>
                <a:cs typeface="Times New Roman"/>
              </a:rPr>
              <a:t>determined </a:t>
            </a:r>
            <a:r>
              <a:rPr sz="2600" dirty="0">
                <a:latin typeface="Times New Roman"/>
                <a:cs typeface="Times New Roman"/>
              </a:rPr>
              <a:t>with the given  coordinates of the ground control points using the </a:t>
            </a:r>
            <a:r>
              <a:rPr sz="2600" spc="-5" dirty="0">
                <a:latin typeface="Times New Roman"/>
                <a:cs typeface="Times New Roman"/>
              </a:rPr>
              <a:t>least </a:t>
            </a:r>
            <a:r>
              <a:rPr sz="2600" dirty="0">
                <a:latin typeface="Times New Roman"/>
                <a:cs typeface="Times New Roman"/>
              </a:rPr>
              <a:t>square</a:t>
            </a:r>
            <a:r>
              <a:rPr sz="2600" spc="-1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method.</a:t>
            </a:r>
            <a:endParaRPr sz="2600">
              <a:latin typeface="Times New Roman"/>
              <a:cs typeface="Times New Roman"/>
            </a:endParaRPr>
          </a:p>
          <a:p>
            <a:pPr marL="355600" marR="43180">
              <a:lnSpc>
                <a:spcPct val="100000"/>
              </a:lnSpc>
            </a:pP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accuracy </a:t>
            </a:r>
            <a:r>
              <a:rPr sz="2600" dirty="0">
                <a:latin typeface="Times New Roman"/>
                <a:cs typeface="Times New Roman"/>
              </a:rPr>
              <a:t>depends on the order of the polynomials and the number</a:t>
            </a:r>
            <a:r>
              <a:rPr sz="2600" spc="-1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  </a:t>
            </a:r>
            <a:r>
              <a:rPr sz="2600" spc="-5" dirty="0">
                <a:latin typeface="Times New Roman"/>
                <a:cs typeface="Times New Roman"/>
              </a:rPr>
              <a:t>distribution </a:t>
            </a:r>
            <a:r>
              <a:rPr sz="2600" dirty="0">
                <a:latin typeface="Times New Roman"/>
                <a:cs typeface="Times New Roman"/>
              </a:rPr>
              <a:t>of ground control</a:t>
            </a:r>
            <a:r>
              <a:rPr sz="2600" spc="-6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points.</a:t>
            </a:r>
            <a:endParaRPr sz="2600">
              <a:latin typeface="Times New Roman"/>
              <a:cs typeface="Times New Roman"/>
            </a:endParaRPr>
          </a:p>
          <a:p>
            <a:pPr marL="355600" marR="118745" indent="-342900">
              <a:lnSpc>
                <a:spcPct val="100000"/>
              </a:lnSpc>
              <a:spcBef>
                <a:spcPts val="994"/>
              </a:spcBef>
              <a:buClr>
                <a:srgbClr val="AC84C5"/>
              </a:buClr>
              <a:buFont typeface="Wingdings 3"/>
              <a:buChar char=""/>
              <a:tabLst>
                <a:tab pos="355600" algn="l"/>
              </a:tabLst>
            </a:pPr>
            <a:r>
              <a:rPr sz="2600" b="1" dirty="0">
                <a:latin typeface="Times New Roman"/>
                <a:cs typeface="Times New Roman"/>
              </a:rPr>
              <a:t>Combined method: </a:t>
            </a:r>
            <a:r>
              <a:rPr sz="2600" spc="-5" dirty="0">
                <a:latin typeface="Times New Roman"/>
                <a:cs typeface="Times New Roman"/>
              </a:rPr>
              <a:t>Firstly systematic correction </a:t>
            </a:r>
            <a:r>
              <a:rPr sz="2600" dirty="0">
                <a:latin typeface="Times New Roman"/>
                <a:cs typeface="Times New Roman"/>
              </a:rPr>
              <a:t>is applied, then the  </a:t>
            </a:r>
            <a:r>
              <a:rPr sz="2600" spc="-5" dirty="0">
                <a:latin typeface="Times New Roman"/>
                <a:cs typeface="Times New Roman"/>
              </a:rPr>
              <a:t>residual errors are reduced </a:t>
            </a:r>
            <a:r>
              <a:rPr sz="2600" dirty="0">
                <a:latin typeface="Times New Roman"/>
                <a:cs typeface="Times New Roman"/>
              </a:rPr>
              <a:t>using lower order </a:t>
            </a:r>
            <a:r>
              <a:rPr sz="2600" spc="-5" dirty="0">
                <a:latin typeface="Times New Roman"/>
                <a:cs typeface="Times New Roman"/>
              </a:rPr>
              <a:t>polynomials. Usually </a:t>
            </a:r>
            <a:r>
              <a:rPr sz="2600" dirty="0">
                <a:latin typeface="Times New Roman"/>
                <a:cs typeface="Times New Roman"/>
              </a:rPr>
              <a:t>the  goal of </a:t>
            </a:r>
            <a:r>
              <a:rPr sz="2600" spc="-5" dirty="0">
                <a:latin typeface="Times New Roman"/>
                <a:cs typeface="Times New Roman"/>
              </a:rPr>
              <a:t>geometric correction </a:t>
            </a:r>
            <a:r>
              <a:rPr sz="2600" dirty="0">
                <a:latin typeface="Times New Roman"/>
                <a:cs typeface="Times New Roman"/>
              </a:rPr>
              <a:t>is to obtain an </a:t>
            </a:r>
            <a:r>
              <a:rPr sz="2600" spc="-5" dirty="0">
                <a:latin typeface="Times New Roman"/>
                <a:cs typeface="Times New Roman"/>
              </a:rPr>
              <a:t>error </a:t>
            </a:r>
            <a:r>
              <a:rPr sz="2600" dirty="0">
                <a:latin typeface="Times New Roman"/>
                <a:cs typeface="Times New Roman"/>
              </a:rPr>
              <a:t>within plus or </a:t>
            </a:r>
            <a:r>
              <a:rPr sz="2600" spc="-5" dirty="0">
                <a:latin typeface="Times New Roman"/>
                <a:cs typeface="Times New Roman"/>
              </a:rPr>
              <a:t>minus </a:t>
            </a:r>
            <a:r>
              <a:rPr sz="2600" spc="5" dirty="0">
                <a:latin typeface="Times New Roman"/>
                <a:cs typeface="Times New Roman"/>
              </a:rPr>
              <a:t>one  </a:t>
            </a:r>
            <a:r>
              <a:rPr sz="2600" dirty="0">
                <a:latin typeface="Times New Roman"/>
                <a:cs typeface="Times New Roman"/>
              </a:rPr>
              <a:t>pixel of </a:t>
            </a:r>
            <a:r>
              <a:rPr sz="2600" spc="-5" dirty="0">
                <a:latin typeface="Times New Roman"/>
                <a:cs typeface="Times New Roman"/>
              </a:rPr>
              <a:t>its </a:t>
            </a:r>
            <a:r>
              <a:rPr sz="2600" dirty="0">
                <a:latin typeface="Times New Roman"/>
                <a:cs typeface="Times New Roman"/>
              </a:rPr>
              <a:t>true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position.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21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90600" y="533400"/>
            <a:ext cx="10514584" cy="59612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9525" algn="just">
              <a:lnSpc>
                <a:spcPct val="100000"/>
              </a:lnSpc>
              <a:spcBef>
                <a:spcPts val="105"/>
              </a:spcBef>
            </a:pPr>
            <a:r>
              <a:rPr sz="2600" spc="-95" dirty="0">
                <a:latin typeface="Times New Roman"/>
                <a:cs typeface="Times New Roman"/>
              </a:rPr>
              <a:t>To </a:t>
            </a:r>
            <a:r>
              <a:rPr sz="2600" spc="-5" dirty="0">
                <a:latin typeface="Times New Roman"/>
                <a:cs typeface="Times New Roman"/>
              </a:rPr>
              <a:t>correct </a:t>
            </a:r>
            <a:r>
              <a:rPr sz="2600" dirty="0">
                <a:latin typeface="Times New Roman"/>
                <a:cs typeface="Times New Roman"/>
              </a:rPr>
              <a:t>sensor data with GIS internal </a:t>
            </a:r>
            <a:r>
              <a:rPr sz="2600" spc="-5" dirty="0">
                <a:latin typeface="Times New Roman"/>
                <a:cs typeface="Times New Roman"/>
              </a:rPr>
              <a:t>and external errors  </a:t>
            </a:r>
            <a:r>
              <a:rPr sz="2600" dirty="0">
                <a:latin typeface="Times New Roman"/>
                <a:cs typeface="Times New Roman"/>
              </a:rPr>
              <a:t>must be </a:t>
            </a:r>
            <a:r>
              <a:rPr sz="2600" spc="-5" dirty="0">
                <a:latin typeface="Times New Roman"/>
                <a:cs typeface="Times New Roman"/>
              </a:rPr>
              <a:t>determined </a:t>
            </a:r>
            <a:r>
              <a:rPr sz="2600" dirty="0">
                <a:latin typeface="Times New Roman"/>
                <a:cs typeface="Times New Roman"/>
              </a:rPr>
              <a:t>and be </a:t>
            </a:r>
            <a:r>
              <a:rPr sz="2600" spc="-5" dirty="0">
                <a:latin typeface="Times New Roman"/>
                <a:cs typeface="Times New Roman"/>
              </a:rPr>
              <a:t>either predictable </a:t>
            </a:r>
            <a:r>
              <a:rPr sz="2600" dirty="0">
                <a:latin typeface="Times New Roman"/>
                <a:cs typeface="Times New Roman"/>
              </a:rPr>
              <a:t>or </a:t>
            </a:r>
            <a:r>
              <a:rPr sz="2600" spc="-5" dirty="0">
                <a:latin typeface="Times New Roman"/>
                <a:cs typeface="Times New Roman"/>
              </a:rPr>
              <a:t>measureable</a:t>
            </a:r>
            <a:r>
              <a:rPr sz="2600" spc="-5">
                <a:latin typeface="Times New Roman"/>
                <a:cs typeface="Times New Roman"/>
              </a:rPr>
              <a:t>. </a:t>
            </a:r>
            <a:endParaRPr lang="en-US" sz="2600" spc="-5" dirty="0" smtClean="0">
              <a:latin typeface="Times New Roman"/>
              <a:cs typeface="Times New Roman"/>
            </a:endParaRPr>
          </a:p>
          <a:p>
            <a:pPr marL="355600" marR="5080" indent="9525" algn="just">
              <a:lnSpc>
                <a:spcPct val="100000"/>
              </a:lnSpc>
              <a:spcBef>
                <a:spcPts val="105"/>
              </a:spcBef>
            </a:pPr>
            <a:endParaRPr lang="en-US" sz="2600" spc="-5" dirty="0" smtClean="0">
              <a:latin typeface="Times New Roman"/>
              <a:cs typeface="Times New Roman"/>
            </a:endParaRPr>
          </a:p>
          <a:p>
            <a:pPr marL="355600" marR="5080" indent="9525" algn="just">
              <a:lnSpc>
                <a:spcPct val="100000"/>
              </a:lnSpc>
              <a:spcBef>
                <a:spcPts val="105"/>
              </a:spcBef>
            </a:pPr>
            <a:r>
              <a:rPr sz="2600" spc="-5" smtClean="0">
                <a:latin typeface="Times New Roman"/>
                <a:cs typeface="Times New Roman"/>
              </a:rPr>
              <a:t>Internal  </a:t>
            </a:r>
            <a:r>
              <a:rPr sz="2600" spc="-5" dirty="0">
                <a:latin typeface="Times New Roman"/>
                <a:cs typeface="Times New Roman"/>
              </a:rPr>
              <a:t>errors </a:t>
            </a:r>
            <a:r>
              <a:rPr sz="2600" dirty="0">
                <a:latin typeface="Times New Roman"/>
                <a:cs typeface="Times New Roman"/>
              </a:rPr>
              <a:t>are due </a:t>
            </a:r>
            <a:r>
              <a:rPr sz="2600" spc="-5" dirty="0">
                <a:latin typeface="Times New Roman"/>
                <a:cs typeface="Times New Roman"/>
              </a:rPr>
              <a:t>to sensor </a:t>
            </a:r>
            <a:r>
              <a:rPr sz="2600" spc="-10" dirty="0">
                <a:latin typeface="Times New Roman"/>
                <a:cs typeface="Times New Roman"/>
              </a:rPr>
              <a:t>effects, </a:t>
            </a:r>
            <a:r>
              <a:rPr sz="2600" dirty="0">
                <a:latin typeface="Times New Roman"/>
                <a:cs typeface="Times New Roman"/>
              </a:rPr>
              <a:t>being </a:t>
            </a:r>
            <a:r>
              <a:rPr sz="2600" spc="-5" dirty="0">
                <a:latin typeface="Times New Roman"/>
                <a:cs typeface="Times New Roman"/>
              </a:rPr>
              <a:t>systematic </a:t>
            </a:r>
            <a:r>
              <a:rPr sz="2600" dirty="0">
                <a:latin typeface="Times New Roman"/>
                <a:cs typeface="Times New Roman"/>
              </a:rPr>
              <a:t>or </a:t>
            </a:r>
            <a:r>
              <a:rPr sz="2600" spc="-15" dirty="0">
                <a:latin typeface="Times New Roman"/>
                <a:cs typeface="Times New Roman"/>
              </a:rPr>
              <a:t>stationary</a:t>
            </a:r>
            <a:r>
              <a:rPr sz="2600" spc="-15">
                <a:latin typeface="Times New Roman"/>
                <a:cs typeface="Times New Roman"/>
              </a:rPr>
              <a:t>. </a:t>
            </a:r>
            <a:endParaRPr lang="en-US" sz="2600" spc="-15" dirty="0" smtClean="0">
              <a:latin typeface="Times New Roman"/>
              <a:cs typeface="Times New Roman"/>
            </a:endParaRPr>
          </a:p>
          <a:p>
            <a:pPr marL="355600" marR="5080" indent="9525" algn="just">
              <a:lnSpc>
                <a:spcPct val="100000"/>
              </a:lnSpc>
              <a:spcBef>
                <a:spcPts val="105"/>
              </a:spcBef>
            </a:pPr>
            <a:endParaRPr lang="en-US" sz="2600" spc="-15" dirty="0" smtClean="0">
              <a:latin typeface="Times New Roman"/>
              <a:cs typeface="Times New Roman"/>
            </a:endParaRPr>
          </a:p>
          <a:p>
            <a:pPr marL="355600" marR="5080" indent="9525" algn="just">
              <a:lnSpc>
                <a:spcPct val="100000"/>
              </a:lnSpc>
              <a:spcBef>
                <a:spcPts val="105"/>
              </a:spcBef>
            </a:pPr>
            <a:r>
              <a:rPr sz="2600" spc="-5" smtClean="0">
                <a:latin typeface="Times New Roman"/>
                <a:cs typeface="Times New Roman"/>
              </a:rPr>
              <a:t>External  </a:t>
            </a:r>
            <a:r>
              <a:rPr sz="2600" spc="-5" dirty="0">
                <a:latin typeface="Times New Roman"/>
                <a:cs typeface="Times New Roman"/>
              </a:rPr>
              <a:t>errors </a:t>
            </a:r>
            <a:r>
              <a:rPr sz="2600" dirty="0">
                <a:latin typeface="Times New Roman"/>
                <a:cs typeface="Times New Roman"/>
              </a:rPr>
              <a:t>are due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platform perturbations </a:t>
            </a:r>
            <a:r>
              <a:rPr sz="2600" spc="-5" dirty="0">
                <a:latin typeface="Times New Roman"/>
                <a:cs typeface="Times New Roman"/>
              </a:rPr>
              <a:t>and scene characteristics which  are </a:t>
            </a:r>
            <a:r>
              <a:rPr sz="2600" dirty="0">
                <a:latin typeface="Times New Roman"/>
                <a:cs typeface="Times New Roman"/>
              </a:rPr>
              <a:t>invariable in </a:t>
            </a:r>
            <a:r>
              <a:rPr sz="2600" spc="-5" dirty="0">
                <a:latin typeface="Times New Roman"/>
                <a:cs typeface="Times New Roman"/>
              </a:rPr>
              <a:t>nature and </a:t>
            </a:r>
            <a:r>
              <a:rPr sz="2600" spc="-10" dirty="0">
                <a:latin typeface="Times New Roman"/>
                <a:cs typeface="Times New Roman"/>
              </a:rPr>
              <a:t>can </a:t>
            </a:r>
            <a:r>
              <a:rPr sz="2600" spc="-5" dirty="0">
                <a:latin typeface="Times New Roman"/>
                <a:cs typeface="Times New Roman"/>
              </a:rPr>
              <a:t>be </a:t>
            </a:r>
            <a:r>
              <a:rPr sz="2600" dirty="0">
                <a:latin typeface="Times New Roman"/>
                <a:cs typeface="Times New Roman"/>
              </a:rPr>
              <a:t>determined </a:t>
            </a:r>
            <a:r>
              <a:rPr sz="2600" spc="-5" dirty="0">
                <a:latin typeface="Times New Roman"/>
                <a:cs typeface="Times New Roman"/>
              </a:rPr>
              <a:t>from ground control and  tracing data</a:t>
            </a:r>
            <a:r>
              <a:rPr sz="2600" spc="-5">
                <a:latin typeface="Times New Roman"/>
                <a:cs typeface="Times New Roman"/>
              </a:rPr>
              <a:t>. </a:t>
            </a:r>
            <a:endParaRPr lang="en-US" sz="2600" spc="-5" dirty="0" smtClean="0">
              <a:latin typeface="Times New Roman"/>
              <a:cs typeface="Times New Roman"/>
            </a:endParaRPr>
          </a:p>
          <a:p>
            <a:pPr marL="355600" marR="5080" indent="9525" algn="just">
              <a:lnSpc>
                <a:spcPct val="100000"/>
              </a:lnSpc>
              <a:spcBef>
                <a:spcPts val="105"/>
              </a:spcBef>
            </a:pPr>
            <a:endParaRPr lang="en-US" sz="2600" spc="-5" dirty="0" smtClean="0">
              <a:latin typeface="Times New Roman"/>
              <a:cs typeface="Times New Roman"/>
            </a:endParaRPr>
          </a:p>
          <a:p>
            <a:pPr marL="355600" marR="5080" indent="9525" algn="just">
              <a:lnSpc>
                <a:spcPct val="100000"/>
              </a:lnSpc>
              <a:spcBef>
                <a:spcPts val="105"/>
              </a:spcBef>
            </a:pPr>
            <a:r>
              <a:rPr sz="2600" spc="-5" smtClean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order to remove </a:t>
            </a:r>
            <a:r>
              <a:rPr sz="2600" dirty="0">
                <a:latin typeface="Times New Roman"/>
                <a:cs typeface="Times New Roman"/>
              </a:rPr>
              <a:t>the haze </a:t>
            </a:r>
            <a:r>
              <a:rPr sz="2600" spc="-5" dirty="0">
                <a:latin typeface="Times New Roman"/>
                <a:cs typeface="Times New Roman"/>
              </a:rPr>
              <a:t>component </a:t>
            </a:r>
            <a:r>
              <a:rPr sz="2600" spc="5" dirty="0">
                <a:latin typeface="Times New Roman"/>
                <a:cs typeface="Times New Roman"/>
              </a:rPr>
              <a:t>due </a:t>
            </a:r>
            <a:r>
              <a:rPr sz="2600" spc="-10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these  disturbances </a:t>
            </a:r>
            <a:r>
              <a:rPr sz="2600" spc="-5" dirty="0">
                <a:latin typeface="Times New Roman"/>
                <a:cs typeface="Times New Roman"/>
              </a:rPr>
              <a:t>to simple </a:t>
            </a:r>
            <a:r>
              <a:rPr sz="2600" dirty="0">
                <a:latin typeface="Times New Roman"/>
                <a:cs typeface="Times New Roman"/>
              </a:rPr>
              <a:t>techniques are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>
                <a:latin typeface="Times New Roman"/>
                <a:cs typeface="Times New Roman"/>
              </a:rPr>
              <a:t>applied</a:t>
            </a:r>
            <a:r>
              <a:rPr sz="2600" smtClean="0">
                <a:latin typeface="Times New Roman"/>
                <a:cs typeface="Times New Roman"/>
              </a:rPr>
              <a:t>: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355600" marR="5080" indent="9525" algn="just">
              <a:lnSpc>
                <a:spcPct val="100000"/>
              </a:lnSpc>
              <a:spcBef>
                <a:spcPts val="105"/>
              </a:spcBef>
            </a:pPr>
            <a:endParaRPr sz="2600">
              <a:latin typeface="Times New Roman"/>
              <a:cs typeface="Times New Roman"/>
            </a:endParaRPr>
          </a:p>
          <a:p>
            <a:pPr marL="413384" indent="-401320" algn="just">
              <a:lnSpc>
                <a:spcPct val="100000"/>
              </a:lnSpc>
              <a:spcBef>
                <a:spcPts val="1015"/>
              </a:spcBef>
              <a:buClr>
                <a:srgbClr val="AC84C5"/>
              </a:buClr>
              <a:buAutoNum type="romanUcPeriod"/>
              <a:tabLst>
                <a:tab pos="414020" algn="l"/>
              </a:tabLst>
            </a:pPr>
            <a:r>
              <a:rPr sz="2600" b="1" dirty="0">
                <a:latin typeface="Times New Roman"/>
                <a:cs typeface="Times New Roman"/>
              </a:rPr>
              <a:t>Histogram Minimum Method,</a:t>
            </a:r>
            <a:r>
              <a:rPr sz="2600" b="1" spc="-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  <a:p>
            <a:pPr marL="413384" indent="-401320" algn="just">
              <a:lnSpc>
                <a:spcPct val="100000"/>
              </a:lnSpc>
              <a:spcBef>
                <a:spcPts val="994"/>
              </a:spcBef>
              <a:buClr>
                <a:srgbClr val="AC84C5"/>
              </a:buClr>
              <a:buAutoNum type="romanUcPeriod"/>
              <a:tabLst>
                <a:tab pos="414020" algn="l"/>
              </a:tabLst>
            </a:pPr>
            <a:r>
              <a:rPr sz="2600" b="1" spc="-10" dirty="0">
                <a:latin typeface="Times New Roman"/>
                <a:cs typeface="Times New Roman"/>
              </a:rPr>
              <a:t>Regression</a:t>
            </a:r>
            <a:r>
              <a:rPr sz="2600" b="1" spc="-1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Method.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22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23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90927" y="0"/>
            <a:ext cx="8328659" cy="6571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948553" y="4908296"/>
            <a:ext cx="6168390" cy="1855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Arial Black"/>
                <a:cs typeface="Arial Black"/>
              </a:rPr>
              <a:t>Fig </a:t>
            </a:r>
            <a:r>
              <a:rPr sz="2000" spc="-5" dirty="0">
                <a:latin typeface="Arial Black"/>
                <a:cs typeface="Arial Black"/>
              </a:rPr>
              <a:t>1.10: </a:t>
            </a:r>
            <a:r>
              <a:rPr sz="2000" spc="-10" dirty="0">
                <a:latin typeface="Arial Black"/>
                <a:cs typeface="Arial Black"/>
              </a:rPr>
              <a:t>It </a:t>
            </a:r>
            <a:r>
              <a:rPr sz="2000" dirty="0">
                <a:latin typeface="Arial Black"/>
                <a:cs typeface="Arial Black"/>
              </a:rPr>
              <a:t>is an </a:t>
            </a:r>
            <a:r>
              <a:rPr sz="2000" spc="-10" dirty="0">
                <a:latin typeface="Arial Black"/>
                <a:cs typeface="Arial Black"/>
              </a:rPr>
              <a:t>example </a:t>
            </a:r>
            <a:r>
              <a:rPr sz="2000" spc="-5" dirty="0">
                <a:latin typeface="Arial Black"/>
                <a:cs typeface="Arial Black"/>
              </a:rPr>
              <a:t>of </a:t>
            </a:r>
            <a:r>
              <a:rPr sz="2000" dirty="0">
                <a:latin typeface="Arial Black"/>
                <a:cs typeface="Arial Black"/>
              </a:rPr>
              <a:t>a </a:t>
            </a:r>
            <a:r>
              <a:rPr sz="2000" spc="5" dirty="0">
                <a:latin typeface="Arial Black"/>
                <a:cs typeface="Arial Black"/>
              </a:rPr>
              <a:t>contrast  </a:t>
            </a:r>
            <a:r>
              <a:rPr sz="2000" spc="-5" dirty="0">
                <a:latin typeface="Arial Black"/>
                <a:cs typeface="Arial Black"/>
              </a:rPr>
              <a:t>stretch. </a:t>
            </a:r>
            <a:r>
              <a:rPr sz="2000" spc="5" dirty="0">
                <a:latin typeface="Arial Black"/>
                <a:cs typeface="Arial Black"/>
              </a:rPr>
              <a:t>Histogram </a:t>
            </a:r>
            <a:r>
              <a:rPr sz="2000" dirty="0">
                <a:latin typeface="Arial Black"/>
                <a:cs typeface="Arial Black"/>
              </a:rPr>
              <a:t>A </a:t>
            </a:r>
            <a:r>
              <a:rPr sz="2000" spc="5" dirty="0">
                <a:latin typeface="Arial Black"/>
                <a:cs typeface="Arial Black"/>
              </a:rPr>
              <a:t>represents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spc="-10" dirty="0">
                <a:latin typeface="Arial Black"/>
                <a:cs typeface="Arial Black"/>
              </a:rPr>
              <a:t>pixel  </a:t>
            </a:r>
            <a:r>
              <a:rPr sz="2000" dirty="0">
                <a:latin typeface="Arial Black"/>
                <a:cs typeface="Arial Black"/>
              </a:rPr>
              <a:t>values in </a:t>
            </a:r>
            <a:r>
              <a:rPr sz="2000" spc="5" dirty="0">
                <a:latin typeface="Arial Black"/>
                <a:cs typeface="Arial Black"/>
              </a:rPr>
              <a:t>image </a:t>
            </a:r>
            <a:r>
              <a:rPr sz="2000" dirty="0">
                <a:latin typeface="Arial Black"/>
                <a:cs typeface="Arial Black"/>
              </a:rPr>
              <a:t>A. </a:t>
            </a:r>
            <a:r>
              <a:rPr sz="2000" spc="-5" dirty="0">
                <a:latin typeface="Arial Black"/>
                <a:cs typeface="Arial Black"/>
              </a:rPr>
              <a:t>By </a:t>
            </a:r>
            <a:r>
              <a:rPr sz="2000" dirty="0">
                <a:latin typeface="Arial Black"/>
                <a:cs typeface="Arial Black"/>
              </a:rPr>
              <a:t>stretching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values  </a:t>
            </a:r>
            <a:r>
              <a:rPr sz="2000" spc="-10" dirty="0">
                <a:latin typeface="Arial Black"/>
                <a:cs typeface="Arial Black"/>
              </a:rPr>
              <a:t>(shown </a:t>
            </a:r>
            <a:r>
              <a:rPr sz="2000" dirty="0">
                <a:latin typeface="Arial Black"/>
                <a:cs typeface="Arial Black"/>
              </a:rPr>
              <a:t>in </a:t>
            </a:r>
            <a:r>
              <a:rPr sz="2000" spc="5" dirty="0">
                <a:latin typeface="Arial Black"/>
                <a:cs typeface="Arial Black"/>
              </a:rPr>
              <a:t>histogram </a:t>
            </a:r>
            <a:r>
              <a:rPr sz="2000" dirty="0">
                <a:latin typeface="Arial Black"/>
                <a:cs typeface="Arial Black"/>
              </a:rPr>
              <a:t>B) across the </a:t>
            </a:r>
            <a:r>
              <a:rPr sz="2000" spc="5" dirty="0">
                <a:latin typeface="Arial Black"/>
                <a:cs typeface="Arial Black"/>
              </a:rPr>
              <a:t>entire  range, </a:t>
            </a:r>
            <a:r>
              <a:rPr sz="2000" spc="-15" dirty="0">
                <a:latin typeface="Arial Black"/>
                <a:cs typeface="Arial Black"/>
              </a:rPr>
              <a:t>you </a:t>
            </a:r>
            <a:r>
              <a:rPr sz="2000" spc="-5" dirty="0">
                <a:latin typeface="Arial Black"/>
                <a:cs typeface="Arial Black"/>
              </a:rPr>
              <a:t>can </a:t>
            </a:r>
            <a:r>
              <a:rPr sz="2000" dirty="0">
                <a:latin typeface="Arial Black"/>
                <a:cs typeface="Arial Black"/>
              </a:rPr>
              <a:t>alter </a:t>
            </a:r>
            <a:r>
              <a:rPr sz="2000" spc="-5" dirty="0">
                <a:latin typeface="Arial Black"/>
                <a:cs typeface="Arial Black"/>
              </a:rPr>
              <a:t>and </a:t>
            </a:r>
            <a:r>
              <a:rPr sz="2000" spc="5" dirty="0">
                <a:latin typeface="Arial Black"/>
                <a:cs typeface="Arial Black"/>
              </a:rPr>
              <a:t>visually </a:t>
            </a:r>
            <a:r>
              <a:rPr sz="2000" dirty="0">
                <a:latin typeface="Arial Black"/>
                <a:cs typeface="Arial Black"/>
              </a:rPr>
              <a:t>enhance  </a:t>
            </a:r>
            <a:r>
              <a:rPr sz="2000" spc="-5" dirty="0">
                <a:latin typeface="Arial Black"/>
                <a:cs typeface="Arial Black"/>
              </a:rPr>
              <a:t>the </a:t>
            </a:r>
            <a:r>
              <a:rPr sz="2000" dirty="0">
                <a:latin typeface="Arial Black"/>
                <a:cs typeface="Arial Black"/>
              </a:rPr>
              <a:t>appearance </a:t>
            </a:r>
            <a:r>
              <a:rPr sz="2000" spc="-5" dirty="0">
                <a:latin typeface="Arial Black"/>
                <a:cs typeface="Arial Black"/>
              </a:rPr>
              <a:t>of the </a:t>
            </a:r>
            <a:r>
              <a:rPr sz="2000" spc="5" dirty="0">
                <a:latin typeface="Arial Black"/>
                <a:cs typeface="Arial Black"/>
              </a:rPr>
              <a:t>image (image</a:t>
            </a:r>
            <a:r>
              <a:rPr sz="2000" spc="114" dirty="0">
                <a:latin typeface="Arial Black"/>
                <a:cs typeface="Arial Black"/>
              </a:rPr>
              <a:t> </a:t>
            </a:r>
            <a:r>
              <a:rPr sz="2000" dirty="0">
                <a:latin typeface="Arial Black"/>
                <a:cs typeface="Arial Black"/>
              </a:rPr>
              <a:t>B).</a:t>
            </a:r>
            <a:endParaRPr sz="20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0156"/>
            <a:ext cx="431609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Bookman Old Style"/>
                <a:cs typeface="Bookman Old Style"/>
              </a:rPr>
              <a:t>Image</a:t>
            </a:r>
            <a:r>
              <a:rPr sz="3600" b="1" spc="-80" dirty="0">
                <a:latin typeface="Bookman Old Style"/>
                <a:cs typeface="Bookman Old Style"/>
              </a:rPr>
              <a:t> </a:t>
            </a:r>
            <a:r>
              <a:rPr sz="3600" b="1" spc="-5" dirty="0">
                <a:latin typeface="Bookman Old Style"/>
                <a:cs typeface="Bookman Old Style"/>
              </a:rPr>
              <a:t>Processing: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668270" y="2155063"/>
            <a:ext cx="7938770" cy="39585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second </a:t>
            </a:r>
            <a:r>
              <a:rPr sz="2600" spc="-5" dirty="0">
                <a:latin typeface="Times New Roman"/>
                <a:cs typeface="Times New Roman"/>
              </a:rPr>
              <a:t>stage </a:t>
            </a:r>
            <a:r>
              <a:rPr sz="2600" spc="-10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Digital </a:t>
            </a:r>
            <a:r>
              <a:rPr sz="2600" spc="-5" dirty="0">
                <a:latin typeface="Times New Roman"/>
                <a:cs typeface="Times New Roman"/>
              </a:rPr>
              <a:t>Image Processing entails</a:t>
            </a:r>
            <a:r>
              <a:rPr sz="2600" spc="-2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five  </a:t>
            </a:r>
            <a:r>
              <a:rPr sz="2600" spc="-10" dirty="0">
                <a:latin typeface="Times New Roman"/>
                <a:cs typeface="Times New Roman"/>
              </a:rPr>
              <a:t>different </a:t>
            </a:r>
            <a:r>
              <a:rPr sz="2600" dirty="0">
                <a:latin typeface="Times New Roman"/>
                <a:cs typeface="Times New Roman"/>
              </a:rPr>
              <a:t>operations,</a:t>
            </a:r>
            <a:r>
              <a:rPr sz="2600" spc="-5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namely,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AC84C5"/>
              </a:buClr>
              <a:buAutoNum type="alphaUcPeriod"/>
              <a:tabLst>
                <a:tab pos="355600" algn="l"/>
              </a:tabLst>
            </a:pPr>
            <a:r>
              <a:rPr sz="2600" spc="-5" dirty="0">
                <a:latin typeface="Times New Roman"/>
                <a:cs typeface="Times New Roman"/>
              </a:rPr>
              <a:t>Image Registration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AC84C5"/>
              </a:buClr>
              <a:buAutoNum type="alphaUcPeriod"/>
              <a:tabLst>
                <a:tab pos="355600" algn="l"/>
              </a:tabLst>
            </a:pPr>
            <a:r>
              <a:rPr sz="2600" spc="-5" dirty="0">
                <a:latin typeface="Times New Roman"/>
                <a:cs typeface="Times New Roman"/>
              </a:rPr>
              <a:t>Image </a:t>
            </a:r>
            <a:r>
              <a:rPr sz="2600" dirty="0">
                <a:latin typeface="Times New Roman"/>
                <a:cs typeface="Times New Roman"/>
              </a:rPr>
              <a:t>Enhancement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C84C5"/>
              </a:buClr>
              <a:buAutoNum type="alphaUcPeriod"/>
              <a:tabLst>
                <a:tab pos="355600" algn="l"/>
              </a:tabLst>
            </a:pPr>
            <a:r>
              <a:rPr sz="2600" spc="-5" dirty="0">
                <a:latin typeface="Times New Roman"/>
                <a:cs typeface="Times New Roman"/>
              </a:rPr>
              <a:t>Image Filtering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AC84C5"/>
              </a:buClr>
              <a:buAutoNum type="alphaUcPeriod"/>
              <a:tabLst>
                <a:tab pos="355600" algn="l"/>
              </a:tabLst>
            </a:pPr>
            <a:r>
              <a:rPr sz="2600" spc="-5" dirty="0">
                <a:latin typeface="Times New Roman"/>
                <a:cs typeface="Times New Roman"/>
              </a:rPr>
              <a:t>Image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Transformation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AC84C5"/>
              </a:buClr>
              <a:buAutoNum type="alphaUcPeriod"/>
              <a:tabLst>
                <a:tab pos="355600" algn="l"/>
              </a:tabLst>
            </a:pPr>
            <a:r>
              <a:rPr sz="2600" spc="-5" dirty="0">
                <a:latin typeface="Times New Roman"/>
                <a:cs typeface="Times New Roman"/>
              </a:rPr>
              <a:t>Image Classification</a:t>
            </a:r>
            <a:endParaRPr sz="26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994"/>
              </a:spcBef>
            </a:pPr>
            <a:r>
              <a:rPr sz="2600" dirty="0">
                <a:latin typeface="Times New Roman"/>
                <a:cs typeface="Times New Roman"/>
              </a:rPr>
              <a:t>All </a:t>
            </a:r>
            <a:r>
              <a:rPr sz="2600" spc="-5" dirty="0">
                <a:latin typeface="Times New Roman"/>
                <a:cs typeface="Times New Roman"/>
              </a:rPr>
              <a:t>these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discussed </a:t>
            </a:r>
            <a:r>
              <a:rPr sz="260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details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below: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24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29000" y="0"/>
            <a:ext cx="45631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Bookman Old Style"/>
                <a:cs typeface="Bookman Old Style"/>
              </a:rPr>
              <a:t>Image</a:t>
            </a:r>
            <a:r>
              <a:rPr sz="3600" b="1" spc="-70" dirty="0">
                <a:latin typeface="Bookman Old Style"/>
                <a:cs typeface="Bookman Old Style"/>
              </a:rPr>
              <a:t> </a:t>
            </a:r>
            <a:r>
              <a:rPr sz="3600" b="1" spc="-5" dirty="0">
                <a:latin typeface="Bookman Old Style"/>
                <a:cs typeface="Bookman Old Style"/>
              </a:rPr>
              <a:t>Registration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04800" y="304800"/>
            <a:ext cx="11617706" cy="62305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25</a:t>
            </a:r>
            <a:endParaRPr sz="2000">
              <a:latin typeface="Arial"/>
              <a:cs typeface="Arial"/>
            </a:endParaRPr>
          </a:p>
          <a:p>
            <a:pPr marL="714375" marR="5080" indent="-342900" algn="just">
              <a:lnSpc>
                <a:spcPct val="100000"/>
              </a:lnSpc>
              <a:spcBef>
                <a:spcPts val="10"/>
              </a:spcBef>
            </a:pPr>
            <a:r>
              <a:rPr sz="2400" spc="-5" smtClean="0">
                <a:solidFill>
                  <a:srgbClr val="404040"/>
                </a:solidFill>
                <a:latin typeface="Times New Roman"/>
                <a:cs typeface="Times New Roman"/>
              </a:rPr>
              <a:t>Image </a:t>
            </a:r>
            <a:r>
              <a:rPr sz="2400" spc="-5" dirty="0">
                <a:latin typeface="Times New Roman"/>
                <a:cs typeface="Times New Roman"/>
              </a:rPr>
              <a:t>registration is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translation and </a:t>
            </a:r>
            <a:r>
              <a:rPr sz="2400" dirty="0">
                <a:latin typeface="Times New Roman"/>
                <a:cs typeface="Times New Roman"/>
              </a:rPr>
              <a:t>alignment </a:t>
            </a:r>
            <a:r>
              <a:rPr sz="2400" spc="-5" dirty="0">
                <a:latin typeface="Times New Roman"/>
                <a:cs typeface="Times New Roman"/>
              </a:rPr>
              <a:t>process by which two  images/maps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like geometrics </a:t>
            </a:r>
            <a:r>
              <a:rPr sz="2400" dirty="0">
                <a:latin typeface="Times New Roman"/>
                <a:cs typeface="Times New Roman"/>
              </a:rPr>
              <a:t>and of the </a:t>
            </a:r>
            <a:r>
              <a:rPr sz="2400" spc="-10" dirty="0">
                <a:latin typeface="Times New Roman"/>
                <a:cs typeface="Times New Roman"/>
              </a:rPr>
              <a:t>same </a:t>
            </a:r>
            <a:r>
              <a:rPr sz="2400" spc="-5" dirty="0">
                <a:latin typeface="Times New Roman"/>
                <a:cs typeface="Times New Roman"/>
              </a:rPr>
              <a:t>set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objects </a:t>
            </a:r>
            <a:r>
              <a:rPr sz="2400" dirty="0">
                <a:latin typeface="Times New Roman"/>
                <a:cs typeface="Times New Roman"/>
              </a:rPr>
              <a:t>are  </a:t>
            </a:r>
            <a:r>
              <a:rPr sz="2400" spc="-5" dirty="0">
                <a:latin typeface="Times New Roman"/>
                <a:cs typeface="Times New Roman"/>
              </a:rPr>
              <a:t>positioned co-incident </a:t>
            </a:r>
            <a:r>
              <a:rPr sz="2400" dirty="0">
                <a:latin typeface="Times New Roman"/>
                <a:cs typeface="Times New Roman"/>
              </a:rPr>
              <a:t>with </a:t>
            </a:r>
            <a:r>
              <a:rPr sz="2400" spc="-5" dirty="0">
                <a:latin typeface="Times New Roman"/>
                <a:cs typeface="Times New Roman"/>
              </a:rPr>
              <a:t>respect to </a:t>
            </a:r>
            <a:r>
              <a:rPr sz="2400" spc="5" dirty="0">
                <a:latin typeface="Times New Roman"/>
                <a:cs typeface="Times New Roman"/>
              </a:rPr>
              <a:t>one </a:t>
            </a:r>
            <a:r>
              <a:rPr sz="2400" dirty="0">
                <a:latin typeface="Times New Roman"/>
                <a:cs typeface="Times New Roman"/>
              </a:rPr>
              <a:t>another </a:t>
            </a:r>
            <a:r>
              <a:rPr sz="2400" spc="-5" dirty="0">
                <a:latin typeface="Times New Roman"/>
                <a:cs typeface="Times New Roman"/>
              </a:rPr>
              <a:t>so </a:t>
            </a:r>
            <a:r>
              <a:rPr sz="2400" dirty="0">
                <a:latin typeface="Times New Roman"/>
                <a:cs typeface="Times New Roman"/>
              </a:rPr>
              <a:t>that </a:t>
            </a:r>
            <a:r>
              <a:rPr sz="2400" spc="-5" dirty="0">
                <a:latin typeface="Times New Roman"/>
                <a:cs typeface="Times New Roman"/>
              </a:rPr>
              <a:t>corresponding  element </a:t>
            </a:r>
            <a:r>
              <a:rPr sz="2400" dirty="0">
                <a:latin typeface="Times New Roman"/>
                <a:cs typeface="Times New Roman"/>
              </a:rPr>
              <a:t>of the </a:t>
            </a:r>
            <a:r>
              <a:rPr sz="2400" spc="-5" dirty="0">
                <a:latin typeface="Times New Roman"/>
                <a:cs typeface="Times New Roman"/>
              </a:rPr>
              <a:t>same ground area appear </a:t>
            </a:r>
            <a:r>
              <a:rPr sz="2400" dirty="0">
                <a:latin typeface="Times New Roman"/>
                <a:cs typeface="Times New Roman"/>
              </a:rPr>
              <a:t>in </a:t>
            </a:r>
            <a:r>
              <a:rPr sz="2400" spc="-5" dirty="0">
                <a:latin typeface="Times New Roman"/>
                <a:cs typeface="Times New Roman"/>
              </a:rPr>
              <a:t>the same place on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registered  images</a:t>
            </a:r>
            <a:r>
              <a:rPr sz="2400" spc="-5">
                <a:latin typeface="Times New Roman"/>
                <a:cs typeface="Times New Roman"/>
              </a:rPr>
              <a:t>. 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714375" marR="5080" indent="-342900" algn="just">
              <a:lnSpc>
                <a:spcPct val="100000"/>
              </a:lnSpc>
              <a:spcBef>
                <a:spcPts val="10"/>
              </a:spcBef>
            </a:pPr>
            <a:endParaRPr lang="en-US" sz="2400" spc="-5" dirty="0" smtClean="0">
              <a:latin typeface="Times New Roman"/>
              <a:cs typeface="Times New Roman"/>
            </a:endParaRPr>
          </a:p>
          <a:p>
            <a:pPr marL="714375" marR="5080" indent="-342900" algn="just">
              <a:lnSpc>
                <a:spcPct val="100000"/>
              </a:lnSpc>
              <a:spcBef>
                <a:spcPts val="10"/>
              </a:spcBef>
            </a:pPr>
            <a:r>
              <a:rPr sz="2400" spc="5" smtClean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is </a:t>
            </a:r>
            <a:r>
              <a:rPr sz="2400" dirty="0">
                <a:latin typeface="Times New Roman"/>
                <a:cs typeface="Times New Roman"/>
              </a:rPr>
              <a:t>often </a:t>
            </a:r>
            <a:r>
              <a:rPr sz="2400" spc="-5" dirty="0">
                <a:latin typeface="Times New Roman"/>
                <a:cs typeface="Times New Roman"/>
              </a:rPr>
              <a:t>called image to </a:t>
            </a:r>
            <a:r>
              <a:rPr sz="2400" dirty="0">
                <a:latin typeface="Times New Roman"/>
                <a:cs typeface="Times New Roman"/>
              </a:rPr>
              <a:t>image </a:t>
            </a:r>
            <a:r>
              <a:rPr sz="2400" spc="-5" dirty="0">
                <a:latin typeface="Times New Roman"/>
                <a:cs typeface="Times New Roman"/>
              </a:rPr>
              <a:t>registration. </a:t>
            </a:r>
            <a:r>
              <a:rPr sz="2400" dirty="0">
                <a:latin typeface="Times New Roman"/>
                <a:cs typeface="Times New Roman"/>
              </a:rPr>
              <a:t>One </a:t>
            </a:r>
            <a:r>
              <a:rPr sz="2400" spc="-5" dirty="0">
                <a:latin typeface="Times New Roman"/>
                <a:cs typeface="Times New Roman"/>
              </a:rPr>
              <a:t>more  important concept with respect to geometry of satellite </a:t>
            </a:r>
            <a:r>
              <a:rPr sz="2400" dirty="0">
                <a:latin typeface="Times New Roman"/>
                <a:cs typeface="Times New Roman"/>
              </a:rPr>
              <a:t>image </a:t>
            </a:r>
            <a:r>
              <a:rPr sz="2400" spc="-5" dirty="0">
                <a:latin typeface="Times New Roman"/>
                <a:cs typeface="Times New Roman"/>
              </a:rPr>
              <a:t>is  rectification. Rectification is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process </a:t>
            </a:r>
            <a:r>
              <a:rPr sz="2400" dirty="0">
                <a:latin typeface="Times New Roman"/>
                <a:cs typeface="Times New Roman"/>
              </a:rPr>
              <a:t>by </a:t>
            </a:r>
            <a:r>
              <a:rPr sz="2400" spc="-5" dirty="0">
                <a:latin typeface="Times New Roman"/>
                <a:cs typeface="Times New Roman"/>
              </a:rPr>
              <a:t>which </a:t>
            </a:r>
            <a:r>
              <a:rPr sz="2400" dirty="0">
                <a:latin typeface="Times New Roman"/>
                <a:cs typeface="Times New Roman"/>
              </a:rPr>
              <a:t>the </a:t>
            </a:r>
            <a:r>
              <a:rPr sz="2400" spc="-5" dirty="0">
                <a:latin typeface="Times New Roman"/>
                <a:cs typeface="Times New Roman"/>
              </a:rPr>
              <a:t>geometry </a:t>
            </a:r>
            <a:r>
              <a:rPr sz="2400" dirty="0">
                <a:latin typeface="Times New Roman"/>
                <a:cs typeface="Times New Roman"/>
              </a:rPr>
              <a:t>of </a:t>
            </a:r>
            <a:r>
              <a:rPr sz="2400" spc="-5" dirty="0">
                <a:latin typeface="Times New Roman"/>
                <a:cs typeface="Times New Roman"/>
              </a:rPr>
              <a:t>an image  area is made planimetric</a:t>
            </a:r>
            <a:r>
              <a:rPr sz="2400" spc="-5">
                <a:latin typeface="Times New Roman"/>
                <a:cs typeface="Times New Roman"/>
              </a:rPr>
              <a:t>. </a:t>
            </a:r>
            <a:endParaRPr lang="en-US" sz="2400" spc="-5" dirty="0" smtClean="0">
              <a:latin typeface="Times New Roman"/>
              <a:cs typeface="Times New Roman"/>
            </a:endParaRPr>
          </a:p>
          <a:p>
            <a:pPr marL="714375" marR="5080" indent="-342900" algn="just">
              <a:lnSpc>
                <a:spcPct val="100000"/>
              </a:lnSpc>
              <a:spcBef>
                <a:spcPts val="10"/>
              </a:spcBef>
            </a:pPr>
            <a:endParaRPr lang="en-US" sz="2400" spc="-5" dirty="0">
              <a:latin typeface="Times New Roman"/>
              <a:cs typeface="Times New Roman"/>
            </a:endParaRPr>
          </a:p>
          <a:p>
            <a:pPr marL="714375" marR="5080" indent="-342900" algn="just">
              <a:lnSpc>
                <a:spcPct val="100000"/>
              </a:lnSpc>
              <a:spcBef>
                <a:spcPts val="10"/>
              </a:spcBef>
            </a:pPr>
            <a:r>
              <a:rPr sz="2400" smtClean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process almost </a:t>
            </a:r>
            <a:r>
              <a:rPr sz="2400" dirty="0">
                <a:latin typeface="Times New Roman"/>
                <a:cs typeface="Times New Roman"/>
              </a:rPr>
              <a:t>always </a:t>
            </a:r>
            <a:r>
              <a:rPr sz="2400" spc="-5" dirty="0">
                <a:latin typeface="Times New Roman"/>
                <a:cs typeface="Times New Roman"/>
              </a:rPr>
              <a:t>involves relating  Ground </a:t>
            </a:r>
            <a:r>
              <a:rPr sz="2400" dirty="0">
                <a:latin typeface="Times New Roman"/>
                <a:cs typeface="Times New Roman"/>
              </a:rPr>
              <a:t>Control Point (GCP), pixel coordinates with </a:t>
            </a:r>
            <a:r>
              <a:rPr sz="2400" spc="-5" dirty="0">
                <a:latin typeface="Times New Roman"/>
                <a:cs typeface="Times New Roman"/>
              </a:rPr>
              <a:t>precise geometric  correction since each pixel can </a:t>
            </a:r>
            <a:r>
              <a:rPr sz="2400" dirty="0">
                <a:latin typeface="Times New Roman"/>
                <a:cs typeface="Times New Roman"/>
              </a:rPr>
              <a:t>be </a:t>
            </a:r>
            <a:r>
              <a:rPr sz="2400" spc="-5" dirty="0">
                <a:latin typeface="Times New Roman"/>
                <a:cs typeface="Times New Roman"/>
              </a:rPr>
              <a:t>referenced </a:t>
            </a:r>
            <a:r>
              <a:rPr sz="2400" spc="5" dirty="0">
                <a:latin typeface="Times New Roman"/>
                <a:cs typeface="Times New Roman"/>
              </a:rPr>
              <a:t>not </a:t>
            </a:r>
            <a:r>
              <a:rPr sz="2400" dirty="0">
                <a:latin typeface="Times New Roman"/>
                <a:cs typeface="Times New Roman"/>
              </a:rPr>
              <a:t>only </a:t>
            </a:r>
            <a:r>
              <a:rPr sz="2400" spc="-5" dirty="0">
                <a:latin typeface="Times New Roman"/>
                <a:cs typeface="Times New Roman"/>
              </a:rPr>
              <a:t>by </a:t>
            </a:r>
            <a:r>
              <a:rPr sz="2400" dirty="0">
                <a:latin typeface="Times New Roman"/>
                <a:cs typeface="Times New Roman"/>
              </a:rPr>
              <a:t>the row or column  </a:t>
            </a:r>
            <a:r>
              <a:rPr sz="2400" spc="-5" dirty="0">
                <a:latin typeface="Times New Roman"/>
                <a:cs typeface="Times New Roman"/>
              </a:rPr>
              <a:t>in </a:t>
            </a:r>
            <a:r>
              <a:rPr sz="2400" dirty="0">
                <a:latin typeface="Times New Roman"/>
                <a:cs typeface="Times New Roman"/>
              </a:rPr>
              <a:t>a digital </a:t>
            </a:r>
            <a:r>
              <a:rPr sz="2400" spc="-5" dirty="0">
                <a:latin typeface="Times New Roman"/>
                <a:cs typeface="Times New Roman"/>
              </a:rPr>
              <a:t>image, </a:t>
            </a:r>
            <a:r>
              <a:rPr sz="2400" dirty="0">
                <a:latin typeface="Times New Roman"/>
                <a:cs typeface="Times New Roman"/>
              </a:rPr>
              <a:t>but </a:t>
            </a:r>
            <a:r>
              <a:rPr sz="2400" spc="-5" dirty="0">
                <a:latin typeface="Times New Roman"/>
                <a:cs typeface="Times New Roman"/>
              </a:rPr>
              <a:t>it </a:t>
            </a:r>
            <a:r>
              <a:rPr sz="2400" dirty="0">
                <a:latin typeface="Times New Roman"/>
                <a:cs typeface="Times New Roman"/>
              </a:rPr>
              <a:t>is </a:t>
            </a:r>
            <a:r>
              <a:rPr sz="2400" spc="-5" dirty="0">
                <a:latin typeface="Times New Roman"/>
                <a:cs typeface="Times New Roman"/>
              </a:rPr>
              <a:t>also </a:t>
            </a:r>
            <a:r>
              <a:rPr sz="2400" dirty="0">
                <a:latin typeface="Times New Roman"/>
                <a:cs typeface="Times New Roman"/>
              </a:rPr>
              <a:t>rigorously </a:t>
            </a:r>
            <a:r>
              <a:rPr sz="2400" spc="-5" dirty="0">
                <a:latin typeface="Times New Roman"/>
                <a:cs typeface="Times New Roman"/>
              </a:rPr>
              <a:t>referenced in degree, feet </a:t>
            </a:r>
            <a:r>
              <a:rPr sz="2400" spc="5" dirty="0">
                <a:latin typeface="Times New Roman"/>
                <a:cs typeface="Times New Roman"/>
              </a:rPr>
              <a:t>or  </a:t>
            </a:r>
            <a:r>
              <a:rPr sz="2400" spc="-5" dirty="0">
                <a:latin typeface="Times New Roman"/>
                <a:cs typeface="Times New Roman"/>
              </a:rPr>
              <a:t>meters </a:t>
            </a:r>
            <a:r>
              <a:rPr sz="2400" dirty="0">
                <a:latin typeface="Times New Roman"/>
                <a:cs typeface="Times New Roman"/>
              </a:rPr>
              <a:t>in a standard </a:t>
            </a:r>
            <a:r>
              <a:rPr sz="2400" spc="-5" dirty="0">
                <a:latin typeface="Times New Roman"/>
                <a:cs typeface="Times New Roman"/>
              </a:rPr>
              <a:t>map projection whenever accurate data, direction and  distance measurements </a:t>
            </a:r>
            <a:r>
              <a:rPr sz="2400" dirty="0">
                <a:latin typeface="Times New Roman"/>
                <a:cs typeface="Times New Roman"/>
              </a:rPr>
              <a:t>are </a:t>
            </a:r>
            <a:r>
              <a:rPr sz="2400" spc="-5" dirty="0">
                <a:latin typeface="Times New Roman"/>
                <a:cs typeface="Times New Roman"/>
              </a:rPr>
              <a:t>acquired, geometric rectification is </a:t>
            </a:r>
            <a:r>
              <a:rPr sz="2400" dirty="0">
                <a:latin typeface="Times New Roman"/>
                <a:cs typeface="Times New Roman"/>
              </a:rPr>
              <a:t>required</a:t>
            </a:r>
            <a:r>
              <a:rPr sz="2400">
                <a:latin typeface="Times New Roman"/>
                <a:cs typeface="Times New Roman"/>
              </a:rPr>
              <a:t>.  </a:t>
            </a:r>
            <a:endParaRPr lang="en-US" sz="2400" dirty="0" smtClean="0">
              <a:latin typeface="Times New Roman"/>
              <a:cs typeface="Times New Roman"/>
            </a:endParaRPr>
          </a:p>
          <a:p>
            <a:pPr marL="714375" marR="5080" indent="-342900" algn="just">
              <a:lnSpc>
                <a:spcPct val="100000"/>
              </a:lnSpc>
              <a:spcBef>
                <a:spcPts val="10"/>
              </a:spcBef>
            </a:pPr>
            <a:endParaRPr lang="en-US" sz="2400" dirty="0" smtClean="0">
              <a:latin typeface="Times New Roman"/>
              <a:cs typeface="Times New Roman"/>
            </a:endParaRPr>
          </a:p>
          <a:p>
            <a:pPr marL="714375" marR="5080" indent="-342900" algn="just">
              <a:lnSpc>
                <a:spcPct val="100000"/>
              </a:lnSpc>
              <a:spcBef>
                <a:spcPts val="10"/>
              </a:spcBef>
            </a:pPr>
            <a:r>
              <a:rPr sz="2400" smtClean="0">
                <a:latin typeface="Times New Roman"/>
                <a:cs typeface="Times New Roman"/>
              </a:rPr>
              <a:t>This </a:t>
            </a:r>
            <a:r>
              <a:rPr sz="2400" spc="-5" dirty="0">
                <a:latin typeface="Times New Roman"/>
                <a:cs typeface="Times New Roman"/>
              </a:rPr>
              <a:t>is often called as image to map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rectification.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26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60932" y="266700"/>
            <a:ext cx="10831067" cy="6068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06295" y="6230823"/>
            <a:ext cx="5917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Bookman Old Style"/>
                <a:cs typeface="Bookman Old Style"/>
              </a:rPr>
              <a:t>Figure 1.11: </a:t>
            </a:r>
            <a:r>
              <a:rPr sz="2800" b="1" spc="-5" dirty="0">
                <a:latin typeface="Bookman Old Style"/>
                <a:cs typeface="Bookman Old Style"/>
              </a:rPr>
              <a:t>Image</a:t>
            </a:r>
            <a:r>
              <a:rPr sz="2800" b="1" spc="25" dirty="0">
                <a:latin typeface="Bookman Old Style"/>
                <a:cs typeface="Bookman Old Style"/>
              </a:rPr>
              <a:t> </a:t>
            </a:r>
            <a:r>
              <a:rPr sz="2800" b="1" spc="-5" dirty="0">
                <a:latin typeface="Bookman Old Style"/>
                <a:cs typeface="Bookman Old Style"/>
              </a:rPr>
              <a:t>Registration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736" y="834622"/>
            <a:ext cx="2838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27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12192000" cy="63063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1383283" y="6295440"/>
            <a:ext cx="59175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Bookman Old Style"/>
                <a:cs typeface="Bookman Old Style"/>
              </a:rPr>
              <a:t>Figure 1.12: </a:t>
            </a:r>
            <a:r>
              <a:rPr sz="2800" b="1" spc="-5" dirty="0">
                <a:latin typeface="Bookman Old Style"/>
                <a:cs typeface="Bookman Old Style"/>
              </a:rPr>
              <a:t>Image</a:t>
            </a:r>
            <a:r>
              <a:rPr sz="2800" b="1" spc="25" dirty="0">
                <a:latin typeface="Bookman Old Style"/>
                <a:cs typeface="Bookman Old Style"/>
              </a:rPr>
              <a:t> </a:t>
            </a:r>
            <a:r>
              <a:rPr sz="2800" b="1" spc="-5" dirty="0">
                <a:latin typeface="Bookman Old Style"/>
                <a:cs typeface="Bookman Old Style"/>
              </a:rPr>
              <a:t>Registration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402082"/>
            <a:ext cx="49174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52525"/>
                </a:solidFill>
                <a:latin typeface="Bookman Old Style"/>
                <a:cs typeface="Bookman Old Style"/>
              </a:rPr>
              <a:t>Image</a:t>
            </a:r>
            <a:r>
              <a:rPr sz="3600" b="1" spc="-90" dirty="0">
                <a:solidFill>
                  <a:srgbClr val="252525"/>
                </a:solidFill>
                <a:latin typeface="Bookman Old Style"/>
                <a:cs typeface="Bookman Old Style"/>
              </a:rPr>
              <a:t> </a:t>
            </a:r>
            <a:r>
              <a:rPr sz="3600" b="1" spc="-5" dirty="0">
                <a:solidFill>
                  <a:srgbClr val="252525"/>
                </a:solidFill>
                <a:latin typeface="Bookman Old Style"/>
                <a:cs typeface="Bookman Old Style"/>
              </a:rPr>
              <a:t>Enhancement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Clr>
                <a:srgbClr val="AC84C5"/>
              </a:buClr>
              <a:buFont typeface="Wingdings 3"/>
              <a:buChar char=""/>
              <a:tabLst>
                <a:tab pos="356235" algn="l"/>
              </a:tabLst>
            </a:pPr>
            <a:r>
              <a:rPr dirty="0"/>
              <a:t>Low </a:t>
            </a:r>
            <a:r>
              <a:rPr spc="-5" dirty="0"/>
              <a:t>sensitivity </a:t>
            </a:r>
            <a:r>
              <a:rPr dirty="0"/>
              <a:t>of </a:t>
            </a:r>
            <a:r>
              <a:rPr spc="-5" dirty="0"/>
              <a:t>the </a:t>
            </a:r>
            <a:r>
              <a:rPr spc="-15" dirty="0"/>
              <a:t>detector, </a:t>
            </a:r>
            <a:r>
              <a:rPr spc="-5" dirty="0"/>
              <a:t>weak signal </a:t>
            </a:r>
            <a:r>
              <a:rPr dirty="0"/>
              <a:t>of the </a:t>
            </a:r>
            <a:r>
              <a:rPr spc="-5" dirty="0"/>
              <a:t>objects present </a:t>
            </a:r>
            <a:r>
              <a:rPr dirty="0"/>
              <a:t>on </a:t>
            </a:r>
            <a:r>
              <a:rPr spc="-5" dirty="0"/>
              <a:t>the  earth surface, </a:t>
            </a:r>
            <a:r>
              <a:rPr dirty="0"/>
              <a:t>similar </a:t>
            </a:r>
            <a:r>
              <a:rPr spc="-5" dirty="0"/>
              <a:t>reflectance </a:t>
            </a:r>
            <a:r>
              <a:rPr dirty="0"/>
              <a:t>of </a:t>
            </a:r>
            <a:r>
              <a:rPr spc="-10" dirty="0"/>
              <a:t>different </a:t>
            </a:r>
            <a:r>
              <a:rPr dirty="0"/>
              <a:t>objects </a:t>
            </a:r>
            <a:r>
              <a:rPr spc="-5" dirty="0"/>
              <a:t>and environmental  </a:t>
            </a:r>
            <a:r>
              <a:rPr dirty="0"/>
              <a:t>conditions </a:t>
            </a:r>
            <a:r>
              <a:rPr spc="-5" dirty="0"/>
              <a:t>at </a:t>
            </a:r>
            <a:r>
              <a:rPr dirty="0"/>
              <a:t>the </a:t>
            </a:r>
            <a:r>
              <a:rPr spc="-5" dirty="0"/>
              <a:t>time </a:t>
            </a:r>
            <a:r>
              <a:rPr dirty="0"/>
              <a:t>of </a:t>
            </a:r>
            <a:r>
              <a:rPr spc="-5" dirty="0"/>
              <a:t>recording are the major causes </a:t>
            </a:r>
            <a:r>
              <a:rPr dirty="0"/>
              <a:t>of </a:t>
            </a:r>
            <a:r>
              <a:rPr spc="-5" dirty="0"/>
              <a:t>low contrast </a:t>
            </a:r>
            <a:r>
              <a:rPr dirty="0"/>
              <a:t>of  the </a:t>
            </a:r>
            <a:r>
              <a:rPr spc="-5" dirty="0"/>
              <a:t>image. Another </a:t>
            </a:r>
            <a:r>
              <a:rPr dirty="0"/>
              <a:t>problem </a:t>
            </a:r>
            <a:r>
              <a:rPr spc="-5" dirty="0"/>
              <a:t>that complicates </a:t>
            </a:r>
            <a:r>
              <a:rPr dirty="0"/>
              <a:t>photographic display</a:t>
            </a:r>
            <a:r>
              <a:rPr spc="535" dirty="0"/>
              <a:t> </a:t>
            </a:r>
            <a:r>
              <a:rPr spc="5" dirty="0"/>
              <a:t>of  </a:t>
            </a:r>
            <a:r>
              <a:rPr dirty="0"/>
              <a:t>digital image </a:t>
            </a:r>
            <a:r>
              <a:rPr spc="-5" dirty="0"/>
              <a:t>is </a:t>
            </a:r>
            <a:r>
              <a:rPr dirty="0"/>
              <a:t>that the </a:t>
            </a:r>
            <a:r>
              <a:rPr spc="-5" dirty="0"/>
              <a:t>human </a:t>
            </a:r>
            <a:r>
              <a:rPr dirty="0"/>
              <a:t>eye </a:t>
            </a:r>
            <a:r>
              <a:rPr spc="-5" dirty="0"/>
              <a:t>is </a:t>
            </a:r>
            <a:r>
              <a:rPr spc="5" dirty="0"/>
              <a:t>poor </a:t>
            </a:r>
            <a:r>
              <a:rPr spc="-5" dirty="0"/>
              <a:t>at </a:t>
            </a:r>
            <a:r>
              <a:rPr dirty="0"/>
              <a:t>discriminating the slight  </a:t>
            </a:r>
            <a:r>
              <a:rPr spc="-5" dirty="0"/>
              <a:t>spectral </a:t>
            </a:r>
            <a:r>
              <a:rPr dirty="0"/>
              <a:t>or </a:t>
            </a:r>
            <a:r>
              <a:rPr spc="-5" dirty="0"/>
              <a:t>radiometric differences </a:t>
            </a:r>
            <a:r>
              <a:rPr dirty="0"/>
              <a:t>that </a:t>
            </a:r>
            <a:r>
              <a:rPr spc="-5" dirty="0"/>
              <a:t>may characterize </a:t>
            </a:r>
            <a:r>
              <a:rPr dirty="0"/>
              <a:t>the</a:t>
            </a:r>
            <a:r>
              <a:rPr spc="-40" dirty="0"/>
              <a:t> </a:t>
            </a:r>
            <a:r>
              <a:rPr spc="-5" dirty="0"/>
              <a:t>feature.</a:t>
            </a:r>
          </a:p>
          <a:p>
            <a:pPr marL="355600" marR="5715" indent="-343535" algn="just">
              <a:lnSpc>
                <a:spcPct val="100000"/>
              </a:lnSpc>
              <a:spcBef>
                <a:spcPts val="1010"/>
              </a:spcBef>
              <a:buClr>
                <a:srgbClr val="AC84C5"/>
              </a:buClr>
              <a:buFont typeface="Wingdings 3"/>
              <a:buChar char=""/>
              <a:tabLst>
                <a:tab pos="356235" algn="l"/>
              </a:tabLst>
            </a:pPr>
            <a:r>
              <a:rPr spc="-5" dirty="0"/>
              <a:t>Image enhancement techniques </a:t>
            </a:r>
            <a:r>
              <a:rPr dirty="0"/>
              <a:t>improve </a:t>
            </a:r>
            <a:r>
              <a:rPr spc="-5" dirty="0"/>
              <a:t>the quality </a:t>
            </a:r>
            <a:r>
              <a:rPr dirty="0"/>
              <a:t>of </a:t>
            </a:r>
            <a:r>
              <a:rPr spc="-10" dirty="0"/>
              <a:t>an </a:t>
            </a:r>
            <a:r>
              <a:rPr spc="-5" dirty="0"/>
              <a:t>image as  perceived</a:t>
            </a:r>
            <a:r>
              <a:rPr spc="490" dirty="0"/>
              <a:t> </a:t>
            </a:r>
            <a:r>
              <a:rPr dirty="0"/>
              <a:t>by</a:t>
            </a:r>
            <a:r>
              <a:rPr spc="505" dirty="0"/>
              <a:t> </a:t>
            </a:r>
            <a:r>
              <a:rPr spc="-5" dirty="0"/>
              <a:t>human</a:t>
            </a:r>
            <a:r>
              <a:rPr spc="484" dirty="0"/>
              <a:t> </a:t>
            </a:r>
            <a:r>
              <a:rPr dirty="0"/>
              <a:t>eye.</a:t>
            </a:r>
            <a:r>
              <a:rPr spc="495" dirty="0"/>
              <a:t> </a:t>
            </a:r>
            <a:r>
              <a:rPr spc="-5" dirty="0"/>
              <a:t>There</a:t>
            </a:r>
            <a:r>
              <a:rPr spc="475" dirty="0"/>
              <a:t> </a:t>
            </a:r>
            <a:r>
              <a:rPr dirty="0"/>
              <a:t>exist</a:t>
            </a:r>
            <a:r>
              <a:rPr spc="490" dirty="0"/>
              <a:t> </a:t>
            </a:r>
            <a:r>
              <a:rPr dirty="0"/>
              <a:t>a</a:t>
            </a:r>
            <a:r>
              <a:rPr spc="500" dirty="0"/>
              <a:t> </a:t>
            </a:r>
            <a:r>
              <a:rPr dirty="0"/>
              <a:t>wide</a:t>
            </a:r>
            <a:r>
              <a:rPr spc="500" dirty="0"/>
              <a:t> </a:t>
            </a:r>
            <a:r>
              <a:rPr spc="-5" dirty="0"/>
              <a:t>variety</a:t>
            </a:r>
            <a:r>
              <a:rPr spc="490" dirty="0"/>
              <a:t> </a:t>
            </a:r>
            <a:r>
              <a:rPr dirty="0"/>
              <a:t>of</a:t>
            </a:r>
            <a:r>
              <a:rPr spc="495" dirty="0"/>
              <a:t> </a:t>
            </a:r>
            <a:r>
              <a:rPr spc="-5" dirty="0"/>
              <a:t>techniques</a:t>
            </a:r>
            <a:r>
              <a:rPr spc="490" dirty="0"/>
              <a:t> </a:t>
            </a:r>
            <a:r>
              <a:rPr dirty="0"/>
              <a:t>for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773682" y="4589145"/>
            <a:ext cx="984631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  <a:tabLst>
                <a:tab pos="1636395" algn="l"/>
                <a:tab pos="2703830" algn="l"/>
                <a:tab pos="3942715" algn="l"/>
                <a:tab pos="5358765" algn="l"/>
                <a:tab pos="6664959" algn="l"/>
                <a:tab pos="7934325" algn="l"/>
                <a:tab pos="9178290" algn="l"/>
              </a:tabLst>
            </a:pP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pr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ving	i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age	qua</a:t>
            </a:r>
            <a:r>
              <a:rPr sz="2600" spc="-10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10" dirty="0">
                <a:latin typeface="Times New Roman"/>
                <a:cs typeface="Times New Roman"/>
              </a:rPr>
              <a:t>t</a:t>
            </a:r>
            <a:r>
              <a:rPr sz="2600" spc="-165" dirty="0">
                <a:latin typeface="Times New Roman"/>
                <a:cs typeface="Times New Roman"/>
              </a:rPr>
              <a:t>y</a:t>
            </a:r>
            <a:r>
              <a:rPr sz="2600" dirty="0">
                <a:latin typeface="Times New Roman"/>
                <a:cs typeface="Times New Roman"/>
              </a:rPr>
              <a:t>.	</a:t>
            </a:r>
            <a:r>
              <a:rPr sz="2600" b="1" dirty="0">
                <a:latin typeface="Times New Roman"/>
                <a:cs typeface="Times New Roman"/>
              </a:rPr>
              <a:t>c</a:t>
            </a:r>
            <a:r>
              <a:rPr sz="2600" b="1" spc="-15" dirty="0">
                <a:latin typeface="Times New Roman"/>
                <a:cs typeface="Times New Roman"/>
              </a:rPr>
              <a:t>o</a:t>
            </a:r>
            <a:r>
              <a:rPr sz="2600" b="1" dirty="0">
                <a:latin typeface="Times New Roman"/>
                <a:cs typeface="Times New Roman"/>
              </a:rPr>
              <a:t>ntrast	s</a:t>
            </a:r>
            <a:r>
              <a:rPr sz="2600" b="1" spc="-10" dirty="0">
                <a:latin typeface="Times New Roman"/>
                <a:cs typeface="Times New Roman"/>
              </a:rPr>
              <a:t>t</a:t>
            </a:r>
            <a:r>
              <a:rPr sz="2600" b="1" spc="-65" dirty="0">
                <a:latin typeface="Times New Roman"/>
                <a:cs typeface="Times New Roman"/>
              </a:rPr>
              <a:t>r</a:t>
            </a:r>
            <a:r>
              <a:rPr sz="2600" b="1" dirty="0">
                <a:latin typeface="Times New Roman"/>
                <a:cs typeface="Times New Roman"/>
              </a:rPr>
              <a:t>et</a:t>
            </a:r>
            <a:r>
              <a:rPr sz="2600" b="1" spc="-15" dirty="0">
                <a:latin typeface="Times New Roman"/>
                <a:cs typeface="Times New Roman"/>
              </a:rPr>
              <a:t>c</a:t>
            </a:r>
            <a:r>
              <a:rPr sz="2600" b="1" dirty="0">
                <a:latin typeface="Times New Roman"/>
                <a:cs typeface="Times New Roman"/>
              </a:rPr>
              <a:t>h,	de</a:t>
            </a:r>
            <a:r>
              <a:rPr sz="2600" b="1" spc="-10" dirty="0">
                <a:latin typeface="Times New Roman"/>
                <a:cs typeface="Times New Roman"/>
              </a:rPr>
              <a:t>n</a:t>
            </a:r>
            <a:r>
              <a:rPr sz="2600" b="1" dirty="0">
                <a:latin typeface="Times New Roman"/>
                <a:cs typeface="Times New Roman"/>
              </a:rPr>
              <a:t>s</a:t>
            </a:r>
            <a:r>
              <a:rPr sz="2600" b="1" spc="-10" dirty="0">
                <a:latin typeface="Times New Roman"/>
                <a:cs typeface="Times New Roman"/>
              </a:rPr>
              <a:t>i</a:t>
            </a:r>
            <a:r>
              <a:rPr sz="2600" b="1" dirty="0">
                <a:latin typeface="Times New Roman"/>
                <a:cs typeface="Times New Roman"/>
              </a:rPr>
              <a:t>ty	s</a:t>
            </a:r>
            <a:r>
              <a:rPr sz="2600" b="1" spc="-10" dirty="0">
                <a:latin typeface="Times New Roman"/>
                <a:cs typeface="Times New Roman"/>
              </a:rPr>
              <a:t>l</a:t>
            </a:r>
            <a:r>
              <a:rPr sz="2600" b="1" dirty="0">
                <a:latin typeface="Times New Roman"/>
                <a:cs typeface="Times New Roman"/>
              </a:rPr>
              <a:t>i</a:t>
            </a:r>
            <a:r>
              <a:rPr sz="2600" b="1" spc="-10" dirty="0">
                <a:latin typeface="Times New Roman"/>
                <a:cs typeface="Times New Roman"/>
              </a:rPr>
              <a:t>c</a:t>
            </a:r>
            <a:r>
              <a:rPr sz="2600" b="1" dirty="0">
                <a:latin typeface="Times New Roman"/>
                <a:cs typeface="Times New Roman"/>
              </a:rPr>
              <a:t>i</a:t>
            </a:r>
            <a:r>
              <a:rPr sz="2600" b="1" spc="10" dirty="0">
                <a:latin typeface="Times New Roman"/>
                <a:cs typeface="Times New Roman"/>
              </a:rPr>
              <a:t>n</a:t>
            </a:r>
            <a:r>
              <a:rPr sz="2600" b="1" dirty="0">
                <a:latin typeface="Times New Roman"/>
                <a:cs typeface="Times New Roman"/>
              </a:rPr>
              <a:t>g,	e</a:t>
            </a:r>
            <a:r>
              <a:rPr sz="2600" b="1" spc="-15" dirty="0">
                <a:latin typeface="Times New Roman"/>
                <a:cs typeface="Times New Roman"/>
              </a:rPr>
              <a:t>d</a:t>
            </a:r>
            <a:r>
              <a:rPr sz="2600" b="1" spc="5" dirty="0">
                <a:latin typeface="Times New Roman"/>
                <a:cs typeface="Times New Roman"/>
              </a:rPr>
              <a:t>g</a:t>
            </a:r>
            <a:r>
              <a:rPr sz="2600" b="1" dirty="0">
                <a:latin typeface="Times New Roman"/>
                <a:cs typeface="Times New Roman"/>
              </a:rPr>
              <a:t>e</a:t>
            </a:r>
            <a:endParaRPr sz="2600">
              <a:latin typeface="Times New Roman"/>
              <a:cs typeface="Times New Roman"/>
            </a:endParaRPr>
          </a:p>
          <a:p>
            <a:pPr marR="6350" algn="r">
              <a:lnSpc>
                <a:spcPct val="100000"/>
              </a:lnSpc>
            </a:pPr>
            <a:r>
              <a:rPr sz="2600" spc="5" dirty="0">
                <a:latin typeface="Times New Roman"/>
                <a:cs typeface="Times New Roman"/>
              </a:rPr>
              <a:t>u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2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d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773682" y="4985384"/>
            <a:ext cx="9016365" cy="8191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190115" algn="l"/>
                <a:tab pos="2947670" algn="l"/>
                <a:tab pos="4109085" algn="l"/>
                <a:tab pos="5470525" algn="l"/>
                <a:tab pos="6095365" algn="l"/>
                <a:tab pos="6723380" algn="l"/>
                <a:tab pos="7588884" algn="l"/>
              </a:tabLst>
            </a:pPr>
            <a:r>
              <a:rPr sz="2600" b="1" dirty="0">
                <a:latin typeface="Times New Roman"/>
                <a:cs typeface="Times New Roman"/>
              </a:rPr>
              <a:t>enh</a:t>
            </a:r>
            <a:r>
              <a:rPr sz="2600" b="1" spc="5" dirty="0">
                <a:latin typeface="Times New Roman"/>
                <a:cs typeface="Times New Roman"/>
              </a:rPr>
              <a:t>a</a:t>
            </a:r>
            <a:r>
              <a:rPr sz="2600" b="1" spc="-10" dirty="0">
                <a:latin typeface="Times New Roman"/>
                <a:cs typeface="Times New Roman"/>
              </a:rPr>
              <a:t>n</a:t>
            </a:r>
            <a:r>
              <a:rPr sz="2600" b="1" dirty="0">
                <a:latin typeface="Times New Roman"/>
                <a:cs typeface="Times New Roman"/>
              </a:rPr>
              <a:t>c</a:t>
            </a:r>
            <a:r>
              <a:rPr sz="2600" b="1" spc="-10" dirty="0">
                <a:latin typeface="Times New Roman"/>
                <a:cs typeface="Times New Roman"/>
              </a:rPr>
              <a:t>e</a:t>
            </a:r>
            <a:r>
              <a:rPr sz="2600" b="1" spc="-15" dirty="0">
                <a:latin typeface="Times New Roman"/>
                <a:cs typeface="Times New Roman"/>
              </a:rPr>
              <a:t>m</a:t>
            </a:r>
            <a:r>
              <a:rPr sz="2600" b="1" dirty="0">
                <a:latin typeface="Times New Roman"/>
                <a:cs typeface="Times New Roman"/>
              </a:rPr>
              <a:t>ent,	</a:t>
            </a:r>
            <a:r>
              <a:rPr sz="2600" b="1" spc="5" dirty="0">
                <a:latin typeface="Times New Roman"/>
                <a:cs typeface="Times New Roman"/>
              </a:rPr>
              <a:t>a</a:t>
            </a:r>
            <a:r>
              <a:rPr sz="2600" b="1" dirty="0">
                <a:latin typeface="Times New Roman"/>
                <a:cs typeface="Times New Roman"/>
              </a:rPr>
              <a:t>nd	spatial	fi</a:t>
            </a:r>
            <a:r>
              <a:rPr sz="2600" b="1" spc="-15" dirty="0">
                <a:latin typeface="Times New Roman"/>
                <a:cs typeface="Times New Roman"/>
              </a:rPr>
              <a:t>l</a:t>
            </a:r>
            <a:r>
              <a:rPr sz="2600" b="1" dirty="0">
                <a:latin typeface="Times New Roman"/>
                <a:cs typeface="Times New Roman"/>
              </a:rPr>
              <a:t>te</a:t>
            </a:r>
            <a:r>
              <a:rPr sz="2600" b="1" spc="-15" dirty="0">
                <a:latin typeface="Times New Roman"/>
                <a:cs typeface="Times New Roman"/>
              </a:rPr>
              <a:t>r</a:t>
            </a:r>
            <a:r>
              <a:rPr sz="2600" b="1" dirty="0">
                <a:latin typeface="Times New Roman"/>
                <a:cs typeface="Times New Roman"/>
              </a:rPr>
              <a:t>ing	</a:t>
            </a:r>
            <a:r>
              <a:rPr sz="2600" dirty="0">
                <a:latin typeface="Times New Roman"/>
                <a:cs typeface="Times New Roman"/>
              </a:rPr>
              <a:t>are	the	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ost	co</a:t>
            </a:r>
            <a:r>
              <a:rPr sz="2600" spc="-10" dirty="0">
                <a:latin typeface="Times New Roman"/>
                <a:cs typeface="Times New Roman"/>
              </a:rPr>
              <a:t>m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o</a:t>
            </a:r>
            <a:r>
              <a:rPr sz="2600" spc="10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ly  techniques.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30527" y="5904687"/>
            <a:ext cx="10187940" cy="8185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0"/>
              </a:spcBef>
              <a:tabLst>
                <a:tab pos="1343025" algn="l"/>
                <a:tab pos="3245485" algn="l"/>
                <a:tab pos="4400550" algn="l"/>
                <a:tab pos="4963160" algn="l"/>
                <a:tab pos="6098540" algn="l"/>
                <a:tab pos="7600315" algn="l"/>
                <a:tab pos="8019415" algn="l"/>
                <a:tab pos="8783955" algn="l"/>
                <a:tab pos="9589135" algn="l"/>
                <a:tab pos="10027920" algn="l"/>
              </a:tabLst>
            </a:pPr>
            <a:r>
              <a:rPr sz="2600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spc="-27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age	e</a:t>
            </a:r>
            <a:r>
              <a:rPr sz="2600" spc="-1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h</a:t>
            </a:r>
            <a:r>
              <a:rPr sz="2600" spc="-1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nce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ent	</a:t>
            </a:r>
            <a:r>
              <a:rPr sz="2600" spc="-15" dirty="0">
                <a:latin typeface="Times New Roman"/>
                <a:cs typeface="Times New Roman"/>
              </a:rPr>
              <a:t>m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h</a:t>
            </a:r>
            <a:r>
              <a:rPr sz="2600" spc="10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d	a</a:t>
            </a:r>
            <a:r>
              <a:rPr sz="2600" spc="-20" dirty="0">
                <a:latin typeface="Times New Roman"/>
                <a:cs typeface="Times New Roman"/>
              </a:rPr>
              <a:t>r</a:t>
            </a:r>
            <a:r>
              <a:rPr sz="2600" dirty="0">
                <a:latin typeface="Times New Roman"/>
                <a:cs typeface="Times New Roman"/>
              </a:rPr>
              <a:t>e	a</a:t>
            </a:r>
            <a:r>
              <a:rPr sz="2600" spc="-15" dirty="0">
                <a:latin typeface="Times New Roman"/>
                <a:cs typeface="Times New Roman"/>
              </a:rPr>
              <a:t>p</a:t>
            </a:r>
            <a:r>
              <a:rPr sz="2600" dirty="0">
                <a:latin typeface="Times New Roman"/>
                <a:cs typeface="Times New Roman"/>
              </a:rPr>
              <a:t>plied	s</a:t>
            </a:r>
            <a:r>
              <a:rPr sz="2600" spc="-1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para</a:t>
            </a:r>
            <a:r>
              <a:rPr sz="2600" spc="-15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e</a:t>
            </a:r>
            <a:r>
              <a:rPr sz="2600" spc="-10" dirty="0">
                <a:latin typeface="Times New Roman"/>
                <a:cs typeface="Times New Roman"/>
              </a:rPr>
              <a:t>l</a:t>
            </a:r>
            <a:r>
              <a:rPr sz="2600" dirty="0">
                <a:latin typeface="Times New Roman"/>
                <a:cs typeface="Times New Roman"/>
              </a:rPr>
              <a:t>y	</a:t>
            </a:r>
            <a:r>
              <a:rPr sz="2600" spc="-20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o	e</a:t>
            </a:r>
            <a:r>
              <a:rPr sz="2600" spc="-10" dirty="0">
                <a:latin typeface="Times New Roman"/>
                <a:cs typeface="Times New Roman"/>
              </a:rPr>
              <a:t>a</a:t>
            </a:r>
            <a:r>
              <a:rPr sz="2600" spc="-20" dirty="0">
                <a:latin typeface="Times New Roman"/>
                <a:cs typeface="Times New Roman"/>
              </a:rPr>
              <a:t>c</a:t>
            </a:r>
            <a:r>
              <a:rPr sz="2600" dirty="0">
                <a:latin typeface="Times New Roman"/>
                <a:cs typeface="Times New Roman"/>
              </a:rPr>
              <a:t>h	b</a:t>
            </a:r>
            <a:r>
              <a:rPr sz="2600" spc="-1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nd	</a:t>
            </a:r>
            <a:r>
              <a:rPr sz="2600" spc="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f	a  </a:t>
            </a:r>
            <a:r>
              <a:rPr sz="2600" spc="-5" dirty="0">
                <a:latin typeface="Times New Roman"/>
                <a:cs typeface="Times New Roman"/>
              </a:rPr>
              <a:t>multispectral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image.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28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29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16963" y="0"/>
            <a:ext cx="4443984" cy="6294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550152" y="88392"/>
            <a:ext cx="3762755" cy="629107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631442" y="6336284"/>
            <a:ext cx="9629140" cy="4064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500" b="1" spc="-10" dirty="0">
                <a:latin typeface="Bookman Old Style"/>
                <a:cs typeface="Bookman Old Style"/>
              </a:rPr>
              <a:t>Figure 1.13: </a:t>
            </a:r>
            <a:r>
              <a:rPr sz="2500" b="1" spc="-5" dirty="0">
                <a:latin typeface="Bookman Old Style"/>
                <a:cs typeface="Bookman Old Style"/>
              </a:rPr>
              <a:t>Contrast </a:t>
            </a:r>
            <a:r>
              <a:rPr sz="2500" b="1" spc="-10" dirty="0">
                <a:latin typeface="Bookman Old Style"/>
                <a:cs typeface="Bookman Old Style"/>
              </a:rPr>
              <a:t>Enhancement </a:t>
            </a:r>
            <a:r>
              <a:rPr sz="2500" b="1" spc="-5" dirty="0">
                <a:latin typeface="Bookman Old Style"/>
                <a:cs typeface="Bookman Old Style"/>
              </a:rPr>
              <a:t>by Histogram</a:t>
            </a:r>
            <a:r>
              <a:rPr sz="2500" b="1" spc="145" dirty="0">
                <a:latin typeface="Bookman Old Style"/>
                <a:cs typeface="Bookman Old Style"/>
              </a:rPr>
              <a:t> </a:t>
            </a:r>
            <a:r>
              <a:rPr sz="2500" b="1" spc="-10" dirty="0">
                <a:latin typeface="Bookman Old Style"/>
                <a:cs typeface="Bookman Old Style"/>
              </a:rPr>
              <a:t>Stretch</a:t>
            </a:r>
            <a:endParaRPr sz="25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0156"/>
            <a:ext cx="24314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52525"/>
                </a:solidFill>
                <a:latin typeface="Bookman Old Style"/>
                <a:cs typeface="Bookman Old Style"/>
              </a:rPr>
              <a:t>Definiti</a:t>
            </a:r>
            <a:r>
              <a:rPr sz="3600" b="1" spc="-10" dirty="0">
                <a:solidFill>
                  <a:srgbClr val="252525"/>
                </a:solidFill>
                <a:latin typeface="Bookman Old Style"/>
                <a:cs typeface="Bookman Old Style"/>
              </a:rPr>
              <a:t>o</a:t>
            </a:r>
            <a:r>
              <a:rPr sz="3600" b="1" dirty="0">
                <a:solidFill>
                  <a:srgbClr val="252525"/>
                </a:solidFill>
                <a:latin typeface="Bookman Old Style"/>
                <a:cs typeface="Bookman Old Style"/>
              </a:rPr>
              <a:t>n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19200" y="2155063"/>
            <a:ext cx="10363200" cy="30924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200000"/>
              </a:lnSpc>
              <a:spcBef>
                <a:spcPts val="105"/>
              </a:spcBef>
            </a:pPr>
            <a:r>
              <a:rPr sz="2600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Digital Image </a:t>
            </a:r>
            <a:r>
              <a:rPr sz="2600" b="1" spc="-5" dirty="0">
                <a:latin typeface="Times New Roman"/>
                <a:cs typeface="Times New Roman"/>
              </a:rPr>
              <a:t>Processing </a:t>
            </a:r>
            <a:r>
              <a:rPr sz="2600" b="1" dirty="0">
                <a:latin typeface="Times New Roman"/>
                <a:cs typeface="Times New Roman"/>
              </a:rPr>
              <a:t>is the manipulation of the digital  data </a:t>
            </a:r>
            <a:r>
              <a:rPr sz="2600" b="1" spc="-5" dirty="0">
                <a:latin typeface="Times New Roman"/>
                <a:cs typeface="Times New Roman"/>
              </a:rPr>
              <a:t>with the </a:t>
            </a:r>
            <a:r>
              <a:rPr sz="2600" b="1" dirty="0">
                <a:latin typeface="Times New Roman"/>
                <a:cs typeface="Times New Roman"/>
              </a:rPr>
              <a:t>help of the computer </a:t>
            </a:r>
            <a:r>
              <a:rPr sz="2600" b="1" spc="-5" dirty="0">
                <a:latin typeface="Times New Roman"/>
                <a:cs typeface="Times New Roman"/>
              </a:rPr>
              <a:t>hardware </a:t>
            </a:r>
            <a:r>
              <a:rPr sz="2600" b="1" dirty="0">
                <a:latin typeface="Times New Roman"/>
                <a:cs typeface="Times New Roman"/>
              </a:rPr>
              <a:t>and</a:t>
            </a:r>
            <a:r>
              <a:rPr sz="2600" b="1" spc="-145" dirty="0">
                <a:latin typeface="Times New Roman"/>
                <a:cs typeface="Times New Roman"/>
              </a:rPr>
              <a:t> </a:t>
            </a:r>
            <a:r>
              <a:rPr sz="2600" b="1" spc="-10" dirty="0">
                <a:latin typeface="Times New Roman"/>
                <a:cs typeface="Times New Roman"/>
              </a:rPr>
              <a:t>software  </a:t>
            </a:r>
            <a:r>
              <a:rPr sz="2600" b="1" dirty="0">
                <a:latin typeface="Times New Roman"/>
                <a:cs typeface="Times New Roman"/>
              </a:rPr>
              <a:t>to </a:t>
            </a:r>
            <a:r>
              <a:rPr sz="2600" b="1" spc="-5" dirty="0">
                <a:latin typeface="Times New Roman"/>
                <a:cs typeface="Times New Roman"/>
              </a:rPr>
              <a:t>produce </a:t>
            </a:r>
            <a:r>
              <a:rPr sz="2600" b="1" dirty="0">
                <a:latin typeface="Times New Roman"/>
                <a:cs typeface="Times New Roman"/>
              </a:rPr>
              <a:t>digital maps in </a:t>
            </a:r>
            <a:r>
              <a:rPr sz="2600" b="1" spc="-5" dirty="0">
                <a:latin typeface="Times New Roman"/>
                <a:cs typeface="Times New Roman"/>
              </a:rPr>
              <a:t>which specific </a:t>
            </a:r>
            <a:r>
              <a:rPr sz="2600" b="1" dirty="0">
                <a:latin typeface="Times New Roman"/>
                <a:cs typeface="Times New Roman"/>
              </a:rPr>
              <a:t>information has  been </a:t>
            </a:r>
            <a:r>
              <a:rPr sz="2600" b="1" spc="-5" dirty="0">
                <a:latin typeface="Times New Roman"/>
                <a:cs typeface="Times New Roman"/>
              </a:rPr>
              <a:t>extracted </a:t>
            </a:r>
            <a:r>
              <a:rPr sz="2600" b="1" dirty="0">
                <a:latin typeface="Times New Roman"/>
                <a:cs typeface="Times New Roman"/>
              </a:rPr>
              <a:t>and</a:t>
            </a:r>
            <a:r>
              <a:rPr sz="2600" b="1" spc="-5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highlighted.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4767" y="79781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736" y="834622"/>
            <a:ext cx="2838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30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574548" y="722376"/>
            <a:ext cx="5091684" cy="470001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917691" y="722376"/>
            <a:ext cx="4927092" cy="46360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39244" y="3354991"/>
            <a:ext cx="879801" cy="16914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361947" y="5666333"/>
            <a:ext cx="9477375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Bookman Old Style"/>
                <a:cs typeface="Bookman Old Style"/>
              </a:rPr>
              <a:t>Figure 1.14: </a:t>
            </a:r>
            <a:r>
              <a:rPr sz="2800" b="1" spc="-5" dirty="0">
                <a:latin typeface="Bookman Old Style"/>
                <a:cs typeface="Bookman Old Style"/>
              </a:rPr>
              <a:t>Density </a:t>
            </a:r>
            <a:r>
              <a:rPr sz="2800" b="1" spc="-10" dirty="0">
                <a:latin typeface="Bookman Old Style"/>
                <a:cs typeface="Bookman Old Style"/>
              </a:rPr>
              <a:t>Slice </a:t>
            </a:r>
            <a:r>
              <a:rPr sz="2800" b="1" spc="-5" dirty="0">
                <a:latin typeface="Bookman Old Style"/>
                <a:cs typeface="Bookman Old Style"/>
              </a:rPr>
              <a:t>for </a:t>
            </a:r>
            <a:r>
              <a:rPr sz="2800" b="1" spc="-10" dirty="0">
                <a:latin typeface="Bookman Old Style"/>
                <a:cs typeface="Bookman Old Style"/>
              </a:rPr>
              <a:t>Surface Temperature  Visualization</a:t>
            </a:r>
            <a:endParaRPr sz="2800">
              <a:latin typeface="Bookman Old Style"/>
              <a:cs typeface="Bookman Old Style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31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969135" y="5745276"/>
            <a:ext cx="596836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Bookman Old Style"/>
                <a:cs typeface="Bookman Old Style"/>
              </a:rPr>
              <a:t>Figure 1.15: Edge</a:t>
            </a:r>
            <a:r>
              <a:rPr sz="2800" b="1" dirty="0">
                <a:latin typeface="Bookman Old Style"/>
                <a:cs typeface="Bookman Old Style"/>
              </a:rPr>
              <a:t> </a:t>
            </a:r>
            <a:r>
              <a:rPr sz="2800" b="1" spc="-10" dirty="0">
                <a:latin typeface="Bookman Old Style"/>
                <a:cs typeface="Bookman Old Style"/>
              </a:rPr>
              <a:t>Enhancement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271016" y="297179"/>
            <a:ext cx="10637520" cy="51175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33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564638" y="6188760"/>
            <a:ext cx="52412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10" dirty="0">
                <a:latin typeface="Bookman Old Style"/>
                <a:cs typeface="Bookman Old Style"/>
              </a:rPr>
              <a:t>Figure 1.16: spatial</a:t>
            </a:r>
            <a:r>
              <a:rPr sz="2800" b="1" spc="30" dirty="0">
                <a:latin typeface="Bookman Old Style"/>
                <a:cs typeface="Bookman Old Style"/>
              </a:rPr>
              <a:t> </a:t>
            </a:r>
            <a:r>
              <a:rPr sz="2800" b="1" spc="-5" dirty="0">
                <a:latin typeface="Bookman Old Style"/>
                <a:cs typeface="Bookman Old Style"/>
              </a:rPr>
              <a:t>filtering</a:t>
            </a:r>
            <a:endParaRPr sz="2800">
              <a:latin typeface="Bookman Old Style"/>
              <a:cs typeface="Bookman Old Style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467611" y="262127"/>
            <a:ext cx="9809988" cy="5695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876800" y="0"/>
            <a:ext cx="285559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Image</a:t>
            </a:r>
            <a:r>
              <a:rPr sz="3600" spc="-65" dirty="0"/>
              <a:t> </a:t>
            </a:r>
            <a:r>
              <a:rPr sz="3600" spc="-5" dirty="0"/>
              <a:t>Filtering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381000" y="942213"/>
            <a:ext cx="11068558" cy="20140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characteristic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remotely sensed images is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parameter </a:t>
            </a:r>
            <a:r>
              <a:rPr sz="2600" dirty="0">
                <a:latin typeface="Times New Roman"/>
                <a:cs typeface="Times New Roman"/>
              </a:rPr>
              <a:t>called  spatial </a:t>
            </a:r>
            <a:r>
              <a:rPr sz="2600" spc="-20" dirty="0">
                <a:latin typeface="Times New Roman"/>
                <a:cs typeface="Times New Roman"/>
              </a:rPr>
              <a:t>frequency, </a:t>
            </a:r>
            <a:r>
              <a:rPr sz="2600" spc="-5" dirty="0">
                <a:latin typeface="Times New Roman"/>
                <a:cs typeface="Times New Roman"/>
              </a:rPr>
              <a:t>defined as </a:t>
            </a:r>
            <a:r>
              <a:rPr sz="2600" dirty="0">
                <a:latin typeface="Times New Roman"/>
                <a:cs typeface="Times New Roman"/>
              </a:rPr>
              <a:t>number of </a:t>
            </a:r>
            <a:r>
              <a:rPr sz="2600" spc="-5" dirty="0">
                <a:latin typeface="Times New Roman"/>
                <a:cs typeface="Times New Roman"/>
              </a:rPr>
              <a:t>Changes in </a:t>
            </a:r>
            <a:r>
              <a:rPr sz="2600" dirty="0">
                <a:latin typeface="Times New Roman"/>
                <a:cs typeface="Times New Roman"/>
              </a:rPr>
              <a:t>brighter </a:t>
            </a:r>
            <a:r>
              <a:rPr sz="2600" spc="-5" dirty="0">
                <a:latin typeface="Times New Roman"/>
                <a:cs typeface="Times New Roman"/>
              </a:rPr>
              <a:t>value </a:t>
            </a:r>
            <a:r>
              <a:rPr sz="2600" dirty="0">
                <a:latin typeface="Times New Roman"/>
                <a:cs typeface="Times New Roman"/>
              </a:rPr>
              <a:t>per  unit </a:t>
            </a:r>
            <a:r>
              <a:rPr sz="2600" spc="-5" dirty="0">
                <a:latin typeface="Times New Roman"/>
                <a:cs typeface="Times New Roman"/>
              </a:rPr>
              <a:t>distance for any </a:t>
            </a:r>
            <a:r>
              <a:rPr sz="2600" dirty="0">
                <a:latin typeface="Times New Roman"/>
                <a:cs typeface="Times New Roman"/>
              </a:rPr>
              <a:t>particular part of </a:t>
            </a:r>
            <a:r>
              <a:rPr sz="2600" spc="-10" dirty="0">
                <a:latin typeface="Times New Roman"/>
                <a:cs typeface="Times New Roman"/>
              </a:rPr>
              <a:t>an </a:t>
            </a:r>
            <a:r>
              <a:rPr sz="2600" spc="-5" dirty="0">
                <a:latin typeface="Times New Roman"/>
                <a:cs typeface="Times New Roman"/>
              </a:rPr>
              <a:t>image. </a:t>
            </a:r>
            <a:r>
              <a:rPr sz="2600" dirty="0">
                <a:latin typeface="Times New Roman"/>
                <a:cs typeface="Times New Roman"/>
              </a:rPr>
              <a:t>Few </a:t>
            </a:r>
            <a:r>
              <a:rPr sz="2600" spc="-5" dirty="0">
                <a:latin typeface="Times New Roman"/>
                <a:cs typeface="Times New Roman"/>
              </a:rPr>
              <a:t>brighter  </a:t>
            </a:r>
            <a:r>
              <a:rPr sz="2600" dirty="0">
                <a:latin typeface="Times New Roman"/>
                <a:cs typeface="Times New Roman"/>
              </a:rPr>
              <a:t>changes in an </a:t>
            </a:r>
            <a:r>
              <a:rPr sz="2600" spc="-5" dirty="0">
                <a:latin typeface="Times New Roman"/>
                <a:cs typeface="Times New Roman"/>
              </a:rPr>
              <a:t>image considered </a:t>
            </a:r>
            <a:r>
              <a:rPr sz="2600" dirty="0">
                <a:latin typeface="Times New Roman"/>
                <a:cs typeface="Times New Roman"/>
              </a:rPr>
              <a:t>as low </a:t>
            </a:r>
            <a:r>
              <a:rPr sz="2600" spc="-20" dirty="0">
                <a:latin typeface="Times New Roman"/>
                <a:cs typeface="Times New Roman"/>
              </a:rPr>
              <a:t>frequency, conversely, </a:t>
            </a:r>
            <a:r>
              <a:rPr sz="2600" dirty="0">
                <a:latin typeface="Times New Roman"/>
                <a:cs typeface="Times New Roman"/>
              </a:rPr>
              <a:t>the  </a:t>
            </a:r>
            <a:r>
              <a:rPr sz="2600" spc="-5" dirty="0">
                <a:latin typeface="Times New Roman"/>
                <a:cs typeface="Times New Roman"/>
              </a:rPr>
              <a:t>brighter value changes dramatically </a:t>
            </a:r>
            <a:r>
              <a:rPr sz="2600" dirty="0">
                <a:latin typeface="Times New Roman"/>
                <a:cs typeface="Times New Roman"/>
              </a:rPr>
              <a:t>over </a:t>
            </a:r>
            <a:r>
              <a:rPr sz="2600" spc="-5" dirty="0">
                <a:latin typeface="Times New Roman"/>
                <a:cs typeface="Times New Roman"/>
              </a:rPr>
              <a:t>short distance, </a:t>
            </a:r>
            <a:r>
              <a:rPr sz="2600" dirty="0">
                <a:latin typeface="Times New Roman"/>
                <a:cs typeface="Times New Roman"/>
              </a:rPr>
              <a:t>this </a:t>
            </a:r>
            <a:r>
              <a:rPr sz="2600" spc="-5" dirty="0">
                <a:latin typeface="Times New Roman"/>
                <a:cs typeface="Times New Roman"/>
              </a:rPr>
              <a:t>is an area  </a:t>
            </a:r>
            <a:r>
              <a:rPr sz="2600" dirty="0">
                <a:latin typeface="Times New Roman"/>
                <a:cs typeface="Times New Roman"/>
              </a:rPr>
              <a:t>of high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0" dirty="0">
                <a:latin typeface="Times New Roman"/>
                <a:cs typeface="Times New Roman"/>
              </a:rPr>
              <a:t>frequency.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3200400"/>
            <a:ext cx="11067923" cy="3198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Spatial </a:t>
            </a:r>
            <a:r>
              <a:rPr sz="2600" spc="-5" dirty="0">
                <a:latin typeface="Times New Roman"/>
                <a:cs typeface="Times New Roman"/>
              </a:rPr>
              <a:t>filtering is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process </a:t>
            </a:r>
            <a:r>
              <a:rPr sz="2600" dirty="0">
                <a:latin typeface="Times New Roman"/>
                <a:cs typeface="Times New Roman"/>
              </a:rPr>
              <a:t>of dividing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image into </a:t>
            </a:r>
            <a:r>
              <a:rPr sz="2600" spc="-5" dirty="0">
                <a:latin typeface="Times New Roman"/>
                <a:cs typeface="Times New Roman"/>
              </a:rPr>
              <a:t>its  </a:t>
            </a:r>
            <a:r>
              <a:rPr sz="2600" dirty="0">
                <a:latin typeface="Times New Roman"/>
                <a:cs typeface="Times New Roman"/>
              </a:rPr>
              <a:t>constituent </a:t>
            </a:r>
            <a:r>
              <a:rPr sz="2600" spc="-5" dirty="0">
                <a:latin typeface="Times New Roman"/>
                <a:cs typeface="Times New Roman"/>
              </a:rPr>
              <a:t>spatial frequency and selectively altering certain spatial  features. </a:t>
            </a:r>
            <a:r>
              <a:rPr sz="2600" dirty="0">
                <a:latin typeface="Times New Roman"/>
                <a:cs typeface="Times New Roman"/>
              </a:rPr>
              <a:t>This </a:t>
            </a:r>
            <a:r>
              <a:rPr sz="2600" spc="-5" dirty="0">
                <a:latin typeface="Times New Roman"/>
                <a:cs typeface="Times New Roman"/>
              </a:rPr>
              <a:t>technique increases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20" dirty="0">
                <a:latin typeface="Times New Roman"/>
                <a:cs typeface="Times New Roman"/>
              </a:rPr>
              <a:t>analyst’s </a:t>
            </a:r>
            <a:r>
              <a:rPr sz="2600" spc="-5" dirty="0">
                <a:latin typeface="Times New Roman"/>
                <a:cs typeface="Times New Roman"/>
              </a:rPr>
              <a:t>ability to </a:t>
            </a:r>
            <a:r>
              <a:rPr sz="2600" dirty="0">
                <a:latin typeface="Times New Roman"/>
                <a:cs typeface="Times New Roman"/>
              </a:rPr>
              <a:t>discriminate  </a:t>
            </a:r>
            <a:r>
              <a:rPr sz="2600" spc="-5" dirty="0">
                <a:latin typeface="Times New Roman"/>
                <a:cs typeface="Times New Roman"/>
              </a:rPr>
              <a:t>details. </a:t>
            </a:r>
            <a:r>
              <a:rPr sz="2600" dirty="0">
                <a:latin typeface="Times New Roman"/>
                <a:cs typeface="Times New Roman"/>
              </a:rPr>
              <a:t>The three </a:t>
            </a:r>
            <a:r>
              <a:rPr sz="2600" spc="-5" dirty="0">
                <a:latin typeface="Times New Roman"/>
                <a:cs typeface="Times New Roman"/>
              </a:rPr>
              <a:t>types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spatial filters </a:t>
            </a:r>
            <a:r>
              <a:rPr sz="2600" dirty="0">
                <a:latin typeface="Times New Roman"/>
                <a:cs typeface="Times New Roman"/>
              </a:rPr>
              <a:t>used </a:t>
            </a:r>
            <a:r>
              <a:rPr sz="2600" spc="-5" dirty="0">
                <a:latin typeface="Times New Roman"/>
                <a:cs typeface="Times New Roman"/>
              </a:rPr>
              <a:t>in remote sensor data  </a:t>
            </a:r>
            <a:r>
              <a:rPr sz="2600" dirty="0">
                <a:latin typeface="Times New Roman"/>
                <a:cs typeface="Times New Roman"/>
              </a:rPr>
              <a:t>processing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are: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AC84C5"/>
              </a:buClr>
              <a:buAutoNum type="arabicPeriod"/>
              <a:tabLst>
                <a:tab pos="355600" algn="l"/>
              </a:tabLst>
            </a:pPr>
            <a:r>
              <a:rPr sz="2600" spc="5" dirty="0">
                <a:latin typeface="Times New Roman"/>
                <a:cs typeface="Times New Roman"/>
              </a:rPr>
              <a:t>Low </a:t>
            </a:r>
            <a:r>
              <a:rPr sz="2600" dirty="0">
                <a:latin typeface="Times New Roman"/>
                <a:cs typeface="Times New Roman"/>
              </a:rPr>
              <a:t>Pass</a:t>
            </a:r>
            <a:r>
              <a:rPr sz="2600" spc="-3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Filters,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994"/>
              </a:spcBef>
              <a:buClr>
                <a:srgbClr val="AC84C5"/>
              </a:buClr>
              <a:buAutoNum type="arabicPeriod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Band Pass </a:t>
            </a:r>
            <a:r>
              <a:rPr sz="2600" spc="-5" dirty="0">
                <a:latin typeface="Times New Roman"/>
                <a:cs typeface="Times New Roman"/>
              </a:rPr>
              <a:t>Filters,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  <a:p>
            <a:pPr marL="355600" indent="-342900">
              <a:lnSpc>
                <a:spcPct val="100000"/>
              </a:lnSpc>
              <a:spcBef>
                <a:spcPts val="1005"/>
              </a:spcBef>
              <a:buClr>
                <a:srgbClr val="AC84C5"/>
              </a:buClr>
              <a:buAutoNum type="arabicPeriod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High Pass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Filters.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34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35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245108" y="192023"/>
            <a:ext cx="5219700" cy="5315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697980" y="170687"/>
            <a:ext cx="5260848" cy="528066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2228214" y="5505399"/>
            <a:ext cx="317817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Co</a:t>
            </a:r>
            <a:r>
              <a:rPr sz="2400" spc="-10" dirty="0">
                <a:latin typeface="Arial Black"/>
                <a:cs typeface="Arial Black"/>
              </a:rPr>
              <a:t>n</a:t>
            </a:r>
            <a:r>
              <a:rPr sz="2400" dirty="0">
                <a:latin typeface="Arial Black"/>
                <a:cs typeface="Arial Black"/>
              </a:rPr>
              <a:t>t</a:t>
            </a:r>
            <a:r>
              <a:rPr sz="2400" spc="35" dirty="0">
                <a:latin typeface="Arial Black"/>
                <a:cs typeface="Arial Black"/>
              </a:rPr>
              <a:t>r</a:t>
            </a:r>
            <a:r>
              <a:rPr sz="2400" dirty="0">
                <a:latin typeface="Arial Black"/>
                <a:cs typeface="Arial Black"/>
              </a:rPr>
              <a:t>a</a:t>
            </a:r>
            <a:r>
              <a:rPr sz="2400" spc="-10" dirty="0">
                <a:latin typeface="Arial Black"/>
                <a:cs typeface="Arial Black"/>
              </a:rPr>
              <a:t>s</a:t>
            </a:r>
            <a:r>
              <a:rPr sz="2400" spc="5" dirty="0">
                <a:latin typeface="Arial Black"/>
                <a:cs typeface="Arial Black"/>
              </a:rPr>
              <a:t>t</a:t>
            </a:r>
            <a:r>
              <a:rPr sz="2400" dirty="0">
                <a:latin typeface="Arial Black"/>
                <a:cs typeface="Arial Black"/>
              </a:rPr>
              <a:t>-st</a:t>
            </a:r>
            <a:r>
              <a:rPr sz="2400" spc="30" dirty="0">
                <a:latin typeface="Arial Black"/>
                <a:cs typeface="Arial Black"/>
              </a:rPr>
              <a:t>r</a:t>
            </a:r>
            <a:r>
              <a:rPr sz="2400" dirty="0">
                <a:latin typeface="Arial Black"/>
                <a:cs typeface="Arial Black"/>
              </a:rPr>
              <a:t>et</a:t>
            </a:r>
            <a:r>
              <a:rPr sz="2400" spc="-50" dirty="0">
                <a:latin typeface="Arial Black"/>
                <a:cs typeface="Arial Black"/>
              </a:rPr>
              <a:t>c</a:t>
            </a:r>
            <a:r>
              <a:rPr sz="2400" dirty="0">
                <a:latin typeface="Arial Black"/>
                <a:cs typeface="Arial Black"/>
              </a:rPr>
              <a:t>h</a:t>
            </a:r>
            <a:r>
              <a:rPr sz="2400" spc="-15" dirty="0">
                <a:latin typeface="Arial Black"/>
                <a:cs typeface="Arial Black"/>
              </a:rPr>
              <a:t>e</a:t>
            </a:r>
            <a:r>
              <a:rPr sz="2400" dirty="0">
                <a:latin typeface="Arial Black"/>
                <a:cs typeface="Arial Black"/>
              </a:rPr>
              <a:t>d</a:t>
            </a:r>
            <a:endParaRPr sz="2400">
              <a:latin typeface="Arial Black"/>
              <a:cs typeface="Arial Black"/>
            </a:endParaRPr>
          </a:p>
          <a:p>
            <a:pPr marL="635" algn="ctr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Arial Black"/>
                <a:cs typeface="Arial Black"/>
              </a:rPr>
              <a:t>Image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51342" y="5550509"/>
            <a:ext cx="20453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1971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Arial Black"/>
                <a:cs typeface="Arial Black"/>
              </a:rPr>
              <a:t>Low </a:t>
            </a:r>
            <a:r>
              <a:rPr sz="2400" spc="-15" dirty="0">
                <a:latin typeface="Arial Black"/>
                <a:cs typeface="Arial Black"/>
              </a:rPr>
              <a:t>Pass  </a:t>
            </a:r>
            <a:r>
              <a:rPr sz="2400" dirty="0">
                <a:latin typeface="Arial Black"/>
                <a:cs typeface="Arial Black"/>
              </a:rPr>
              <a:t>Filter</a:t>
            </a:r>
            <a:r>
              <a:rPr sz="2400" spc="-85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Image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167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7468" y="834622"/>
            <a:ext cx="14224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83680" y="170687"/>
            <a:ext cx="5445252" cy="523036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162811" y="192023"/>
            <a:ext cx="5280660" cy="52730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7428992" y="5761431"/>
            <a:ext cx="379920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High </a:t>
            </a:r>
            <a:r>
              <a:rPr sz="2400" spc="-10" dirty="0">
                <a:latin typeface="Arial Black"/>
                <a:cs typeface="Arial Black"/>
              </a:rPr>
              <a:t>Pass </a:t>
            </a:r>
            <a:r>
              <a:rPr sz="2400" dirty="0">
                <a:latin typeface="Arial Black"/>
                <a:cs typeface="Arial Black"/>
              </a:rPr>
              <a:t>Filter</a:t>
            </a:r>
            <a:r>
              <a:rPr sz="2400" spc="-10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Image</a:t>
            </a:r>
            <a:endParaRPr sz="2400">
              <a:latin typeface="Arial Black"/>
              <a:cs typeface="Arial Black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88794" y="5707481"/>
            <a:ext cx="246824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 Black"/>
                <a:cs typeface="Arial Black"/>
              </a:rPr>
              <a:t>Original</a:t>
            </a:r>
            <a:r>
              <a:rPr sz="2400" spc="-80" dirty="0">
                <a:latin typeface="Arial Black"/>
                <a:cs typeface="Arial Black"/>
              </a:rPr>
              <a:t> </a:t>
            </a:r>
            <a:r>
              <a:rPr sz="2400" dirty="0">
                <a:latin typeface="Arial Black"/>
                <a:cs typeface="Arial Black"/>
              </a:rPr>
              <a:t>Image</a:t>
            </a:r>
            <a:endParaRPr sz="24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736" y="834622"/>
            <a:ext cx="2838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37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569847" y="5095747"/>
            <a:ext cx="9625330" cy="8788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800" b="1" spc="-15" dirty="0">
                <a:latin typeface="Times New Roman"/>
                <a:cs typeface="Times New Roman"/>
              </a:rPr>
              <a:t>Figure </a:t>
            </a:r>
            <a:r>
              <a:rPr sz="2800" b="1" dirty="0">
                <a:latin typeface="Times New Roman"/>
                <a:cs typeface="Times New Roman"/>
              </a:rPr>
              <a:t>1.17: </a:t>
            </a:r>
            <a:r>
              <a:rPr sz="2800" b="1" spc="-5" dirty="0">
                <a:latin typeface="Times New Roman"/>
                <a:cs typeface="Times New Roman"/>
              </a:rPr>
              <a:t>In the example, </a:t>
            </a:r>
            <a:r>
              <a:rPr sz="2800" b="1" spc="-20" dirty="0">
                <a:latin typeface="Times New Roman"/>
                <a:cs typeface="Times New Roman"/>
              </a:rPr>
              <a:t>we </a:t>
            </a:r>
            <a:r>
              <a:rPr sz="2800" b="1" spc="-5" dirty="0">
                <a:latin typeface="Times New Roman"/>
                <a:cs typeface="Times New Roman"/>
              </a:rPr>
              <a:t>add some </a:t>
            </a:r>
            <a:r>
              <a:rPr sz="2800" b="1" dirty="0">
                <a:latin typeface="Times New Roman"/>
                <a:cs typeface="Times New Roman"/>
              </a:rPr>
              <a:t>sinusoidal </a:t>
            </a:r>
            <a:r>
              <a:rPr sz="2800" b="1" spc="-5" dirty="0">
                <a:latin typeface="Times New Roman"/>
                <a:cs typeface="Times New Roman"/>
              </a:rPr>
              <a:t>noise to an  </a:t>
            </a:r>
            <a:r>
              <a:rPr sz="2800" b="1" dirty="0">
                <a:latin typeface="Times New Roman"/>
                <a:cs typeface="Times New Roman"/>
              </a:rPr>
              <a:t>image </a:t>
            </a:r>
            <a:r>
              <a:rPr sz="2800" b="1" spc="-5" dirty="0">
                <a:latin typeface="Times New Roman"/>
                <a:cs typeface="Times New Roman"/>
              </a:rPr>
              <a:t>and filter it </a:t>
            </a:r>
            <a:r>
              <a:rPr sz="2800" b="1" spc="-10" dirty="0">
                <a:latin typeface="Times New Roman"/>
                <a:cs typeface="Times New Roman"/>
              </a:rPr>
              <a:t>with </a:t>
            </a:r>
            <a:r>
              <a:rPr sz="2800" b="1" spc="-5" dirty="0">
                <a:latin typeface="Times New Roman"/>
                <a:cs typeface="Times New Roman"/>
              </a:rPr>
              <a:t>Band Pass</a:t>
            </a:r>
            <a:r>
              <a:rPr sz="2800" b="1" spc="5" dirty="0">
                <a:latin typeface="Times New Roman"/>
                <a:cs typeface="Times New Roman"/>
              </a:rPr>
              <a:t> </a:t>
            </a:r>
            <a:r>
              <a:rPr sz="2800" b="1" spc="-5" dirty="0">
                <a:latin typeface="Times New Roman"/>
                <a:cs typeface="Times New Roman"/>
              </a:rPr>
              <a:t>Filter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582168" y="0"/>
            <a:ext cx="11355324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1680"/>
            <a:ext cx="4100829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Image</a:t>
            </a:r>
            <a:r>
              <a:rPr sz="3600" spc="-80" dirty="0"/>
              <a:t> </a:t>
            </a:r>
            <a:r>
              <a:rPr sz="3600" spc="-15" dirty="0"/>
              <a:t>Transformation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540635" y="1772157"/>
            <a:ext cx="8398510" cy="319895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715" indent="-342900" algn="just">
              <a:lnSpc>
                <a:spcPct val="100000"/>
              </a:lnSpc>
              <a:spcBef>
                <a:spcPts val="105"/>
              </a:spcBef>
              <a:buClr>
                <a:srgbClr val="AC84C5"/>
              </a:buClr>
              <a:buFont typeface="Wingdings 3"/>
              <a:buChar char="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All the transformations </a:t>
            </a:r>
            <a:r>
              <a:rPr sz="2600" spc="-5" dirty="0">
                <a:latin typeface="Times New Roman"/>
                <a:cs typeface="Times New Roman"/>
              </a:rPr>
              <a:t>in an </a:t>
            </a:r>
            <a:r>
              <a:rPr sz="2600" dirty="0">
                <a:latin typeface="Times New Roman"/>
                <a:cs typeface="Times New Roman"/>
              </a:rPr>
              <a:t>image based </a:t>
            </a:r>
            <a:r>
              <a:rPr sz="2600" spc="-5" dirty="0">
                <a:latin typeface="Times New Roman"/>
                <a:cs typeface="Times New Roman"/>
              </a:rPr>
              <a:t>on arithmetic  operations.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resulting images may </a:t>
            </a:r>
            <a:r>
              <a:rPr sz="2600" dirty="0">
                <a:latin typeface="Times New Roman"/>
                <a:cs typeface="Times New Roman"/>
              </a:rPr>
              <a:t>will </a:t>
            </a:r>
            <a:r>
              <a:rPr sz="2600" spc="-5" dirty="0">
                <a:latin typeface="Times New Roman"/>
                <a:cs typeface="Times New Roman"/>
              </a:rPr>
              <a:t>have properties  </a:t>
            </a:r>
            <a:r>
              <a:rPr sz="2600" dirty="0">
                <a:latin typeface="Times New Roman"/>
                <a:cs typeface="Times New Roman"/>
              </a:rPr>
              <a:t>that </a:t>
            </a:r>
            <a:r>
              <a:rPr sz="2600" spc="-5" dirty="0">
                <a:latin typeface="Times New Roman"/>
                <a:cs typeface="Times New Roman"/>
              </a:rPr>
              <a:t>make </a:t>
            </a:r>
            <a:r>
              <a:rPr sz="2600" dirty="0">
                <a:latin typeface="Times New Roman"/>
                <a:cs typeface="Times New Roman"/>
              </a:rPr>
              <a:t>them </a:t>
            </a:r>
            <a:r>
              <a:rPr sz="2600" spc="-5" dirty="0">
                <a:latin typeface="Times New Roman"/>
                <a:cs typeface="Times New Roman"/>
              </a:rPr>
              <a:t>more suited </a:t>
            </a:r>
            <a:r>
              <a:rPr sz="2600" spc="-10" dirty="0">
                <a:latin typeface="Times New Roman"/>
                <a:cs typeface="Times New Roman"/>
              </a:rPr>
              <a:t>for </a:t>
            </a:r>
            <a:r>
              <a:rPr sz="2600" dirty="0">
                <a:latin typeface="Times New Roman"/>
                <a:cs typeface="Times New Roman"/>
              </a:rPr>
              <a:t>a particular </a:t>
            </a:r>
            <a:r>
              <a:rPr sz="2600" spc="-5" dirty="0">
                <a:latin typeface="Times New Roman"/>
                <a:cs typeface="Times New Roman"/>
              </a:rPr>
              <a:t>purpose than </a:t>
            </a:r>
            <a:r>
              <a:rPr sz="2600" dirty="0">
                <a:latin typeface="Times New Roman"/>
                <a:cs typeface="Times New Roman"/>
              </a:rPr>
              <a:t>the  original.</a:t>
            </a:r>
            <a:endParaRPr sz="260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  <a:buClr>
                <a:srgbClr val="AC84C5"/>
              </a:buClr>
              <a:buFont typeface="Wingdings 3"/>
              <a:buChar char=""/>
              <a:tabLst>
                <a:tab pos="355600" algn="l"/>
              </a:tabLst>
            </a:pPr>
            <a:r>
              <a:rPr sz="2600">
                <a:latin typeface="Times New Roman"/>
                <a:cs typeface="Times New Roman"/>
              </a:rPr>
              <a:t>The </a:t>
            </a:r>
            <a:r>
              <a:rPr sz="2600" spc="-5" smtClean="0">
                <a:latin typeface="Times New Roman"/>
                <a:cs typeface="Times New Roman"/>
              </a:rPr>
              <a:t>transformation </a:t>
            </a:r>
            <a:r>
              <a:rPr sz="2600" spc="-5">
                <a:latin typeface="Times New Roman"/>
                <a:cs typeface="Times New Roman"/>
              </a:rPr>
              <a:t>which </a:t>
            </a:r>
            <a:r>
              <a:rPr lang="en-US" sz="2600" dirty="0" smtClean="0">
                <a:latin typeface="Times New Roman"/>
                <a:cs typeface="Times New Roman"/>
              </a:rPr>
              <a:t>is</a:t>
            </a:r>
            <a:r>
              <a:rPr sz="2600" smtClean="0">
                <a:latin typeface="Times New Roman"/>
                <a:cs typeface="Times New Roman"/>
              </a:rPr>
              <a:t> </a:t>
            </a:r>
            <a:r>
              <a:rPr sz="2600" spc="-5">
                <a:latin typeface="Times New Roman"/>
                <a:cs typeface="Times New Roman"/>
              </a:rPr>
              <a:t>commonly </a:t>
            </a:r>
            <a:r>
              <a:rPr sz="2600" smtClean="0">
                <a:latin typeface="Times New Roman"/>
                <a:cs typeface="Times New Roman"/>
              </a:rPr>
              <a:t>used</a:t>
            </a:r>
            <a:r>
              <a:rPr lang="en-US" sz="2600" dirty="0" smtClean="0">
                <a:latin typeface="Times New Roman"/>
                <a:cs typeface="Times New Roman"/>
              </a:rPr>
              <a:t> as follows:</a:t>
            </a:r>
            <a:endParaRPr sz="26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1000"/>
              </a:spcBef>
              <a:buClr>
                <a:srgbClr val="AC84C5"/>
              </a:buClr>
              <a:tabLst>
                <a:tab pos="355600" algn="l"/>
              </a:tabLst>
            </a:pPr>
            <a:r>
              <a:rPr lang="en-US" sz="2600" dirty="0" smtClean="0">
                <a:latin typeface="Times New Roman"/>
                <a:cs typeface="Times New Roman"/>
              </a:rPr>
              <a:t>	</a:t>
            </a:r>
          </a:p>
          <a:p>
            <a:pPr marL="355600" indent="-342900" algn="just">
              <a:lnSpc>
                <a:spcPct val="100000"/>
              </a:lnSpc>
              <a:spcBef>
                <a:spcPts val="1000"/>
              </a:spcBef>
              <a:buClr>
                <a:srgbClr val="AC84C5"/>
              </a:buClr>
              <a:tabLst>
                <a:tab pos="355600" algn="l"/>
              </a:tabLst>
            </a:pPr>
            <a:r>
              <a:rPr lang="en-US" sz="2600" dirty="0" smtClean="0">
                <a:latin typeface="Times New Roman"/>
                <a:cs typeface="Times New Roman"/>
              </a:rPr>
              <a:t>	</a:t>
            </a:r>
            <a:r>
              <a:rPr sz="2600" smtClean="0">
                <a:latin typeface="Times New Roman"/>
                <a:cs typeface="Times New Roman"/>
              </a:rPr>
              <a:t>Principal </a:t>
            </a:r>
            <a:r>
              <a:rPr sz="2600" dirty="0">
                <a:latin typeface="Times New Roman"/>
                <a:cs typeface="Times New Roman"/>
              </a:rPr>
              <a:t>Component Analysis</a:t>
            </a:r>
            <a:r>
              <a:rPr sz="2600" spc="-204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(PCA)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38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95600" y="304800"/>
            <a:ext cx="692404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Principal Component Analysis</a:t>
            </a:r>
            <a:r>
              <a:rPr sz="3600" spc="-165" dirty="0"/>
              <a:t> </a:t>
            </a:r>
            <a:r>
              <a:rPr sz="3600" dirty="0"/>
              <a:t>(PCA)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990600" y="1752600"/>
            <a:ext cx="10668000" cy="201401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application </a:t>
            </a:r>
            <a:r>
              <a:rPr sz="2600" dirty="0">
                <a:latin typeface="Times New Roman"/>
                <a:cs typeface="Times New Roman"/>
              </a:rPr>
              <a:t>of Principal </a:t>
            </a:r>
            <a:r>
              <a:rPr sz="2600" spc="-5" dirty="0">
                <a:latin typeface="Times New Roman"/>
                <a:cs typeface="Times New Roman"/>
              </a:rPr>
              <a:t>Component </a:t>
            </a:r>
            <a:r>
              <a:rPr sz="2600" dirty="0">
                <a:latin typeface="Times New Roman"/>
                <a:cs typeface="Times New Roman"/>
              </a:rPr>
              <a:t>Analysis (PCA) </a:t>
            </a:r>
            <a:r>
              <a:rPr sz="2600" spc="-5" dirty="0">
                <a:latin typeface="Times New Roman"/>
                <a:cs typeface="Times New Roman"/>
              </a:rPr>
              <a:t>on  </a:t>
            </a:r>
            <a:r>
              <a:rPr sz="2600" dirty="0">
                <a:latin typeface="Times New Roman"/>
                <a:cs typeface="Times New Roman"/>
              </a:rPr>
              <a:t>raw </a:t>
            </a:r>
            <a:r>
              <a:rPr sz="2600" spc="-5" dirty="0">
                <a:latin typeface="Times New Roman"/>
                <a:cs typeface="Times New Roman"/>
              </a:rPr>
              <a:t>remotely sensed </a:t>
            </a:r>
            <a:r>
              <a:rPr sz="2600" dirty="0">
                <a:latin typeface="Times New Roman"/>
                <a:cs typeface="Times New Roman"/>
              </a:rPr>
              <a:t>data </a:t>
            </a:r>
            <a:r>
              <a:rPr sz="2600" spc="-5" dirty="0">
                <a:latin typeface="Times New Roman"/>
                <a:cs typeface="Times New Roman"/>
              </a:rPr>
              <a:t>producing </a:t>
            </a:r>
            <a:r>
              <a:rPr sz="2600" dirty="0">
                <a:latin typeface="Times New Roman"/>
                <a:cs typeface="Times New Roman"/>
              </a:rPr>
              <a:t>a </a:t>
            </a:r>
            <a:r>
              <a:rPr sz="2600" spc="-5" dirty="0">
                <a:latin typeface="Times New Roman"/>
                <a:cs typeface="Times New Roman"/>
              </a:rPr>
              <a:t>new image which is  more interpretable than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original </a:t>
            </a:r>
            <a:r>
              <a:rPr sz="2600" dirty="0">
                <a:latin typeface="Times New Roman"/>
                <a:cs typeface="Times New Roman"/>
              </a:rPr>
              <a:t>data. The </a:t>
            </a:r>
            <a:r>
              <a:rPr sz="2600" spc="-5" dirty="0">
                <a:latin typeface="Times New Roman"/>
                <a:cs typeface="Times New Roman"/>
              </a:rPr>
              <a:t>main advantage  </a:t>
            </a:r>
            <a:r>
              <a:rPr sz="2600" dirty="0">
                <a:latin typeface="Times New Roman"/>
                <a:cs typeface="Times New Roman"/>
              </a:rPr>
              <a:t>of PCA </a:t>
            </a:r>
            <a:r>
              <a:rPr sz="2600" spc="-5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that </a:t>
            </a:r>
            <a:r>
              <a:rPr sz="2600" spc="-5" dirty="0">
                <a:latin typeface="Times New Roman"/>
                <a:cs typeface="Times New Roman"/>
              </a:rPr>
              <a:t>it may </a:t>
            </a:r>
            <a:r>
              <a:rPr sz="2600" spc="5" dirty="0">
                <a:latin typeface="Times New Roman"/>
                <a:cs typeface="Times New Roman"/>
              </a:rPr>
              <a:t>be </a:t>
            </a:r>
            <a:r>
              <a:rPr sz="2600" dirty="0">
                <a:latin typeface="Times New Roman"/>
                <a:cs typeface="Times New Roman"/>
              </a:rPr>
              <a:t>used to </a:t>
            </a:r>
            <a:r>
              <a:rPr sz="2600" spc="-5" dirty="0">
                <a:latin typeface="Times New Roman"/>
                <a:cs typeface="Times New Roman"/>
              </a:rPr>
              <a:t>compress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information  content </a:t>
            </a:r>
            <a:r>
              <a:rPr sz="2600" dirty="0">
                <a:latin typeface="Times New Roman"/>
                <a:cs typeface="Times New Roman"/>
              </a:rPr>
              <a:t>of a number </a:t>
            </a:r>
            <a:r>
              <a:rPr sz="2600" spc="-5" dirty="0">
                <a:latin typeface="Times New Roman"/>
                <a:cs typeface="Times New Roman"/>
              </a:rPr>
              <a:t>of </a:t>
            </a:r>
            <a:r>
              <a:rPr sz="2600" dirty="0">
                <a:latin typeface="Times New Roman"/>
                <a:cs typeface="Times New Roman"/>
              </a:rPr>
              <a:t>bands into just two </a:t>
            </a:r>
            <a:r>
              <a:rPr sz="2600" spc="-5" dirty="0">
                <a:latin typeface="Times New Roman"/>
                <a:cs typeface="Times New Roman"/>
              </a:rPr>
              <a:t>or </a:t>
            </a:r>
            <a:r>
              <a:rPr sz="2600" dirty="0">
                <a:latin typeface="Times New Roman"/>
                <a:cs typeface="Times New Roman"/>
              </a:rPr>
              <a:t>three </a:t>
            </a:r>
            <a:r>
              <a:rPr sz="2600" spc="-5" dirty="0">
                <a:latin typeface="Times New Roman"/>
                <a:cs typeface="Times New Roman"/>
              </a:rPr>
              <a:t>transformed  </a:t>
            </a:r>
            <a:r>
              <a:rPr sz="2600" dirty="0">
                <a:latin typeface="Times New Roman"/>
                <a:cs typeface="Times New Roman"/>
              </a:rPr>
              <a:t>principal component</a:t>
            </a:r>
            <a:r>
              <a:rPr sz="2600" spc="-4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images.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42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35736" y="834622"/>
            <a:ext cx="28384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43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5804916" cy="32857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3407663"/>
            <a:ext cx="5783580" cy="345033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4267" y="845819"/>
            <a:ext cx="6237732" cy="40446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6083300" y="5311850"/>
            <a:ext cx="582485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3616960" algn="l"/>
              </a:tabLst>
            </a:pPr>
            <a:r>
              <a:rPr sz="2400" b="1" spc="-10" dirty="0">
                <a:latin typeface="Times New Roman"/>
                <a:cs typeface="Times New Roman"/>
              </a:rPr>
              <a:t>Figure </a:t>
            </a:r>
            <a:r>
              <a:rPr sz="2400" b="1" spc="-5" dirty="0">
                <a:latin typeface="Times New Roman"/>
                <a:cs typeface="Times New Roman"/>
              </a:rPr>
              <a:t>1.20: The </a:t>
            </a:r>
            <a:r>
              <a:rPr sz="2400" b="1" dirty="0">
                <a:latin typeface="Times New Roman"/>
                <a:cs typeface="Times New Roman"/>
              </a:rPr>
              <a:t>application </a:t>
            </a:r>
            <a:r>
              <a:rPr sz="2400" b="1" spc="-5" dirty="0">
                <a:latin typeface="Times New Roman"/>
                <a:cs typeface="Times New Roman"/>
              </a:rPr>
              <a:t>of Principal  Component Analysis (PCA) on raw </a:t>
            </a:r>
            <a:r>
              <a:rPr sz="2400" b="1" spc="-10" dirty="0">
                <a:latin typeface="Times New Roman"/>
                <a:cs typeface="Times New Roman"/>
              </a:rPr>
              <a:t>remotely  </a:t>
            </a:r>
            <a:r>
              <a:rPr sz="2400" b="1" dirty="0">
                <a:latin typeface="Times New Roman"/>
                <a:cs typeface="Times New Roman"/>
              </a:rPr>
              <a:t>sensed </a:t>
            </a:r>
            <a:r>
              <a:rPr sz="2400" b="1" spc="-5" dirty="0">
                <a:latin typeface="Times New Roman"/>
                <a:cs typeface="Times New Roman"/>
              </a:rPr>
              <a:t>data </a:t>
            </a:r>
            <a:r>
              <a:rPr sz="2400" b="1" dirty="0">
                <a:latin typeface="Times New Roman"/>
                <a:cs typeface="Times New Roman"/>
              </a:rPr>
              <a:t>of</a:t>
            </a:r>
            <a:r>
              <a:rPr sz="2400" b="1" spc="35" dirty="0">
                <a:latin typeface="Times New Roman"/>
                <a:cs typeface="Times New Roman"/>
              </a:rPr>
              <a:t> </a:t>
            </a:r>
            <a:r>
              <a:rPr sz="2400" b="1" spc="-5" dirty="0">
                <a:latin typeface="Times New Roman"/>
                <a:cs typeface="Times New Roman"/>
              </a:rPr>
              <a:t>Urban</a:t>
            </a:r>
            <a:r>
              <a:rPr sz="2400" b="1" spc="-120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latin typeface="Times New Roman"/>
                <a:cs typeface="Times New Roman"/>
              </a:rPr>
              <a:t>Area	</a:t>
            </a:r>
            <a:r>
              <a:rPr sz="2400" b="1" dirty="0">
                <a:latin typeface="Times New Roman"/>
                <a:cs typeface="Times New Roman"/>
              </a:rPr>
              <a:t>by </a:t>
            </a:r>
            <a:r>
              <a:rPr sz="2400" b="1" spc="-5" dirty="0">
                <a:latin typeface="Times New Roman"/>
                <a:cs typeface="Times New Roman"/>
              </a:rPr>
              <a:t>Unsupervised  </a:t>
            </a:r>
            <a:r>
              <a:rPr sz="2400" b="1" dirty="0">
                <a:latin typeface="Times New Roman"/>
                <a:cs typeface="Times New Roman"/>
              </a:rPr>
              <a:t>Classification.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5350764" y="2602992"/>
            <a:ext cx="850900" cy="1216660"/>
          </a:xfrm>
          <a:custGeom>
            <a:avLst/>
            <a:gdLst/>
            <a:ahLst/>
            <a:cxnLst/>
            <a:rect l="l" t="t" r="r" b="b"/>
            <a:pathLst>
              <a:path w="850900" h="1216660">
                <a:moveTo>
                  <a:pt x="425196" y="1003554"/>
                </a:moveTo>
                <a:lnTo>
                  <a:pt x="0" y="1003554"/>
                </a:lnTo>
                <a:lnTo>
                  <a:pt x="212598" y="1216152"/>
                </a:lnTo>
                <a:lnTo>
                  <a:pt x="425196" y="1003554"/>
                </a:lnTo>
                <a:close/>
              </a:path>
              <a:path w="850900" h="1216660">
                <a:moveTo>
                  <a:pt x="318897" y="212598"/>
                </a:moveTo>
                <a:lnTo>
                  <a:pt x="106299" y="212598"/>
                </a:lnTo>
                <a:lnTo>
                  <a:pt x="106299" y="1003554"/>
                </a:lnTo>
                <a:lnTo>
                  <a:pt x="318897" y="1003554"/>
                </a:lnTo>
                <a:lnTo>
                  <a:pt x="318897" y="714375"/>
                </a:lnTo>
                <a:lnTo>
                  <a:pt x="744092" y="714375"/>
                </a:lnTo>
                <a:lnTo>
                  <a:pt x="850391" y="608076"/>
                </a:lnTo>
                <a:lnTo>
                  <a:pt x="744093" y="501777"/>
                </a:lnTo>
                <a:lnTo>
                  <a:pt x="318897" y="501777"/>
                </a:lnTo>
                <a:lnTo>
                  <a:pt x="318897" y="212598"/>
                </a:lnTo>
                <a:close/>
              </a:path>
              <a:path w="850900" h="1216660">
                <a:moveTo>
                  <a:pt x="744092" y="714375"/>
                </a:moveTo>
                <a:lnTo>
                  <a:pt x="637794" y="714375"/>
                </a:lnTo>
                <a:lnTo>
                  <a:pt x="637794" y="820674"/>
                </a:lnTo>
                <a:lnTo>
                  <a:pt x="744092" y="714375"/>
                </a:lnTo>
                <a:close/>
              </a:path>
              <a:path w="850900" h="1216660">
                <a:moveTo>
                  <a:pt x="637794" y="395478"/>
                </a:moveTo>
                <a:lnTo>
                  <a:pt x="637794" y="501777"/>
                </a:lnTo>
                <a:lnTo>
                  <a:pt x="744093" y="501777"/>
                </a:lnTo>
                <a:lnTo>
                  <a:pt x="637794" y="395478"/>
                </a:lnTo>
                <a:close/>
              </a:path>
              <a:path w="850900" h="1216660">
                <a:moveTo>
                  <a:pt x="212598" y="0"/>
                </a:moveTo>
                <a:lnTo>
                  <a:pt x="0" y="212598"/>
                </a:lnTo>
                <a:lnTo>
                  <a:pt x="425196" y="212598"/>
                </a:lnTo>
                <a:lnTo>
                  <a:pt x="212598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50764" y="2602992"/>
            <a:ext cx="850900" cy="1216660"/>
          </a:xfrm>
          <a:custGeom>
            <a:avLst/>
            <a:gdLst/>
            <a:ahLst/>
            <a:cxnLst/>
            <a:rect l="l" t="t" r="r" b="b"/>
            <a:pathLst>
              <a:path w="850900" h="1216660">
                <a:moveTo>
                  <a:pt x="212598" y="0"/>
                </a:moveTo>
                <a:lnTo>
                  <a:pt x="425196" y="212598"/>
                </a:lnTo>
                <a:lnTo>
                  <a:pt x="318897" y="212598"/>
                </a:lnTo>
                <a:lnTo>
                  <a:pt x="318897" y="501777"/>
                </a:lnTo>
                <a:lnTo>
                  <a:pt x="637794" y="501777"/>
                </a:lnTo>
                <a:lnTo>
                  <a:pt x="637794" y="395478"/>
                </a:lnTo>
                <a:lnTo>
                  <a:pt x="850391" y="608076"/>
                </a:lnTo>
                <a:lnTo>
                  <a:pt x="637794" y="820674"/>
                </a:lnTo>
                <a:lnTo>
                  <a:pt x="637794" y="714375"/>
                </a:lnTo>
                <a:lnTo>
                  <a:pt x="318897" y="714375"/>
                </a:lnTo>
                <a:lnTo>
                  <a:pt x="318897" y="1003554"/>
                </a:lnTo>
                <a:lnTo>
                  <a:pt x="425196" y="1003554"/>
                </a:lnTo>
                <a:lnTo>
                  <a:pt x="212598" y="1216152"/>
                </a:lnTo>
                <a:lnTo>
                  <a:pt x="0" y="1003554"/>
                </a:lnTo>
                <a:lnTo>
                  <a:pt x="106299" y="1003554"/>
                </a:lnTo>
                <a:lnTo>
                  <a:pt x="106299" y="212598"/>
                </a:lnTo>
                <a:lnTo>
                  <a:pt x="0" y="212598"/>
                </a:lnTo>
                <a:lnTo>
                  <a:pt x="212598" y="0"/>
                </a:lnTo>
                <a:close/>
              </a:path>
            </a:pathLst>
          </a:custGeom>
          <a:ln w="15240">
            <a:solidFill>
              <a:srgbClr val="7D5F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64767" y="79781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>
              <a:lnSpc>
                <a:spcPct val="100000"/>
              </a:lnSpc>
              <a:spcBef>
                <a:spcPts val="105"/>
              </a:spcBef>
            </a:pPr>
            <a:r>
              <a:rPr dirty="0"/>
              <a:t>The Origin of Digital image</a:t>
            </a:r>
            <a:r>
              <a:rPr spc="-125" dirty="0"/>
              <a:t> </a:t>
            </a:r>
            <a:r>
              <a:rPr spc="-5" dirty="0"/>
              <a:t>Processing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463802" y="1410969"/>
            <a:ext cx="824738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DCD7DC"/>
                </a:solidFill>
                <a:latin typeface="Times New Roman"/>
                <a:cs typeface="Times New Roman"/>
              </a:rPr>
              <a:t>. The </a:t>
            </a:r>
            <a:r>
              <a:rPr sz="2800" dirty="0">
                <a:solidFill>
                  <a:srgbClr val="DCD7DC"/>
                </a:solidFill>
                <a:latin typeface="Times New Roman"/>
                <a:cs typeface="Times New Roman"/>
              </a:rPr>
              <a:t>first </a:t>
            </a:r>
            <a:r>
              <a:rPr sz="2800" spc="-5" dirty="0">
                <a:solidFill>
                  <a:srgbClr val="DCD7DC"/>
                </a:solidFill>
                <a:latin typeface="Times New Roman"/>
                <a:cs typeface="Times New Roman"/>
              </a:rPr>
              <a:t>application was in newspaper industry in</a:t>
            </a:r>
            <a:r>
              <a:rPr sz="2800" spc="-45" dirty="0">
                <a:solidFill>
                  <a:srgbClr val="DCD7D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DCD7DC"/>
                </a:solidFill>
                <a:latin typeface="Times New Roman"/>
                <a:cs typeface="Times New Roman"/>
              </a:rPr>
              <a:t>1920s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031492" y="2133600"/>
            <a:ext cx="7519416" cy="20132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80132" y="4247388"/>
            <a:ext cx="6330696" cy="23241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95800" y="228600"/>
            <a:ext cx="379476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Image</a:t>
            </a:r>
            <a:r>
              <a:rPr sz="3600" spc="-30" dirty="0"/>
              <a:t> </a:t>
            </a:r>
            <a:r>
              <a:rPr sz="3600" spc="-5" dirty="0"/>
              <a:t>Classification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533400" y="1066801"/>
            <a:ext cx="11039347" cy="439928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Clr>
                <a:srgbClr val="AC84C5"/>
              </a:buClr>
              <a:buFont typeface="Wingdings 3"/>
              <a:buChar char=""/>
              <a:tabLst>
                <a:tab pos="355600" algn="l"/>
              </a:tabLst>
            </a:pPr>
            <a:r>
              <a:rPr sz="2600" spc="-5" dirty="0">
                <a:latin typeface="Times New Roman"/>
                <a:cs typeface="Times New Roman"/>
              </a:rPr>
              <a:t>Image Classification is </a:t>
            </a:r>
            <a:r>
              <a:rPr sz="2600" dirty="0">
                <a:latin typeface="Times New Roman"/>
                <a:cs typeface="Times New Roman"/>
              </a:rPr>
              <a:t>a procedure </a:t>
            </a:r>
            <a:r>
              <a:rPr sz="2600" spc="-5" dirty="0">
                <a:latin typeface="Times New Roman"/>
                <a:cs typeface="Times New Roman"/>
              </a:rPr>
              <a:t>to automatically categorise </a:t>
            </a:r>
            <a:r>
              <a:rPr sz="2600" spc="-10" dirty="0">
                <a:latin typeface="Times New Roman"/>
                <a:cs typeface="Times New Roman"/>
              </a:rPr>
              <a:t>all  </a:t>
            </a:r>
            <a:r>
              <a:rPr sz="2600" dirty="0">
                <a:latin typeface="Times New Roman"/>
                <a:cs typeface="Times New Roman"/>
              </a:rPr>
              <a:t>pixel </a:t>
            </a:r>
            <a:r>
              <a:rPr sz="2600" spc="-5" dirty="0">
                <a:latin typeface="Times New Roman"/>
                <a:cs typeface="Times New Roman"/>
              </a:rPr>
              <a:t>in an </a:t>
            </a:r>
            <a:r>
              <a:rPr sz="2600" dirty="0">
                <a:latin typeface="Times New Roman"/>
                <a:cs typeface="Times New Roman"/>
              </a:rPr>
              <a:t>image of a </a:t>
            </a:r>
            <a:r>
              <a:rPr sz="2600" spc="-5" dirty="0">
                <a:latin typeface="Times New Roman"/>
                <a:cs typeface="Times New Roman"/>
              </a:rPr>
              <a:t>terrain </a:t>
            </a:r>
            <a:r>
              <a:rPr sz="2600" dirty="0">
                <a:latin typeface="Times New Roman"/>
                <a:cs typeface="Times New Roman"/>
              </a:rPr>
              <a:t>into </a:t>
            </a:r>
            <a:r>
              <a:rPr sz="2600" spc="-5" dirty="0">
                <a:latin typeface="Times New Roman"/>
                <a:cs typeface="Times New Roman"/>
              </a:rPr>
              <a:t>land </a:t>
            </a:r>
            <a:r>
              <a:rPr sz="2600" dirty="0">
                <a:latin typeface="Times New Roman"/>
                <a:cs typeface="Times New Roman"/>
              </a:rPr>
              <a:t>use and </a:t>
            </a:r>
            <a:r>
              <a:rPr sz="2600" spc="-5" dirty="0">
                <a:latin typeface="Times New Roman"/>
                <a:cs typeface="Times New Roman"/>
              </a:rPr>
              <a:t>land cover classes.  </a:t>
            </a:r>
            <a:r>
              <a:rPr sz="2600" dirty="0">
                <a:latin typeface="Times New Roman"/>
                <a:cs typeface="Times New Roman"/>
              </a:rPr>
              <a:t>This </a:t>
            </a:r>
            <a:r>
              <a:rPr sz="2600" spc="-5" dirty="0">
                <a:latin typeface="Times New Roman"/>
                <a:cs typeface="Times New Roman"/>
              </a:rPr>
              <a:t>concept is </a:t>
            </a:r>
            <a:r>
              <a:rPr sz="2600" dirty="0">
                <a:latin typeface="Times New Roman"/>
                <a:cs typeface="Times New Roman"/>
              </a:rPr>
              <a:t>dealt under </a:t>
            </a:r>
            <a:r>
              <a:rPr sz="2600" spc="-5" dirty="0">
                <a:latin typeface="Times New Roman"/>
                <a:cs typeface="Times New Roman"/>
              </a:rPr>
              <a:t>broad subject, </a:t>
            </a:r>
            <a:r>
              <a:rPr sz="2600" spc="-25" dirty="0">
                <a:latin typeface="Times New Roman"/>
                <a:cs typeface="Times New Roman"/>
              </a:rPr>
              <a:t>namely, </a:t>
            </a:r>
            <a:r>
              <a:rPr sz="2600" dirty="0">
                <a:latin typeface="Times New Roman"/>
                <a:cs typeface="Times New Roman"/>
              </a:rPr>
              <a:t>“pattern  </a:t>
            </a:r>
            <a:r>
              <a:rPr sz="2600" spc="-5" dirty="0">
                <a:latin typeface="Times New Roman"/>
                <a:cs typeface="Times New Roman"/>
              </a:rPr>
              <a:t>recognition”. Spectral pattern recognition refers to the family </a:t>
            </a:r>
            <a:r>
              <a:rPr sz="2600" spc="5" dirty="0">
                <a:latin typeface="Times New Roman"/>
                <a:cs typeface="Times New Roman"/>
              </a:rPr>
              <a:t>of  </a:t>
            </a:r>
            <a:r>
              <a:rPr sz="2600" spc="-5" dirty="0">
                <a:latin typeface="Times New Roman"/>
                <a:cs typeface="Times New Roman"/>
              </a:rPr>
              <a:t>classification </a:t>
            </a:r>
            <a:r>
              <a:rPr sz="2600" dirty="0">
                <a:latin typeface="Times New Roman"/>
                <a:cs typeface="Times New Roman"/>
              </a:rPr>
              <a:t>procedures that </a:t>
            </a:r>
            <a:r>
              <a:rPr sz="2600" spc="-5" dirty="0">
                <a:latin typeface="Times New Roman"/>
                <a:cs typeface="Times New Roman"/>
              </a:rPr>
              <a:t>utilises </a:t>
            </a:r>
            <a:r>
              <a:rPr sz="2600" dirty="0">
                <a:latin typeface="Times New Roman"/>
                <a:cs typeface="Times New Roman"/>
              </a:rPr>
              <a:t>this </a:t>
            </a:r>
            <a:r>
              <a:rPr sz="2600" spc="-5" dirty="0">
                <a:latin typeface="Times New Roman"/>
                <a:cs typeface="Times New Roman"/>
              </a:rPr>
              <a:t>pixel-by-pixel spectral  information as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basis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-5" dirty="0">
                <a:latin typeface="Times New Roman"/>
                <a:cs typeface="Times New Roman"/>
              </a:rPr>
              <a:t>automated land cover classification.  </a:t>
            </a:r>
            <a:r>
              <a:rPr sz="2600" dirty="0">
                <a:latin typeface="Times New Roman"/>
                <a:cs typeface="Times New Roman"/>
              </a:rPr>
              <a:t>Spatial </a:t>
            </a:r>
            <a:r>
              <a:rPr sz="2600" spc="-5" dirty="0">
                <a:latin typeface="Times New Roman"/>
                <a:cs typeface="Times New Roman"/>
              </a:rPr>
              <a:t>pattern recognition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image </a:t>
            </a:r>
            <a:r>
              <a:rPr sz="2600" dirty="0">
                <a:latin typeface="Times New Roman"/>
                <a:cs typeface="Times New Roman"/>
              </a:rPr>
              <a:t>on the </a:t>
            </a:r>
            <a:r>
              <a:rPr sz="2600" spc="-5" dirty="0">
                <a:latin typeface="Times New Roman"/>
                <a:cs typeface="Times New Roman"/>
              </a:rPr>
              <a:t>basis </a:t>
            </a:r>
            <a:r>
              <a:rPr sz="2600" dirty="0">
                <a:latin typeface="Times New Roman"/>
                <a:cs typeface="Times New Roman"/>
              </a:rPr>
              <a:t>of the spatial  </a:t>
            </a:r>
            <a:r>
              <a:rPr sz="2600" spc="-5" dirty="0">
                <a:latin typeface="Times New Roman"/>
                <a:cs typeface="Times New Roman"/>
              </a:rPr>
              <a:t>relationship </a:t>
            </a:r>
            <a:r>
              <a:rPr sz="2600" dirty="0">
                <a:latin typeface="Times New Roman"/>
                <a:cs typeface="Times New Roman"/>
              </a:rPr>
              <a:t>with pixel</a:t>
            </a:r>
            <a:r>
              <a:rPr sz="2600" spc="-2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surrounding.</a:t>
            </a:r>
            <a:endParaRPr sz="26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1010"/>
              </a:spcBef>
              <a:buClr>
                <a:srgbClr val="AC84C5"/>
              </a:buClr>
              <a:buFont typeface="Wingdings 3"/>
              <a:buChar char=""/>
              <a:tabLst>
                <a:tab pos="355600" algn="l"/>
              </a:tabLst>
            </a:pPr>
            <a:r>
              <a:rPr sz="2600" spc="-5" dirty="0">
                <a:latin typeface="Times New Roman"/>
                <a:cs typeface="Times New Roman"/>
              </a:rPr>
              <a:t>Image classification </a:t>
            </a:r>
            <a:r>
              <a:rPr sz="2600" dirty="0">
                <a:latin typeface="Times New Roman"/>
                <a:cs typeface="Times New Roman"/>
              </a:rPr>
              <a:t>technique are grouped into two </a:t>
            </a:r>
            <a:r>
              <a:rPr sz="2600" spc="-5" dirty="0">
                <a:latin typeface="Times New Roman"/>
                <a:cs typeface="Times New Roman"/>
              </a:rPr>
              <a:t>types,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namely,</a:t>
            </a:r>
            <a:endParaRPr sz="26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994"/>
              </a:spcBef>
              <a:buClr>
                <a:srgbClr val="AC84C5"/>
              </a:buClr>
              <a:buAutoNum type="arabicPeriod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Supervised </a:t>
            </a:r>
            <a:r>
              <a:rPr sz="2600" spc="-5" dirty="0">
                <a:latin typeface="Times New Roman"/>
                <a:cs typeface="Times New Roman"/>
              </a:rPr>
              <a:t>Classification </a:t>
            </a:r>
            <a:r>
              <a:rPr sz="2600" dirty="0">
                <a:latin typeface="Times New Roman"/>
                <a:cs typeface="Times New Roman"/>
              </a:rPr>
              <a:t>, and</a:t>
            </a:r>
            <a:endParaRPr sz="2600">
              <a:latin typeface="Times New Roman"/>
              <a:cs typeface="Times New Roman"/>
            </a:endParaRPr>
          </a:p>
          <a:p>
            <a:pPr marL="355600" indent="-342900" algn="just">
              <a:lnSpc>
                <a:spcPct val="100000"/>
              </a:lnSpc>
              <a:spcBef>
                <a:spcPts val="1000"/>
              </a:spcBef>
              <a:buClr>
                <a:srgbClr val="AC84C5"/>
              </a:buClr>
              <a:buAutoNum type="arabicPeriod"/>
              <a:tabLst>
                <a:tab pos="355600" algn="l"/>
              </a:tabLst>
            </a:pPr>
            <a:r>
              <a:rPr sz="2600" dirty="0">
                <a:latin typeface="Times New Roman"/>
                <a:cs typeface="Times New Roman"/>
              </a:rPr>
              <a:t>Unsupervised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Classification.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44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1680"/>
            <a:ext cx="494093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latin typeface="Times New Roman"/>
                <a:cs typeface="Times New Roman"/>
              </a:rPr>
              <a:t>Supervised</a:t>
            </a:r>
            <a:r>
              <a:rPr sz="3600" b="1" spc="5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Classification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290698" y="1558544"/>
            <a:ext cx="8586470" cy="4751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890" indent="-342900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spc="-10" dirty="0">
                <a:latin typeface="Times New Roman"/>
                <a:cs typeface="Times New Roman"/>
              </a:rPr>
              <a:t>Different </a:t>
            </a:r>
            <a:r>
              <a:rPr sz="2600" dirty="0">
                <a:latin typeface="Times New Roman"/>
                <a:cs typeface="Times New Roman"/>
              </a:rPr>
              <a:t>phases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supervised </a:t>
            </a:r>
            <a:r>
              <a:rPr sz="2600" spc="-5" dirty="0">
                <a:latin typeface="Times New Roman"/>
                <a:cs typeface="Times New Roman"/>
              </a:rPr>
              <a:t>Classification technique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as  </a:t>
            </a:r>
            <a:r>
              <a:rPr sz="2600" dirty="0">
                <a:latin typeface="Times New Roman"/>
                <a:cs typeface="Times New Roman"/>
              </a:rPr>
              <a:t>follows:</a:t>
            </a:r>
            <a:endParaRPr sz="2600">
              <a:latin typeface="Times New Roman"/>
              <a:cs typeface="Times New Roman"/>
            </a:endParaRPr>
          </a:p>
          <a:p>
            <a:pPr marL="12700" marR="5080">
              <a:lnSpc>
                <a:spcPct val="132000"/>
              </a:lnSpc>
              <a:spcBef>
                <a:spcPts val="5"/>
              </a:spcBef>
              <a:tabLst>
                <a:tab pos="1807845" algn="l"/>
                <a:tab pos="2243455" algn="l"/>
                <a:tab pos="4255135" algn="l"/>
                <a:tab pos="5445760" algn="l"/>
                <a:tab pos="6192520" algn="l"/>
                <a:tab pos="6833234" algn="l"/>
                <a:tab pos="8296275" algn="l"/>
              </a:tabLst>
            </a:pPr>
            <a:r>
              <a:rPr sz="2600" spc="-5" dirty="0">
                <a:solidFill>
                  <a:srgbClr val="AC84C5"/>
                </a:solidFill>
                <a:latin typeface="Times New Roman"/>
                <a:cs typeface="Times New Roman"/>
              </a:rPr>
              <a:t>(i) </a:t>
            </a:r>
            <a:r>
              <a:rPr sz="2600" dirty="0">
                <a:latin typeface="Times New Roman"/>
                <a:cs typeface="Times New Roman"/>
              </a:rPr>
              <a:t>Appropriate </a:t>
            </a:r>
            <a:r>
              <a:rPr sz="2600" spc="-5" dirty="0">
                <a:latin typeface="Times New Roman"/>
                <a:cs typeface="Times New Roman"/>
              </a:rPr>
              <a:t>classification scheme </a:t>
            </a:r>
            <a:r>
              <a:rPr sz="2600" dirty="0">
                <a:latin typeface="Times New Roman"/>
                <a:cs typeface="Times New Roman"/>
              </a:rPr>
              <a:t>for analysis </a:t>
            </a:r>
            <a:r>
              <a:rPr sz="2600" spc="-5" dirty="0">
                <a:latin typeface="Times New Roman"/>
                <a:cs typeface="Times New Roman"/>
              </a:rPr>
              <a:t>is </a:t>
            </a:r>
            <a:r>
              <a:rPr sz="2600" dirty="0">
                <a:latin typeface="Times New Roman"/>
                <a:cs typeface="Times New Roman"/>
              </a:rPr>
              <a:t>adopted. 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solidFill>
                  <a:srgbClr val="AC84C5"/>
                </a:solidFill>
                <a:latin typeface="Times New Roman"/>
                <a:cs typeface="Times New Roman"/>
              </a:rPr>
              <a:t>(ii</a:t>
            </a:r>
            <a:r>
              <a:rPr sz="2600" spc="5" dirty="0">
                <a:solidFill>
                  <a:srgbClr val="AC84C5"/>
                </a:solidFill>
                <a:latin typeface="Times New Roman"/>
                <a:cs typeface="Times New Roman"/>
              </a:rPr>
              <a:t>)</a:t>
            </a:r>
            <a:r>
              <a:rPr sz="2600" dirty="0">
                <a:latin typeface="Times New Roman"/>
                <a:cs typeface="Times New Roman"/>
              </a:rPr>
              <a:t>Sel</a:t>
            </a:r>
            <a:r>
              <a:rPr sz="2600" spc="-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c</a:t>
            </a:r>
            <a:r>
              <a:rPr sz="2600" spc="-10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ion	</a:t>
            </a:r>
            <a:r>
              <a:rPr sz="2600" spc="-10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f	repr</a:t>
            </a:r>
            <a:r>
              <a:rPr sz="2600" spc="-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s</a:t>
            </a:r>
            <a:r>
              <a:rPr sz="2600" spc="-2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ntat</a:t>
            </a:r>
            <a:r>
              <a:rPr sz="2600" spc="-15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ve	tr</a:t>
            </a:r>
            <a:r>
              <a:rPr sz="2600" spc="-15" dirty="0">
                <a:latin typeface="Times New Roman"/>
                <a:cs typeface="Times New Roman"/>
              </a:rPr>
              <a:t>a</a:t>
            </a:r>
            <a:r>
              <a:rPr sz="2600" dirty="0">
                <a:latin typeface="Times New Roman"/>
                <a:cs typeface="Times New Roman"/>
              </a:rPr>
              <a:t>ini</a:t>
            </a:r>
            <a:r>
              <a:rPr sz="2600" spc="5" dirty="0">
                <a:latin typeface="Times New Roman"/>
                <a:cs typeface="Times New Roman"/>
              </a:rPr>
              <a:t>n</a:t>
            </a:r>
            <a:r>
              <a:rPr sz="2600" dirty="0">
                <a:latin typeface="Times New Roman"/>
                <a:cs typeface="Times New Roman"/>
              </a:rPr>
              <a:t>g	s</a:t>
            </a:r>
            <a:r>
              <a:rPr sz="2600" spc="-10" dirty="0">
                <a:latin typeface="Times New Roman"/>
                <a:cs typeface="Times New Roman"/>
              </a:rPr>
              <a:t>i</a:t>
            </a:r>
            <a:r>
              <a:rPr sz="2600" dirty="0">
                <a:latin typeface="Times New Roman"/>
                <a:cs typeface="Times New Roman"/>
              </a:rPr>
              <a:t>t</a:t>
            </a:r>
            <a:r>
              <a:rPr sz="2600" spc="-10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s	and	coll</a:t>
            </a:r>
            <a:r>
              <a:rPr sz="2600" spc="-15" dirty="0">
                <a:latin typeface="Times New Roman"/>
                <a:cs typeface="Times New Roman"/>
              </a:rPr>
              <a:t>e</a:t>
            </a:r>
            <a:r>
              <a:rPr sz="2600" dirty="0">
                <a:latin typeface="Times New Roman"/>
                <a:cs typeface="Times New Roman"/>
              </a:rPr>
              <a:t>c</a:t>
            </a:r>
            <a:r>
              <a:rPr sz="2600" spc="-10" dirty="0">
                <a:latin typeface="Times New Roman"/>
                <a:cs typeface="Times New Roman"/>
              </a:rPr>
              <a:t>t</a:t>
            </a:r>
            <a:r>
              <a:rPr sz="2600" dirty="0">
                <a:latin typeface="Times New Roman"/>
                <a:cs typeface="Times New Roman"/>
              </a:rPr>
              <a:t>i</a:t>
            </a:r>
            <a:r>
              <a:rPr sz="2600" spc="-15" dirty="0">
                <a:latin typeface="Times New Roman"/>
                <a:cs typeface="Times New Roman"/>
              </a:rPr>
              <a:t>o</a:t>
            </a:r>
            <a:r>
              <a:rPr sz="2600" dirty="0">
                <a:latin typeface="Times New Roman"/>
                <a:cs typeface="Times New Roman"/>
              </a:rPr>
              <a:t>n	</a:t>
            </a:r>
            <a:r>
              <a:rPr sz="2600" spc="5" dirty="0">
                <a:latin typeface="Times New Roman"/>
                <a:cs typeface="Times New Roman"/>
              </a:rPr>
              <a:t>of</a:t>
            </a:r>
            <a:endParaRPr sz="2600">
              <a:latin typeface="Times New Roman"/>
              <a:cs typeface="Times New Roman"/>
            </a:endParaRPr>
          </a:p>
          <a:p>
            <a:pPr marL="413384">
              <a:lnSpc>
                <a:spcPct val="100000"/>
              </a:lnSpc>
            </a:pPr>
            <a:r>
              <a:rPr sz="2600" spc="-5" dirty="0">
                <a:latin typeface="Times New Roman"/>
                <a:cs typeface="Times New Roman"/>
              </a:rPr>
              <a:t>spectral</a:t>
            </a:r>
            <a:r>
              <a:rPr sz="2600" spc="-2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signatures.</a:t>
            </a:r>
            <a:endParaRPr sz="2600">
              <a:latin typeface="Times New Roman"/>
              <a:cs typeface="Times New Roman"/>
            </a:endParaRPr>
          </a:p>
          <a:p>
            <a:pPr marL="12700" marR="8890">
              <a:lnSpc>
                <a:spcPts val="4130"/>
              </a:lnSpc>
              <a:spcBef>
                <a:spcPts val="295"/>
              </a:spcBef>
            </a:pP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(iii)</a:t>
            </a:r>
            <a:r>
              <a:rPr sz="2600" dirty="0">
                <a:latin typeface="Times New Roman"/>
                <a:cs typeface="Times New Roman"/>
              </a:rPr>
              <a:t>Evaluation of </a:t>
            </a:r>
            <a:r>
              <a:rPr sz="2600" spc="-5" dirty="0">
                <a:latin typeface="Times New Roman"/>
                <a:cs typeface="Times New Roman"/>
              </a:rPr>
              <a:t>statics </a:t>
            </a:r>
            <a:r>
              <a:rPr sz="2600" dirty="0">
                <a:latin typeface="Times New Roman"/>
                <a:cs typeface="Times New Roman"/>
              </a:rPr>
              <a:t>for the training </a:t>
            </a:r>
            <a:r>
              <a:rPr sz="2600" spc="-5" dirty="0">
                <a:latin typeface="Times New Roman"/>
                <a:cs typeface="Times New Roman"/>
              </a:rPr>
              <a:t>site spectral </a:t>
            </a:r>
            <a:r>
              <a:rPr sz="2600" dirty="0">
                <a:latin typeface="Times New Roman"/>
                <a:cs typeface="Times New Roman"/>
              </a:rPr>
              <a:t>data. 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(iv)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statics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analyzed to select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appropriate features</a:t>
            </a:r>
            <a:r>
              <a:rPr sz="2600" spc="39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to</a:t>
            </a:r>
            <a:endParaRPr sz="2600">
              <a:latin typeface="Times New Roman"/>
              <a:cs typeface="Times New Roman"/>
            </a:endParaRPr>
          </a:p>
          <a:p>
            <a:pPr marL="413384">
              <a:lnSpc>
                <a:spcPts val="2815"/>
              </a:lnSpc>
            </a:pPr>
            <a:r>
              <a:rPr sz="2600" dirty="0">
                <a:latin typeface="Times New Roman"/>
                <a:cs typeface="Times New Roman"/>
              </a:rPr>
              <a:t>be used </a:t>
            </a:r>
            <a:r>
              <a:rPr sz="2600" spc="-5" dirty="0">
                <a:latin typeface="Times New Roman"/>
                <a:cs typeface="Times New Roman"/>
              </a:rPr>
              <a:t>in classification</a:t>
            </a:r>
            <a:r>
              <a:rPr sz="2600" spc="-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process.</a:t>
            </a:r>
            <a:endParaRPr sz="2600">
              <a:latin typeface="Times New Roman"/>
              <a:cs typeface="Times New Roman"/>
            </a:endParaRPr>
          </a:p>
          <a:p>
            <a:pPr marL="12700" marR="1377315">
              <a:lnSpc>
                <a:spcPts val="4120"/>
              </a:lnSpc>
              <a:spcBef>
                <a:spcPts val="300"/>
              </a:spcBef>
            </a:pPr>
            <a:r>
              <a:rPr sz="2600" spc="5" dirty="0">
                <a:solidFill>
                  <a:srgbClr val="AC84C5"/>
                </a:solidFill>
                <a:latin typeface="Times New Roman"/>
                <a:cs typeface="Times New Roman"/>
              </a:rPr>
              <a:t>(v)</a:t>
            </a:r>
            <a:r>
              <a:rPr sz="2600" spc="5" dirty="0">
                <a:latin typeface="Times New Roman"/>
                <a:cs typeface="Times New Roman"/>
              </a:rPr>
              <a:t>Appropriate </a:t>
            </a:r>
            <a:r>
              <a:rPr sz="2600" spc="-5" dirty="0">
                <a:latin typeface="Times New Roman"/>
                <a:cs typeface="Times New Roman"/>
              </a:rPr>
              <a:t>classification </a:t>
            </a:r>
            <a:r>
              <a:rPr sz="2600" dirty="0">
                <a:latin typeface="Times New Roman"/>
                <a:cs typeface="Times New Roman"/>
              </a:rPr>
              <a:t>algorithm </a:t>
            </a:r>
            <a:r>
              <a:rPr sz="2600" spc="-5" dirty="0">
                <a:latin typeface="Times New Roman"/>
                <a:cs typeface="Times New Roman"/>
              </a:rPr>
              <a:t>is selected. </a:t>
            </a:r>
            <a:r>
              <a:rPr sz="2600" spc="-5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(vi)</a:t>
            </a:r>
            <a:r>
              <a:rPr sz="2600" dirty="0">
                <a:latin typeface="Times New Roman"/>
                <a:cs typeface="Times New Roman"/>
              </a:rPr>
              <a:t>Then </a:t>
            </a:r>
            <a:r>
              <a:rPr sz="2600" spc="-5" dirty="0">
                <a:latin typeface="Times New Roman"/>
                <a:cs typeface="Times New Roman"/>
              </a:rPr>
              <a:t>classify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image </a:t>
            </a:r>
            <a:r>
              <a:rPr sz="2600" dirty="0">
                <a:latin typeface="Times New Roman"/>
                <a:cs typeface="Times New Roman"/>
              </a:rPr>
              <a:t>into ‘n’ number of</a:t>
            </a:r>
            <a:r>
              <a:rPr sz="2600" spc="-2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classes.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45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1676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4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077468" y="834622"/>
            <a:ext cx="142240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6</a:t>
            </a:r>
            <a:endParaRPr sz="2000">
              <a:latin typeface="Arial"/>
              <a:cs typeface="Arial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999744" y="0"/>
            <a:ext cx="4719828" cy="61462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954267" y="0"/>
            <a:ext cx="5920740" cy="60182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2438400" y="6172200"/>
            <a:ext cx="6693534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10" dirty="0">
                <a:latin typeface="Times New Roman"/>
                <a:cs typeface="Times New Roman"/>
              </a:rPr>
              <a:t>Figure </a:t>
            </a:r>
            <a:r>
              <a:rPr sz="3200" b="1" dirty="0">
                <a:latin typeface="Times New Roman"/>
                <a:cs typeface="Times New Roman"/>
              </a:rPr>
              <a:t>1.21: </a:t>
            </a:r>
            <a:r>
              <a:rPr sz="3200" b="1">
                <a:latin typeface="Times New Roman"/>
                <a:cs typeface="Times New Roman"/>
              </a:rPr>
              <a:t>Supervised</a:t>
            </a:r>
            <a:r>
              <a:rPr sz="3200" b="1" spc="-75">
                <a:latin typeface="Times New Roman"/>
                <a:cs typeface="Times New Roman"/>
              </a:rPr>
              <a:t> </a:t>
            </a:r>
            <a:r>
              <a:rPr sz="3200" b="1" smtClean="0">
                <a:latin typeface="Times New Roman"/>
                <a:cs typeface="Times New Roman"/>
              </a:rPr>
              <a:t>Classification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35810" y="0"/>
            <a:ext cx="544766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latin typeface="Times New Roman"/>
                <a:cs typeface="Times New Roman"/>
              </a:rPr>
              <a:t>Unsupervised</a:t>
            </a:r>
            <a:r>
              <a:rPr sz="3600" b="1" spc="-40" dirty="0">
                <a:latin typeface="Times New Roman"/>
                <a:cs typeface="Times New Roman"/>
              </a:rPr>
              <a:t> </a:t>
            </a:r>
            <a:r>
              <a:rPr sz="3600" b="1" spc="-5" dirty="0">
                <a:latin typeface="Times New Roman"/>
                <a:cs typeface="Times New Roman"/>
              </a:rPr>
              <a:t>Classification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99415" y="1192529"/>
            <a:ext cx="11537950" cy="43005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5715" algn="just">
              <a:spcBef>
                <a:spcPts val="95"/>
              </a:spcBef>
            </a:pPr>
            <a:r>
              <a:rPr lang="en-US" spc="-5" dirty="0" smtClean="0">
                <a:latin typeface="Times New Roman"/>
                <a:cs typeface="Times New Roman"/>
              </a:rPr>
              <a:t>The</a:t>
            </a:r>
            <a:r>
              <a:rPr lang="en-US" spc="15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Unsupervised</a:t>
            </a:r>
            <a:r>
              <a:rPr lang="en-US" spc="15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Classifiers</a:t>
            </a:r>
            <a:r>
              <a:rPr lang="en-US" spc="15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do</a:t>
            </a:r>
            <a:r>
              <a:rPr lang="en-US" spc="15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not</a:t>
            </a:r>
            <a:r>
              <a:rPr lang="en-US" spc="15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utilize</a:t>
            </a:r>
            <a:r>
              <a:rPr lang="en-US" spc="14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training</a:t>
            </a:r>
            <a:r>
              <a:rPr lang="en-US" spc="160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data</a:t>
            </a:r>
            <a:r>
              <a:rPr lang="en-US" spc="145" dirty="0" smtClean="0">
                <a:latin typeface="Times New Roman"/>
                <a:cs typeface="Times New Roman"/>
              </a:rPr>
              <a:t> </a:t>
            </a:r>
            <a:r>
              <a:rPr lang="en-US" spc="-5" dirty="0" smtClean="0">
                <a:latin typeface="Times New Roman"/>
                <a:cs typeface="Times New Roman"/>
              </a:rPr>
              <a:t>as</a:t>
            </a:r>
            <a:r>
              <a:rPr lang="en-US" spc="145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basis</a:t>
            </a:r>
            <a:r>
              <a:rPr lang="en-US" spc="160" dirty="0" smtClean="0">
                <a:latin typeface="Times New Roman"/>
                <a:cs typeface="Times New Roman"/>
              </a:rPr>
              <a:t> </a:t>
            </a:r>
            <a:r>
              <a:rPr lang="en-US" dirty="0" smtClean="0">
                <a:latin typeface="Times New Roman"/>
                <a:cs typeface="Times New Roman"/>
              </a:rPr>
              <a:t>for </a:t>
            </a:r>
            <a:r>
              <a:rPr smtClean="0">
                <a:latin typeface="Times New Roman"/>
                <a:cs typeface="Times New Roman"/>
              </a:rPr>
              <a:t>classification</a:t>
            </a:r>
            <a:r>
              <a:rPr dirty="0">
                <a:latin typeface="Times New Roman"/>
                <a:cs typeface="Times New Roman"/>
              </a:rPr>
              <a:t>. </a:t>
            </a:r>
            <a:r>
              <a:rPr spc="-5" dirty="0">
                <a:latin typeface="Times New Roman"/>
                <a:cs typeface="Times New Roman"/>
              </a:rPr>
              <a:t>These </a:t>
            </a:r>
            <a:r>
              <a:rPr dirty="0">
                <a:latin typeface="Times New Roman"/>
                <a:cs typeface="Times New Roman"/>
              </a:rPr>
              <a:t>classifiers examine </a:t>
            </a:r>
            <a:r>
              <a:rPr spc="-5" dirty="0">
                <a:latin typeface="Times New Roman"/>
                <a:cs typeface="Times New Roman"/>
              </a:rPr>
              <a:t>the unknown </a:t>
            </a:r>
            <a:r>
              <a:rPr dirty="0">
                <a:latin typeface="Times New Roman"/>
                <a:cs typeface="Times New Roman"/>
              </a:rPr>
              <a:t>pixel </a:t>
            </a:r>
            <a:r>
              <a:rPr spc="-5" dirty="0">
                <a:latin typeface="Times New Roman"/>
                <a:cs typeface="Times New Roman"/>
              </a:rPr>
              <a:t>and </a:t>
            </a:r>
            <a:r>
              <a:rPr dirty="0">
                <a:latin typeface="Times New Roman"/>
                <a:cs typeface="Times New Roman"/>
              </a:rPr>
              <a:t>aggregate them </a:t>
            </a:r>
            <a:r>
              <a:rPr spc="-5" dirty="0">
                <a:latin typeface="Times New Roman"/>
                <a:cs typeface="Times New Roman"/>
              </a:rPr>
              <a:t>into a  number of class </a:t>
            </a:r>
            <a:r>
              <a:rPr dirty="0">
                <a:latin typeface="Times New Roman"/>
                <a:cs typeface="Times New Roman"/>
              </a:rPr>
              <a:t>based </a:t>
            </a:r>
            <a:r>
              <a:rPr spc="-5" dirty="0">
                <a:latin typeface="Times New Roman"/>
                <a:cs typeface="Times New Roman"/>
              </a:rPr>
              <a:t>on </a:t>
            </a:r>
            <a:r>
              <a:rPr dirty="0">
                <a:latin typeface="Times New Roman"/>
                <a:cs typeface="Times New Roman"/>
              </a:rPr>
              <a:t>natural grouping or clusters </a:t>
            </a:r>
            <a:r>
              <a:rPr spc="-5" dirty="0">
                <a:latin typeface="Times New Roman"/>
                <a:cs typeface="Times New Roman"/>
              </a:rPr>
              <a:t>present in </a:t>
            </a:r>
            <a:r>
              <a:rPr dirty="0">
                <a:latin typeface="Times New Roman"/>
                <a:cs typeface="Times New Roman"/>
              </a:rPr>
              <a:t>the image values. </a:t>
            </a:r>
            <a:r>
              <a:rPr spc="-5" dirty="0">
                <a:latin typeface="Times New Roman"/>
                <a:cs typeface="Times New Roman"/>
              </a:rPr>
              <a:t>The  classes </a:t>
            </a:r>
            <a:r>
              <a:rPr dirty="0">
                <a:latin typeface="Times New Roman"/>
                <a:cs typeface="Times New Roman"/>
              </a:rPr>
              <a:t>that </a:t>
            </a:r>
            <a:r>
              <a:rPr spc="-5" dirty="0">
                <a:latin typeface="Times New Roman"/>
                <a:cs typeface="Times New Roman"/>
              </a:rPr>
              <a:t>result </a:t>
            </a:r>
            <a:r>
              <a:rPr dirty="0">
                <a:latin typeface="Times New Roman"/>
                <a:cs typeface="Times New Roman"/>
              </a:rPr>
              <a:t>from unsupervised classification are spectral classes</a:t>
            </a:r>
            <a:r>
              <a:rPr>
                <a:latin typeface="Times New Roman"/>
                <a:cs typeface="Times New Roman"/>
              </a:rPr>
              <a:t>. </a:t>
            </a:r>
            <a:endParaRPr lang="en-US" dirty="0" smtClean="0">
              <a:latin typeface="Times New Roman"/>
              <a:cs typeface="Times New Roman"/>
            </a:endParaRPr>
          </a:p>
          <a:p>
            <a:pPr marL="355600" marR="5715" algn="just">
              <a:spcBef>
                <a:spcPts val="95"/>
              </a:spcBef>
            </a:pPr>
            <a:endParaRPr lang="en-US" spc="-5" dirty="0" smtClean="0">
              <a:latin typeface="Times New Roman"/>
              <a:cs typeface="Times New Roman"/>
            </a:endParaRPr>
          </a:p>
          <a:p>
            <a:pPr marL="355600" marR="5715" algn="just">
              <a:spcBef>
                <a:spcPts val="95"/>
              </a:spcBef>
            </a:pPr>
            <a:r>
              <a:rPr spc="-5" smtClean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analyst  must </a:t>
            </a:r>
            <a:r>
              <a:rPr dirty="0">
                <a:latin typeface="Times New Roman"/>
                <a:cs typeface="Times New Roman"/>
              </a:rPr>
              <a:t>compare the classified data </a:t>
            </a:r>
            <a:r>
              <a:rPr spc="-5" dirty="0">
                <a:latin typeface="Times New Roman"/>
                <a:cs typeface="Times New Roman"/>
              </a:rPr>
              <a:t>into </a:t>
            </a:r>
            <a:r>
              <a:rPr dirty="0">
                <a:latin typeface="Times New Roman"/>
                <a:cs typeface="Times New Roman"/>
              </a:rPr>
              <a:t>some form of reference data </a:t>
            </a:r>
            <a:r>
              <a:rPr spc="-5" dirty="0">
                <a:latin typeface="Times New Roman"/>
                <a:cs typeface="Times New Roman"/>
              </a:rPr>
              <a:t>to </a:t>
            </a:r>
            <a:r>
              <a:rPr dirty="0">
                <a:latin typeface="Times New Roman"/>
                <a:cs typeface="Times New Roman"/>
              </a:rPr>
              <a:t>identify the  </a:t>
            </a:r>
            <a:r>
              <a:rPr spc="-5" dirty="0">
                <a:latin typeface="Times New Roman"/>
                <a:cs typeface="Times New Roman"/>
              </a:rPr>
              <a:t>informational value of the spectral</a:t>
            </a:r>
            <a:r>
              <a:rPr spc="155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classes.</a:t>
            </a:r>
            <a:endParaRPr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</a:pPr>
            <a:r>
              <a:rPr spc="-5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pc="-5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It </a:t>
            </a:r>
            <a:r>
              <a:rPr dirty="0">
                <a:latin typeface="Times New Roman"/>
                <a:cs typeface="Times New Roman"/>
              </a:rPr>
              <a:t>has </a:t>
            </a:r>
            <a:r>
              <a:rPr spc="-5" dirty="0">
                <a:latin typeface="Times New Roman"/>
                <a:cs typeface="Times New Roman"/>
              </a:rPr>
              <a:t>been </a:t>
            </a:r>
            <a:r>
              <a:rPr dirty="0">
                <a:latin typeface="Times New Roman"/>
                <a:cs typeface="Times New Roman"/>
              </a:rPr>
              <a:t>found that </a:t>
            </a:r>
            <a:r>
              <a:rPr spc="-5" dirty="0">
                <a:latin typeface="Times New Roman"/>
                <a:cs typeface="Times New Roman"/>
              </a:rPr>
              <a:t>in </a:t>
            </a:r>
            <a:r>
              <a:rPr dirty="0">
                <a:latin typeface="Times New Roman"/>
                <a:cs typeface="Times New Roman"/>
              </a:rPr>
              <a:t>areas of complex terrain, the unsupervised approach </a:t>
            </a:r>
            <a:r>
              <a:rPr spc="-5" dirty="0">
                <a:latin typeface="Times New Roman"/>
                <a:cs typeface="Times New Roman"/>
              </a:rPr>
              <a:t>is  </a:t>
            </a:r>
            <a:r>
              <a:rPr dirty="0">
                <a:latin typeface="Times New Roman"/>
                <a:cs typeface="Times New Roman"/>
              </a:rPr>
              <a:t>preferable. </a:t>
            </a:r>
            <a:r>
              <a:rPr spc="-5" dirty="0">
                <a:latin typeface="Times New Roman"/>
                <a:cs typeface="Times New Roman"/>
              </a:rPr>
              <a:t>In </a:t>
            </a:r>
            <a:r>
              <a:rPr dirty="0">
                <a:latin typeface="Times New Roman"/>
                <a:cs typeface="Times New Roman"/>
              </a:rPr>
              <a:t>such conditions, if the supervised approach </a:t>
            </a:r>
            <a:r>
              <a:rPr spc="-5" dirty="0">
                <a:latin typeface="Times New Roman"/>
                <a:cs typeface="Times New Roman"/>
              </a:rPr>
              <a:t>is </a:t>
            </a:r>
            <a:r>
              <a:rPr dirty="0">
                <a:latin typeface="Times New Roman"/>
                <a:cs typeface="Times New Roman"/>
              </a:rPr>
              <a:t>used, the user will </a:t>
            </a:r>
            <a:r>
              <a:rPr spc="-5" dirty="0">
                <a:latin typeface="Times New Roman"/>
                <a:cs typeface="Times New Roman"/>
              </a:rPr>
              <a:t>have  difficulty in </a:t>
            </a:r>
            <a:r>
              <a:rPr dirty="0">
                <a:latin typeface="Times New Roman"/>
                <a:cs typeface="Times New Roman"/>
              </a:rPr>
              <a:t>selecting training sites </a:t>
            </a:r>
            <a:r>
              <a:rPr spc="-5" dirty="0">
                <a:latin typeface="Times New Roman"/>
                <a:cs typeface="Times New Roman"/>
              </a:rPr>
              <a:t>because </a:t>
            </a:r>
            <a:r>
              <a:rPr dirty="0">
                <a:latin typeface="Times New Roman"/>
                <a:cs typeface="Times New Roman"/>
              </a:rPr>
              <a:t>of variability </a:t>
            </a:r>
            <a:r>
              <a:rPr spc="-5" dirty="0">
                <a:latin typeface="Times New Roman"/>
                <a:cs typeface="Times New Roman"/>
              </a:rPr>
              <a:t>of </a:t>
            </a:r>
            <a:r>
              <a:rPr dirty="0">
                <a:latin typeface="Times New Roman"/>
                <a:cs typeface="Times New Roman"/>
              </a:rPr>
              <a:t>spectral response </a:t>
            </a:r>
            <a:r>
              <a:rPr spc="-5" dirty="0">
                <a:latin typeface="Times New Roman"/>
                <a:cs typeface="Times New Roman"/>
              </a:rPr>
              <a:t>within  </a:t>
            </a:r>
            <a:r>
              <a:rPr dirty="0">
                <a:latin typeface="Times New Roman"/>
                <a:cs typeface="Times New Roman"/>
              </a:rPr>
              <a:t>them </a:t>
            </a:r>
            <a:r>
              <a:rPr spc="-5" dirty="0">
                <a:latin typeface="Times New Roman"/>
                <a:cs typeface="Times New Roman"/>
              </a:rPr>
              <a:t>each class</a:t>
            </a:r>
            <a:r>
              <a:rPr spc="-5">
                <a:latin typeface="Times New Roman"/>
                <a:cs typeface="Times New Roman"/>
              </a:rPr>
              <a:t>. </a:t>
            </a:r>
            <a:endParaRPr lang="en-US" spc="-5" dirty="0" smtClean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</a:pPr>
            <a:r>
              <a:rPr lang="en-US" spc="-15" dirty="0" smtClean="0">
                <a:latin typeface="Times New Roman"/>
                <a:cs typeface="Times New Roman"/>
              </a:rPr>
              <a:t>	</a:t>
            </a:r>
            <a:r>
              <a:rPr spc="-15" smtClean="0">
                <a:latin typeface="Times New Roman"/>
                <a:cs typeface="Times New Roman"/>
              </a:rPr>
              <a:t>Consequently</a:t>
            </a:r>
            <a:r>
              <a:rPr spc="-15" dirty="0">
                <a:latin typeface="Times New Roman"/>
                <a:cs typeface="Times New Roman"/>
              </a:rPr>
              <a:t>, </a:t>
            </a:r>
            <a:r>
              <a:rPr dirty="0">
                <a:latin typeface="Times New Roman"/>
                <a:cs typeface="Times New Roman"/>
              </a:rPr>
              <a:t>group data collected but </a:t>
            </a:r>
            <a:r>
              <a:rPr spc="-5" dirty="0">
                <a:latin typeface="Times New Roman"/>
                <a:cs typeface="Times New Roman"/>
              </a:rPr>
              <a:t>it is </a:t>
            </a:r>
            <a:r>
              <a:rPr dirty="0">
                <a:latin typeface="Times New Roman"/>
                <a:cs typeface="Times New Roman"/>
              </a:rPr>
              <a:t>very </a:t>
            </a:r>
            <a:r>
              <a:rPr spc="-5" dirty="0">
                <a:latin typeface="Times New Roman"/>
                <a:cs typeface="Times New Roman"/>
              </a:rPr>
              <a:t>time </a:t>
            </a:r>
            <a:r>
              <a:rPr dirty="0">
                <a:latin typeface="Times New Roman"/>
                <a:cs typeface="Times New Roman"/>
              </a:rPr>
              <a:t>consuming.  </a:t>
            </a:r>
            <a:r>
              <a:rPr spc="-5" dirty="0">
                <a:latin typeface="Times New Roman"/>
                <a:cs typeface="Times New Roman"/>
              </a:rPr>
              <a:t>Also, </a:t>
            </a:r>
            <a:r>
              <a:rPr dirty="0">
                <a:latin typeface="Times New Roman"/>
                <a:cs typeface="Times New Roman"/>
              </a:rPr>
              <a:t>the supervised </a:t>
            </a:r>
            <a:r>
              <a:rPr spc="-5" dirty="0">
                <a:latin typeface="Times New Roman"/>
                <a:cs typeface="Times New Roman"/>
              </a:rPr>
              <a:t>approach is </a:t>
            </a:r>
            <a:r>
              <a:rPr dirty="0">
                <a:latin typeface="Times New Roman"/>
                <a:cs typeface="Times New Roman"/>
              </a:rPr>
              <a:t>subjective </a:t>
            </a:r>
            <a:r>
              <a:rPr spc="-5" dirty="0">
                <a:latin typeface="Times New Roman"/>
                <a:cs typeface="Times New Roman"/>
              </a:rPr>
              <a:t>in </a:t>
            </a:r>
            <a:r>
              <a:rPr dirty="0">
                <a:latin typeface="Times New Roman"/>
                <a:cs typeface="Times New Roman"/>
              </a:rPr>
              <a:t>the sense that the analyst tries </a:t>
            </a:r>
            <a:r>
              <a:rPr spc="-5" dirty="0">
                <a:latin typeface="Times New Roman"/>
                <a:cs typeface="Times New Roman"/>
              </a:rPr>
              <a:t>to </a:t>
            </a:r>
            <a:r>
              <a:rPr dirty="0">
                <a:latin typeface="Times New Roman"/>
                <a:cs typeface="Times New Roman"/>
              </a:rPr>
              <a:t>classify  </a:t>
            </a:r>
            <a:r>
              <a:rPr spc="-5" dirty="0">
                <a:latin typeface="Times New Roman"/>
                <a:cs typeface="Times New Roman"/>
              </a:rPr>
              <a:t>information </a:t>
            </a:r>
            <a:r>
              <a:rPr dirty="0">
                <a:latin typeface="Times New Roman"/>
                <a:cs typeface="Times New Roman"/>
              </a:rPr>
              <a:t>categories, </a:t>
            </a:r>
            <a:r>
              <a:rPr spc="-5" dirty="0">
                <a:latin typeface="Times New Roman"/>
                <a:cs typeface="Times New Roman"/>
              </a:rPr>
              <a:t>which </a:t>
            </a:r>
            <a:r>
              <a:rPr dirty="0">
                <a:latin typeface="Times New Roman"/>
                <a:cs typeface="Times New Roman"/>
              </a:rPr>
              <a:t>are </a:t>
            </a:r>
            <a:r>
              <a:rPr spc="-5" dirty="0">
                <a:latin typeface="Times New Roman"/>
                <a:cs typeface="Times New Roman"/>
              </a:rPr>
              <a:t>often composed of </a:t>
            </a:r>
            <a:r>
              <a:rPr dirty="0">
                <a:latin typeface="Times New Roman"/>
                <a:cs typeface="Times New Roman"/>
              </a:rPr>
              <a:t>several spectral classes, whereas  </a:t>
            </a:r>
            <a:r>
              <a:rPr spc="-5" dirty="0">
                <a:latin typeface="Times New Roman"/>
                <a:cs typeface="Times New Roman"/>
              </a:rPr>
              <a:t>spectrally </a:t>
            </a:r>
            <a:r>
              <a:rPr dirty="0">
                <a:latin typeface="Times New Roman"/>
                <a:cs typeface="Times New Roman"/>
              </a:rPr>
              <a:t>distinguishable </a:t>
            </a:r>
            <a:r>
              <a:rPr spc="-5" dirty="0">
                <a:latin typeface="Times New Roman"/>
                <a:cs typeface="Times New Roman"/>
              </a:rPr>
              <a:t>classes will </a:t>
            </a:r>
            <a:r>
              <a:rPr dirty="0">
                <a:latin typeface="Times New Roman"/>
                <a:cs typeface="Times New Roman"/>
              </a:rPr>
              <a:t>be </a:t>
            </a:r>
            <a:r>
              <a:rPr spc="-5" dirty="0">
                <a:latin typeface="Times New Roman"/>
                <a:cs typeface="Times New Roman"/>
              </a:rPr>
              <a:t>revealed </a:t>
            </a:r>
            <a:r>
              <a:rPr dirty="0">
                <a:latin typeface="Times New Roman"/>
                <a:cs typeface="Times New Roman"/>
              </a:rPr>
              <a:t>by </a:t>
            </a:r>
            <a:r>
              <a:rPr spc="-5" dirty="0">
                <a:latin typeface="Times New Roman"/>
                <a:cs typeface="Times New Roman"/>
              </a:rPr>
              <a:t>the </a:t>
            </a:r>
            <a:r>
              <a:rPr dirty="0">
                <a:latin typeface="Times New Roman"/>
                <a:cs typeface="Times New Roman"/>
              </a:rPr>
              <a:t>unsupervised </a:t>
            </a:r>
            <a:r>
              <a:rPr spc="-5" dirty="0">
                <a:latin typeface="Times New Roman"/>
                <a:cs typeface="Times New Roman"/>
              </a:rPr>
              <a:t>approach</a:t>
            </a:r>
            <a:r>
              <a:rPr spc="-5">
                <a:latin typeface="Times New Roman"/>
                <a:cs typeface="Times New Roman"/>
              </a:rPr>
              <a:t>.  </a:t>
            </a:r>
            <a:endParaRPr lang="en-US" spc="-5" dirty="0" smtClean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10"/>
              </a:spcBef>
            </a:pPr>
            <a:r>
              <a:rPr lang="en-US" spc="-5" dirty="0" smtClean="0">
                <a:latin typeface="Times New Roman"/>
                <a:cs typeface="Times New Roman"/>
              </a:rPr>
              <a:t>	</a:t>
            </a:r>
            <a:r>
              <a:rPr spc="-15" smtClean="0">
                <a:latin typeface="Times New Roman"/>
                <a:cs typeface="Times New Roman"/>
              </a:rPr>
              <a:t>Additionally</a:t>
            </a:r>
            <a:r>
              <a:rPr spc="-15" dirty="0">
                <a:latin typeface="Times New Roman"/>
                <a:cs typeface="Times New Roman"/>
              </a:rPr>
              <a:t>,</a:t>
            </a:r>
            <a:r>
              <a:rPr spc="595" dirty="0">
                <a:latin typeface="Times New Roman"/>
                <a:cs typeface="Times New Roman"/>
              </a:rPr>
              <a:t> </a:t>
            </a:r>
            <a:r>
              <a:rPr dirty="0">
                <a:latin typeface="Times New Roman"/>
                <a:cs typeface="Times New Roman"/>
              </a:rPr>
              <a:t>the </a:t>
            </a:r>
            <a:r>
              <a:rPr spc="-5" dirty="0">
                <a:latin typeface="Times New Roman"/>
                <a:cs typeface="Times New Roman"/>
              </a:rPr>
              <a:t>unsupervised approach has </a:t>
            </a:r>
            <a:r>
              <a:rPr dirty="0">
                <a:latin typeface="Times New Roman"/>
                <a:cs typeface="Times New Roman"/>
              </a:rPr>
              <a:t>potential </a:t>
            </a:r>
            <a:r>
              <a:rPr spc="-5" dirty="0">
                <a:latin typeface="Times New Roman"/>
                <a:cs typeface="Times New Roman"/>
              </a:rPr>
              <a:t>advantage </a:t>
            </a:r>
            <a:r>
              <a:rPr dirty="0">
                <a:latin typeface="Times New Roman"/>
                <a:cs typeface="Times New Roman"/>
              </a:rPr>
              <a:t>of revealing  </a:t>
            </a:r>
            <a:r>
              <a:rPr spc="-5" dirty="0">
                <a:latin typeface="Times New Roman"/>
                <a:cs typeface="Times New Roman"/>
              </a:rPr>
              <a:t>discrimination classes unknown from the previous supervised</a:t>
            </a:r>
            <a:r>
              <a:rPr spc="270" dirty="0">
                <a:latin typeface="Times New Roman"/>
                <a:cs typeface="Times New Roman"/>
              </a:rPr>
              <a:t> </a:t>
            </a:r>
            <a:r>
              <a:rPr spc="-5" dirty="0">
                <a:latin typeface="Times New Roman"/>
                <a:cs typeface="Times New Roman"/>
              </a:rPr>
              <a:t>classification.</a:t>
            </a:r>
            <a:endParaRPr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47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48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65732" y="42671"/>
            <a:ext cx="9115044" cy="5273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843" y="5251703"/>
            <a:ext cx="11916410" cy="1446530"/>
          </a:xfrm>
          <a:custGeom>
            <a:avLst/>
            <a:gdLst/>
            <a:ahLst/>
            <a:cxnLst/>
            <a:rect l="l" t="t" r="r" b="b"/>
            <a:pathLst>
              <a:path w="11916410" h="1446529">
                <a:moveTo>
                  <a:pt x="0" y="1446276"/>
                </a:moveTo>
                <a:lnTo>
                  <a:pt x="11916156" y="1446276"/>
                </a:lnTo>
                <a:lnTo>
                  <a:pt x="11916156" y="0"/>
                </a:lnTo>
                <a:lnTo>
                  <a:pt x="0" y="0"/>
                </a:lnTo>
                <a:lnTo>
                  <a:pt x="0" y="144627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75843" y="5251703"/>
            <a:ext cx="11916410" cy="1446530"/>
          </a:xfrm>
          <a:custGeom>
            <a:avLst/>
            <a:gdLst/>
            <a:ahLst/>
            <a:cxnLst/>
            <a:rect l="l" t="t" r="r" b="b"/>
            <a:pathLst>
              <a:path w="11916410" h="1446529">
                <a:moveTo>
                  <a:pt x="0" y="1446276"/>
                </a:moveTo>
                <a:lnTo>
                  <a:pt x="11916156" y="1446276"/>
                </a:lnTo>
                <a:lnTo>
                  <a:pt x="11916156" y="0"/>
                </a:lnTo>
                <a:lnTo>
                  <a:pt x="0" y="0"/>
                </a:lnTo>
                <a:lnTo>
                  <a:pt x="0" y="1446276"/>
                </a:lnTo>
                <a:close/>
              </a:path>
            </a:pathLst>
          </a:custGeom>
          <a:ln w="9144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55193" y="5276469"/>
            <a:ext cx="11074400" cy="17018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b="1" spc="-10" dirty="0">
                <a:latin typeface="Times New Roman"/>
                <a:cs typeface="Times New Roman"/>
              </a:rPr>
              <a:t>Figure </a:t>
            </a:r>
            <a:r>
              <a:rPr sz="2200" b="1" dirty="0">
                <a:latin typeface="Times New Roman"/>
                <a:cs typeface="Times New Roman"/>
              </a:rPr>
              <a:t>1.22: </a:t>
            </a:r>
            <a:r>
              <a:rPr sz="2200" b="1" spc="-5" dirty="0">
                <a:latin typeface="Times New Roman"/>
                <a:cs typeface="Times New Roman"/>
              </a:rPr>
              <a:t>In </a:t>
            </a:r>
            <a:r>
              <a:rPr sz="2200" b="1" dirty="0">
                <a:latin typeface="Times New Roman"/>
                <a:cs typeface="Times New Roman"/>
              </a:rPr>
              <a:t>an </a:t>
            </a:r>
            <a:r>
              <a:rPr sz="2200" b="1" spc="-5" dirty="0">
                <a:latin typeface="Times New Roman"/>
                <a:cs typeface="Times New Roman"/>
              </a:rPr>
              <a:t>unsupervised classification, a thematic map of the input image is </a:t>
            </a:r>
            <a:r>
              <a:rPr sz="2200" b="1" spc="-10" dirty="0">
                <a:latin typeface="Times New Roman"/>
                <a:cs typeface="Times New Roman"/>
              </a:rPr>
              <a:t>created  </a:t>
            </a:r>
            <a:r>
              <a:rPr sz="2200" b="1" spc="-5" dirty="0">
                <a:latin typeface="Times New Roman"/>
                <a:cs typeface="Times New Roman"/>
              </a:rPr>
              <a:t>automatically in </a:t>
            </a:r>
            <a:r>
              <a:rPr sz="2200" b="1" spc="-10" dirty="0">
                <a:latin typeface="Times New Roman"/>
                <a:cs typeface="Times New Roman"/>
              </a:rPr>
              <a:t>ENVI </a:t>
            </a:r>
            <a:r>
              <a:rPr sz="2200" b="1" spc="-5" dirty="0">
                <a:latin typeface="Times New Roman"/>
                <a:cs typeface="Times New Roman"/>
              </a:rPr>
              <a:t>without </a:t>
            </a:r>
            <a:r>
              <a:rPr sz="2200" b="1" spc="-10" dirty="0">
                <a:latin typeface="Times New Roman"/>
                <a:cs typeface="Times New Roman"/>
              </a:rPr>
              <a:t>requiring </a:t>
            </a:r>
            <a:r>
              <a:rPr sz="2200" b="1" spc="-5" dirty="0">
                <a:latin typeface="Times New Roman"/>
                <a:cs typeface="Times New Roman"/>
              </a:rPr>
              <a:t>any pre-existing knowledge </a:t>
            </a:r>
            <a:r>
              <a:rPr sz="2200" b="1" dirty="0">
                <a:latin typeface="Times New Roman"/>
                <a:cs typeface="Times New Roman"/>
              </a:rPr>
              <a:t>of </a:t>
            </a:r>
            <a:r>
              <a:rPr sz="2200" b="1" spc="-5" dirty="0">
                <a:latin typeface="Times New Roman"/>
                <a:cs typeface="Times New Roman"/>
              </a:rPr>
              <a:t>the input image. The  unsupervised classification method performs an automatic </a:t>
            </a:r>
            <a:r>
              <a:rPr sz="2200" b="1" spc="-10" dirty="0">
                <a:latin typeface="Times New Roman"/>
                <a:cs typeface="Times New Roman"/>
              </a:rPr>
              <a:t>grouping; </a:t>
            </a:r>
            <a:r>
              <a:rPr sz="2200" b="1" spc="-5" dirty="0">
                <a:latin typeface="Times New Roman"/>
                <a:cs typeface="Times New Roman"/>
              </a:rPr>
              <a:t>the next step in this  workflow is for the user to assign names to each of the automatically generated </a:t>
            </a:r>
            <a:r>
              <a:rPr sz="2200" b="1" spc="-10" dirty="0">
                <a:latin typeface="Times New Roman"/>
                <a:cs typeface="Times New Roman"/>
              </a:rPr>
              <a:t>regions</a:t>
            </a:r>
            <a:r>
              <a:rPr sz="2200" b="1" spc="120" dirty="0">
                <a:latin typeface="Times New Roman"/>
                <a:cs typeface="Times New Roman"/>
              </a:rPr>
              <a:t> </a:t>
            </a:r>
            <a:r>
              <a:rPr sz="2200" b="1" spc="-5" dirty="0">
                <a:latin typeface="Times New Roman"/>
                <a:cs typeface="Times New Roman"/>
              </a:rPr>
              <a:t>(for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b="1" spc="-5" dirty="0">
                <a:latin typeface="Times New Roman"/>
                <a:cs typeface="Times New Roman"/>
              </a:rPr>
              <a:t>example, the </a:t>
            </a:r>
            <a:r>
              <a:rPr sz="2200" b="1" spc="-15" dirty="0">
                <a:latin typeface="Times New Roman"/>
                <a:cs typeface="Times New Roman"/>
              </a:rPr>
              <a:t>red </a:t>
            </a:r>
            <a:r>
              <a:rPr sz="2200" b="1" spc="-5" dirty="0">
                <a:latin typeface="Times New Roman"/>
                <a:cs typeface="Times New Roman"/>
              </a:rPr>
              <a:t>class would be named</a:t>
            </a:r>
            <a:r>
              <a:rPr sz="2200" b="1" spc="30" dirty="0">
                <a:latin typeface="Times New Roman"/>
                <a:cs typeface="Times New Roman"/>
              </a:rPr>
              <a:t> </a:t>
            </a:r>
            <a:r>
              <a:rPr sz="2200" b="1" spc="-15" dirty="0">
                <a:latin typeface="Times New Roman"/>
                <a:cs typeface="Times New Roman"/>
              </a:rPr>
              <a:t>“Water”).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40156"/>
            <a:ext cx="238442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/>
                <a:cs typeface="Times New Roman"/>
              </a:rPr>
              <a:t>Refe</a:t>
            </a:r>
            <a:r>
              <a:rPr sz="4000" b="1" spc="-85" dirty="0">
                <a:latin typeface="Times New Roman"/>
                <a:cs typeface="Times New Roman"/>
              </a:rPr>
              <a:t>r</a:t>
            </a:r>
            <a:r>
              <a:rPr sz="4000" b="1" spc="-5" dirty="0">
                <a:latin typeface="Times New Roman"/>
                <a:cs typeface="Times New Roman"/>
              </a:rPr>
              <a:t>ences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55545" y="1389380"/>
            <a:ext cx="8735060" cy="30549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405130" indent="-342900">
              <a:lnSpc>
                <a:spcPct val="100000"/>
              </a:lnSpc>
              <a:spcBef>
                <a:spcPts val="105"/>
              </a:spcBef>
              <a:buClr>
                <a:srgbClr val="AC84C5"/>
              </a:buClr>
              <a:buFont typeface="Wingdings 3"/>
              <a:buChar char=""/>
              <a:tabLst>
                <a:tab pos="355600" algn="l"/>
              </a:tabLst>
            </a:pPr>
            <a:r>
              <a:rPr sz="2600" b="1" dirty="0">
                <a:latin typeface="Times New Roman"/>
                <a:cs typeface="Times New Roman"/>
              </a:rPr>
              <a:t>Campbell, J.B. and </a:t>
            </a:r>
            <a:r>
              <a:rPr sz="2600" b="1" spc="-15" dirty="0">
                <a:latin typeface="Times New Roman"/>
                <a:cs typeface="Times New Roman"/>
              </a:rPr>
              <a:t>Wynne, </a:t>
            </a:r>
            <a:r>
              <a:rPr sz="2600" b="1" dirty="0">
                <a:latin typeface="Times New Roman"/>
                <a:cs typeface="Times New Roman"/>
              </a:rPr>
              <a:t>R. H. (2010). </a:t>
            </a:r>
            <a:r>
              <a:rPr sz="2600" b="1" spc="-5" dirty="0">
                <a:latin typeface="Times New Roman"/>
                <a:cs typeface="Times New Roman"/>
              </a:rPr>
              <a:t>Introduction</a:t>
            </a:r>
            <a:r>
              <a:rPr sz="2600" b="1" spc="-17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to  Remote Sensing, The Guilford </a:t>
            </a:r>
            <a:r>
              <a:rPr sz="2600" b="1" spc="-10" dirty="0">
                <a:latin typeface="Times New Roman"/>
                <a:cs typeface="Times New Roman"/>
              </a:rPr>
              <a:t>Press, </a:t>
            </a:r>
            <a:r>
              <a:rPr sz="2600" b="1" dirty="0">
                <a:latin typeface="Times New Roman"/>
                <a:cs typeface="Times New Roman"/>
              </a:rPr>
              <a:t>New </a:t>
            </a:r>
            <a:r>
              <a:rPr sz="2600" b="1" spc="-60" dirty="0">
                <a:latin typeface="Times New Roman"/>
                <a:cs typeface="Times New Roman"/>
              </a:rPr>
              <a:t>York.</a:t>
            </a:r>
            <a:r>
              <a:rPr sz="2600" b="1" spc="-24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pp.</a:t>
            </a:r>
            <a:endParaRPr sz="2600">
              <a:latin typeface="Times New Roman"/>
              <a:cs typeface="Times New Roman"/>
            </a:endParaRPr>
          </a:p>
          <a:p>
            <a:pPr marL="437515" indent="-425450">
              <a:lnSpc>
                <a:spcPct val="100000"/>
              </a:lnSpc>
              <a:spcBef>
                <a:spcPts val="1005"/>
              </a:spcBef>
              <a:buClr>
                <a:srgbClr val="AC84C5"/>
              </a:buClr>
              <a:buFont typeface="Wingdings 3"/>
              <a:buChar char=""/>
              <a:tabLst>
                <a:tab pos="437515" algn="l"/>
                <a:tab pos="438150" algn="l"/>
              </a:tabLst>
            </a:pPr>
            <a:r>
              <a:rPr sz="2600" b="1" dirty="0">
                <a:latin typeface="Times New Roman"/>
                <a:cs typeface="Times New Roman"/>
              </a:rPr>
              <a:t>Jayaraman, S., Esakkirajan, S. and </a:t>
            </a:r>
            <a:r>
              <a:rPr sz="2600" b="1" spc="-45" dirty="0">
                <a:latin typeface="Times New Roman"/>
                <a:cs typeface="Times New Roman"/>
              </a:rPr>
              <a:t>Veerakumar, </a:t>
            </a:r>
            <a:r>
              <a:rPr sz="2600" b="1" spc="-100" dirty="0">
                <a:latin typeface="Times New Roman"/>
                <a:cs typeface="Times New Roman"/>
              </a:rPr>
              <a:t>T.</a:t>
            </a:r>
            <a:r>
              <a:rPr sz="2600" b="1" spc="-13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(2016).</a:t>
            </a:r>
            <a:endParaRPr sz="2600">
              <a:latin typeface="Times New Roman"/>
              <a:cs typeface="Times New Roman"/>
            </a:endParaRPr>
          </a:p>
          <a:p>
            <a:pPr marL="355600" marR="286385">
              <a:lnSpc>
                <a:spcPct val="100000"/>
              </a:lnSpc>
              <a:tabLst>
                <a:tab pos="3980179" algn="l"/>
              </a:tabLst>
            </a:pPr>
            <a:r>
              <a:rPr sz="2600" b="1" i="1" dirty="0">
                <a:latin typeface="Times New Roman"/>
                <a:cs typeface="Times New Roman"/>
              </a:rPr>
              <a:t>Digital Image Processing, </a:t>
            </a:r>
            <a:r>
              <a:rPr sz="2600" b="1" dirty="0">
                <a:latin typeface="Times New Roman"/>
                <a:cs typeface="Times New Roman"/>
              </a:rPr>
              <a:t>McGraw Hill Education</a:t>
            </a:r>
            <a:r>
              <a:rPr sz="2600" b="1" spc="-105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(India)  pvt. Ltd., New</a:t>
            </a:r>
            <a:r>
              <a:rPr sz="2600" b="1" spc="-2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Delhi. pp.	</a:t>
            </a:r>
            <a:r>
              <a:rPr sz="2600" b="1" spc="5" dirty="0">
                <a:latin typeface="Times New Roman"/>
                <a:cs typeface="Times New Roman"/>
              </a:rPr>
              <a:t>243-297</a:t>
            </a:r>
            <a:endParaRPr sz="2600">
              <a:latin typeface="Times New Roman"/>
              <a:cs typeface="Times New Roman"/>
            </a:endParaRPr>
          </a:p>
          <a:p>
            <a:pPr marL="355600" marR="1283970" indent="-342900">
              <a:lnSpc>
                <a:spcPct val="100000"/>
              </a:lnSpc>
              <a:spcBef>
                <a:spcPts val="1000"/>
              </a:spcBef>
              <a:buClr>
                <a:srgbClr val="AC84C5"/>
              </a:buClr>
              <a:buFont typeface="Wingdings 3"/>
              <a:buChar char=""/>
              <a:tabLst>
                <a:tab pos="355600" algn="l"/>
              </a:tabLst>
            </a:pPr>
            <a:r>
              <a:rPr sz="2600" b="1" dirty="0">
                <a:latin typeface="Times New Roman"/>
                <a:cs typeface="Times New Roman"/>
              </a:rPr>
              <a:t>Bhatta, B.(2015). </a:t>
            </a:r>
            <a:r>
              <a:rPr sz="2600" b="1" i="1" dirty="0">
                <a:latin typeface="Times New Roman"/>
                <a:cs typeface="Times New Roman"/>
              </a:rPr>
              <a:t>Remote Sensing and GIS,</a:t>
            </a:r>
            <a:r>
              <a:rPr sz="2600" b="1" i="1" spc="-80" dirty="0">
                <a:latin typeface="Times New Roman"/>
                <a:cs typeface="Times New Roman"/>
              </a:rPr>
              <a:t> </a:t>
            </a:r>
            <a:r>
              <a:rPr sz="2600" b="1" dirty="0">
                <a:latin typeface="Times New Roman"/>
                <a:cs typeface="Times New Roman"/>
              </a:rPr>
              <a:t>Oxford  university </a:t>
            </a:r>
            <a:r>
              <a:rPr sz="2600" b="1" spc="-10" dirty="0">
                <a:latin typeface="Times New Roman"/>
                <a:cs typeface="Times New Roman"/>
              </a:rPr>
              <a:t>press, </a:t>
            </a:r>
            <a:r>
              <a:rPr sz="2600" b="1" dirty="0">
                <a:latin typeface="Times New Roman"/>
                <a:cs typeface="Times New Roman"/>
              </a:rPr>
              <a:t>New Delhi. pp.</a:t>
            </a:r>
            <a:r>
              <a:rPr sz="2600" b="1" spc="-50" dirty="0">
                <a:latin typeface="Times New Roman"/>
                <a:cs typeface="Times New Roman"/>
              </a:rPr>
              <a:t> </a:t>
            </a:r>
            <a:r>
              <a:rPr sz="2600" b="1" spc="5" dirty="0">
                <a:latin typeface="Times New Roman"/>
                <a:cs typeface="Times New Roman"/>
              </a:rPr>
              <a:t>196–223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23036" y="797813"/>
            <a:ext cx="3092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49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4400" y="152400"/>
            <a:ext cx="11277600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52525"/>
                </a:solidFill>
                <a:latin typeface="Bookman Old Style"/>
                <a:cs typeface="Bookman Old Style"/>
              </a:rPr>
              <a:t>Different </a:t>
            </a:r>
            <a:r>
              <a:rPr sz="3600" b="1" spc="-5" dirty="0">
                <a:solidFill>
                  <a:srgbClr val="252525"/>
                </a:solidFill>
                <a:latin typeface="Bookman Old Style"/>
                <a:cs typeface="Bookman Old Style"/>
              </a:rPr>
              <a:t>Stages </a:t>
            </a:r>
            <a:r>
              <a:rPr sz="3600" b="1" dirty="0">
                <a:solidFill>
                  <a:srgbClr val="252525"/>
                </a:solidFill>
                <a:latin typeface="Bookman Old Style"/>
                <a:cs typeface="Bookman Old Style"/>
              </a:rPr>
              <a:t>in Digital</a:t>
            </a:r>
            <a:r>
              <a:rPr sz="3600" b="1" spc="-90" dirty="0">
                <a:solidFill>
                  <a:srgbClr val="252525"/>
                </a:solidFill>
                <a:latin typeface="Bookman Old Style"/>
                <a:cs typeface="Bookman Old Style"/>
              </a:rPr>
              <a:t> </a:t>
            </a:r>
            <a:r>
              <a:rPr sz="3600" b="1" dirty="0">
                <a:solidFill>
                  <a:srgbClr val="252525"/>
                </a:solidFill>
                <a:latin typeface="Bookman Old Style"/>
                <a:cs typeface="Bookman Old Style"/>
              </a:rPr>
              <a:t>Image  </a:t>
            </a:r>
            <a:r>
              <a:rPr sz="3600" b="1" spc="-5" dirty="0">
                <a:solidFill>
                  <a:srgbClr val="252525"/>
                </a:solidFill>
                <a:latin typeface="Bookman Old Style"/>
                <a:cs typeface="Bookman Old Style"/>
              </a:rPr>
              <a:t>Processing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95400" y="1600200"/>
            <a:ext cx="10055860" cy="404020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sz="2600" spc="5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spc="5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Satellite remote </a:t>
            </a:r>
            <a:r>
              <a:rPr sz="2600" dirty="0">
                <a:latin typeface="Times New Roman"/>
                <a:cs typeface="Times New Roman"/>
              </a:rPr>
              <a:t>sensing data </a:t>
            </a:r>
            <a:r>
              <a:rPr sz="2600" spc="-5" dirty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general and digital data </a:t>
            </a:r>
            <a:r>
              <a:rPr sz="2600" spc="-5" dirty="0">
                <a:latin typeface="Times New Roman"/>
                <a:cs typeface="Times New Roman"/>
              </a:rPr>
              <a:t>in particular</a:t>
            </a:r>
            <a:r>
              <a:rPr sz="2600" spc="-315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have  been used as </a:t>
            </a:r>
            <a:r>
              <a:rPr sz="2600" spc="-5" dirty="0">
                <a:latin typeface="Times New Roman"/>
                <a:cs typeface="Times New Roman"/>
              </a:rPr>
              <a:t>basic </a:t>
            </a:r>
            <a:r>
              <a:rPr sz="2600" dirty="0">
                <a:latin typeface="Times New Roman"/>
                <a:cs typeface="Times New Roman"/>
              </a:rPr>
              <a:t>inputs for the inventory and mapping of natural  </a:t>
            </a:r>
            <a:r>
              <a:rPr sz="2600" spc="-5" dirty="0">
                <a:latin typeface="Times New Roman"/>
                <a:cs typeface="Times New Roman"/>
              </a:rPr>
              <a:t>resources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earth surface like </a:t>
            </a:r>
            <a:r>
              <a:rPr sz="2600" spc="-20" dirty="0">
                <a:latin typeface="Times New Roman"/>
                <a:cs typeface="Times New Roman"/>
              </a:rPr>
              <a:t>forestry, </a:t>
            </a:r>
            <a:r>
              <a:rPr sz="2600" spc="-5" dirty="0">
                <a:latin typeface="Times New Roman"/>
                <a:cs typeface="Times New Roman"/>
              </a:rPr>
              <a:t>soils, </a:t>
            </a:r>
            <a:r>
              <a:rPr sz="2600" dirty="0">
                <a:latin typeface="Times New Roman"/>
                <a:cs typeface="Times New Roman"/>
              </a:rPr>
              <a:t>geology and agriculture</a:t>
            </a:r>
            <a:r>
              <a:rPr sz="2600">
                <a:latin typeface="Times New Roman"/>
                <a:cs typeface="Times New Roman"/>
              </a:rPr>
              <a:t>. 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355600" marR="5080" indent="-342900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</a:pPr>
            <a:r>
              <a:rPr lang="en-US" sz="2600" dirty="0">
                <a:latin typeface="Times New Roman"/>
                <a:cs typeface="Times New Roman"/>
              </a:rPr>
              <a:t>	</a:t>
            </a:r>
            <a:r>
              <a:rPr sz="2600" smtClean="0">
                <a:latin typeface="Times New Roman"/>
                <a:cs typeface="Times New Roman"/>
              </a:rPr>
              <a:t>Space </a:t>
            </a:r>
            <a:r>
              <a:rPr sz="2600" dirty="0">
                <a:latin typeface="Times New Roman"/>
                <a:cs typeface="Times New Roman"/>
              </a:rPr>
              <a:t>borne </a:t>
            </a:r>
            <a:r>
              <a:rPr sz="2600" spc="-5" dirty="0">
                <a:latin typeface="Times New Roman"/>
                <a:cs typeface="Times New Roman"/>
              </a:rPr>
              <a:t>remote sensing </a:t>
            </a:r>
            <a:r>
              <a:rPr sz="2600" dirty="0">
                <a:latin typeface="Times New Roman"/>
                <a:cs typeface="Times New Roman"/>
              </a:rPr>
              <a:t>data </a:t>
            </a:r>
            <a:r>
              <a:rPr sz="2600" spc="-10" dirty="0">
                <a:latin typeface="Times New Roman"/>
                <a:cs typeface="Times New Roman"/>
              </a:rPr>
              <a:t>suffer </a:t>
            </a:r>
            <a:r>
              <a:rPr sz="2600" dirty="0">
                <a:latin typeface="Times New Roman"/>
                <a:cs typeface="Times New Roman"/>
              </a:rPr>
              <a:t>from a </a:t>
            </a:r>
            <a:r>
              <a:rPr sz="2600" spc="-5" dirty="0">
                <a:latin typeface="Times New Roman"/>
                <a:cs typeface="Times New Roman"/>
              </a:rPr>
              <a:t>variety </a:t>
            </a:r>
            <a:r>
              <a:rPr sz="2600" dirty="0">
                <a:latin typeface="Times New Roman"/>
                <a:cs typeface="Times New Roman"/>
              </a:rPr>
              <a:t>of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radiometric,</a:t>
            </a:r>
            <a:endParaRPr sz="2600">
              <a:latin typeface="Times New Roman"/>
              <a:cs typeface="Times New Roman"/>
            </a:endParaRPr>
          </a:p>
          <a:p>
            <a:pPr marL="355600" marR="77470" algn="just">
              <a:lnSpc>
                <a:spcPct val="100000"/>
              </a:lnSpc>
              <a:spcBef>
                <a:spcPts val="5"/>
              </a:spcBef>
            </a:pPr>
            <a:r>
              <a:rPr sz="2600" dirty="0">
                <a:latin typeface="Times New Roman"/>
                <a:cs typeface="Times New Roman"/>
              </a:rPr>
              <a:t>atmospheric </a:t>
            </a:r>
            <a:r>
              <a:rPr sz="2600" spc="-5" dirty="0">
                <a:latin typeface="Times New Roman"/>
                <a:cs typeface="Times New Roman"/>
              </a:rPr>
              <a:t>and </a:t>
            </a:r>
            <a:r>
              <a:rPr sz="2600" dirty="0">
                <a:latin typeface="Times New Roman"/>
                <a:cs typeface="Times New Roman"/>
              </a:rPr>
              <a:t>geometric </a:t>
            </a:r>
            <a:r>
              <a:rPr sz="2600" spc="-5" dirty="0">
                <a:latin typeface="Times New Roman"/>
                <a:cs typeface="Times New Roman"/>
              </a:rPr>
              <a:t>errors, </a:t>
            </a:r>
            <a:r>
              <a:rPr sz="2600" spc="-25" dirty="0">
                <a:latin typeface="Times New Roman"/>
                <a:cs typeface="Times New Roman"/>
              </a:rPr>
              <a:t>earth’s </a:t>
            </a:r>
            <a:r>
              <a:rPr sz="2600" dirty="0">
                <a:latin typeface="Times New Roman"/>
                <a:cs typeface="Times New Roman"/>
              </a:rPr>
              <a:t>rotation and so on</a:t>
            </a:r>
            <a:r>
              <a:rPr sz="2600">
                <a:latin typeface="Times New Roman"/>
                <a:cs typeface="Times New Roman"/>
              </a:rPr>
              <a:t>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355600" marR="77470" algn="just">
              <a:lnSpc>
                <a:spcPct val="100000"/>
              </a:lnSpc>
              <a:spcBef>
                <a:spcPts val="5"/>
              </a:spcBef>
            </a:pPr>
            <a:endParaRPr lang="en-US" sz="2600" dirty="0">
              <a:latin typeface="Times New Roman"/>
              <a:cs typeface="Times New Roman"/>
            </a:endParaRPr>
          </a:p>
          <a:p>
            <a:pPr marL="355600" marR="77470" algn="just">
              <a:lnSpc>
                <a:spcPct val="100000"/>
              </a:lnSpc>
              <a:spcBef>
                <a:spcPts val="5"/>
              </a:spcBef>
            </a:pPr>
            <a:r>
              <a:rPr sz="2600" smtClean="0">
                <a:latin typeface="Times New Roman"/>
                <a:cs typeface="Times New Roman"/>
              </a:rPr>
              <a:t>These  </a:t>
            </a:r>
            <a:r>
              <a:rPr sz="2600" dirty="0">
                <a:latin typeface="Times New Roman"/>
                <a:cs typeface="Times New Roman"/>
              </a:rPr>
              <a:t>distortions would diminish the </a:t>
            </a:r>
            <a:r>
              <a:rPr sz="2600" spc="-5" dirty="0">
                <a:latin typeface="Times New Roman"/>
                <a:cs typeface="Times New Roman"/>
              </a:rPr>
              <a:t>accuracy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information extracted </a:t>
            </a:r>
            <a:r>
              <a:rPr sz="2600" dirty="0">
                <a:latin typeface="Times New Roman"/>
                <a:cs typeface="Times New Roman"/>
              </a:rPr>
              <a:t>and  reduce the </a:t>
            </a:r>
            <a:r>
              <a:rPr sz="2600" spc="-5" dirty="0">
                <a:latin typeface="Times New Roman"/>
                <a:cs typeface="Times New Roman"/>
              </a:rPr>
              <a:t>utility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data. </a:t>
            </a:r>
            <a:r>
              <a:rPr sz="2600" dirty="0">
                <a:latin typeface="Times New Roman"/>
                <a:cs typeface="Times New Roman"/>
              </a:rPr>
              <a:t>So these </a:t>
            </a:r>
            <a:r>
              <a:rPr sz="2600" spc="-5" dirty="0">
                <a:latin typeface="Times New Roman"/>
                <a:cs typeface="Times New Roman"/>
              </a:rPr>
              <a:t>errors </a:t>
            </a:r>
            <a:r>
              <a:rPr sz="2600" dirty="0">
                <a:latin typeface="Times New Roman"/>
                <a:cs typeface="Times New Roman"/>
              </a:rPr>
              <a:t>required to be</a:t>
            </a:r>
            <a:r>
              <a:rPr sz="2600" spc="-6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corrected.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4767" y="79781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5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09600" y="304800"/>
            <a:ext cx="11277600" cy="534890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469390" marR="5080" indent="-342900" algn="just">
              <a:lnSpc>
                <a:spcPct val="100000"/>
              </a:lnSpc>
              <a:spcBef>
                <a:spcPts val="1420"/>
              </a:spcBef>
              <a:tabLst>
                <a:tab pos="3611245" algn="l"/>
                <a:tab pos="7371715" algn="l"/>
              </a:tabLst>
            </a:pPr>
            <a:r>
              <a:rPr sz="2600" smtClean="0">
                <a:latin typeface="Times New Roman"/>
                <a:cs typeface="Times New Roman"/>
              </a:rPr>
              <a:t>In </a:t>
            </a:r>
            <a:r>
              <a:rPr sz="2600" dirty="0">
                <a:latin typeface="Times New Roman"/>
                <a:cs typeface="Times New Roman"/>
              </a:rPr>
              <a:t>order to update and compile </a:t>
            </a:r>
            <a:r>
              <a:rPr sz="2600" spc="-5" dirty="0">
                <a:latin typeface="Times New Roman"/>
                <a:cs typeface="Times New Roman"/>
              </a:rPr>
              <a:t>maps with </a:t>
            </a:r>
            <a:r>
              <a:rPr sz="2600" dirty="0">
                <a:latin typeface="Times New Roman"/>
                <a:cs typeface="Times New Roman"/>
              </a:rPr>
              <a:t>high </a:t>
            </a:r>
            <a:r>
              <a:rPr sz="2600" spc="-20" dirty="0">
                <a:latin typeface="Times New Roman"/>
                <a:cs typeface="Times New Roman"/>
              </a:rPr>
              <a:t>accuracy, </a:t>
            </a:r>
            <a:r>
              <a:rPr sz="2600" dirty="0">
                <a:latin typeface="Times New Roman"/>
                <a:cs typeface="Times New Roman"/>
              </a:rPr>
              <a:t>the  </a:t>
            </a:r>
            <a:r>
              <a:rPr sz="2600" spc="-5" dirty="0">
                <a:latin typeface="Times New Roman"/>
                <a:cs typeface="Times New Roman"/>
              </a:rPr>
              <a:t>satellite </a:t>
            </a:r>
            <a:r>
              <a:rPr sz="2600" dirty="0">
                <a:latin typeface="Times New Roman"/>
                <a:cs typeface="Times New Roman"/>
              </a:rPr>
              <a:t>digital data have to</a:t>
            </a:r>
            <a:r>
              <a:rPr sz="2600" spc="20" dirty="0">
                <a:latin typeface="Times New Roman"/>
                <a:cs typeface="Times New Roman"/>
              </a:rPr>
              <a:t> </a:t>
            </a:r>
            <a:r>
              <a:rPr sz="2600">
                <a:latin typeface="Times New Roman"/>
                <a:cs typeface="Times New Roman"/>
              </a:rPr>
              <a:t>be</a:t>
            </a:r>
            <a:r>
              <a:rPr sz="2600" spc="10">
                <a:latin typeface="Times New Roman"/>
                <a:cs typeface="Times New Roman"/>
              </a:rPr>
              <a:t> </a:t>
            </a:r>
            <a:r>
              <a:rPr sz="2600" spc="-5" smtClean="0">
                <a:latin typeface="Times New Roman"/>
                <a:cs typeface="Times New Roman"/>
              </a:rPr>
              <a:t>manipulated</a:t>
            </a:r>
            <a:r>
              <a:rPr lang="en-US" sz="2600" spc="-5" dirty="0" smtClean="0">
                <a:latin typeface="Times New Roman"/>
                <a:cs typeface="Times New Roman"/>
              </a:rPr>
              <a:t> </a:t>
            </a:r>
            <a:r>
              <a:rPr sz="2600" smtClean="0">
                <a:latin typeface="Times New Roman"/>
                <a:cs typeface="Times New Roman"/>
              </a:rPr>
              <a:t>using </a:t>
            </a:r>
            <a:r>
              <a:rPr sz="2600" spc="-5" dirty="0">
                <a:latin typeface="Times New Roman"/>
                <a:cs typeface="Times New Roman"/>
              </a:rPr>
              <a:t>image process  </a:t>
            </a:r>
            <a:r>
              <a:rPr sz="2600" dirty="0">
                <a:latin typeface="Times New Roman"/>
                <a:cs typeface="Times New Roman"/>
              </a:rPr>
              <a:t>techniques</a:t>
            </a:r>
            <a:r>
              <a:rPr sz="2600">
                <a:latin typeface="Times New Roman"/>
                <a:cs typeface="Times New Roman"/>
              </a:rPr>
              <a:t>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1469390" marR="5080" indent="-342900" algn="just">
              <a:lnSpc>
                <a:spcPct val="100000"/>
              </a:lnSpc>
              <a:spcBef>
                <a:spcPts val="1420"/>
              </a:spcBef>
              <a:tabLst>
                <a:tab pos="3611245" algn="l"/>
                <a:tab pos="7371715" algn="l"/>
              </a:tabLst>
            </a:pPr>
            <a:r>
              <a:rPr sz="2600" smtClean="0">
                <a:latin typeface="Times New Roman"/>
                <a:cs typeface="Times New Roman"/>
              </a:rPr>
              <a:t>Digital </a:t>
            </a:r>
            <a:r>
              <a:rPr sz="2600" spc="-5" dirty="0">
                <a:latin typeface="Times New Roman"/>
                <a:cs typeface="Times New Roman"/>
              </a:rPr>
              <a:t>image </a:t>
            </a:r>
            <a:r>
              <a:rPr sz="2600" dirty="0">
                <a:latin typeface="Times New Roman"/>
                <a:cs typeface="Times New Roman"/>
              </a:rPr>
              <a:t>data is fed into the </a:t>
            </a:r>
            <a:r>
              <a:rPr sz="2600" spc="-15" dirty="0">
                <a:latin typeface="Times New Roman"/>
                <a:cs typeface="Times New Roman"/>
              </a:rPr>
              <a:t>computer, </a:t>
            </a:r>
            <a:r>
              <a:rPr sz="2600" spc="-5" dirty="0">
                <a:latin typeface="Times New Roman"/>
                <a:cs typeface="Times New Roman"/>
              </a:rPr>
              <a:t>and </a:t>
            </a:r>
            <a:r>
              <a:rPr sz="2600" dirty="0">
                <a:latin typeface="Times New Roman"/>
                <a:cs typeface="Times New Roman"/>
              </a:rPr>
              <a:t>the  </a:t>
            </a:r>
            <a:r>
              <a:rPr sz="2600" spc="-5" dirty="0">
                <a:latin typeface="Times New Roman"/>
                <a:cs typeface="Times New Roman"/>
              </a:rPr>
              <a:t>computer </a:t>
            </a:r>
            <a:r>
              <a:rPr sz="2600" dirty="0">
                <a:latin typeface="Times New Roman"/>
                <a:cs typeface="Times New Roman"/>
              </a:rPr>
              <a:t>is </a:t>
            </a:r>
            <a:r>
              <a:rPr sz="2600" spc="-5" dirty="0">
                <a:latin typeface="Times New Roman"/>
                <a:cs typeface="Times New Roman"/>
              </a:rPr>
              <a:t>programmed </a:t>
            </a:r>
            <a:r>
              <a:rPr sz="2600" dirty="0">
                <a:latin typeface="Times New Roman"/>
                <a:cs typeface="Times New Roman"/>
              </a:rPr>
              <a:t>to </a:t>
            </a:r>
            <a:r>
              <a:rPr sz="2600" spc="-5" dirty="0">
                <a:latin typeface="Times New Roman"/>
                <a:cs typeface="Times New Roman"/>
              </a:rPr>
              <a:t>insert </a:t>
            </a:r>
            <a:r>
              <a:rPr sz="2600" dirty="0">
                <a:latin typeface="Times New Roman"/>
                <a:cs typeface="Times New Roman"/>
              </a:rPr>
              <a:t>these data into </a:t>
            </a:r>
            <a:r>
              <a:rPr sz="2600" spc="-5" dirty="0">
                <a:latin typeface="Times New Roman"/>
                <a:cs typeface="Times New Roman"/>
              </a:rPr>
              <a:t>an </a:t>
            </a:r>
            <a:r>
              <a:rPr sz="2600" dirty="0">
                <a:latin typeface="Times New Roman"/>
                <a:cs typeface="Times New Roman"/>
              </a:rPr>
              <a:t>equation or a  </a:t>
            </a:r>
            <a:r>
              <a:rPr sz="2600" spc="-5" dirty="0">
                <a:latin typeface="Times New Roman"/>
                <a:cs typeface="Times New Roman"/>
              </a:rPr>
              <a:t>series </a:t>
            </a:r>
            <a:r>
              <a:rPr sz="2600" dirty="0">
                <a:latin typeface="Times New Roman"/>
                <a:cs typeface="Times New Roman"/>
              </a:rPr>
              <a:t>of equation, and then </a:t>
            </a:r>
            <a:r>
              <a:rPr sz="2600" spc="-5" dirty="0">
                <a:latin typeface="Times New Roman"/>
                <a:cs typeface="Times New Roman"/>
              </a:rPr>
              <a:t>store the results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competition </a:t>
            </a:r>
            <a:r>
              <a:rPr sz="2600" dirty="0">
                <a:latin typeface="Times New Roman"/>
                <a:cs typeface="Times New Roman"/>
              </a:rPr>
              <a:t>of  </a:t>
            </a:r>
            <a:r>
              <a:rPr sz="2600" spc="-5" dirty="0">
                <a:latin typeface="Times New Roman"/>
                <a:cs typeface="Times New Roman"/>
              </a:rPr>
              <a:t>each</a:t>
            </a:r>
            <a:r>
              <a:rPr sz="2600" spc="-10" dirty="0">
                <a:latin typeface="Times New Roman"/>
                <a:cs typeface="Times New Roman"/>
              </a:rPr>
              <a:t> </a:t>
            </a:r>
            <a:r>
              <a:rPr sz="2600">
                <a:latin typeface="Times New Roman"/>
                <a:cs typeface="Times New Roman"/>
              </a:rPr>
              <a:t>and </a:t>
            </a:r>
            <a:r>
              <a:rPr sz="2600" smtClean="0">
                <a:latin typeface="Times New Roman"/>
                <a:cs typeface="Times New Roman"/>
              </a:rPr>
              <a:t>every</a:t>
            </a:r>
            <a:r>
              <a:rPr lang="en-US" sz="2600" dirty="0" smtClean="0">
                <a:latin typeface="Times New Roman"/>
                <a:cs typeface="Times New Roman"/>
              </a:rPr>
              <a:t> </a:t>
            </a:r>
            <a:r>
              <a:rPr sz="2600" smtClean="0">
                <a:latin typeface="Times New Roman"/>
                <a:cs typeface="Times New Roman"/>
              </a:rPr>
              <a:t>pixel</a:t>
            </a:r>
            <a:r>
              <a:rPr sz="2600">
                <a:latin typeface="Times New Roman"/>
                <a:cs typeface="Times New Roman"/>
              </a:rPr>
              <a:t>. </a:t>
            </a:r>
            <a:endParaRPr lang="en-US" sz="2600" dirty="0" smtClean="0">
              <a:latin typeface="Times New Roman"/>
              <a:cs typeface="Times New Roman"/>
            </a:endParaRPr>
          </a:p>
          <a:p>
            <a:pPr marL="1469390" marR="5080" indent="-342900" algn="just">
              <a:lnSpc>
                <a:spcPct val="100000"/>
              </a:lnSpc>
              <a:spcBef>
                <a:spcPts val="1420"/>
              </a:spcBef>
              <a:tabLst>
                <a:tab pos="3611245" algn="l"/>
                <a:tab pos="7371715" algn="l"/>
              </a:tabLst>
            </a:pPr>
            <a:r>
              <a:rPr sz="2600" spc="-5" smtClean="0">
                <a:latin typeface="Times New Roman"/>
                <a:cs typeface="Times New Roman"/>
              </a:rPr>
              <a:t>These </a:t>
            </a:r>
            <a:r>
              <a:rPr sz="2600" spc="-5" dirty="0">
                <a:latin typeface="Times New Roman"/>
                <a:cs typeface="Times New Roman"/>
              </a:rPr>
              <a:t>results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called </a:t>
            </a:r>
            <a:r>
              <a:rPr sz="2600" dirty="0">
                <a:latin typeface="Times New Roman"/>
                <a:cs typeface="Times New Roman"/>
              </a:rPr>
              <a:t>look–up–table</a:t>
            </a:r>
            <a:r>
              <a:rPr sz="2600" spc="-95" dirty="0">
                <a:latin typeface="Times New Roman"/>
                <a:cs typeface="Times New Roman"/>
              </a:rPr>
              <a:t> </a:t>
            </a:r>
            <a:r>
              <a:rPr sz="2600" spc="-45" dirty="0">
                <a:latin typeface="Times New Roman"/>
                <a:cs typeface="Times New Roman"/>
              </a:rPr>
              <a:t>(LTU)  </a:t>
            </a:r>
            <a:r>
              <a:rPr sz="2600" dirty="0">
                <a:latin typeface="Times New Roman"/>
                <a:cs typeface="Times New Roman"/>
              </a:rPr>
              <a:t>values for a new </a:t>
            </a:r>
            <a:r>
              <a:rPr sz="2600" spc="-5" dirty="0">
                <a:latin typeface="Times New Roman"/>
                <a:cs typeface="Times New Roman"/>
              </a:rPr>
              <a:t>image that </a:t>
            </a:r>
            <a:r>
              <a:rPr sz="2600" dirty="0">
                <a:latin typeface="Times New Roman"/>
                <a:cs typeface="Times New Roman"/>
              </a:rPr>
              <a:t>may be </a:t>
            </a:r>
            <a:r>
              <a:rPr sz="2600" spc="-5" dirty="0">
                <a:latin typeface="Times New Roman"/>
                <a:cs typeface="Times New Roman"/>
              </a:rPr>
              <a:t>manipulated </a:t>
            </a:r>
            <a:r>
              <a:rPr sz="2600" dirty="0">
                <a:latin typeface="Times New Roman"/>
                <a:cs typeface="Times New Roman"/>
              </a:rPr>
              <a:t>further </a:t>
            </a:r>
            <a:r>
              <a:rPr sz="2600">
                <a:latin typeface="Times New Roman"/>
                <a:cs typeface="Times New Roman"/>
              </a:rPr>
              <a:t>to</a:t>
            </a:r>
            <a:r>
              <a:rPr sz="2600" spc="-45">
                <a:latin typeface="Times New Roman"/>
                <a:cs typeface="Times New Roman"/>
              </a:rPr>
              <a:t> </a:t>
            </a:r>
            <a:r>
              <a:rPr sz="2600" spc="-5" smtClean="0">
                <a:latin typeface="Times New Roman"/>
                <a:cs typeface="Times New Roman"/>
              </a:rPr>
              <a:t>extract</a:t>
            </a:r>
            <a:r>
              <a:rPr lang="en-US" sz="2600" spc="-5" dirty="0">
                <a:latin typeface="Times New Roman"/>
                <a:cs typeface="Times New Roman"/>
              </a:rPr>
              <a:t> </a:t>
            </a:r>
            <a:r>
              <a:rPr sz="2600" smtClean="0">
                <a:latin typeface="Times New Roman"/>
                <a:cs typeface="Times New Roman"/>
              </a:rPr>
              <a:t>information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10">
                <a:latin typeface="Times New Roman"/>
                <a:cs typeface="Times New Roman"/>
              </a:rPr>
              <a:t>user’s </a:t>
            </a:r>
            <a:r>
              <a:rPr sz="2600" spc="-5" smtClean="0">
                <a:latin typeface="Times New Roman"/>
                <a:cs typeface="Times New Roman"/>
              </a:rPr>
              <a:t>interest.</a:t>
            </a:r>
            <a:endParaRPr lang="en-US" sz="2600" spc="-5" dirty="0" smtClean="0">
              <a:latin typeface="Times New Roman"/>
              <a:cs typeface="Times New Roman"/>
            </a:endParaRPr>
          </a:p>
          <a:p>
            <a:pPr marL="1469390" marR="5080" indent="-342900" algn="just">
              <a:lnSpc>
                <a:spcPct val="100000"/>
              </a:lnSpc>
              <a:spcBef>
                <a:spcPts val="1420"/>
              </a:spcBef>
              <a:tabLst>
                <a:tab pos="3611245" algn="l"/>
                <a:tab pos="7371715" algn="l"/>
              </a:tabLst>
            </a:pPr>
            <a:r>
              <a:rPr sz="2600" spc="-35" smtClean="0">
                <a:latin typeface="Times New Roman"/>
                <a:cs typeface="Times New Roman"/>
              </a:rPr>
              <a:t>Virtually</a:t>
            </a:r>
            <a:r>
              <a:rPr sz="2600" spc="-35" dirty="0">
                <a:latin typeface="Times New Roman"/>
                <a:cs typeface="Times New Roman"/>
              </a:rPr>
              <a:t>, </a:t>
            </a:r>
            <a:r>
              <a:rPr sz="2600" spc="-5" dirty="0">
                <a:latin typeface="Times New Roman"/>
                <a:cs typeface="Times New Roman"/>
              </a:rPr>
              <a:t>all </a:t>
            </a:r>
            <a:r>
              <a:rPr sz="2600" dirty="0">
                <a:latin typeface="Times New Roman"/>
                <a:cs typeface="Times New Roman"/>
              </a:rPr>
              <a:t>the procedure </a:t>
            </a:r>
            <a:r>
              <a:rPr sz="2600" spc="-5" dirty="0">
                <a:latin typeface="Times New Roman"/>
                <a:cs typeface="Times New Roman"/>
              </a:rPr>
              <a:t>may</a:t>
            </a:r>
            <a:r>
              <a:rPr sz="2600" spc="-8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be  grouped into </a:t>
            </a:r>
            <a:r>
              <a:rPr sz="2600" spc="5" dirty="0">
                <a:latin typeface="Times New Roman"/>
                <a:cs typeface="Times New Roman"/>
              </a:rPr>
              <a:t>one </a:t>
            </a:r>
            <a:r>
              <a:rPr sz="2600" dirty="0">
                <a:latin typeface="Times New Roman"/>
                <a:cs typeface="Times New Roman"/>
              </a:rPr>
              <a:t>or </a:t>
            </a:r>
            <a:r>
              <a:rPr sz="2600" spc="-5" dirty="0">
                <a:latin typeface="Times New Roman"/>
                <a:cs typeface="Times New Roman"/>
              </a:rPr>
              <a:t>more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following broad types of the  operations,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namely,</a:t>
            </a:r>
            <a:endParaRPr sz="2600">
              <a:latin typeface="Times New Roman"/>
              <a:cs typeface="Times New Roman"/>
            </a:endParaRPr>
          </a:p>
          <a:p>
            <a:pPr marL="1469390" indent="-343535" algn="just">
              <a:lnSpc>
                <a:spcPct val="100000"/>
              </a:lnSpc>
              <a:spcBef>
                <a:spcPts val="1010"/>
              </a:spcBef>
              <a:buClr>
                <a:srgbClr val="AC84C5"/>
              </a:buClr>
              <a:buAutoNum type="arabicPeriod"/>
              <a:tabLst>
                <a:tab pos="1470025" algn="l"/>
              </a:tabLst>
            </a:pPr>
            <a:r>
              <a:rPr sz="2600" b="1" spc="-15" dirty="0">
                <a:latin typeface="Times New Roman"/>
                <a:cs typeface="Times New Roman"/>
              </a:rPr>
              <a:t>pre </a:t>
            </a:r>
            <a:r>
              <a:rPr sz="2600" b="1" dirty="0">
                <a:latin typeface="Times New Roman"/>
                <a:cs typeface="Times New Roman"/>
              </a:rPr>
              <a:t>– </a:t>
            </a:r>
            <a:r>
              <a:rPr sz="2600" b="1" spc="-5" dirty="0">
                <a:latin typeface="Times New Roman"/>
                <a:cs typeface="Times New Roman"/>
              </a:rPr>
              <a:t>processing, </a:t>
            </a:r>
            <a:r>
              <a:rPr sz="2600" b="1" dirty="0">
                <a:latin typeface="Times New Roman"/>
                <a:cs typeface="Times New Roman"/>
              </a:rPr>
              <a:t>and</a:t>
            </a:r>
            <a:endParaRPr sz="2600">
              <a:latin typeface="Times New Roman"/>
              <a:cs typeface="Times New Roman"/>
            </a:endParaRPr>
          </a:p>
          <a:p>
            <a:pPr marL="1469390" indent="-343535">
              <a:lnSpc>
                <a:spcPct val="100000"/>
              </a:lnSpc>
              <a:spcBef>
                <a:spcPts val="1000"/>
              </a:spcBef>
              <a:buClr>
                <a:srgbClr val="AC84C5"/>
              </a:buClr>
              <a:buAutoNum type="arabicPeriod"/>
              <a:tabLst>
                <a:tab pos="1470025" algn="l"/>
              </a:tabLst>
            </a:pPr>
            <a:r>
              <a:rPr sz="2600" b="1" dirty="0">
                <a:latin typeface="Times New Roman"/>
                <a:cs typeface="Times New Roman"/>
              </a:rPr>
              <a:t>Image</a:t>
            </a:r>
            <a:r>
              <a:rPr sz="2600" b="1" spc="-35" dirty="0">
                <a:latin typeface="Times New Roman"/>
                <a:cs typeface="Times New Roman"/>
              </a:rPr>
              <a:t> </a:t>
            </a:r>
            <a:r>
              <a:rPr sz="2600" b="1" spc="-5" dirty="0">
                <a:latin typeface="Times New Roman"/>
                <a:cs typeface="Times New Roman"/>
              </a:rPr>
              <a:t>Processing</a:t>
            </a:r>
            <a:r>
              <a:rPr sz="2600" b="1" spc="-5" dirty="0">
                <a:solidFill>
                  <a:srgbClr val="404040"/>
                </a:solidFill>
                <a:latin typeface="Times New Roman"/>
                <a:cs typeface="Times New Roman"/>
              </a:rPr>
              <a:t>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470408"/>
            <a:ext cx="38747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spc="-5" dirty="0">
                <a:solidFill>
                  <a:srgbClr val="252525"/>
                </a:solidFill>
                <a:latin typeface="Bookman Old Style"/>
                <a:cs typeface="Bookman Old Style"/>
              </a:rPr>
              <a:t>Pre </a:t>
            </a:r>
            <a:r>
              <a:rPr sz="3600" b="1" dirty="0">
                <a:solidFill>
                  <a:srgbClr val="252525"/>
                </a:solidFill>
                <a:latin typeface="Bookman Old Style"/>
                <a:cs typeface="Bookman Old Style"/>
              </a:rPr>
              <a:t>–</a:t>
            </a:r>
            <a:r>
              <a:rPr sz="3600" b="1" spc="-85" dirty="0">
                <a:solidFill>
                  <a:srgbClr val="252525"/>
                </a:solidFill>
                <a:latin typeface="Bookman Old Style"/>
                <a:cs typeface="Bookman Old Style"/>
              </a:rPr>
              <a:t> </a:t>
            </a:r>
            <a:r>
              <a:rPr sz="3600" b="1" spc="-5" dirty="0">
                <a:solidFill>
                  <a:srgbClr val="252525"/>
                </a:solidFill>
                <a:latin typeface="Bookman Old Style"/>
                <a:cs typeface="Bookman Old Style"/>
              </a:rPr>
              <a:t>processing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184554" y="1424686"/>
            <a:ext cx="10627360" cy="4370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5A3470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5A3470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Remotely </a:t>
            </a:r>
            <a:r>
              <a:rPr sz="2600" spc="-5" dirty="0">
                <a:latin typeface="Times New Roman"/>
                <a:cs typeface="Times New Roman"/>
              </a:rPr>
              <a:t>sensed raw </a:t>
            </a:r>
            <a:r>
              <a:rPr sz="2600" dirty="0">
                <a:latin typeface="Times New Roman"/>
                <a:cs typeface="Times New Roman"/>
              </a:rPr>
              <a:t>data </a:t>
            </a:r>
            <a:r>
              <a:rPr sz="2600" spc="-5" dirty="0">
                <a:latin typeface="Times New Roman"/>
                <a:cs typeface="Times New Roman"/>
              </a:rPr>
              <a:t>generally </a:t>
            </a:r>
            <a:r>
              <a:rPr sz="2600" dirty="0">
                <a:latin typeface="Times New Roman"/>
                <a:cs typeface="Times New Roman"/>
              </a:rPr>
              <a:t>contains </a:t>
            </a:r>
            <a:r>
              <a:rPr sz="2600" spc="-5" dirty="0">
                <a:latin typeface="Times New Roman"/>
                <a:cs typeface="Times New Roman"/>
              </a:rPr>
              <a:t>flaws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deficiencies received  </a:t>
            </a:r>
            <a:r>
              <a:rPr sz="2600" dirty="0">
                <a:latin typeface="Times New Roman"/>
                <a:cs typeface="Times New Roman"/>
              </a:rPr>
              <a:t>from imaging </a:t>
            </a:r>
            <a:r>
              <a:rPr sz="2600" spc="-5" dirty="0">
                <a:latin typeface="Times New Roman"/>
                <a:cs typeface="Times New Roman"/>
              </a:rPr>
              <a:t>sensor mounted on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satellite.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correction </a:t>
            </a:r>
            <a:r>
              <a:rPr sz="2600" dirty="0">
                <a:latin typeface="Times New Roman"/>
                <a:cs typeface="Times New Roman"/>
              </a:rPr>
              <a:t>of </a:t>
            </a:r>
            <a:r>
              <a:rPr sz="2600" spc="-5" dirty="0">
                <a:latin typeface="Times New Roman"/>
                <a:cs typeface="Times New Roman"/>
              </a:rPr>
              <a:t>deficiencies  and removal </a:t>
            </a:r>
            <a:r>
              <a:rPr sz="2600" dirty="0">
                <a:latin typeface="Times New Roman"/>
                <a:cs typeface="Times New Roman"/>
              </a:rPr>
              <a:t>of flaws </a:t>
            </a:r>
            <a:r>
              <a:rPr sz="2600" spc="-5" dirty="0">
                <a:latin typeface="Times New Roman"/>
                <a:cs typeface="Times New Roman"/>
              </a:rPr>
              <a:t>present </a:t>
            </a:r>
            <a:r>
              <a:rPr sz="2600" dirty="0">
                <a:latin typeface="Times New Roman"/>
                <a:cs typeface="Times New Roman"/>
              </a:rPr>
              <a:t>in </a:t>
            </a:r>
            <a:r>
              <a:rPr sz="2600" spc="-5" dirty="0">
                <a:latin typeface="Times New Roman"/>
                <a:cs typeface="Times New Roman"/>
              </a:rPr>
              <a:t>the </a:t>
            </a:r>
            <a:r>
              <a:rPr sz="2600" dirty="0">
                <a:latin typeface="Times New Roman"/>
                <a:cs typeface="Times New Roman"/>
              </a:rPr>
              <a:t>data </a:t>
            </a:r>
            <a:r>
              <a:rPr sz="2600" spc="-5" dirty="0">
                <a:latin typeface="Times New Roman"/>
                <a:cs typeface="Times New Roman"/>
              </a:rPr>
              <a:t>through some methods </a:t>
            </a:r>
            <a:r>
              <a:rPr sz="2600" spc="-1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termed as  pre–processing </a:t>
            </a:r>
            <a:r>
              <a:rPr sz="2600" dirty="0">
                <a:latin typeface="Times New Roman"/>
                <a:cs typeface="Times New Roman"/>
              </a:rPr>
              <a:t>methods this </a:t>
            </a:r>
            <a:r>
              <a:rPr sz="2600" spc="-5" dirty="0">
                <a:latin typeface="Times New Roman"/>
                <a:cs typeface="Times New Roman"/>
              </a:rPr>
              <a:t>correction model </a:t>
            </a:r>
            <a:r>
              <a:rPr sz="2600" dirty="0">
                <a:latin typeface="Times New Roman"/>
                <a:cs typeface="Times New Roman"/>
              </a:rPr>
              <a:t>involves </a:t>
            </a:r>
            <a:r>
              <a:rPr sz="2600" spc="-5" dirty="0">
                <a:latin typeface="Times New Roman"/>
                <a:cs typeface="Times New Roman"/>
              </a:rPr>
              <a:t>to correct geometric  </a:t>
            </a:r>
            <a:r>
              <a:rPr sz="2600" dirty="0">
                <a:latin typeface="Times New Roman"/>
                <a:cs typeface="Times New Roman"/>
              </a:rPr>
              <a:t>distortions, </a:t>
            </a:r>
            <a:r>
              <a:rPr sz="2600" spc="-5" dirty="0">
                <a:latin typeface="Times New Roman"/>
                <a:cs typeface="Times New Roman"/>
              </a:rPr>
              <a:t>to calibrate </a:t>
            </a:r>
            <a:r>
              <a:rPr sz="2600" dirty="0">
                <a:latin typeface="Times New Roman"/>
                <a:cs typeface="Times New Roman"/>
              </a:rPr>
              <a:t>the data </a:t>
            </a:r>
            <a:r>
              <a:rPr sz="2600" spc="-5" dirty="0">
                <a:latin typeface="Times New Roman"/>
                <a:cs typeface="Times New Roman"/>
              </a:rPr>
              <a:t>radiometrically </a:t>
            </a:r>
            <a:r>
              <a:rPr sz="2600" dirty="0">
                <a:latin typeface="Times New Roman"/>
                <a:cs typeface="Times New Roman"/>
              </a:rPr>
              <a:t>and </a:t>
            </a:r>
            <a:r>
              <a:rPr sz="2600" spc="-5" dirty="0">
                <a:latin typeface="Times New Roman"/>
                <a:cs typeface="Times New Roman"/>
              </a:rPr>
              <a:t>to eliminate noise  present in the </a:t>
            </a:r>
            <a:r>
              <a:rPr sz="2600" dirty="0">
                <a:latin typeface="Times New Roman"/>
                <a:cs typeface="Times New Roman"/>
              </a:rPr>
              <a:t>data. </a:t>
            </a:r>
            <a:r>
              <a:rPr sz="2600" spc="-5" dirty="0">
                <a:latin typeface="Times New Roman"/>
                <a:cs typeface="Times New Roman"/>
              </a:rPr>
              <a:t>All </a:t>
            </a:r>
            <a:r>
              <a:rPr sz="2600" dirty="0">
                <a:latin typeface="Times New Roman"/>
                <a:cs typeface="Times New Roman"/>
              </a:rPr>
              <a:t>the </a:t>
            </a:r>
            <a:r>
              <a:rPr sz="2600" spc="-5" dirty="0">
                <a:latin typeface="Times New Roman"/>
                <a:cs typeface="Times New Roman"/>
              </a:rPr>
              <a:t>pre–processing methods are consider </a:t>
            </a:r>
            <a:r>
              <a:rPr sz="2600" dirty="0">
                <a:latin typeface="Times New Roman"/>
                <a:cs typeface="Times New Roman"/>
              </a:rPr>
              <a:t>under </a:t>
            </a:r>
            <a:r>
              <a:rPr sz="2600" spc="-5" dirty="0">
                <a:latin typeface="Times New Roman"/>
                <a:cs typeface="Times New Roman"/>
              </a:rPr>
              <a:t>three  </a:t>
            </a:r>
            <a:r>
              <a:rPr sz="2600" dirty="0">
                <a:latin typeface="Times New Roman"/>
                <a:cs typeface="Times New Roman"/>
              </a:rPr>
              <a:t>heads,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spc="-25" dirty="0">
                <a:latin typeface="Times New Roman"/>
                <a:cs typeface="Times New Roman"/>
              </a:rPr>
              <a:t>namely,</a:t>
            </a: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Clr>
                <a:srgbClr val="5A3470"/>
              </a:buClr>
              <a:buAutoNum type="alphaLcParenR"/>
              <a:tabLst>
                <a:tab pos="356235" algn="l"/>
              </a:tabLst>
            </a:pPr>
            <a:r>
              <a:rPr sz="2600" b="1" dirty="0">
                <a:latin typeface="Times New Roman"/>
                <a:cs typeface="Times New Roman"/>
              </a:rPr>
              <a:t>Radiometric </a:t>
            </a:r>
            <a:r>
              <a:rPr sz="2600" b="1" spc="-5">
                <a:latin typeface="Times New Roman"/>
                <a:cs typeface="Times New Roman"/>
              </a:rPr>
              <a:t>correction</a:t>
            </a:r>
            <a:r>
              <a:rPr sz="2600" b="1" spc="-60">
                <a:latin typeface="Times New Roman"/>
                <a:cs typeface="Times New Roman"/>
              </a:rPr>
              <a:t> </a:t>
            </a:r>
            <a:r>
              <a:rPr sz="2600" b="1" smtClean="0">
                <a:latin typeface="Times New Roman"/>
                <a:cs typeface="Times New Roman"/>
              </a:rPr>
              <a:t>method</a:t>
            </a: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5A3470"/>
              </a:buClr>
              <a:buAutoNum type="alphaLcParenR"/>
              <a:tabLst>
                <a:tab pos="356235" algn="l"/>
              </a:tabLst>
            </a:pPr>
            <a:r>
              <a:rPr sz="2600" b="1" dirty="0">
                <a:latin typeface="Times New Roman"/>
                <a:cs typeface="Times New Roman"/>
              </a:rPr>
              <a:t>Atmospheric </a:t>
            </a:r>
            <a:r>
              <a:rPr sz="2600" b="1" spc="-5">
                <a:latin typeface="Times New Roman"/>
                <a:cs typeface="Times New Roman"/>
              </a:rPr>
              <a:t>correction</a:t>
            </a:r>
            <a:r>
              <a:rPr sz="2600" b="1" spc="-55">
                <a:latin typeface="Times New Roman"/>
                <a:cs typeface="Times New Roman"/>
              </a:rPr>
              <a:t> </a:t>
            </a:r>
            <a:r>
              <a:rPr sz="2600" b="1" smtClean="0">
                <a:latin typeface="Times New Roman"/>
                <a:cs typeface="Times New Roman"/>
              </a:rPr>
              <a:t>method</a:t>
            </a: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lr>
                <a:srgbClr val="5A3470"/>
              </a:buClr>
              <a:buAutoNum type="alphaLcParenR"/>
              <a:tabLst>
                <a:tab pos="356235" algn="l"/>
              </a:tabLst>
            </a:pPr>
            <a:r>
              <a:rPr sz="2600" b="1" dirty="0">
                <a:latin typeface="Times New Roman"/>
                <a:cs typeface="Times New Roman"/>
              </a:rPr>
              <a:t>Geometric </a:t>
            </a:r>
            <a:r>
              <a:rPr sz="2600" b="1" spc="-10">
                <a:latin typeface="Times New Roman"/>
                <a:cs typeface="Times New Roman"/>
              </a:rPr>
              <a:t>correction</a:t>
            </a:r>
            <a:r>
              <a:rPr sz="2600" b="1" spc="-55">
                <a:latin typeface="Times New Roman"/>
                <a:cs typeface="Times New Roman"/>
              </a:rPr>
              <a:t> </a:t>
            </a:r>
            <a:r>
              <a:rPr sz="2600" b="1" smtClean="0">
                <a:latin typeface="Times New Roman"/>
                <a:cs typeface="Times New Roman"/>
              </a:rPr>
              <a:t>methods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4767" y="79781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7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71952" y="637108"/>
            <a:ext cx="7562215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1" dirty="0">
                <a:solidFill>
                  <a:srgbClr val="252525"/>
                </a:solidFill>
                <a:latin typeface="Bookman Old Style"/>
                <a:cs typeface="Bookman Old Style"/>
              </a:rPr>
              <a:t>Radiometric </a:t>
            </a:r>
            <a:r>
              <a:rPr sz="3600" b="1" spc="-5" dirty="0">
                <a:solidFill>
                  <a:srgbClr val="252525"/>
                </a:solidFill>
                <a:latin typeface="Bookman Old Style"/>
                <a:cs typeface="Bookman Old Style"/>
              </a:rPr>
              <a:t>correction</a:t>
            </a:r>
            <a:r>
              <a:rPr sz="3600" b="1" spc="-60" dirty="0">
                <a:solidFill>
                  <a:srgbClr val="252525"/>
                </a:solidFill>
                <a:latin typeface="Bookman Old Style"/>
                <a:cs typeface="Bookman Old Style"/>
              </a:rPr>
              <a:t> </a:t>
            </a:r>
            <a:r>
              <a:rPr sz="3600" b="1" spc="-5" dirty="0">
                <a:solidFill>
                  <a:srgbClr val="252525"/>
                </a:solidFill>
                <a:latin typeface="Bookman Old Style"/>
                <a:cs typeface="Bookman Old Style"/>
              </a:rPr>
              <a:t>method</a:t>
            </a:r>
            <a:endParaRPr sz="3600">
              <a:latin typeface="Bookman Old Style"/>
              <a:cs typeface="Bookman Old Style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27477" y="1769745"/>
            <a:ext cx="8448040" cy="4370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</a:pPr>
            <a:r>
              <a:rPr sz="2600" dirty="0">
                <a:solidFill>
                  <a:srgbClr val="AC84C5"/>
                </a:solidFill>
                <a:latin typeface="Wingdings 3"/>
                <a:cs typeface="Wingdings 3"/>
              </a:rPr>
              <a:t></a:t>
            </a:r>
            <a:r>
              <a:rPr sz="2600" dirty="0">
                <a:solidFill>
                  <a:srgbClr val="AC84C5"/>
                </a:solidFill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Radiometric </a:t>
            </a:r>
            <a:r>
              <a:rPr sz="2600" spc="-5" dirty="0">
                <a:latin typeface="Times New Roman"/>
                <a:cs typeface="Times New Roman"/>
              </a:rPr>
              <a:t>errors </a:t>
            </a:r>
            <a:r>
              <a:rPr sz="2600" dirty="0">
                <a:latin typeface="Times New Roman"/>
                <a:cs typeface="Times New Roman"/>
              </a:rPr>
              <a:t>are caused by </a:t>
            </a:r>
            <a:r>
              <a:rPr sz="2600" spc="-5" dirty="0">
                <a:latin typeface="Times New Roman"/>
                <a:cs typeface="Times New Roman"/>
              </a:rPr>
              <a:t>detected </a:t>
            </a:r>
            <a:r>
              <a:rPr sz="2600" dirty="0">
                <a:latin typeface="Times New Roman"/>
                <a:cs typeface="Times New Roman"/>
              </a:rPr>
              <a:t>imbalance and  </a:t>
            </a:r>
            <a:r>
              <a:rPr sz="2600" spc="-5" dirty="0">
                <a:latin typeface="Times New Roman"/>
                <a:cs typeface="Times New Roman"/>
              </a:rPr>
              <a:t>atmospheric deficiencies. Radiometric corrections are  transformation </a:t>
            </a:r>
            <a:r>
              <a:rPr sz="2600" dirty="0">
                <a:latin typeface="Times New Roman"/>
                <a:cs typeface="Times New Roman"/>
              </a:rPr>
              <a:t>on the data </a:t>
            </a:r>
            <a:r>
              <a:rPr sz="2600" spc="-5" dirty="0">
                <a:latin typeface="Times New Roman"/>
                <a:cs typeface="Times New Roman"/>
              </a:rPr>
              <a:t>in order to remove </a:t>
            </a:r>
            <a:r>
              <a:rPr sz="2600" spc="-25" dirty="0">
                <a:latin typeface="Times New Roman"/>
                <a:cs typeface="Times New Roman"/>
              </a:rPr>
              <a:t>error, </a:t>
            </a:r>
            <a:r>
              <a:rPr sz="2600" spc="-5" dirty="0">
                <a:latin typeface="Times New Roman"/>
                <a:cs typeface="Times New Roman"/>
              </a:rPr>
              <a:t>which  </a:t>
            </a:r>
            <a:r>
              <a:rPr sz="2600" dirty="0">
                <a:latin typeface="Times New Roman"/>
                <a:cs typeface="Times New Roman"/>
              </a:rPr>
              <a:t>are </a:t>
            </a:r>
            <a:r>
              <a:rPr sz="2600" spc="-5" dirty="0">
                <a:latin typeface="Times New Roman"/>
                <a:cs typeface="Times New Roman"/>
              </a:rPr>
              <a:t>geometrically independent. </a:t>
            </a:r>
            <a:r>
              <a:rPr sz="2600" dirty="0">
                <a:latin typeface="Times New Roman"/>
                <a:cs typeface="Times New Roman"/>
              </a:rPr>
              <a:t>Radiometric </a:t>
            </a:r>
            <a:r>
              <a:rPr sz="2600" spc="-5" dirty="0">
                <a:latin typeface="Times New Roman"/>
                <a:cs typeface="Times New Roman"/>
              </a:rPr>
              <a:t>corrections </a:t>
            </a:r>
            <a:r>
              <a:rPr sz="2600" dirty="0">
                <a:latin typeface="Times New Roman"/>
                <a:cs typeface="Times New Roman"/>
              </a:rPr>
              <a:t>are  </a:t>
            </a:r>
            <a:r>
              <a:rPr sz="2600" spc="-5" dirty="0">
                <a:latin typeface="Times New Roman"/>
                <a:cs typeface="Times New Roman"/>
              </a:rPr>
              <a:t>also called as cosmetic corrections </a:t>
            </a:r>
            <a:r>
              <a:rPr sz="2600" dirty="0">
                <a:latin typeface="Times New Roman"/>
                <a:cs typeface="Times New Roman"/>
              </a:rPr>
              <a:t>and are done </a:t>
            </a:r>
            <a:r>
              <a:rPr sz="2600" spc="-5" dirty="0">
                <a:latin typeface="Times New Roman"/>
                <a:cs typeface="Times New Roman"/>
              </a:rPr>
              <a:t>to </a:t>
            </a:r>
            <a:r>
              <a:rPr sz="2600" dirty="0">
                <a:latin typeface="Times New Roman"/>
                <a:cs typeface="Times New Roman"/>
              </a:rPr>
              <a:t>improve  the visual </a:t>
            </a:r>
            <a:r>
              <a:rPr sz="2600" spc="-5" dirty="0">
                <a:latin typeface="Times New Roman"/>
                <a:cs typeface="Times New Roman"/>
              </a:rPr>
              <a:t>appearance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image. Some </a:t>
            </a:r>
            <a:r>
              <a:rPr sz="2600" dirty="0">
                <a:latin typeface="Times New Roman"/>
                <a:cs typeface="Times New Roman"/>
              </a:rPr>
              <a:t>of the </a:t>
            </a:r>
            <a:r>
              <a:rPr sz="2600" spc="-5" dirty="0">
                <a:latin typeface="Times New Roman"/>
                <a:cs typeface="Times New Roman"/>
              </a:rPr>
              <a:t>radiometric  </a:t>
            </a:r>
            <a:r>
              <a:rPr sz="2600" dirty="0">
                <a:latin typeface="Times New Roman"/>
                <a:cs typeface="Times New Roman"/>
              </a:rPr>
              <a:t>distortions are </a:t>
            </a:r>
            <a:r>
              <a:rPr sz="2600" spc="-5" dirty="0">
                <a:latin typeface="Times New Roman"/>
                <a:cs typeface="Times New Roman"/>
              </a:rPr>
              <a:t>as</a:t>
            </a:r>
            <a:r>
              <a:rPr sz="2600" spc="-30" dirty="0">
                <a:latin typeface="Times New Roman"/>
                <a:cs typeface="Times New Roman"/>
              </a:rPr>
              <a:t> </a:t>
            </a:r>
            <a:r>
              <a:rPr sz="2600" dirty="0">
                <a:latin typeface="Times New Roman"/>
                <a:cs typeface="Times New Roman"/>
              </a:rPr>
              <a:t>follows:</a:t>
            </a: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10"/>
              </a:spcBef>
              <a:buClr>
                <a:srgbClr val="AC84C5"/>
              </a:buClr>
              <a:buAutoNum type="arabicPeriod"/>
              <a:tabLst>
                <a:tab pos="356235" algn="l"/>
              </a:tabLst>
            </a:pPr>
            <a:r>
              <a:rPr sz="2600" spc="-5" dirty="0">
                <a:latin typeface="Times New Roman"/>
                <a:cs typeface="Times New Roman"/>
              </a:rPr>
              <a:t>Correction </a:t>
            </a:r>
            <a:r>
              <a:rPr sz="2600" dirty="0">
                <a:latin typeface="Times New Roman"/>
                <a:cs typeface="Times New Roman"/>
              </a:rPr>
              <a:t>for </a:t>
            </a:r>
            <a:r>
              <a:rPr sz="2600" spc="-5" dirty="0">
                <a:latin typeface="Times New Roman"/>
                <a:cs typeface="Times New Roman"/>
              </a:rPr>
              <a:t>missing</a:t>
            </a:r>
            <a:r>
              <a:rPr sz="260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lines</a:t>
            </a: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994"/>
              </a:spcBef>
              <a:buClr>
                <a:srgbClr val="AC84C5"/>
              </a:buClr>
              <a:buAutoNum type="arabicPeriod"/>
              <a:tabLst>
                <a:tab pos="356235" algn="l"/>
              </a:tabLst>
            </a:pPr>
            <a:r>
              <a:rPr sz="2600" spc="-5" dirty="0">
                <a:latin typeface="Times New Roman"/>
                <a:cs typeface="Times New Roman"/>
              </a:rPr>
              <a:t>Correction </a:t>
            </a:r>
            <a:r>
              <a:rPr sz="2600" dirty="0">
                <a:latin typeface="Times New Roman"/>
                <a:cs typeface="Times New Roman"/>
              </a:rPr>
              <a:t>for periodic </a:t>
            </a:r>
            <a:r>
              <a:rPr sz="2600" spc="-5" dirty="0">
                <a:latin typeface="Times New Roman"/>
                <a:cs typeface="Times New Roman"/>
              </a:rPr>
              <a:t>line</a:t>
            </a:r>
            <a:r>
              <a:rPr sz="2600" spc="-55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striping</a:t>
            </a:r>
            <a:endParaRPr sz="2600">
              <a:latin typeface="Times New Roman"/>
              <a:cs typeface="Times New Roman"/>
            </a:endParaRPr>
          </a:p>
          <a:p>
            <a:pPr marL="355600" indent="-343535">
              <a:lnSpc>
                <a:spcPct val="100000"/>
              </a:lnSpc>
              <a:spcBef>
                <a:spcPts val="1000"/>
              </a:spcBef>
              <a:buClr>
                <a:srgbClr val="AC84C5"/>
              </a:buClr>
              <a:buAutoNum type="arabicPeriod"/>
              <a:tabLst>
                <a:tab pos="356235" algn="l"/>
              </a:tabLst>
            </a:pPr>
            <a:r>
              <a:rPr sz="2600" dirty="0">
                <a:latin typeface="Times New Roman"/>
                <a:cs typeface="Times New Roman"/>
              </a:rPr>
              <a:t>Random noise</a:t>
            </a:r>
            <a:r>
              <a:rPr sz="2600" spc="-40" dirty="0">
                <a:latin typeface="Times New Roman"/>
                <a:cs typeface="Times New Roman"/>
              </a:rPr>
              <a:t> </a:t>
            </a:r>
            <a:r>
              <a:rPr sz="2600" spc="-5" dirty="0">
                <a:latin typeface="Times New Roman"/>
                <a:cs typeface="Times New Roman"/>
              </a:rPr>
              <a:t>correction</a:t>
            </a:r>
            <a:endParaRPr sz="2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064767" y="797813"/>
            <a:ext cx="16700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8</a:t>
            </a:r>
            <a:endParaRPr sz="20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7467" y="834622"/>
            <a:ext cx="141605" cy="28448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215"/>
              </a:lnSpc>
            </a:pPr>
            <a:r>
              <a:rPr sz="2000" dirty="0">
                <a:solidFill>
                  <a:srgbClr val="FDFFFF"/>
                </a:solidFill>
                <a:latin typeface="Arial"/>
                <a:cs typeface="Arial"/>
              </a:rPr>
              <a:t>9</a:t>
            </a:r>
            <a:endParaRPr sz="20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601218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6014850" y="0"/>
            <a:ext cx="6177150" cy="6858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623559" y="3040379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736091" y="0"/>
                </a:moveTo>
                <a:lnTo>
                  <a:pt x="736091" y="121158"/>
                </a:lnTo>
                <a:lnTo>
                  <a:pt x="0" y="121158"/>
                </a:lnTo>
                <a:lnTo>
                  <a:pt x="0" y="363474"/>
                </a:lnTo>
                <a:lnTo>
                  <a:pt x="736091" y="363474"/>
                </a:lnTo>
                <a:lnTo>
                  <a:pt x="736091" y="484632"/>
                </a:lnTo>
                <a:lnTo>
                  <a:pt x="978408" y="242316"/>
                </a:lnTo>
                <a:lnTo>
                  <a:pt x="736091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623559" y="3040379"/>
            <a:ext cx="978535" cy="485140"/>
          </a:xfrm>
          <a:custGeom>
            <a:avLst/>
            <a:gdLst/>
            <a:ahLst/>
            <a:cxnLst/>
            <a:rect l="l" t="t" r="r" b="b"/>
            <a:pathLst>
              <a:path w="978534" h="485139">
                <a:moveTo>
                  <a:pt x="0" y="121158"/>
                </a:moveTo>
                <a:lnTo>
                  <a:pt x="736091" y="121158"/>
                </a:lnTo>
                <a:lnTo>
                  <a:pt x="736091" y="0"/>
                </a:lnTo>
                <a:lnTo>
                  <a:pt x="978408" y="242316"/>
                </a:lnTo>
                <a:lnTo>
                  <a:pt x="736091" y="484632"/>
                </a:lnTo>
                <a:lnTo>
                  <a:pt x="736091" y="363474"/>
                </a:lnTo>
                <a:lnTo>
                  <a:pt x="0" y="363474"/>
                </a:lnTo>
                <a:lnTo>
                  <a:pt x="0" y="121158"/>
                </a:lnTo>
                <a:close/>
              </a:path>
            </a:pathLst>
          </a:custGeom>
          <a:ln w="15240">
            <a:solidFill>
              <a:srgbClr val="7D5F9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76529" y="18999"/>
            <a:ext cx="5036820" cy="5143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Correction </a:t>
            </a:r>
            <a:r>
              <a:rPr sz="3200" b="1" dirty="0">
                <a:solidFill>
                  <a:srgbClr val="FFFF00"/>
                </a:solidFill>
                <a:latin typeface="Times New Roman"/>
                <a:cs typeface="Times New Roman"/>
              </a:rPr>
              <a:t>for Missing</a:t>
            </a:r>
            <a:r>
              <a:rPr sz="3200" b="1" spc="-13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32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Lines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55264" y="1956816"/>
            <a:ext cx="103505" cy="431800"/>
          </a:xfrm>
          <a:custGeom>
            <a:avLst/>
            <a:gdLst/>
            <a:ahLst/>
            <a:cxnLst/>
            <a:rect l="l" t="t" r="r" b="b"/>
            <a:pathLst>
              <a:path w="103505" h="431800">
                <a:moveTo>
                  <a:pt x="51903" y="25110"/>
                </a:moveTo>
                <a:lnTo>
                  <a:pt x="45506" y="35999"/>
                </a:lnTo>
                <a:lnTo>
                  <a:pt x="44068" y="425323"/>
                </a:lnTo>
                <a:lnTo>
                  <a:pt x="44190" y="428879"/>
                </a:lnTo>
                <a:lnTo>
                  <a:pt x="46862" y="431673"/>
                </a:lnTo>
                <a:lnTo>
                  <a:pt x="53848" y="431673"/>
                </a:lnTo>
                <a:lnTo>
                  <a:pt x="56768" y="428879"/>
                </a:lnTo>
                <a:lnTo>
                  <a:pt x="56768" y="425323"/>
                </a:lnTo>
                <a:lnTo>
                  <a:pt x="58194" y="35976"/>
                </a:lnTo>
                <a:lnTo>
                  <a:pt x="51903" y="25110"/>
                </a:lnTo>
                <a:close/>
              </a:path>
              <a:path w="103505" h="431800">
                <a:moveTo>
                  <a:pt x="58286" y="10948"/>
                </a:moveTo>
                <a:lnTo>
                  <a:pt x="58208" y="35999"/>
                </a:lnTo>
                <a:lnTo>
                  <a:pt x="90678" y="92075"/>
                </a:lnTo>
                <a:lnTo>
                  <a:pt x="92329" y="95123"/>
                </a:lnTo>
                <a:lnTo>
                  <a:pt x="96266" y="96138"/>
                </a:lnTo>
                <a:lnTo>
                  <a:pt x="99314" y="94487"/>
                </a:lnTo>
                <a:lnTo>
                  <a:pt x="102362" y="92710"/>
                </a:lnTo>
                <a:lnTo>
                  <a:pt x="103378" y="88773"/>
                </a:lnTo>
                <a:lnTo>
                  <a:pt x="58286" y="10948"/>
                </a:lnTo>
                <a:close/>
              </a:path>
              <a:path w="103505" h="431800">
                <a:moveTo>
                  <a:pt x="45593" y="10803"/>
                </a:moveTo>
                <a:lnTo>
                  <a:pt x="0" y="88392"/>
                </a:lnTo>
                <a:lnTo>
                  <a:pt x="1016" y="92329"/>
                </a:lnTo>
                <a:lnTo>
                  <a:pt x="4064" y="94107"/>
                </a:lnTo>
                <a:lnTo>
                  <a:pt x="6985" y="95885"/>
                </a:lnTo>
                <a:lnTo>
                  <a:pt x="10922" y="94869"/>
                </a:lnTo>
                <a:lnTo>
                  <a:pt x="45506" y="35999"/>
                </a:lnTo>
                <a:lnTo>
                  <a:pt x="45593" y="10803"/>
                </a:lnTo>
                <a:close/>
              </a:path>
              <a:path w="103505" h="431800">
                <a:moveTo>
                  <a:pt x="55499" y="6223"/>
                </a:moveTo>
                <a:lnTo>
                  <a:pt x="48514" y="6223"/>
                </a:lnTo>
                <a:lnTo>
                  <a:pt x="47991" y="6723"/>
                </a:lnTo>
                <a:lnTo>
                  <a:pt x="45593" y="10803"/>
                </a:lnTo>
                <a:lnTo>
                  <a:pt x="45506" y="35999"/>
                </a:lnTo>
                <a:lnTo>
                  <a:pt x="51903" y="25110"/>
                </a:lnTo>
                <a:lnTo>
                  <a:pt x="46482" y="15748"/>
                </a:lnTo>
                <a:lnTo>
                  <a:pt x="58268" y="15748"/>
                </a:lnTo>
                <a:lnTo>
                  <a:pt x="58202" y="10803"/>
                </a:lnTo>
                <a:lnTo>
                  <a:pt x="55624" y="6354"/>
                </a:lnTo>
                <a:lnTo>
                  <a:pt x="55499" y="6223"/>
                </a:lnTo>
                <a:close/>
              </a:path>
              <a:path w="103505" h="431800">
                <a:moveTo>
                  <a:pt x="58268" y="15748"/>
                </a:moveTo>
                <a:lnTo>
                  <a:pt x="57404" y="15748"/>
                </a:lnTo>
                <a:lnTo>
                  <a:pt x="51903" y="25110"/>
                </a:lnTo>
                <a:lnTo>
                  <a:pt x="58194" y="35976"/>
                </a:lnTo>
                <a:lnTo>
                  <a:pt x="58268" y="15748"/>
                </a:lnTo>
                <a:close/>
              </a:path>
              <a:path w="103505" h="431800">
                <a:moveTo>
                  <a:pt x="57404" y="15748"/>
                </a:moveTo>
                <a:lnTo>
                  <a:pt x="46482" y="15748"/>
                </a:lnTo>
                <a:lnTo>
                  <a:pt x="51903" y="25110"/>
                </a:lnTo>
                <a:lnTo>
                  <a:pt x="57404" y="15748"/>
                </a:lnTo>
                <a:close/>
              </a:path>
              <a:path w="103505" h="431800">
                <a:moveTo>
                  <a:pt x="55624" y="6354"/>
                </a:moveTo>
                <a:lnTo>
                  <a:pt x="58286" y="10948"/>
                </a:lnTo>
                <a:lnTo>
                  <a:pt x="58171" y="9017"/>
                </a:lnTo>
                <a:lnTo>
                  <a:pt x="55624" y="6354"/>
                </a:lnTo>
                <a:close/>
              </a:path>
              <a:path w="103505" h="431800">
                <a:moveTo>
                  <a:pt x="47991" y="6723"/>
                </a:moveTo>
                <a:lnTo>
                  <a:pt x="45593" y="9017"/>
                </a:lnTo>
                <a:lnTo>
                  <a:pt x="45593" y="10803"/>
                </a:lnTo>
                <a:lnTo>
                  <a:pt x="47991" y="6723"/>
                </a:lnTo>
                <a:close/>
              </a:path>
              <a:path w="103505" h="431800">
                <a:moveTo>
                  <a:pt x="51943" y="0"/>
                </a:moveTo>
                <a:lnTo>
                  <a:pt x="47991" y="6723"/>
                </a:lnTo>
                <a:lnTo>
                  <a:pt x="48514" y="6223"/>
                </a:lnTo>
                <a:lnTo>
                  <a:pt x="55548" y="6223"/>
                </a:lnTo>
                <a:lnTo>
                  <a:pt x="51943" y="0"/>
                </a:lnTo>
                <a:close/>
              </a:path>
              <a:path w="103505" h="431800">
                <a:moveTo>
                  <a:pt x="55548" y="6223"/>
                </a:moveTo>
                <a:lnTo>
                  <a:pt x="55624" y="6354"/>
                </a:lnTo>
                <a:lnTo>
                  <a:pt x="55548" y="62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3180460" y="2702051"/>
            <a:ext cx="103505" cy="474345"/>
          </a:xfrm>
          <a:custGeom>
            <a:avLst/>
            <a:gdLst/>
            <a:ahLst/>
            <a:cxnLst/>
            <a:rect l="l" t="t" r="r" b="b"/>
            <a:pathLst>
              <a:path w="103504" h="474344">
                <a:moveTo>
                  <a:pt x="51904" y="25109"/>
                </a:moveTo>
                <a:lnTo>
                  <a:pt x="45514" y="35985"/>
                </a:lnTo>
                <a:lnTo>
                  <a:pt x="44068" y="467868"/>
                </a:lnTo>
                <a:lnTo>
                  <a:pt x="44068" y="471297"/>
                </a:lnTo>
                <a:lnTo>
                  <a:pt x="46862" y="474218"/>
                </a:lnTo>
                <a:lnTo>
                  <a:pt x="53847" y="474218"/>
                </a:lnTo>
                <a:lnTo>
                  <a:pt x="56768" y="471297"/>
                </a:lnTo>
                <a:lnTo>
                  <a:pt x="58203" y="35985"/>
                </a:lnTo>
                <a:lnTo>
                  <a:pt x="51904" y="25109"/>
                </a:lnTo>
                <a:close/>
              </a:path>
              <a:path w="103504" h="474344">
                <a:moveTo>
                  <a:pt x="58287" y="10949"/>
                </a:moveTo>
                <a:lnTo>
                  <a:pt x="58203" y="35985"/>
                </a:lnTo>
                <a:lnTo>
                  <a:pt x="92455" y="95123"/>
                </a:lnTo>
                <a:lnTo>
                  <a:pt x="96265" y="96138"/>
                </a:lnTo>
                <a:lnTo>
                  <a:pt x="99313" y="94361"/>
                </a:lnTo>
                <a:lnTo>
                  <a:pt x="102362" y="92710"/>
                </a:lnTo>
                <a:lnTo>
                  <a:pt x="103377" y="88773"/>
                </a:lnTo>
                <a:lnTo>
                  <a:pt x="58287" y="10949"/>
                </a:lnTo>
                <a:close/>
              </a:path>
              <a:path w="103504" h="474344">
                <a:moveTo>
                  <a:pt x="45593" y="10803"/>
                </a:moveTo>
                <a:lnTo>
                  <a:pt x="0" y="88392"/>
                </a:lnTo>
                <a:lnTo>
                  <a:pt x="1015" y="92328"/>
                </a:lnTo>
                <a:lnTo>
                  <a:pt x="7112" y="95885"/>
                </a:lnTo>
                <a:lnTo>
                  <a:pt x="10921" y="94869"/>
                </a:lnTo>
                <a:lnTo>
                  <a:pt x="45514" y="35985"/>
                </a:lnTo>
                <a:lnTo>
                  <a:pt x="45593" y="10803"/>
                </a:lnTo>
                <a:close/>
              </a:path>
              <a:path w="103504" h="474344">
                <a:moveTo>
                  <a:pt x="58271" y="15748"/>
                </a:moveTo>
                <a:lnTo>
                  <a:pt x="57403" y="15748"/>
                </a:lnTo>
                <a:lnTo>
                  <a:pt x="51904" y="25109"/>
                </a:lnTo>
                <a:lnTo>
                  <a:pt x="58203" y="35985"/>
                </a:lnTo>
                <a:lnTo>
                  <a:pt x="58271" y="15748"/>
                </a:lnTo>
                <a:close/>
              </a:path>
              <a:path w="103504" h="474344">
                <a:moveTo>
                  <a:pt x="55499" y="6223"/>
                </a:moveTo>
                <a:lnTo>
                  <a:pt x="48513" y="6223"/>
                </a:lnTo>
                <a:lnTo>
                  <a:pt x="47991" y="6723"/>
                </a:lnTo>
                <a:lnTo>
                  <a:pt x="45593" y="10803"/>
                </a:lnTo>
                <a:lnTo>
                  <a:pt x="45514" y="35985"/>
                </a:lnTo>
                <a:lnTo>
                  <a:pt x="51904" y="25109"/>
                </a:lnTo>
                <a:lnTo>
                  <a:pt x="46481" y="15748"/>
                </a:lnTo>
                <a:lnTo>
                  <a:pt x="58271" y="15748"/>
                </a:lnTo>
                <a:lnTo>
                  <a:pt x="58202" y="10803"/>
                </a:lnTo>
                <a:lnTo>
                  <a:pt x="55624" y="6354"/>
                </a:lnTo>
                <a:lnTo>
                  <a:pt x="55499" y="6223"/>
                </a:lnTo>
                <a:close/>
              </a:path>
              <a:path w="103504" h="474344">
                <a:moveTo>
                  <a:pt x="57403" y="15748"/>
                </a:moveTo>
                <a:lnTo>
                  <a:pt x="46481" y="15748"/>
                </a:lnTo>
                <a:lnTo>
                  <a:pt x="51904" y="25109"/>
                </a:lnTo>
                <a:lnTo>
                  <a:pt x="57403" y="15748"/>
                </a:lnTo>
                <a:close/>
              </a:path>
              <a:path w="103504" h="474344">
                <a:moveTo>
                  <a:pt x="55624" y="6354"/>
                </a:moveTo>
                <a:lnTo>
                  <a:pt x="58287" y="10949"/>
                </a:lnTo>
                <a:lnTo>
                  <a:pt x="58171" y="9017"/>
                </a:lnTo>
                <a:lnTo>
                  <a:pt x="55624" y="6354"/>
                </a:lnTo>
                <a:close/>
              </a:path>
              <a:path w="103504" h="474344">
                <a:moveTo>
                  <a:pt x="47991" y="6723"/>
                </a:moveTo>
                <a:lnTo>
                  <a:pt x="45593" y="9017"/>
                </a:lnTo>
                <a:lnTo>
                  <a:pt x="45593" y="10803"/>
                </a:lnTo>
                <a:lnTo>
                  <a:pt x="47991" y="6723"/>
                </a:lnTo>
                <a:close/>
              </a:path>
              <a:path w="103504" h="474344">
                <a:moveTo>
                  <a:pt x="51943" y="0"/>
                </a:moveTo>
                <a:lnTo>
                  <a:pt x="47991" y="6723"/>
                </a:lnTo>
                <a:lnTo>
                  <a:pt x="48513" y="6223"/>
                </a:lnTo>
                <a:lnTo>
                  <a:pt x="55548" y="6223"/>
                </a:lnTo>
                <a:lnTo>
                  <a:pt x="51943" y="0"/>
                </a:lnTo>
                <a:close/>
              </a:path>
              <a:path w="103504" h="474344">
                <a:moveTo>
                  <a:pt x="55548" y="6223"/>
                </a:moveTo>
                <a:lnTo>
                  <a:pt x="55624" y="6354"/>
                </a:lnTo>
                <a:lnTo>
                  <a:pt x="55548" y="6223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4730877" y="6167602"/>
            <a:ext cx="103505" cy="690880"/>
          </a:xfrm>
          <a:custGeom>
            <a:avLst/>
            <a:gdLst/>
            <a:ahLst/>
            <a:cxnLst/>
            <a:rect l="l" t="t" r="r" b="b"/>
            <a:pathLst>
              <a:path w="103504" h="690879">
                <a:moveTo>
                  <a:pt x="53620" y="25244"/>
                </a:moveTo>
                <a:lnTo>
                  <a:pt x="46901" y="35968"/>
                </a:lnTo>
                <a:lnTo>
                  <a:pt x="26813" y="690396"/>
                </a:lnTo>
                <a:lnTo>
                  <a:pt x="39525" y="690396"/>
                </a:lnTo>
                <a:lnTo>
                  <a:pt x="59604" y="36249"/>
                </a:lnTo>
                <a:lnTo>
                  <a:pt x="53620" y="25244"/>
                </a:lnTo>
                <a:close/>
              </a:path>
              <a:path w="103504" h="690879">
                <a:moveTo>
                  <a:pt x="60386" y="11087"/>
                </a:moveTo>
                <a:lnTo>
                  <a:pt x="59604" y="36249"/>
                </a:lnTo>
                <a:lnTo>
                  <a:pt x="90550" y="93154"/>
                </a:lnTo>
                <a:lnTo>
                  <a:pt x="92201" y="96240"/>
                </a:lnTo>
                <a:lnTo>
                  <a:pt x="96012" y="97370"/>
                </a:lnTo>
                <a:lnTo>
                  <a:pt x="99187" y="95707"/>
                </a:lnTo>
                <a:lnTo>
                  <a:pt x="102235" y="94030"/>
                </a:lnTo>
                <a:lnTo>
                  <a:pt x="103377" y="90170"/>
                </a:lnTo>
                <a:lnTo>
                  <a:pt x="101671" y="86995"/>
                </a:lnTo>
                <a:lnTo>
                  <a:pt x="60386" y="11087"/>
                </a:lnTo>
                <a:close/>
              </a:path>
              <a:path w="103504" h="690879">
                <a:moveTo>
                  <a:pt x="47687" y="10683"/>
                </a:moveTo>
                <a:lnTo>
                  <a:pt x="1905" y="84023"/>
                </a:lnTo>
                <a:lnTo>
                  <a:pt x="0" y="86995"/>
                </a:lnTo>
                <a:lnTo>
                  <a:pt x="888" y="90919"/>
                </a:lnTo>
                <a:lnTo>
                  <a:pt x="3937" y="92773"/>
                </a:lnTo>
                <a:lnTo>
                  <a:pt x="6858" y="94627"/>
                </a:lnTo>
                <a:lnTo>
                  <a:pt x="10795" y="93726"/>
                </a:lnTo>
                <a:lnTo>
                  <a:pt x="12573" y="90754"/>
                </a:lnTo>
                <a:lnTo>
                  <a:pt x="46901" y="35968"/>
                </a:lnTo>
                <a:lnTo>
                  <a:pt x="47687" y="10683"/>
                </a:lnTo>
                <a:close/>
              </a:path>
              <a:path w="103504" h="690879">
                <a:moveTo>
                  <a:pt x="60238" y="15621"/>
                </a:moveTo>
                <a:lnTo>
                  <a:pt x="48387" y="15621"/>
                </a:lnTo>
                <a:lnTo>
                  <a:pt x="59436" y="15963"/>
                </a:lnTo>
                <a:lnTo>
                  <a:pt x="53620" y="25244"/>
                </a:lnTo>
                <a:lnTo>
                  <a:pt x="59604" y="36249"/>
                </a:lnTo>
                <a:lnTo>
                  <a:pt x="60238" y="15621"/>
                </a:lnTo>
                <a:close/>
              </a:path>
              <a:path w="103504" h="690879">
                <a:moveTo>
                  <a:pt x="50673" y="6134"/>
                </a:moveTo>
                <a:lnTo>
                  <a:pt x="50317" y="6469"/>
                </a:lnTo>
                <a:lnTo>
                  <a:pt x="47687" y="10683"/>
                </a:lnTo>
                <a:lnTo>
                  <a:pt x="46901" y="35968"/>
                </a:lnTo>
                <a:lnTo>
                  <a:pt x="53620" y="25244"/>
                </a:lnTo>
                <a:lnTo>
                  <a:pt x="48387" y="15621"/>
                </a:lnTo>
                <a:lnTo>
                  <a:pt x="60238" y="15621"/>
                </a:lnTo>
                <a:lnTo>
                  <a:pt x="60386" y="11087"/>
                </a:lnTo>
                <a:lnTo>
                  <a:pt x="57874" y="6469"/>
                </a:lnTo>
                <a:lnTo>
                  <a:pt x="50673" y="6134"/>
                </a:lnTo>
                <a:close/>
              </a:path>
              <a:path w="103504" h="690879">
                <a:moveTo>
                  <a:pt x="48387" y="15621"/>
                </a:moveTo>
                <a:lnTo>
                  <a:pt x="53620" y="25244"/>
                </a:lnTo>
                <a:lnTo>
                  <a:pt x="59436" y="15963"/>
                </a:lnTo>
                <a:lnTo>
                  <a:pt x="48387" y="15621"/>
                </a:lnTo>
                <a:close/>
              </a:path>
              <a:path w="103504" h="690879">
                <a:moveTo>
                  <a:pt x="57846" y="6417"/>
                </a:moveTo>
                <a:lnTo>
                  <a:pt x="60386" y="11087"/>
                </a:lnTo>
                <a:lnTo>
                  <a:pt x="60451" y="9283"/>
                </a:lnTo>
                <a:lnTo>
                  <a:pt x="57846" y="6417"/>
                </a:lnTo>
                <a:close/>
              </a:path>
              <a:path w="103504" h="690879">
                <a:moveTo>
                  <a:pt x="50317" y="6469"/>
                </a:moveTo>
                <a:lnTo>
                  <a:pt x="47751" y="8890"/>
                </a:lnTo>
                <a:lnTo>
                  <a:pt x="47687" y="10683"/>
                </a:lnTo>
                <a:lnTo>
                  <a:pt x="50317" y="6469"/>
                </a:lnTo>
                <a:close/>
              </a:path>
              <a:path w="103504" h="690879">
                <a:moveTo>
                  <a:pt x="54356" y="0"/>
                </a:moveTo>
                <a:lnTo>
                  <a:pt x="50317" y="6469"/>
                </a:lnTo>
                <a:lnTo>
                  <a:pt x="50673" y="6134"/>
                </a:lnTo>
                <a:lnTo>
                  <a:pt x="57692" y="6134"/>
                </a:lnTo>
                <a:lnTo>
                  <a:pt x="54356" y="0"/>
                </a:lnTo>
                <a:close/>
              </a:path>
              <a:path w="103504" h="690879">
                <a:moveTo>
                  <a:pt x="57692" y="6134"/>
                </a:moveTo>
                <a:lnTo>
                  <a:pt x="50673" y="6134"/>
                </a:lnTo>
                <a:lnTo>
                  <a:pt x="57785" y="6350"/>
                </a:lnTo>
                <a:lnTo>
                  <a:pt x="57692" y="6134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86</TotalTime>
  <Words>1836</Words>
  <Application>Microsoft Macintosh PowerPoint</Application>
  <PresentationFormat>Widescreen</PresentationFormat>
  <Paragraphs>196</Paragraphs>
  <Slides>45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2" baseType="lpstr">
      <vt:lpstr>Arial</vt:lpstr>
      <vt:lpstr>Arial Black</vt:lpstr>
      <vt:lpstr>Bookman Old Style</vt:lpstr>
      <vt:lpstr>Calibri</vt:lpstr>
      <vt:lpstr>Times New Roman</vt:lpstr>
      <vt:lpstr>Wingdings 3</vt:lpstr>
      <vt:lpstr>Office Theme</vt:lpstr>
      <vt:lpstr>PowerPoint Presentation</vt:lpstr>
      <vt:lpstr>Introduction</vt:lpstr>
      <vt:lpstr>Definition</vt:lpstr>
      <vt:lpstr>The Origin of Digital image Processing</vt:lpstr>
      <vt:lpstr>Different Stages in Digital Image  Processing</vt:lpstr>
      <vt:lpstr>PowerPoint Presentation</vt:lpstr>
      <vt:lpstr>Pre – processing</vt:lpstr>
      <vt:lpstr>Radiometric correction method</vt:lpstr>
      <vt:lpstr>Correction for Missing Lines</vt:lpstr>
      <vt:lpstr>PowerPoint Presentation</vt:lpstr>
      <vt:lpstr>PowerPoint Presentation</vt:lpstr>
      <vt:lpstr>PowerPoint Presentation</vt:lpstr>
      <vt:lpstr>Atmospheric correction method</vt:lpstr>
      <vt:lpstr>PowerPoint Presentation</vt:lpstr>
      <vt:lpstr>PowerPoint Presentation</vt:lpstr>
      <vt:lpstr>Geometric correction methods</vt:lpstr>
      <vt:lpstr>What is Geometric correction?</vt:lpstr>
      <vt:lpstr>PowerPoint Presentation</vt:lpstr>
      <vt:lpstr>PowerPoint Presentation</vt:lpstr>
      <vt:lpstr>PowerPoint Presentation</vt:lpstr>
      <vt:lpstr> Systematic Correction: when the geometric reference data or geometry  of sensor are given or measured, the geometric distortion can be  systematically avoided. Generally systematic correction is sufficient to  remove all errors.</vt:lpstr>
      <vt:lpstr>PowerPoint Presentation</vt:lpstr>
      <vt:lpstr>PowerPoint Presentation</vt:lpstr>
      <vt:lpstr>Image Processing:</vt:lpstr>
      <vt:lpstr>Image Registration</vt:lpstr>
      <vt:lpstr>PowerPoint Presentation</vt:lpstr>
      <vt:lpstr>PowerPoint Presentation</vt:lpstr>
      <vt:lpstr>Image Enhancement</vt:lpstr>
      <vt:lpstr>PowerPoint Presentation</vt:lpstr>
      <vt:lpstr>PowerPoint Presentation</vt:lpstr>
      <vt:lpstr>PowerPoint Presentation</vt:lpstr>
      <vt:lpstr>PowerPoint Presentation</vt:lpstr>
      <vt:lpstr>Image Filtering</vt:lpstr>
      <vt:lpstr>PowerPoint Presentation</vt:lpstr>
      <vt:lpstr>PowerPoint Presentation</vt:lpstr>
      <vt:lpstr>PowerPoint Presentation</vt:lpstr>
      <vt:lpstr>Image Transformation</vt:lpstr>
      <vt:lpstr>Principal Component Analysis (PCA)</vt:lpstr>
      <vt:lpstr>PowerPoint Presentation</vt:lpstr>
      <vt:lpstr>Image Classification</vt:lpstr>
      <vt:lpstr>Supervised Classification</vt:lpstr>
      <vt:lpstr>PowerPoint Presentation</vt:lpstr>
      <vt:lpstr>Unsupervised Classification</vt:lpstr>
      <vt:lpstr>PowerPoint Presentation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Anjali</dc:creator>
  <cp:lastModifiedBy>Microsoft Office User</cp:lastModifiedBy>
  <cp:revision>11</cp:revision>
  <dcterms:created xsi:type="dcterms:W3CDTF">2019-03-25T12:18:27Z</dcterms:created>
  <dcterms:modified xsi:type="dcterms:W3CDTF">2019-10-05T03:12:49Z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2017-02-17T00:00:00Z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2019-03-25T00:00:00Z</vt:filetime>
  </property>
</Properties>
</file>