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7" r:id="rId29"/>
    <p:sldId id="285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 snapToObjects="1">
      <p:cViewPr>
        <p:scale>
          <a:sx n="100" d="100"/>
          <a:sy n="100" d="100"/>
        </p:scale>
        <p:origin x="10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8C60-107A-2A41-91B5-D1F5FB2F90A6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3BB9-90EB-944C-919A-D411D556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Sarika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ingh</a:t>
            </a:r>
          </a:p>
          <a:p>
            <a:r>
              <a:rPr lang="en-US" smtClean="0"/>
              <a:t>FACULTY OF MANAGEMENT STUDIES MLSU UDAIPUR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Full Cost Pricing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Full </a:t>
            </a:r>
            <a:r>
              <a:rPr lang="en-US" dirty="0"/>
              <a:t>cost of making the product plus a % mark </a:t>
            </a:r>
            <a:r>
              <a:rPr lang="en-US" dirty="0" smtClean="0"/>
              <a:t>up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Price is set by calculating the full costs (variable/direct plus fixed/indirect cost) of a product and adding a profit </a:t>
            </a:r>
            <a:r>
              <a:rPr lang="en-US" dirty="0" smtClean="0"/>
              <a:t>margin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4144488"/>
            <a:ext cx="5545778" cy="20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up Pricing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6" y="1690688"/>
            <a:ext cx="7952464" cy="4351338"/>
          </a:xfrm>
        </p:spPr>
      </p:pic>
    </p:spTree>
    <p:extLst>
      <p:ext uri="{BB962C8B-B14F-4D97-AF65-F5344CB8AC3E}">
        <p14:creationId xmlns:p14="http://schemas.microsoft.com/office/powerpoint/2010/main" val="8348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Contribution (marginal) </a:t>
            </a:r>
            <a:r>
              <a:rPr lang="en-US" dirty="0" smtClean="0"/>
              <a:t>pricing</a:t>
            </a:r>
          </a:p>
          <a:p>
            <a:r>
              <a:rPr lang="en-US" dirty="0" smtClean="0"/>
              <a:t>Contribution </a:t>
            </a:r>
            <a:r>
              <a:rPr lang="en-US" dirty="0"/>
              <a:t>margin - also called gross profit - is the sales price received minus the variable cost.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75000"/>
            <a:ext cx="9144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Pricing strategy refers to method companies use to price their products or services.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price of the products and services are set on the basis their expenses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They add on a certain percentage so they can make a profit.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There are several different pricing strategies to fulfil their objectives</a:t>
            </a:r>
          </a:p>
        </p:txBody>
      </p:sp>
    </p:spTree>
    <p:extLst>
      <p:ext uri="{BB962C8B-B14F-4D97-AF65-F5344CB8AC3E}">
        <p14:creationId xmlns:p14="http://schemas.microsoft.com/office/powerpoint/2010/main" val="15252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pricing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Penetration Pricing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Skimming Pricing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Competition Pricing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Economy Pricing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Bundle Pricing (Combo)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Psychological Pricing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Premium Pricing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One price policy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Discounting Pricing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Discriminatory </a:t>
            </a:r>
            <a:r>
              <a:rPr lang="en-US" dirty="0" smtClean="0"/>
              <a:t>Pricing</a:t>
            </a:r>
          </a:p>
          <a:p>
            <a:r>
              <a:rPr lang="en-US" dirty="0" smtClean="0"/>
              <a:t> </a:t>
            </a:r>
            <a:r>
              <a:rPr lang="en-US" dirty="0"/>
              <a:t>11. Promotional Pricing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Product line </a:t>
            </a:r>
            <a:r>
              <a:rPr lang="en-US" dirty="0" smtClean="0"/>
              <a:t>Pricing</a:t>
            </a:r>
          </a:p>
          <a:p>
            <a:r>
              <a:rPr lang="en-US" dirty="0" smtClean="0"/>
              <a:t>13 Predatory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825625"/>
            <a:ext cx="9004300" cy="4351338"/>
          </a:xfrm>
        </p:spPr>
      </p:pic>
    </p:spTree>
    <p:extLst>
      <p:ext uri="{BB962C8B-B14F-4D97-AF65-F5344CB8AC3E}">
        <p14:creationId xmlns:p14="http://schemas.microsoft.com/office/powerpoint/2010/main" val="13937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621" y="4375"/>
            <a:ext cx="590804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1. </a:t>
            </a:r>
            <a:r>
              <a:rPr b="1" spc="-35" dirty="0">
                <a:solidFill>
                  <a:srgbClr val="A6A6A6"/>
                </a:solidFill>
                <a:latin typeface="Carlito"/>
                <a:cs typeface="Carlito"/>
              </a:rPr>
              <a:t>PENETRATION</a:t>
            </a:r>
            <a:r>
              <a:rPr b="1" spc="-1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587500"/>
            <a:ext cx="8102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8818" y="126356"/>
            <a:ext cx="521398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2. SKIMMING</a:t>
            </a:r>
            <a:r>
              <a:rPr b="1" spc="-7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1765300"/>
            <a:ext cx="6934200" cy="412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765300"/>
            <a:ext cx="1016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0865" y="80254"/>
            <a:ext cx="596455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3. </a:t>
            </a:r>
            <a:r>
              <a:rPr b="1" spc="-10" dirty="0">
                <a:solidFill>
                  <a:srgbClr val="A6A6A6"/>
                </a:solidFill>
                <a:latin typeface="Carlito"/>
                <a:cs typeface="Carlito"/>
              </a:rPr>
              <a:t>COMPETITION</a:t>
            </a:r>
            <a:r>
              <a:rPr b="1" spc="-6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3110865" y="1638436"/>
            <a:ext cx="8686800" cy="4965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5300" y="1955800"/>
            <a:ext cx="355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Competitive pricing</a:t>
            </a:r>
            <a:r>
              <a:rPr lang="en-US" dirty="0"/>
              <a:t> is a </a:t>
            </a:r>
            <a:r>
              <a:rPr lang="en-US" b="1" dirty="0"/>
              <a:t>pricing strategy</a:t>
            </a:r>
            <a:r>
              <a:rPr lang="en-US" dirty="0"/>
              <a:t> in which the </a:t>
            </a:r>
            <a:r>
              <a:rPr lang="en-US" b="1" dirty="0"/>
              <a:t>competitors</a:t>
            </a:r>
            <a:r>
              <a:rPr lang="en-US" dirty="0"/>
              <a:t>' </a:t>
            </a:r>
            <a:r>
              <a:rPr lang="en-US" b="1" dirty="0"/>
              <a:t>prices</a:t>
            </a:r>
            <a:r>
              <a:rPr lang="en-US" dirty="0"/>
              <a:t> are taken into consideration when setting the </a:t>
            </a:r>
            <a:r>
              <a:rPr lang="en-US" b="1" dirty="0"/>
              <a:t>price</a:t>
            </a:r>
            <a:r>
              <a:rPr lang="en-US" dirty="0"/>
              <a:t> of the same or similar products. The focus is on </a:t>
            </a:r>
            <a:r>
              <a:rPr lang="en-US" b="1" dirty="0"/>
              <a:t>competition</a:t>
            </a:r>
            <a:r>
              <a:rPr lang="en-US" dirty="0"/>
              <a:t>-driven </a:t>
            </a:r>
            <a:r>
              <a:rPr lang="en-US" b="1" dirty="0"/>
              <a:t>prices</a:t>
            </a:r>
            <a:r>
              <a:rPr lang="en-US" dirty="0"/>
              <a:t> rather than production costs and overheads.</a:t>
            </a:r>
          </a:p>
        </p:txBody>
      </p:sp>
    </p:spTree>
    <p:extLst>
      <p:ext uri="{BB962C8B-B14F-4D97-AF65-F5344CB8AC3E}">
        <p14:creationId xmlns:p14="http://schemas.microsoft.com/office/powerpoint/2010/main" val="17782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3681" y="-71826"/>
            <a:ext cx="5100955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4. </a:t>
            </a:r>
            <a:r>
              <a:rPr b="1" spc="-20" dirty="0">
                <a:solidFill>
                  <a:srgbClr val="A6A6A6"/>
                </a:solidFill>
                <a:latin typeface="Carlito"/>
                <a:cs typeface="Carlito"/>
              </a:rPr>
              <a:t>ECONOMY</a:t>
            </a:r>
            <a:r>
              <a:rPr b="1" spc="-6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5219700" y="1219200"/>
            <a:ext cx="60579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00100" y="2197100"/>
            <a:ext cx="382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 </a:t>
            </a:r>
            <a:r>
              <a:rPr lang="en-US" b="1" dirty="0"/>
              <a:t>economy pricing strategy</a:t>
            </a:r>
            <a:r>
              <a:rPr lang="en-US" dirty="0"/>
              <a:t> sets </a:t>
            </a:r>
            <a:r>
              <a:rPr lang="en-US" b="1" dirty="0"/>
              <a:t>prices</a:t>
            </a:r>
            <a:r>
              <a:rPr lang="en-US" dirty="0"/>
              <a:t> at the bare minimum to make a small profit. Companies minimize their marketing and promotional costs. The key to a profitable </a:t>
            </a:r>
            <a:r>
              <a:rPr lang="en-US" b="1" dirty="0"/>
              <a:t>economy pricing</a:t>
            </a:r>
            <a:r>
              <a:rPr lang="en-US" dirty="0"/>
              <a:t> program is to sell a high volume of products and services at low </a:t>
            </a:r>
            <a:r>
              <a:rPr lang="en-US" b="1" dirty="0"/>
              <a:t>prices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3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money charged for a product or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 </a:t>
            </a:r>
            <a:r>
              <a:rPr lang="en-US" dirty="0"/>
              <a:t>Everything that a customer has to give up in order to acquire a product or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Usually </a:t>
            </a:r>
            <a:r>
              <a:rPr lang="en-US" dirty="0"/>
              <a:t>expressed in terms of </a:t>
            </a:r>
            <a:r>
              <a:rPr lang="en-US" dirty="0" err="1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3533" y="156454"/>
            <a:ext cx="442531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5.BUNDLE</a:t>
            </a:r>
            <a:r>
              <a:rPr b="1" spc="-4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600200"/>
            <a:ext cx="8534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4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8" y="92964"/>
            <a:ext cx="8828532" cy="646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5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453" y="80254"/>
            <a:ext cx="646493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6. </a:t>
            </a:r>
            <a:r>
              <a:rPr b="1" spc="-30" dirty="0">
                <a:solidFill>
                  <a:srgbClr val="A6A6A6"/>
                </a:solidFill>
                <a:latin typeface="Carlito"/>
                <a:cs typeface="Carlito"/>
              </a:rPr>
              <a:t>PSYCHOLOGICAL</a:t>
            </a:r>
            <a:r>
              <a:rPr b="1" spc="-9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4622800" y="1371600"/>
            <a:ext cx="6616700" cy="506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74700" y="24003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Psychological pricing</a:t>
            </a:r>
            <a:r>
              <a:rPr lang="en-US" dirty="0"/>
              <a:t> (also </a:t>
            </a:r>
            <a:r>
              <a:rPr lang="en-US" b="1" dirty="0"/>
              <a:t>price</a:t>
            </a:r>
            <a:r>
              <a:rPr lang="en-US" dirty="0"/>
              <a:t> ending, charm </a:t>
            </a:r>
            <a:r>
              <a:rPr lang="en-US" b="1" dirty="0"/>
              <a:t>pricing</a:t>
            </a:r>
            <a:r>
              <a:rPr lang="en-US" dirty="0"/>
              <a:t>) is a </a:t>
            </a:r>
            <a:r>
              <a:rPr lang="en-US" b="1" dirty="0"/>
              <a:t>pricing</a:t>
            </a:r>
            <a:r>
              <a:rPr lang="en-US" dirty="0"/>
              <a:t> and marketing strategy based on the theory that certain </a:t>
            </a:r>
            <a:r>
              <a:rPr lang="en-US" b="1" dirty="0"/>
              <a:t>prices</a:t>
            </a:r>
            <a:r>
              <a:rPr lang="en-US" dirty="0"/>
              <a:t> have a </a:t>
            </a:r>
            <a:r>
              <a:rPr lang="en-US" b="1" dirty="0"/>
              <a:t>psychological</a:t>
            </a:r>
            <a:r>
              <a:rPr lang="en-US" dirty="0"/>
              <a:t> impact. Retail </a:t>
            </a:r>
            <a:r>
              <a:rPr lang="en-US" b="1" dirty="0"/>
              <a:t>prices</a:t>
            </a:r>
            <a:r>
              <a:rPr lang="en-US" dirty="0"/>
              <a:t> are often expressed as "odd </a:t>
            </a:r>
            <a:r>
              <a:rPr lang="en-US" b="1" dirty="0"/>
              <a:t>prices</a:t>
            </a:r>
            <a:r>
              <a:rPr lang="en-US" dirty="0"/>
              <a:t>": a little less than a round number, e.g. $19.99 or £2.98.</a:t>
            </a:r>
          </a:p>
        </p:txBody>
      </p:sp>
    </p:spTree>
    <p:extLst>
      <p:ext uri="{BB962C8B-B14F-4D97-AF65-F5344CB8AC3E}">
        <p14:creationId xmlns:p14="http://schemas.microsoft.com/office/powerpoint/2010/main" val="20123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0" y="1447800"/>
            <a:ext cx="6337300" cy="510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3137" y="34547"/>
            <a:ext cx="489394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7.PREMIUM</a:t>
            </a:r>
            <a:r>
              <a:rPr b="1" spc="-6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0" y="22733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 </a:t>
            </a:r>
            <a:r>
              <a:rPr lang="en-US" b="1" dirty="0"/>
              <a:t>premium pricing strategy</a:t>
            </a:r>
            <a:r>
              <a:rPr lang="en-US" dirty="0"/>
              <a:t> involves setting the </a:t>
            </a:r>
            <a:r>
              <a:rPr lang="en-US" b="1" dirty="0"/>
              <a:t>price</a:t>
            </a:r>
            <a:r>
              <a:rPr lang="en-US" dirty="0"/>
              <a:t> of a product higher than similar products. This </a:t>
            </a:r>
            <a:r>
              <a:rPr lang="en-US" b="1" dirty="0"/>
              <a:t>strategy</a:t>
            </a:r>
            <a:r>
              <a:rPr lang="en-US" dirty="0"/>
              <a:t> is sometimes also called skim </a:t>
            </a:r>
            <a:r>
              <a:rPr lang="en-US" b="1" dirty="0"/>
              <a:t>pricing</a:t>
            </a:r>
            <a:r>
              <a:rPr lang="en-US" dirty="0"/>
              <a:t> because it is an attempt to “skim the cream” off the top of the market.</a:t>
            </a:r>
          </a:p>
        </p:txBody>
      </p:sp>
    </p:spTree>
    <p:extLst>
      <p:ext uri="{BB962C8B-B14F-4D97-AF65-F5344CB8AC3E}">
        <p14:creationId xmlns:p14="http://schemas.microsoft.com/office/powerpoint/2010/main" val="3055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318" y="4375"/>
            <a:ext cx="4831715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8.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ONE PRICE</a:t>
            </a:r>
            <a:r>
              <a:rPr b="1" spc="-7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POLICY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0" y="1257300"/>
            <a:ext cx="6451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27100" y="26797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 </a:t>
            </a:r>
            <a:r>
              <a:rPr lang="en-US" b="1" dirty="0"/>
              <a:t>one price policy</a:t>
            </a:r>
            <a:r>
              <a:rPr lang="en-US" dirty="0"/>
              <a:t> is a </a:t>
            </a:r>
            <a:r>
              <a:rPr lang="en-US" b="1" dirty="0"/>
              <a:t>strategy</a:t>
            </a:r>
            <a:r>
              <a:rPr lang="en-US" dirty="0"/>
              <a:t> in which the seller offers the same </a:t>
            </a:r>
            <a:r>
              <a:rPr lang="en-US" b="1" dirty="0"/>
              <a:t>price</a:t>
            </a:r>
            <a:r>
              <a:rPr lang="en-US" dirty="0"/>
              <a:t> to every customer. ... It is the opposite of a differential </a:t>
            </a:r>
            <a:r>
              <a:rPr lang="en-US" b="1" dirty="0"/>
              <a:t>pricing</a:t>
            </a:r>
            <a:r>
              <a:rPr lang="en-US" dirty="0"/>
              <a:t> approach or a variable </a:t>
            </a:r>
            <a:r>
              <a:rPr lang="en-US" b="1" dirty="0"/>
              <a:t>price policy</a:t>
            </a:r>
            <a:r>
              <a:rPr lang="en-US" dirty="0"/>
              <a:t>. With a </a:t>
            </a:r>
            <a:r>
              <a:rPr lang="en-US" b="1" dirty="0"/>
              <a:t>one price policy</a:t>
            </a:r>
            <a:r>
              <a:rPr lang="en-US" dirty="0"/>
              <a:t>, customers cannot negotiate the </a:t>
            </a:r>
            <a:r>
              <a:rPr lang="en-US" b="1" dirty="0"/>
              <a:t>price</a:t>
            </a:r>
            <a:r>
              <a:rPr lang="en-US" dirty="0"/>
              <a:t>. They cannot negotiate the </a:t>
            </a:r>
            <a:r>
              <a:rPr lang="en-US" b="1" dirty="0"/>
              <a:t>price</a:t>
            </a:r>
            <a:r>
              <a:rPr lang="en-US" dirty="0"/>
              <a:t> because the company won't allow it.</a:t>
            </a:r>
          </a:p>
        </p:txBody>
      </p:sp>
    </p:spTree>
    <p:extLst>
      <p:ext uri="{BB962C8B-B14F-4D97-AF65-F5344CB8AC3E}">
        <p14:creationId xmlns:p14="http://schemas.microsoft.com/office/powerpoint/2010/main" val="6327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5436" y="126356"/>
            <a:ext cx="595757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9. </a:t>
            </a:r>
            <a:r>
              <a:rPr b="1" spc="-10" dirty="0">
                <a:solidFill>
                  <a:srgbClr val="A6A6A6"/>
                </a:solidFill>
                <a:latin typeface="Carlito"/>
                <a:cs typeface="Carlito"/>
              </a:rPr>
              <a:t>DISCOUNTING</a:t>
            </a:r>
            <a:r>
              <a:rPr b="1" spc="-6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5003800" y="1371600"/>
            <a:ext cx="6324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63600" y="2476500"/>
            <a:ext cx="389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Discount pricing</a:t>
            </a:r>
            <a:r>
              <a:rPr lang="en-US" dirty="0"/>
              <a:t> is one type of </a:t>
            </a:r>
            <a:r>
              <a:rPr lang="en-US" b="1" dirty="0"/>
              <a:t>pricing strategy</a:t>
            </a:r>
            <a:r>
              <a:rPr lang="en-US" dirty="0"/>
              <a:t> where you mark down the </a:t>
            </a:r>
            <a:r>
              <a:rPr lang="en-US" b="1" dirty="0"/>
              <a:t>prices</a:t>
            </a:r>
            <a:r>
              <a:rPr lang="en-US" dirty="0"/>
              <a:t> of your merchandise. The goal of a </a:t>
            </a:r>
            <a:r>
              <a:rPr lang="en-US" b="1" dirty="0"/>
              <a:t>discount pricing strategy</a:t>
            </a:r>
            <a:r>
              <a:rPr lang="en-US" dirty="0"/>
              <a:t> is to increase customer traffic, clear old inventory from your business, and increase sales</a:t>
            </a:r>
          </a:p>
        </p:txBody>
      </p:sp>
    </p:spTree>
    <p:extLst>
      <p:ext uri="{BB962C8B-B14F-4D97-AF65-F5344CB8AC3E}">
        <p14:creationId xmlns:p14="http://schemas.microsoft.com/office/powerpoint/2010/main" val="4429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399" y="4375"/>
            <a:ext cx="6984365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10. </a:t>
            </a:r>
            <a:r>
              <a:rPr b="1" spc="-40" dirty="0">
                <a:solidFill>
                  <a:srgbClr val="A6A6A6"/>
                </a:solidFill>
                <a:latin typeface="Carlito"/>
                <a:cs typeface="Carlito"/>
              </a:rPr>
              <a:t>DISCRIMINATORY</a:t>
            </a:r>
            <a:r>
              <a:rPr b="1" spc="-1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5626100" y="1727200"/>
            <a:ext cx="6248400" cy="466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282700" y="21971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Price discrimination</a:t>
            </a:r>
            <a:r>
              <a:rPr lang="en-US" dirty="0"/>
              <a:t> is a selling </a:t>
            </a:r>
            <a:r>
              <a:rPr lang="en-US" b="1" dirty="0"/>
              <a:t>strategy</a:t>
            </a:r>
            <a:r>
              <a:rPr lang="en-US" dirty="0"/>
              <a:t> that charges customers different </a:t>
            </a:r>
            <a:r>
              <a:rPr lang="en-US" b="1" dirty="0" err="1"/>
              <a:t>prices</a:t>
            </a:r>
            <a:r>
              <a:rPr lang="en-US" dirty="0" err="1"/>
              <a:t>for</a:t>
            </a:r>
            <a:r>
              <a:rPr lang="en-US" dirty="0"/>
              <a:t> the same product or service based on what the seller thinks they can get the customer to agree to. In pure </a:t>
            </a:r>
            <a:r>
              <a:rPr lang="en-US" b="1" dirty="0"/>
              <a:t>price discrimination</a:t>
            </a:r>
            <a:r>
              <a:rPr lang="en-US" dirty="0"/>
              <a:t>, the seller charges each customer the maximum </a:t>
            </a:r>
            <a:r>
              <a:rPr lang="en-US" b="1" dirty="0"/>
              <a:t>price</a:t>
            </a:r>
            <a:r>
              <a:rPr lang="en-US" dirty="0"/>
              <a:t> he or she will pay.</a:t>
            </a:r>
          </a:p>
        </p:txBody>
      </p:sp>
    </p:spTree>
    <p:extLst>
      <p:ext uri="{BB962C8B-B14F-4D97-AF65-F5344CB8AC3E}">
        <p14:creationId xmlns:p14="http://schemas.microsoft.com/office/powerpoint/2010/main" val="12027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116" y="126356"/>
            <a:ext cx="650748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11. </a:t>
            </a:r>
            <a:r>
              <a:rPr b="1" spc="-20" dirty="0">
                <a:solidFill>
                  <a:srgbClr val="A6A6A6"/>
                </a:solidFill>
                <a:latin typeface="Carlito"/>
                <a:cs typeface="Carlito"/>
              </a:rPr>
              <a:t>PROMOTIONAL</a:t>
            </a:r>
            <a:r>
              <a:rPr b="1" spc="-6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4991100" y="1752600"/>
            <a:ext cx="5765800" cy="451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66800" y="2844800"/>
            <a:ext cx="345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Price promotions</a:t>
            </a:r>
            <a:r>
              <a:rPr lang="en-US" dirty="0"/>
              <a:t> or </a:t>
            </a:r>
            <a:r>
              <a:rPr lang="en-US" b="1" dirty="0"/>
              <a:t>promotional pricing</a:t>
            </a:r>
            <a:r>
              <a:rPr lang="en-US" dirty="0"/>
              <a:t> is </a:t>
            </a:r>
            <a:r>
              <a:rPr lang="en-US" dirty="0" smtClean="0"/>
              <a:t>the sales</a:t>
            </a:r>
            <a:r>
              <a:rPr lang="en-US" dirty="0"/>
              <a:t> </a:t>
            </a:r>
            <a:r>
              <a:rPr lang="en-US" b="1" dirty="0"/>
              <a:t>promotion</a:t>
            </a:r>
            <a:r>
              <a:rPr lang="en-US" dirty="0"/>
              <a:t> technique which involves reducing the </a:t>
            </a:r>
            <a:r>
              <a:rPr lang="en-US" b="1" dirty="0"/>
              <a:t>price</a:t>
            </a:r>
            <a:r>
              <a:rPr lang="en-US" dirty="0"/>
              <a:t> of a product or services in short term to attract more customers &amp; increase the sales volume.</a:t>
            </a:r>
          </a:p>
        </p:txBody>
      </p:sp>
    </p:spTree>
    <p:extLst>
      <p:ext uri="{BB962C8B-B14F-4D97-AF65-F5344CB8AC3E}">
        <p14:creationId xmlns:p14="http://schemas.microsoft.com/office/powerpoint/2010/main" val="4014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057400"/>
            <a:ext cx="6286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7317" y="126356"/>
            <a:ext cx="635317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12. </a:t>
            </a:r>
            <a:r>
              <a:rPr b="1" spc="-10" dirty="0">
                <a:solidFill>
                  <a:srgbClr val="A6A6A6"/>
                </a:solidFill>
                <a:latin typeface="Carlito"/>
                <a:cs typeface="Carlito"/>
              </a:rPr>
              <a:t>PRODUCT </a:t>
            </a:r>
            <a:r>
              <a:rPr b="1" dirty="0">
                <a:solidFill>
                  <a:srgbClr val="A6A6A6"/>
                </a:solidFill>
                <a:latin typeface="Carlito"/>
                <a:cs typeface="Carlito"/>
              </a:rPr>
              <a:t>LINE</a:t>
            </a:r>
            <a:r>
              <a:rPr b="1" spc="-6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A6A6A6"/>
                </a:solidFill>
                <a:latin typeface="Carlito"/>
                <a:cs typeface="Carlito"/>
              </a:rPr>
              <a:t>PRICING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752600"/>
            <a:ext cx="102489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views of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Economists view: </a:t>
            </a:r>
            <a:r>
              <a:rPr lang="en-US" dirty="0"/>
              <a:t>Price is set by the forces of supply and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Accountant’s view: </a:t>
            </a:r>
            <a:r>
              <a:rPr lang="en-US" dirty="0"/>
              <a:t>Price should cover costs so that </a:t>
            </a:r>
            <a:r>
              <a:rPr lang="en-US" dirty="0" smtClean="0"/>
              <a:t>a view </a:t>
            </a:r>
            <a:r>
              <a:rPr lang="en-US" dirty="0"/>
              <a:t>profit can be </a:t>
            </a:r>
            <a:r>
              <a:rPr lang="en-US" dirty="0" smtClean="0"/>
              <a:t>made </a:t>
            </a:r>
          </a:p>
          <a:p>
            <a:r>
              <a:rPr lang="en-US" dirty="0" smtClean="0"/>
              <a:t>Customer’s </a:t>
            </a:r>
            <a:r>
              <a:rPr lang="en-US" dirty="0"/>
              <a:t>view </a:t>
            </a:r>
            <a:r>
              <a:rPr lang="en-US" dirty="0" smtClean="0"/>
              <a:t>:Price </a:t>
            </a:r>
            <a:r>
              <a:rPr lang="en-US" dirty="0"/>
              <a:t>has to represent </a:t>
            </a:r>
            <a:r>
              <a:rPr lang="en-US" dirty="0" smtClean="0"/>
              <a:t>goods value</a:t>
            </a:r>
          </a:p>
          <a:p>
            <a:r>
              <a:rPr lang="en-US" dirty="0" smtClean="0"/>
              <a:t>Marketer’s view: </a:t>
            </a:r>
            <a:r>
              <a:rPr lang="en-US" dirty="0"/>
              <a:t>Pricing is an opportunity to gain a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004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1550988"/>
          </a:xfrm>
        </p:spPr>
        <p:txBody>
          <a:bodyPr/>
          <a:lstStyle/>
          <a:p>
            <a:r>
              <a:rPr lang="en-US" smtClean="0"/>
              <a:t>13.PredatoryPricing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73200"/>
            <a:ext cx="952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Tactics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5200" y="2551837"/>
            <a:ext cx="878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A short term attempt to manipulate the </a:t>
            </a:r>
            <a:r>
              <a:rPr lang="en-US" b="1" dirty="0">
                <a:solidFill>
                  <a:srgbClr val="222222"/>
                </a:solidFill>
                <a:latin typeface="arial" charset="0"/>
              </a:rPr>
              <a:t>price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 of a good or service in order to achieve a particular business objective. For example, a </a:t>
            </a:r>
            <a:r>
              <a:rPr lang="en-US" b="1" dirty="0">
                <a:solidFill>
                  <a:srgbClr val="222222"/>
                </a:solidFill>
                <a:latin typeface="arial" charset="0"/>
              </a:rPr>
              <a:t>price tactic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 might involve temporary </a:t>
            </a:r>
            <a:r>
              <a:rPr lang="en-US" b="1" dirty="0">
                <a:solidFill>
                  <a:srgbClr val="222222"/>
                </a:solidFill>
                <a:latin typeface="arial" charset="0"/>
              </a:rPr>
              <a:t>price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 cutting or another financially motivated sales strategy to help increase product sales in the short term and convert new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Costs </a:t>
            </a:r>
            <a:r>
              <a:rPr lang="en-US" dirty="0"/>
              <a:t>of production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</a:t>
            </a:r>
            <a:r>
              <a:rPr lang="en-US" dirty="0"/>
              <a:t>Marketing </a:t>
            </a:r>
            <a:r>
              <a:rPr lang="en-US" dirty="0" smtClean="0"/>
              <a:t>mix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Competitors’ </a:t>
            </a:r>
            <a:r>
              <a:rPr lang="en-US" dirty="0" smtClean="0"/>
              <a:t>prices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Stage in the product </a:t>
            </a:r>
            <a:r>
              <a:rPr lang="en-US" dirty="0" smtClean="0"/>
              <a:t>life</a:t>
            </a:r>
          </a:p>
          <a:p>
            <a:pPr marL="0" indent="0">
              <a:buNone/>
            </a:pPr>
            <a:r>
              <a:rPr lang="en-US" dirty="0" smtClean="0"/>
              <a:t>•  Customer </a:t>
            </a:r>
            <a:r>
              <a:rPr lang="en-US" dirty="0"/>
              <a:t>perception of </a:t>
            </a:r>
            <a:r>
              <a:rPr lang="en-US" dirty="0" smtClean="0"/>
              <a:t> </a:t>
            </a:r>
            <a:r>
              <a:rPr lang="en-US" dirty="0"/>
              <a:t>value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State </a:t>
            </a:r>
            <a:r>
              <a:rPr lang="en-US" dirty="0"/>
              <a:t>of the </a:t>
            </a:r>
            <a:r>
              <a:rPr lang="en-US" dirty="0" smtClean="0"/>
              <a:t>economy</a:t>
            </a:r>
          </a:p>
          <a:p>
            <a:pPr marL="0" indent="0">
              <a:buNone/>
            </a:pPr>
            <a:r>
              <a:rPr lang="en-US" dirty="0" smtClean="0"/>
              <a:t>•  The </a:t>
            </a:r>
            <a:r>
              <a:rPr lang="en-US" dirty="0"/>
              <a:t>firm’s objectives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Expectations of distributor</a:t>
            </a:r>
          </a:p>
          <a:p>
            <a:pPr marL="0" indent="0">
              <a:buNone/>
            </a:pPr>
            <a:r>
              <a:rPr lang="en-US" dirty="0" smtClean="0"/>
              <a:t>•  Customer </a:t>
            </a:r>
            <a:r>
              <a:rPr lang="en-US" dirty="0"/>
              <a:t>demand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Price </a:t>
            </a:r>
            <a:r>
              <a:rPr lang="en-US" dirty="0"/>
              <a:t>elasticity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State </a:t>
            </a:r>
            <a:r>
              <a:rPr lang="en-US" dirty="0"/>
              <a:t>of competition in </a:t>
            </a:r>
            <a:r>
              <a:rPr lang="en-US" dirty="0" smtClean="0"/>
              <a:t>the market.</a:t>
            </a:r>
          </a:p>
          <a:p>
            <a:r>
              <a:rPr lang="en-US" dirty="0" smtClean="0"/>
              <a:t>Target </a:t>
            </a:r>
            <a:r>
              <a:rPr lang="en-US" dirty="0"/>
              <a:t>market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Likely </a:t>
            </a:r>
            <a:r>
              <a:rPr lang="en-US" dirty="0"/>
              <a:t>reaction from customers</a:t>
            </a:r>
          </a:p>
        </p:txBody>
      </p:sp>
    </p:spTree>
    <p:extLst>
      <p:ext uri="{BB962C8B-B14F-4D97-AF65-F5344CB8AC3E}">
        <p14:creationId xmlns:p14="http://schemas.microsoft.com/office/powerpoint/2010/main" val="1738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1825625"/>
            <a:ext cx="8763990" cy="4351338"/>
          </a:xfrm>
        </p:spPr>
      </p:pic>
    </p:spTree>
    <p:extLst>
      <p:ext uri="{BB962C8B-B14F-4D97-AF65-F5344CB8AC3E}">
        <p14:creationId xmlns:p14="http://schemas.microsoft.com/office/powerpoint/2010/main" val="1586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1" y="1825625"/>
            <a:ext cx="8633361" cy="4351338"/>
          </a:xfrm>
        </p:spPr>
      </p:pic>
    </p:spTree>
    <p:extLst>
      <p:ext uri="{BB962C8B-B14F-4D97-AF65-F5344CB8AC3E}">
        <p14:creationId xmlns:p14="http://schemas.microsoft.com/office/powerpoint/2010/main" val="9665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</a:t>
            </a:r>
            <a:r>
              <a:rPr lang="en-US" dirty="0" err="1" smtClean="0"/>
              <a:t>Methods,Stategies</a:t>
            </a:r>
            <a:r>
              <a:rPr lang="en-US" dirty="0" smtClean="0"/>
              <a:t> and Tactics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1825625"/>
            <a:ext cx="9393381" cy="4351338"/>
          </a:xfrm>
        </p:spPr>
      </p:pic>
    </p:spTree>
    <p:extLst>
      <p:ext uri="{BB962C8B-B14F-4D97-AF65-F5344CB8AC3E}">
        <p14:creationId xmlns:p14="http://schemas.microsoft.com/office/powerpoint/2010/main" val="1882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1.MarKet Based Pricing</a:t>
            </a:r>
          </a:p>
          <a:p>
            <a:r>
              <a:rPr lang="en-US" dirty="0" smtClean="0"/>
              <a:t>Customer value Pricing </a:t>
            </a:r>
          </a:p>
          <a:p>
            <a:r>
              <a:rPr lang="en-US" dirty="0" smtClean="0"/>
              <a:t>Psychological price </a:t>
            </a:r>
          </a:p>
          <a:p>
            <a:r>
              <a:rPr lang="en-US" dirty="0" smtClean="0"/>
              <a:t>Going rate pricing</a:t>
            </a:r>
          </a:p>
          <a:p>
            <a:pPr marL="0" indent="0">
              <a:buNone/>
            </a:pPr>
            <a:r>
              <a:rPr lang="en-US" b="1" dirty="0" smtClean="0"/>
              <a:t>2.Cost based pricing</a:t>
            </a:r>
          </a:p>
          <a:p>
            <a:r>
              <a:rPr lang="en-US" dirty="0" smtClean="0"/>
              <a:t>Full cost pricing </a:t>
            </a:r>
          </a:p>
          <a:p>
            <a:r>
              <a:rPr lang="en-US" dirty="0" smtClean="0"/>
              <a:t>Mark up Pricing</a:t>
            </a:r>
          </a:p>
          <a:p>
            <a:r>
              <a:rPr lang="en-US" dirty="0" err="1" smtClean="0"/>
              <a:t>Contibution</a:t>
            </a:r>
            <a:r>
              <a:rPr lang="en-US" dirty="0" smtClean="0"/>
              <a:t>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based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b="1" dirty="0" smtClean="0"/>
              <a:t>Customer </a:t>
            </a:r>
            <a:r>
              <a:rPr lang="en-US" b="1" dirty="0"/>
              <a:t>perceived value </a:t>
            </a:r>
            <a:r>
              <a:rPr lang="en-US" dirty="0"/>
              <a:t>– What customers value the product at – Price is set at an estimate of the product’s value to </a:t>
            </a:r>
            <a:r>
              <a:rPr lang="en-US" dirty="0" smtClean="0"/>
              <a:t>customers</a:t>
            </a:r>
          </a:p>
          <a:p>
            <a:pPr marL="0" indent="0">
              <a:buNone/>
            </a:pPr>
            <a:r>
              <a:rPr lang="en-US" dirty="0" smtClean="0"/>
              <a:t> 2 </a:t>
            </a:r>
            <a:r>
              <a:rPr lang="en-US" b="1" dirty="0" smtClean="0"/>
              <a:t>Psychological </a:t>
            </a:r>
            <a:r>
              <a:rPr lang="en-US" b="1" dirty="0"/>
              <a:t>price </a:t>
            </a:r>
            <a:r>
              <a:rPr lang="en-US" dirty="0" smtClean="0"/>
              <a:t>– </a:t>
            </a:r>
            <a:r>
              <a:rPr lang="en-US" dirty="0"/>
              <a:t>A price beyond which customers will not go – Prices are set based upon the psychological expectation of customers about </a:t>
            </a:r>
            <a:r>
              <a:rPr lang="en-US" dirty="0" smtClean="0"/>
              <a:t>price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dirty="0"/>
              <a:t> </a:t>
            </a:r>
            <a:r>
              <a:rPr lang="en-US" b="1" dirty="0"/>
              <a:t>Going rate pricing </a:t>
            </a:r>
            <a:r>
              <a:rPr lang="en-US" dirty="0"/>
              <a:t>– Price set after taking competitors into account – Method </a:t>
            </a:r>
            <a:r>
              <a:rPr lang="en-US" dirty="0" err="1"/>
              <a:t>favoured</a:t>
            </a:r>
            <a:r>
              <a:rPr lang="en-US" dirty="0"/>
              <a:t> by new entrants to a market since it avoids price wars – Makes use of the expertise of established firms – But it assumes that competitors set the correct price and it ignores the fact that firms have different cost bases</a:t>
            </a:r>
          </a:p>
        </p:txBody>
      </p:sp>
    </p:spTree>
    <p:extLst>
      <p:ext uri="{BB962C8B-B14F-4D97-AF65-F5344CB8AC3E}">
        <p14:creationId xmlns:p14="http://schemas.microsoft.com/office/powerpoint/2010/main" val="16998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550</Words>
  <Application>Microsoft Macintosh PowerPoint</Application>
  <PresentationFormat>Widescreen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Carlito</vt:lpstr>
      <vt:lpstr>Arial</vt:lpstr>
      <vt:lpstr>Arial</vt:lpstr>
      <vt:lpstr>Office Theme</vt:lpstr>
      <vt:lpstr>PRICING</vt:lpstr>
      <vt:lpstr>PRICE</vt:lpstr>
      <vt:lpstr>Four views of price</vt:lpstr>
      <vt:lpstr>Factors affecting Pricing</vt:lpstr>
      <vt:lpstr>PowerPoint Presentation</vt:lpstr>
      <vt:lpstr>PowerPoint Presentation</vt:lpstr>
      <vt:lpstr>Pricing Methods,Stategies and Tactics</vt:lpstr>
      <vt:lpstr>Pricing methods</vt:lpstr>
      <vt:lpstr>Market based methods</vt:lpstr>
      <vt:lpstr>Cost Based Pricing</vt:lpstr>
      <vt:lpstr>Mark up Pricing</vt:lpstr>
      <vt:lpstr>Contribution Pricing</vt:lpstr>
      <vt:lpstr>Pricing Strategy</vt:lpstr>
      <vt:lpstr>Types of pricing strategy</vt:lpstr>
      <vt:lpstr>PowerPoint Presentation</vt:lpstr>
      <vt:lpstr>1. PENETRATION PRICING</vt:lpstr>
      <vt:lpstr>2. SKIMMING PRICING</vt:lpstr>
      <vt:lpstr>3. COMPETITION PRICING</vt:lpstr>
      <vt:lpstr>4. ECONOMY PRICING</vt:lpstr>
      <vt:lpstr>5.BUNDLE PRICING</vt:lpstr>
      <vt:lpstr>PowerPoint Presentation</vt:lpstr>
      <vt:lpstr>6. PSYCHOLOGICAL PRICING</vt:lpstr>
      <vt:lpstr>7.PREMIUM PRICING</vt:lpstr>
      <vt:lpstr>8. ONE PRICE POLICY</vt:lpstr>
      <vt:lpstr>9. DISCOUNTING PRICING</vt:lpstr>
      <vt:lpstr>10. DISCRIMINATORY PRICING</vt:lpstr>
      <vt:lpstr>11. PROMOTIONAL PRICING</vt:lpstr>
      <vt:lpstr>PowerPoint Presentation</vt:lpstr>
      <vt:lpstr>12. PRODUCT LINE PRICING</vt:lpstr>
      <vt:lpstr>13.PredatoryPricing</vt:lpstr>
      <vt:lpstr>Pricing Tactics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2020-04-24T08:09:36Z</dcterms:created>
  <dcterms:modified xsi:type="dcterms:W3CDTF">2020-05-21T10:30:46Z</dcterms:modified>
</cp:coreProperties>
</file>