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6" r:id="rId4"/>
    <p:sldId id="267" r:id="rId5"/>
    <p:sldId id="268" r:id="rId6"/>
    <p:sldId id="269" r:id="rId7"/>
    <p:sldId id="270" r:id="rId8"/>
    <p:sldId id="258" r:id="rId9"/>
    <p:sldId id="259" r:id="rId10"/>
    <p:sldId id="260" r:id="rId11"/>
    <p:sldId id="261" r:id="rId12"/>
    <p:sldId id="262" r:id="rId13"/>
    <p:sldId id="263" r:id="rId14"/>
    <p:sldId id="264" r:id="rId15"/>
    <p:sldId id="265"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44"/>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5/21/20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5/21/20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feedough.com/what-is-owned-earned-paid-media-and-their-differenc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feedough.com/influencer-market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Telemarket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feedough.com/types-of-advertising-medium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PUBLic</a:t>
            </a:r>
            <a:r>
              <a:rPr lang="en-US" dirty="0" smtClean="0"/>
              <a:t> relations or publicity</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Mrs</a:t>
            </a:r>
            <a:r>
              <a:rPr lang="en-US" dirty="0" smtClean="0"/>
              <a:t> </a:t>
            </a:r>
            <a:r>
              <a:rPr lang="en-US" dirty="0" err="1" smtClean="0"/>
              <a:t>sarika</a:t>
            </a:r>
            <a:r>
              <a:rPr lang="en-US" dirty="0" smtClean="0"/>
              <a:t> </a:t>
            </a:r>
            <a:r>
              <a:rPr lang="en-US" dirty="0" err="1" smtClean="0"/>
              <a:t>singh</a:t>
            </a:r>
            <a:endParaRPr lang="en-US" dirty="0" smtClean="0"/>
          </a:p>
          <a:p>
            <a:r>
              <a:rPr lang="en-US" dirty="0" smtClean="0"/>
              <a:t>Faculty of management studies </a:t>
            </a:r>
            <a:r>
              <a:rPr lang="en-US" dirty="0" err="1" smtClean="0"/>
              <a:t>mlsu</a:t>
            </a:r>
            <a:r>
              <a:rPr lang="en-US" dirty="0" smtClean="0"/>
              <a:t> </a:t>
            </a:r>
            <a:r>
              <a:rPr lang="en-US" dirty="0" err="1" smtClean="0"/>
              <a:t>udaipur</a:t>
            </a:r>
            <a:endParaRPr lang="en-US" dirty="0"/>
          </a:p>
        </p:txBody>
      </p:sp>
    </p:spTree>
    <p:extLst>
      <p:ext uri="{BB962C8B-B14F-4D97-AF65-F5344CB8AC3E}">
        <p14:creationId xmlns:p14="http://schemas.microsoft.com/office/powerpoint/2010/main" val="1867223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public relations manager and agencies</a:t>
            </a:r>
            <a:endParaRPr lang="en-US" dirty="0"/>
          </a:p>
        </p:txBody>
      </p:sp>
      <p:sp>
        <p:nvSpPr>
          <p:cNvPr id="3" name="Content Placeholder 2"/>
          <p:cNvSpPr>
            <a:spLocks noGrp="1"/>
          </p:cNvSpPr>
          <p:nvPr>
            <p:ph idx="1"/>
          </p:nvPr>
        </p:nvSpPr>
        <p:spPr/>
        <p:txBody>
          <a:bodyPr>
            <a:normAutofit fontScale="85000" lnSpcReduction="10000"/>
          </a:bodyPr>
          <a:lstStyle/>
          <a:p>
            <a:pPr marL="0" indent="0" fontAlgn="base">
              <a:buNone/>
            </a:pPr>
            <a:endParaRPr lang="en-US" dirty="0" smtClean="0"/>
          </a:p>
          <a:p>
            <a:pPr fontAlgn="base"/>
            <a:r>
              <a:rPr lang="en-US" dirty="0"/>
              <a:t>Anticipating, </a:t>
            </a:r>
            <a:r>
              <a:rPr lang="en-US" dirty="0" err="1"/>
              <a:t>analysing</a:t>
            </a:r>
            <a:r>
              <a:rPr lang="en-US" dirty="0"/>
              <a:t>, and interpreting the public opinion and attitudes of the public towards the brand and drafting strategies which use </a:t>
            </a:r>
            <a:r>
              <a:rPr lang="en-US" dirty="0">
                <a:hlinkClick r:id="rId2"/>
              </a:rPr>
              <a:t>free or earned media</a:t>
            </a:r>
            <a:r>
              <a:rPr lang="en-US" dirty="0"/>
              <a:t> to influence them.</a:t>
            </a:r>
          </a:p>
          <a:p>
            <a:pPr fontAlgn="base"/>
            <a:r>
              <a:rPr lang="en-US" dirty="0"/>
              <a:t>Drafting strategies to support brand’s every campaign and new move through editorial content.</a:t>
            </a:r>
          </a:p>
          <a:p>
            <a:pPr fontAlgn="base"/>
            <a:r>
              <a:rPr lang="en-US" dirty="0"/>
              <a:t>Writing and distributing press releases.</a:t>
            </a:r>
          </a:p>
          <a:p>
            <a:pPr fontAlgn="base"/>
            <a:r>
              <a:rPr lang="en-US" dirty="0"/>
              <a:t>Speechwriting.</a:t>
            </a:r>
          </a:p>
          <a:p>
            <a:pPr fontAlgn="base"/>
            <a:r>
              <a:rPr lang="en-US" dirty="0"/>
              <a:t>Planning and executing special public outreach and media relations events.</a:t>
            </a:r>
          </a:p>
          <a:p>
            <a:pPr fontAlgn="base"/>
            <a:r>
              <a:rPr lang="en-US" dirty="0"/>
              <a:t>Writing content for the web (internal and external websites</a:t>
            </a:r>
            <a:r>
              <a:rPr lang="en-US" dirty="0" smtClean="0"/>
              <a:t>).</a:t>
            </a:r>
            <a:endParaRPr lang="en-US" dirty="0"/>
          </a:p>
        </p:txBody>
      </p:sp>
    </p:spTree>
    <p:extLst>
      <p:ext uri="{BB962C8B-B14F-4D97-AF65-F5344CB8AC3E}">
        <p14:creationId xmlns:p14="http://schemas.microsoft.com/office/powerpoint/2010/main" val="505454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dirty="0" smtClean="0"/>
              <a:t>Developing </a:t>
            </a:r>
            <a:r>
              <a:rPr lang="en-US" dirty="0"/>
              <a:t>a crisis public relations strategy.</a:t>
            </a:r>
          </a:p>
          <a:p>
            <a:pPr fontAlgn="base"/>
            <a:r>
              <a:rPr lang="en-US" dirty="0"/>
              <a:t>Handling the social media presence of the brand and responding to public reviews on social media websites.</a:t>
            </a:r>
          </a:p>
          <a:p>
            <a:pPr fontAlgn="base"/>
            <a:r>
              <a:rPr lang="en-US" dirty="0"/>
              <a:t>Counselling the employees of the organization with regard to policies, course of action, organization’s responsibility and their responsibility.</a:t>
            </a:r>
          </a:p>
          <a:p>
            <a:pPr fontAlgn="base"/>
            <a:r>
              <a:rPr lang="en-US" dirty="0"/>
              <a:t>Dealing with government and legislative agencies on behalf of the organization.</a:t>
            </a:r>
          </a:p>
          <a:p>
            <a:pPr fontAlgn="base"/>
            <a:r>
              <a:rPr lang="en-US" dirty="0"/>
              <a:t>Dealing with public groups and other organizations with regard to social and other policies of the organization and legislation of the government.</a:t>
            </a:r>
          </a:p>
          <a:p>
            <a:endParaRPr lang="en-US" dirty="0"/>
          </a:p>
          <a:p>
            <a:endParaRPr lang="en-US" dirty="0"/>
          </a:p>
        </p:txBody>
      </p:sp>
    </p:spTree>
    <p:extLst>
      <p:ext uri="{BB962C8B-B14F-4D97-AF65-F5344CB8AC3E}">
        <p14:creationId xmlns:p14="http://schemas.microsoft.com/office/powerpoint/2010/main" val="887204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Importance Of Public Relations</a:t>
            </a:r>
            <a:br>
              <a:rPr lang="en-US" b="1" u="sng" dirty="0"/>
            </a:br>
            <a:endParaRPr lang="en-US" dirty="0"/>
          </a:p>
        </p:txBody>
      </p:sp>
      <p:sp>
        <p:nvSpPr>
          <p:cNvPr id="3" name="Content Placeholder 2"/>
          <p:cNvSpPr>
            <a:spLocks noGrp="1"/>
          </p:cNvSpPr>
          <p:nvPr>
            <p:ph idx="1"/>
          </p:nvPr>
        </p:nvSpPr>
        <p:spPr/>
        <p:txBody>
          <a:bodyPr>
            <a:normAutofit fontScale="92500" lnSpcReduction="20000"/>
          </a:bodyPr>
          <a:lstStyle/>
          <a:p>
            <a:pPr fontAlgn="base"/>
            <a:r>
              <a:rPr lang="en-US" b="1" dirty="0"/>
              <a:t>Builds Up The Brand Image</a:t>
            </a:r>
          </a:p>
          <a:p>
            <a:pPr marL="0" indent="0" fontAlgn="base">
              <a:buNone/>
            </a:pPr>
            <a:r>
              <a:rPr lang="en-US" dirty="0"/>
              <a:t>The brand image gets a boost when the target customers get to know about it through a third party media outlet. A good public relations strategy help the brand builds up its image in a way it wants to.</a:t>
            </a:r>
          </a:p>
          <a:p>
            <a:pPr fontAlgn="base"/>
            <a:r>
              <a:rPr lang="en-US" b="1" dirty="0"/>
              <a:t>It’s Opportunistic</a:t>
            </a:r>
          </a:p>
          <a:p>
            <a:pPr marL="0" indent="0" fontAlgn="base">
              <a:buNone/>
            </a:pPr>
            <a:r>
              <a:rPr lang="en-US" dirty="0"/>
              <a:t>Public relations strategies make the brand capitalize on the opportunities. Google was in the news for donating to Ebola</a:t>
            </a:r>
            <a:r>
              <a:rPr lang="en-US" dirty="0" smtClean="0"/>
              <a:t>.. </a:t>
            </a:r>
            <a:r>
              <a:rPr lang="en-US" dirty="0"/>
              <a:t>Coca-Cola did a PR stunt against obesity.</a:t>
            </a:r>
          </a:p>
          <a:p>
            <a:pPr marL="0" indent="0" fontAlgn="base">
              <a:buNone/>
            </a:pPr>
            <a:r>
              <a:rPr lang="en-US" dirty="0"/>
              <a:t>These opportunities even attract many </a:t>
            </a:r>
            <a:r>
              <a:rPr lang="en-US" dirty="0">
                <a:hlinkClick r:id="rId2"/>
              </a:rPr>
              <a:t>influencers</a:t>
            </a:r>
            <a:r>
              <a:rPr lang="en-US" dirty="0"/>
              <a:t> to share the brand story to their followers</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1379930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b="1" dirty="0"/>
              <a:t>Promote Brand Values</a:t>
            </a:r>
          </a:p>
          <a:p>
            <a:pPr marL="0" indent="0" fontAlgn="base">
              <a:buNone/>
            </a:pPr>
            <a:r>
              <a:rPr lang="en-US" dirty="0"/>
              <a:t>PR is used to send out positive messages which are in line with the brand’s value and its image. This builds up the brand’s reputation.</a:t>
            </a:r>
          </a:p>
          <a:p>
            <a:pPr fontAlgn="base"/>
            <a:r>
              <a:rPr lang="en-US" b="1" dirty="0"/>
              <a:t>Strengthen Community Relations</a:t>
            </a:r>
          </a:p>
          <a:p>
            <a:pPr marL="0" indent="0" fontAlgn="base">
              <a:buNone/>
            </a:pPr>
            <a:r>
              <a:rPr lang="en-US" dirty="0"/>
              <a:t>PR strategies are used to convey that the brand is as much part of the society as the target audience. This builds up a strong relationship of the brand with the public.</a:t>
            </a:r>
          </a:p>
          <a:p>
            <a:pPr marL="0" indent="0">
              <a:buNone/>
            </a:pP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95170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n-US" b="1" u="sng" dirty="0" smtClean="0"/>
              <a:t>Advantages Of Public Relations</a:t>
            </a:r>
            <a:br>
              <a:rPr lang="en-US" b="1" u="sng"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fontAlgn="base"/>
            <a:r>
              <a:rPr lang="en-US" b="1" dirty="0"/>
              <a:t>Credibility:</a:t>
            </a:r>
            <a:r>
              <a:rPr lang="en-US" dirty="0"/>
              <a:t> Public trusts the message coming from a trusted third party more than the advertised content.</a:t>
            </a:r>
          </a:p>
          <a:p>
            <a:pPr fontAlgn="base"/>
            <a:r>
              <a:rPr lang="en-US" b="1" dirty="0"/>
              <a:t>Reach: </a:t>
            </a:r>
            <a:r>
              <a:rPr lang="en-US" dirty="0"/>
              <a:t>A good public relations strategy can attract many news outlets, exposing the content to a large audience.</a:t>
            </a:r>
          </a:p>
          <a:p>
            <a:pPr fontAlgn="base"/>
            <a:r>
              <a:rPr lang="en-US" b="1" dirty="0"/>
              <a:t>Cost effectiveness:</a:t>
            </a:r>
            <a:r>
              <a:rPr lang="en-US" dirty="0"/>
              <a:t> Public relations is a cost effective technique to reach large audience as compared to paid promotion.</a:t>
            </a:r>
          </a:p>
          <a:p>
            <a:endParaRPr lang="en-US" dirty="0"/>
          </a:p>
        </p:txBody>
      </p:sp>
    </p:spTree>
    <p:extLst>
      <p:ext uri="{BB962C8B-B14F-4D97-AF65-F5344CB8AC3E}">
        <p14:creationId xmlns:p14="http://schemas.microsoft.com/office/powerpoint/2010/main" val="1307907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n-US" b="1" u="sng" dirty="0" smtClean="0"/>
              <a:t>Disadvantages Of Public Relations</a:t>
            </a:r>
            <a:br>
              <a:rPr lang="en-US" b="1" u="sng"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fontAlgn="base"/>
            <a:r>
              <a:rPr lang="en-US" b="1" dirty="0"/>
              <a:t>No Direct Control: </a:t>
            </a:r>
            <a:r>
              <a:rPr lang="en-US" dirty="0"/>
              <a:t>Unlike paid media, there isn’t a direct control over the content distributed through the earned media. This is the biggest risk of investing in public relations.</a:t>
            </a:r>
          </a:p>
          <a:p>
            <a:pPr fontAlgn="base"/>
            <a:r>
              <a:rPr lang="en-US" b="1" dirty="0"/>
              <a:t>Hard To Measure Success:</a:t>
            </a:r>
            <a:r>
              <a:rPr lang="en-US" dirty="0"/>
              <a:t> It is really hard to measure and evaluate the effectiveness of a PR campaign.</a:t>
            </a:r>
          </a:p>
          <a:p>
            <a:pPr fontAlgn="base"/>
            <a:r>
              <a:rPr lang="en-US" b="1" dirty="0"/>
              <a:t>No Guaranteed Results: </a:t>
            </a:r>
            <a:r>
              <a:rPr lang="en-US" dirty="0"/>
              <a:t>Publishing of a press release isn’t guaranteed as the brand doesn’t pay for it. The media outlet publishes it only if it feels that it’ll attract its target audience.</a:t>
            </a:r>
          </a:p>
          <a:p>
            <a:endParaRPr lang="en-US" dirty="0"/>
          </a:p>
        </p:txBody>
      </p:sp>
    </p:spTree>
    <p:extLst>
      <p:ext uri="{BB962C8B-B14F-4D97-AF65-F5344CB8AC3E}">
        <p14:creationId xmlns:p14="http://schemas.microsoft.com/office/powerpoint/2010/main" val="2009892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marketing</a:t>
            </a:r>
            <a:endParaRPr lang="en-US" dirty="0"/>
          </a:p>
        </p:txBody>
      </p:sp>
      <p:sp>
        <p:nvSpPr>
          <p:cNvPr id="3" name="Content Placeholder 2"/>
          <p:cNvSpPr>
            <a:spLocks noGrp="1"/>
          </p:cNvSpPr>
          <p:nvPr>
            <p:ph idx="1"/>
          </p:nvPr>
        </p:nvSpPr>
        <p:spPr/>
        <p:txBody>
          <a:bodyPr/>
          <a:lstStyle/>
          <a:p>
            <a:r>
              <a:rPr lang="en-US" dirty="0"/>
              <a:t>Direct marketing is defined as communicating directly with the targeted customers on an individual basis so that immediate response can be obtained. Interaction must take place in Direct Marketing and therefore it is called two-way of communication.</a:t>
            </a:r>
          </a:p>
          <a:p>
            <a:r>
              <a:rPr lang="en-US" dirty="0"/>
              <a:t/>
            </a:r>
            <a:br>
              <a:rPr lang="en-US" dirty="0"/>
            </a:br>
            <a:endParaRPr lang="en-US" dirty="0"/>
          </a:p>
        </p:txBody>
      </p:sp>
    </p:spTree>
    <p:extLst>
      <p:ext uri="{BB962C8B-B14F-4D97-AF65-F5344CB8AC3E}">
        <p14:creationId xmlns:p14="http://schemas.microsoft.com/office/powerpoint/2010/main" val="1053040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Direct Marketing</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Face to Face Selling</a:t>
            </a:r>
          </a:p>
          <a:p>
            <a:r>
              <a:rPr lang="en-US" dirty="0"/>
              <a:t>Telemarketing</a:t>
            </a:r>
          </a:p>
          <a:p>
            <a:r>
              <a:rPr lang="en-US" dirty="0"/>
              <a:t>Direct Mail Marketing</a:t>
            </a:r>
          </a:p>
          <a:p>
            <a:r>
              <a:rPr lang="en-US" dirty="0"/>
              <a:t>Catalog Marketing</a:t>
            </a:r>
          </a:p>
          <a:p>
            <a:r>
              <a:rPr lang="en-US" dirty="0"/>
              <a:t>Direct Response Television Marketing</a:t>
            </a:r>
          </a:p>
          <a:p>
            <a:r>
              <a:rPr lang="en-US" dirty="0"/>
              <a:t>Kiosk Marketing</a:t>
            </a:r>
          </a:p>
          <a:p>
            <a:r>
              <a:rPr lang="en-US" dirty="0"/>
              <a:t>Online </a:t>
            </a:r>
            <a:r>
              <a:rPr lang="en-US" dirty="0" smtClean="0"/>
              <a:t>Marketing</a:t>
            </a:r>
            <a:r>
              <a:rPr lang="en-US" dirty="0"/>
              <a:t> &amp; Electronic Commerce</a:t>
            </a:r>
          </a:p>
          <a:p>
            <a:r>
              <a:rPr lang="en-US" dirty="0"/>
              <a:t/>
            </a:r>
            <a:br>
              <a:rPr lang="en-US" dirty="0"/>
            </a:br>
            <a:endParaRPr lang="en-US" dirty="0"/>
          </a:p>
        </p:txBody>
      </p:sp>
    </p:spTree>
    <p:extLst>
      <p:ext uri="{BB962C8B-B14F-4D97-AF65-F5344CB8AC3E}">
        <p14:creationId xmlns:p14="http://schemas.microsoft.com/office/powerpoint/2010/main" val="629293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Face to Face Selling</a:t>
            </a:r>
            <a:endParaRPr lang="en-US" dirty="0"/>
          </a:p>
          <a:p>
            <a:pPr marL="0" indent="0">
              <a:buNone/>
            </a:pPr>
            <a:r>
              <a:rPr lang="en-US" dirty="0"/>
              <a:t>It is the oldest form of direct marketing or simply marketing in which the authorized sales persons are employed by the organizations who meet the prospects directly. These sales persons make efforts to reach the prospects, convert them into profitable customers, develop long run relationships and hence promote the business of their organizations.</a:t>
            </a:r>
          </a:p>
          <a:p>
            <a:endParaRPr lang="en-US" dirty="0"/>
          </a:p>
        </p:txBody>
      </p:sp>
    </p:spTree>
    <p:extLst>
      <p:ext uri="{BB962C8B-B14F-4D97-AF65-F5344CB8AC3E}">
        <p14:creationId xmlns:p14="http://schemas.microsoft.com/office/powerpoint/2010/main" val="673161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Telemarketing</a:t>
            </a:r>
            <a:endParaRPr lang="en-US" dirty="0"/>
          </a:p>
          <a:p>
            <a:pPr marL="0" indent="0">
              <a:buNone/>
            </a:pPr>
            <a:r>
              <a:rPr lang="en-US" b="1" dirty="0">
                <a:hlinkClick r:id="rId2"/>
              </a:rPr>
              <a:t>Telemarketing</a:t>
            </a:r>
            <a:r>
              <a:rPr lang="en-US" dirty="0"/>
              <a:t> is that form of direct marketing in which telephone is used for the purpose of communicating with the customers buys the products directly from the sellers. Telemarketing is further divided into the following two types.</a:t>
            </a:r>
          </a:p>
          <a:p>
            <a:r>
              <a:rPr lang="en-US" dirty="0"/>
              <a:t>Outbound Telephone Marketing</a:t>
            </a:r>
          </a:p>
          <a:p>
            <a:r>
              <a:rPr lang="en-US" dirty="0"/>
              <a:t>Inbound Toll Free</a:t>
            </a:r>
          </a:p>
          <a:p>
            <a:endParaRPr lang="en-US" dirty="0"/>
          </a:p>
        </p:txBody>
      </p:sp>
    </p:spTree>
    <p:extLst>
      <p:ext uri="{BB962C8B-B14F-4D97-AF65-F5344CB8AC3E}">
        <p14:creationId xmlns:p14="http://schemas.microsoft.com/office/powerpoint/2010/main" val="182200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relations</a:t>
            </a:r>
            <a:endParaRPr lang="en-US" dirty="0"/>
          </a:p>
        </p:txBody>
      </p:sp>
      <p:sp>
        <p:nvSpPr>
          <p:cNvPr id="3" name="Content Placeholder 2"/>
          <p:cNvSpPr>
            <a:spLocks noGrp="1"/>
          </p:cNvSpPr>
          <p:nvPr>
            <p:ph idx="1"/>
          </p:nvPr>
        </p:nvSpPr>
        <p:spPr/>
        <p:txBody>
          <a:bodyPr/>
          <a:lstStyle/>
          <a:p>
            <a:r>
              <a:rPr lang="en-US" dirty="0"/>
              <a:t>Public relations is a strategic communication process companies, individuals, and organizations use to build mutually beneficial relationships with the public</a:t>
            </a:r>
            <a:r>
              <a:rPr lang="en-US" dirty="0" smtClean="0"/>
              <a:t>.</a:t>
            </a:r>
          </a:p>
          <a:p>
            <a:r>
              <a:rPr lang="en-US" dirty="0"/>
              <a:t>A public relations specialist drafts a specialized communication plan and uses media and other direct and indirect mediums to create and maintain a positive brand image and a strong relationship with the target audience.</a:t>
            </a:r>
          </a:p>
        </p:txBody>
      </p:sp>
    </p:spTree>
    <p:extLst>
      <p:ext uri="{BB962C8B-B14F-4D97-AF65-F5344CB8AC3E}">
        <p14:creationId xmlns:p14="http://schemas.microsoft.com/office/powerpoint/2010/main" val="1618798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Outbound Telephone Marketing</a:t>
            </a:r>
            <a:endParaRPr lang="en-US" dirty="0"/>
          </a:p>
          <a:p>
            <a:pPr marL="0" indent="0">
              <a:buNone/>
            </a:pPr>
            <a:r>
              <a:rPr lang="en-US" dirty="0"/>
              <a:t>Outbound telephone marketing is used to sell the products directly to the customers by calling them on the telephone.</a:t>
            </a:r>
          </a:p>
          <a:p>
            <a:r>
              <a:rPr lang="en-US" b="1" dirty="0"/>
              <a:t>Inbound Toll Free</a:t>
            </a:r>
            <a:endParaRPr lang="en-US" dirty="0"/>
          </a:p>
          <a:p>
            <a:pPr marL="0" indent="0">
              <a:buNone/>
            </a:pPr>
            <a:r>
              <a:rPr lang="en-US" dirty="0"/>
              <a:t>In this type, orders are received from customers on the telephone as a result of ads on television or radio etc. There are many customers who admire the unsolicited telemarketing, but most of them feels disturbance by receiving such unsolicited sales messages on the telephone. Therefore, certain legislation is being made for the protection of people from this unsolicited telemarketing during specific hours of the day.</a:t>
            </a:r>
          </a:p>
          <a:p>
            <a:endParaRPr lang="en-US" dirty="0"/>
          </a:p>
        </p:txBody>
      </p:sp>
    </p:spTree>
    <p:extLst>
      <p:ext uri="{BB962C8B-B14F-4D97-AF65-F5344CB8AC3E}">
        <p14:creationId xmlns:p14="http://schemas.microsoft.com/office/powerpoint/2010/main" val="704936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Direct Mail Marketing</a:t>
            </a:r>
            <a:endParaRPr lang="en-US" dirty="0"/>
          </a:p>
          <a:p>
            <a:pPr marL="0" indent="0">
              <a:buNone/>
            </a:pPr>
            <a:r>
              <a:rPr lang="en-US" dirty="0"/>
              <a:t>These forms of direct marketing include direct mail marketing in which an offer, reminder, announcement or other things are sent to the address of a particular person. Direct one to one Communication takes place in direct mail marketing. There are several advantages of using direct mail marketing which are as follow.</a:t>
            </a:r>
          </a:p>
          <a:p>
            <a:r>
              <a:rPr lang="en-US" dirty="0"/>
              <a:t>It is much more flexible.</a:t>
            </a:r>
          </a:p>
          <a:p>
            <a:r>
              <a:rPr lang="en-US" dirty="0"/>
              <a:t>It is personalized.</a:t>
            </a:r>
          </a:p>
          <a:p>
            <a:r>
              <a:rPr lang="en-US" dirty="0"/>
              <a:t>Selection of target market is high.</a:t>
            </a:r>
          </a:p>
          <a:p>
            <a:r>
              <a:rPr lang="en-US" dirty="0"/>
              <a:t>The results are easily measured</a:t>
            </a:r>
            <a:r>
              <a:rPr lang="en-US" dirty="0" smtClean="0"/>
              <a:t>.</a:t>
            </a:r>
          </a:p>
          <a:p>
            <a:endParaRPr lang="en-US" dirty="0"/>
          </a:p>
          <a:p>
            <a:endParaRPr lang="en-US" dirty="0"/>
          </a:p>
        </p:txBody>
      </p:sp>
    </p:spTree>
    <p:extLst>
      <p:ext uri="{BB962C8B-B14F-4D97-AF65-F5344CB8AC3E}">
        <p14:creationId xmlns:p14="http://schemas.microsoft.com/office/powerpoint/2010/main" val="1841811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The cost of direct mail marketing is relatively higher than other forms of direct marketing, but in this case the prospects are quickly converted into the potential customers. Direct mail marketing is further divided into the following three types.</a:t>
            </a:r>
          </a:p>
          <a:p>
            <a:r>
              <a:rPr lang="en-US" dirty="0"/>
              <a:t>Fax Mail</a:t>
            </a:r>
          </a:p>
          <a:p>
            <a:r>
              <a:rPr lang="en-US" dirty="0"/>
              <a:t>E-mail</a:t>
            </a:r>
          </a:p>
          <a:p>
            <a:r>
              <a:rPr lang="en-US" dirty="0"/>
              <a:t>Voice mail</a:t>
            </a:r>
          </a:p>
          <a:p>
            <a:pPr marL="0" indent="0">
              <a:buNone/>
            </a:pPr>
            <a:r>
              <a:rPr lang="en-US" dirty="0"/>
              <a:t/>
            </a:r>
            <a:br>
              <a:rPr lang="en-US" dirty="0"/>
            </a:br>
            <a:endParaRPr lang="en-US" dirty="0"/>
          </a:p>
          <a:p>
            <a:pPr marL="0" indent="0">
              <a:buNone/>
            </a:pPr>
            <a:r>
              <a:rPr lang="en-US" dirty="0"/>
              <a:t/>
            </a:r>
            <a:br>
              <a:rPr lang="en-US" dirty="0"/>
            </a:br>
            <a:endParaRPr lang="en-US" dirty="0"/>
          </a:p>
          <a:p>
            <a:endParaRPr lang="en-US" dirty="0"/>
          </a:p>
        </p:txBody>
      </p:sp>
    </p:spTree>
    <p:extLst>
      <p:ext uri="{BB962C8B-B14F-4D97-AF65-F5344CB8AC3E}">
        <p14:creationId xmlns:p14="http://schemas.microsoft.com/office/powerpoint/2010/main" val="2137917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Catalog Marketing</a:t>
            </a:r>
            <a:endParaRPr lang="en-US" dirty="0"/>
          </a:p>
          <a:p>
            <a:pPr marL="0" indent="0">
              <a:buNone/>
            </a:pPr>
            <a:r>
              <a:rPr lang="en-US" dirty="0"/>
              <a:t>In catalog marketing, catalogs are mailed to a specified list of customers or provide physical catalogs to a group of people at stores in order to sell particular products. A catalog is a combination of at least eight printed pages which includes details of multiple products along with the identification of direct ordering mechanism. A complete line of goods is offered through catalogs by some stores. There are many direct retailers who place the catalogs of their product on the internet. The internet based catalogs are passive in nature and therefore need to be marketed electronically.</a:t>
            </a:r>
          </a:p>
          <a:p>
            <a:pPr marL="0" indent="0">
              <a:buNone/>
            </a:pPr>
            <a:r>
              <a:rPr lang="en-US" dirty="0"/>
              <a:t/>
            </a:r>
            <a:br>
              <a:rPr lang="en-US" dirty="0"/>
            </a:br>
            <a:endParaRPr lang="en-US" dirty="0"/>
          </a:p>
          <a:p>
            <a:endParaRPr lang="en-US" dirty="0"/>
          </a:p>
        </p:txBody>
      </p:sp>
    </p:spTree>
    <p:extLst>
      <p:ext uri="{BB962C8B-B14F-4D97-AF65-F5344CB8AC3E}">
        <p14:creationId xmlns:p14="http://schemas.microsoft.com/office/powerpoint/2010/main" val="1733474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Direct Response Television Marketing</a:t>
            </a:r>
            <a:endParaRPr lang="en-US" dirty="0"/>
          </a:p>
          <a:p>
            <a:pPr marL="0" indent="0">
              <a:buNone/>
            </a:pPr>
            <a:r>
              <a:rPr lang="en-US" dirty="0"/>
              <a:t>There are two forms of direct response television marketing which are as follow.</a:t>
            </a:r>
          </a:p>
          <a:p>
            <a:r>
              <a:rPr lang="en-US" dirty="0"/>
              <a:t>Direct Response Advertising</a:t>
            </a:r>
          </a:p>
          <a:p>
            <a:r>
              <a:rPr lang="en-US" dirty="0"/>
              <a:t>Home Shopping Channels</a:t>
            </a:r>
          </a:p>
          <a:p>
            <a:endParaRPr lang="en-US" dirty="0"/>
          </a:p>
        </p:txBody>
      </p:sp>
    </p:spTree>
    <p:extLst>
      <p:ext uri="{BB962C8B-B14F-4D97-AF65-F5344CB8AC3E}">
        <p14:creationId xmlns:p14="http://schemas.microsoft.com/office/powerpoint/2010/main" val="1264402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Direct Response Advertising</a:t>
            </a:r>
            <a:endParaRPr lang="en-US" dirty="0"/>
          </a:p>
          <a:p>
            <a:pPr marL="0" indent="0">
              <a:buNone/>
            </a:pPr>
            <a:r>
              <a:rPr lang="en-US" dirty="0"/>
              <a:t>When infomercials or television spots are aired by the marketers, direct response advertising takes place.</a:t>
            </a:r>
          </a:p>
          <a:p>
            <a:r>
              <a:rPr lang="en-US" b="1" dirty="0"/>
              <a:t>Home Shopping </a:t>
            </a:r>
            <a:r>
              <a:rPr lang="en-US" b="1" dirty="0" err="1" smtClean="0"/>
              <a:t>Channels</a:t>
            </a:r>
            <a:r>
              <a:rPr lang="en-US" dirty="0" err="1" smtClean="0"/>
              <a:t>These</a:t>
            </a:r>
            <a:r>
              <a:rPr lang="en-US" dirty="0" smtClean="0"/>
              <a:t> </a:t>
            </a:r>
            <a:r>
              <a:rPr lang="en-US" dirty="0"/>
              <a:t>consist of complete channels or programs that are specified in selling goods or services.</a:t>
            </a:r>
          </a:p>
          <a:p>
            <a:r>
              <a:rPr lang="en-US" dirty="0"/>
              <a:t>In the coming years linkages with the internet technology along with the two sided interactive television would transform the television shopping much sophisticated from the current type and it would be regarded as one of the most effective forms of direct marketing.</a:t>
            </a:r>
          </a:p>
          <a:p>
            <a:pPr marL="0" indent="0">
              <a:buNone/>
            </a:pPr>
            <a:r>
              <a:rPr lang="en-US" dirty="0"/>
              <a:t/>
            </a:r>
            <a:br>
              <a:rPr lang="en-US" dirty="0"/>
            </a:br>
            <a:endParaRPr lang="en-US" dirty="0"/>
          </a:p>
          <a:p>
            <a:endParaRPr lang="en-US" dirty="0"/>
          </a:p>
        </p:txBody>
      </p:sp>
    </p:spTree>
    <p:extLst>
      <p:ext uri="{BB962C8B-B14F-4D97-AF65-F5344CB8AC3E}">
        <p14:creationId xmlns:p14="http://schemas.microsoft.com/office/powerpoint/2010/main" val="1554810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Kiosk Marketing</a:t>
            </a:r>
            <a:endParaRPr lang="en-US" dirty="0"/>
          </a:p>
          <a:p>
            <a:pPr marL="0" indent="0">
              <a:buNone/>
            </a:pPr>
            <a:r>
              <a:rPr lang="en-US" dirty="0"/>
              <a:t>There are certain organizations that have sophisticated machines called kiosks, which provide information about the particular products and have an effective ordering mechanism. These kiosk machines are placed in the main area of the cities like airport, stores and other famous locations. Some business marketers also place their kiosk machines at the trade shows for the promotion of their products. </a:t>
            </a:r>
          </a:p>
        </p:txBody>
      </p:sp>
    </p:spTree>
    <p:extLst>
      <p:ext uri="{BB962C8B-B14F-4D97-AF65-F5344CB8AC3E}">
        <p14:creationId xmlns:p14="http://schemas.microsoft.com/office/powerpoint/2010/main" val="1131321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Online Marketing &amp; Electronic Commerce</a:t>
            </a:r>
            <a:endParaRPr lang="en-US" dirty="0"/>
          </a:p>
          <a:p>
            <a:pPr marL="0" indent="0">
              <a:buNone/>
            </a:pPr>
            <a:r>
              <a:rPr lang="en-US" dirty="0"/>
              <a:t>One of the effective forms of direct marketing is the online marketing &amp; the electronic commerce, which is carried out completely in an electronics’ way. There are online computer systems that connect the customers with the seller in an online manner so that that can make transactions.</a:t>
            </a:r>
          </a:p>
          <a:p>
            <a:pPr marL="0" indent="0">
              <a:buNone/>
            </a:pPr>
            <a:r>
              <a:rPr lang="en-US" dirty="0"/>
              <a:t>Online marketing &amp; electronic commerce is further divided into the following two forms.</a:t>
            </a:r>
          </a:p>
          <a:p>
            <a:r>
              <a:rPr lang="en-US" dirty="0"/>
              <a:t>Commercial Online Services</a:t>
            </a:r>
          </a:p>
          <a:p>
            <a:r>
              <a:rPr lang="en-US" dirty="0"/>
              <a:t>Internet</a:t>
            </a:r>
          </a:p>
          <a:p>
            <a:pPr marL="0" indent="0">
              <a:buNone/>
            </a:pPr>
            <a:r>
              <a:rPr lang="en-US" dirty="0"/>
              <a:t/>
            </a:r>
            <a:br>
              <a:rPr lang="en-US" dirty="0"/>
            </a:br>
            <a:endParaRPr lang="en-US" dirty="0"/>
          </a:p>
        </p:txBody>
      </p:sp>
    </p:spTree>
    <p:extLst>
      <p:ext uri="{BB962C8B-B14F-4D97-AF65-F5344CB8AC3E}">
        <p14:creationId xmlns:p14="http://schemas.microsoft.com/office/powerpoint/2010/main" val="4311139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Commercial Online Stores</a:t>
            </a:r>
            <a:endParaRPr lang="en-US" dirty="0"/>
          </a:p>
          <a:p>
            <a:pPr marL="0" indent="0">
              <a:buNone/>
            </a:pPr>
            <a:r>
              <a:rPr lang="en-US" dirty="0"/>
              <a:t>The information and marketing services are offered by the authorized commercial online service provider who charges a monthly fee for its </a:t>
            </a:r>
            <a:r>
              <a:rPr lang="en-US" dirty="0" smtClean="0"/>
              <a:t>subscribers.</a:t>
            </a:r>
          </a:p>
          <a:p>
            <a:pPr marL="0" indent="0">
              <a:buNone/>
            </a:pPr>
            <a:r>
              <a:rPr lang="en-US" b="1" dirty="0" smtClean="0"/>
              <a:t>  Internet</a:t>
            </a:r>
          </a:p>
          <a:p>
            <a:pPr marL="0" indent="0">
              <a:buNone/>
            </a:pPr>
            <a:r>
              <a:rPr lang="en-US" dirty="0" smtClean="0"/>
              <a:t> With </a:t>
            </a:r>
            <a:r>
              <a:rPr lang="en-US" dirty="0"/>
              <a:t>the advancement in the information technology field, now the old commercial online service is replaced by highly most advanced internet which serves as a basic online marketing channel. The internet is composed of a large number of different networks of computers that are connected with each other. For a meeting of sellers and buyers over the internet, World Wide Web serves as the popular place of meeting.</a:t>
            </a:r>
          </a:p>
          <a:p>
            <a:pPr marL="0" indent="0">
              <a:buNone/>
            </a:pPr>
            <a:r>
              <a:rPr lang="en-US" dirty="0"/>
              <a:t/>
            </a:r>
            <a:br>
              <a:rPr lang="en-US" dirty="0"/>
            </a:br>
            <a:endParaRPr lang="en-US" dirty="0"/>
          </a:p>
        </p:txBody>
      </p:sp>
    </p:spTree>
    <p:extLst>
      <p:ext uri="{BB962C8B-B14F-4D97-AF65-F5344CB8AC3E}">
        <p14:creationId xmlns:p14="http://schemas.microsoft.com/office/powerpoint/2010/main" val="1229434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Major tools of Public Relations and Publicity </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(a) PUBLICATIONS</a:t>
            </a:r>
            <a:r>
              <a:rPr lang="en-US" dirty="0"/>
              <a:t>: Companies rely extensively on communication materials to reach and influence target markets. These include annual reports, brochures, articles, audio-visual materials, and company newsletter and magazines. Company newsletters, and magazines can help build up the company’s image and convey important news to target markets. Audio-visual material, such as films, slides, and video and audio cassettes are coming into increasing use as promotion tools. The cost of audio-visual material is usually greater than the cost of printed material, but so is the impact. </a:t>
            </a:r>
          </a:p>
          <a:p>
            <a:endParaRPr lang="en-US" dirty="0"/>
          </a:p>
        </p:txBody>
      </p:sp>
    </p:spTree>
    <p:extLst>
      <p:ext uri="{BB962C8B-B14F-4D97-AF65-F5344CB8AC3E}">
        <p14:creationId xmlns:p14="http://schemas.microsoft.com/office/powerpoint/2010/main" val="186142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b) EVENTS</a:t>
            </a:r>
            <a:r>
              <a:rPr lang="en-US" dirty="0"/>
              <a:t>: Companies can draw attention to’ new products or other company activities by arranging special events. These include news conferences, seminars, outings, exhibits, contests and competitions, anniversaries, and Sport and culture sponsorships that will reach the target publics. </a:t>
            </a:r>
          </a:p>
          <a:p>
            <a:endParaRPr lang="en-US" dirty="0"/>
          </a:p>
        </p:txBody>
      </p:sp>
    </p:spTree>
    <p:extLst>
      <p:ext uri="{BB962C8B-B14F-4D97-AF65-F5344CB8AC3E}">
        <p14:creationId xmlns:p14="http://schemas.microsoft.com/office/powerpoint/2010/main" val="100540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 NEWS</a:t>
            </a:r>
            <a:r>
              <a:rPr lang="en-US" dirty="0"/>
              <a:t>: One of the major tasks of PR professionals is to’ find or create </a:t>
            </a:r>
            <a:r>
              <a:rPr lang="en-US" dirty="0" err="1"/>
              <a:t>favourable</a:t>
            </a:r>
            <a:r>
              <a:rPr lang="en-US" dirty="0"/>
              <a:t> news about the company, its products, and its people. News generation require skills in developing a story concept, researching it, and writing a press release. </a:t>
            </a:r>
            <a:endParaRPr lang="en-US" dirty="0" smtClean="0"/>
          </a:p>
          <a:p>
            <a:r>
              <a:rPr lang="en-US" b="1" dirty="0"/>
              <a:t>(d) SPEECHES</a:t>
            </a:r>
            <a:r>
              <a:rPr lang="en-US" dirty="0"/>
              <a:t>: Speeches are another tool for creating product and company publicity. Increasingly, company executive must face questions from the media or give speeches at trade associations or sales meetings. These appearances can build the company’s image. </a:t>
            </a:r>
          </a:p>
          <a:p>
            <a:endParaRPr lang="en-US" dirty="0"/>
          </a:p>
          <a:p>
            <a:endParaRPr lang="en-US" dirty="0"/>
          </a:p>
        </p:txBody>
      </p:sp>
    </p:spTree>
    <p:extLst>
      <p:ext uri="{BB962C8B-B14F-4D97-AF65-F5344CB8AC3E}">
        <p14:creationId xmlns:p14="http://schemas.microsoft.com/office/powerpoint/2010/main" val="1569320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 PUBLIC SERVICE ACTIVITIES</a:t>
            </a:r>
            <a:r>
              <a:rPr lang="en-US" dirty="0"/>
              <a:t>: Companies can improve public goodwill by contributing money and time to good causes. A large company may typically ask executives to support community affairs where their offices are situated. In other instances, companies may donate a certain amount of money to specified cause out of consumer purchases. </a:t>
            </a:r>
          </a:p>
          <a:p>
            <a:endParaRPr lang="en-US" dirty="0"/>
          </a:p>
        </p:txBody>
      </p:sp>
    </p:spTree>
    <p:extLst>
      <p:ext uri="{BB962C8B-B14F-4D97-AF65-F5344CB8AC3E}">
        <p14:creationId xmlns:p14="http://schemas.microsoft.com/office/powerpoint/2010/main" val="24067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(f) IDENTITY MEDIA</a:t>
            </a:r>
            <a:r>
              <a:rPr lang="en-US" dirty="0"/>
              <a:t>: Normally, a company’s materials acquire separate looks, which creates confusions and misses an opportunity to- create and reinforce a corporate identity. In an over-communicated society, companies have to compete for attention. They should strive to create a visual identity that the public immediately recognizes. The visual identity is carried by the companies’ logos, stationary, brochures, signs, business forms, business cards, buildings, uniforms and dress codes, and rolling stock. </a:t>
            </a:r>
          </a:p>
          <a:p>
            <a:endParaRPr lang="en-US" dirty="0"/>
          </a:p>
        </p:txBody>
      </p:sp>
    </p:spTree>
    <p:extLst>
      <p:ext uri="{BB962C8B-B14F-4D97-AF65-F5344CB8AC3E}">
        <p14:creationId xmlns:p14="http://schemas.microsoft.com/office/powerpoint/2010/main" val="1363196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 Of Public Relations</a:t>
            </a:r>
            <a:r>
              <a:rPr lang="en-US" b="1" u="sng" dirty="0"/>
              <a:t/>
            </a:r>
            <a:br>
              <a:rPr lang="en-US" b="1" u="sng" dirty="0"/>
            </a:br>
            <a:endParaRPr lang="en-US" dirty="0"/>
          </a:p>
        </p:txBody>
      </p:sp>
      <p:sp>
        <p:nvSpPr>
          <p:cNvPr id="3" name="Content Placeholder 2"/>
          <p:cNvSpPr>
            <a:spLocks noGrp="1"/>
          </p:cNvSpPr>
          <p:nvPr>
            <p:ph idx="1"/>
          </p:nvPr>
        </p:nvSpPr>
        <p:spPr/>
        <p:txBody>
          <a:bodyPr>
            <a:normAutofit fontScale="85000" lnSpcReduction="20000"/>
          </a:bodyPr>
          <a:lstStyle/>
          <a:p>
            <a:pPr marL="0" indent="0" fontAlgn="base">
              <a:buNone/>
            </a:pPr>
            <a:endParaRPr lang="en-US" dirty="0"/>
          </a:p>
          <a:p>
            <a:r>
              <a:rPr lang="en-US" i="1" dirty="0"/>
              <a:t>a) Build awareness</a:t>
            </a:r>
            <a:r>
              <a:rPr lang="en-US" dirty="0"/>
              <a:t>: PR can place stories in the media to bring attention to a product, service, person, organization or idea. </a:t>
            </a:r>
          </a:p>
          <a:p>
            <a:r>
              <a:rPr lang="en-US" i="1" dirty="0"/>
              <a:t>(b) Build credibility</a:t>
            </a:r>
            <a:r>
              <a:rPr lang="en-US" dirty="0"/>
              <a:t>: PR can add credibility by communicating the message in an editorial context. </a:t>
            </a:r>
          </a:p>
          <a:p>
            <a:r>
              <a:rPr lang="en-US" i="1" dirty="0"/>
              <a:t>(c) Stimulate the sales-force and dealers</a:t>
            </a:r>
            <a:r>
              <a:rPr lang="en-US" dirty="0"/>
              <a:t>: PR can help boost sales- force and dealer enthusiasm. Stories about a new product before it is launched will help the sales farce sell it to retailers and consumers. </a:t>
            </a:r>
          </a:p>
          <a:p>
            <a:r>
              <a:rPr lang="en-US" i="1" dirty="0"/>
              <a:t>(d) Hold down promotion costs</a:t>
            </a:r>
            <a:r>
              <a:rPr lang="en-US" dirty="0"/>
              <a:t>: PR costs less than direct mail and media advertising. The smaller the company’s promotion budget, the stronger is the case for using PR to gain share of mind. </a:t>
            </a:r>
          </a:p>
          <a:p>
            <a:pPr marL="0" indent="0">
              <a:buNone/>
            </a:pPr>
            <a:r>
              <a:rPr lang="en-US" dirty="0"/>
              <a:t/>
            </a:r>
            <a:br>
              <a:rPr lang="en-US" dirty="0"/>
            </a:br>
            <a:endParaRPr lang="en-US" dirty="0"/>
          </a:p>
        </p:txBody>
      </p:sp>
    </p:spTree>
    <p:extLst>
      <p:ext uri="{BB962C8B-B14F-4D97-AF65-F5344CB8AC3E}">
        <p14:creationId xmlns:p14="http://schemas.microsoft.com/office/powerpoint/2010/main" val="188680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Functions Of Public Relations</a:t>
            </a:r>
            <a:br>
              <a:rPr lang="en-US" b="1" u="sng" dirty="0"/>
            </a:br>
            <a:endParaRPr lang="en-US" dirty="0"/>
          </a:p>
        </p:txBody>
      </p:sp>
      <p:sp>
        <p:nvSpPr>
          <p:cNvPr id="3" name="Content Placeholder 2"/>
          <p:cNvSpPr>
            <a:spLocks noGrp="1"/>
          </p:cNvSpPr>
          <p:nvPr>
            <p:ph idx="1"/>
          </p:nvPr>
        </p:nvSpPr>
        <p:spPr/>
        <p:txBody>
          <a:bodyPr/>
          <a:lstStyle/>
          <a:p>
            <a:r>
              <a:rPr lang="en-US" dirty="0"/>
              <a:t>Public relations is different from </a:t>
            </a:r>
            <a:r>
              <a:rPr lang="en-US" dirty="0">
                <a:hlinkClick r:id="rId2" tooltip="Different Types Of Advertising Mediums"/>
              </a:rPr>
              <a:t>advertising</a:t>
            </a:r>
            <a:r>
              <a:rPr lang="en-US" dirty="0"/>
              <a:t>. Public relations agencies don’t buy ads, they don’t write stories for reporters, and they don’t focus on attractive paid promotions. They rather promote the brand by using editorial content appearing on magazines, newspapers, news channels, websites, blogs, and TV programs</a:t>
            </a:r>
            <a:r>
              <a:rPr lang="en-US" dirty="0" smtClean="0"/>
              <a:t>.</a:t>
            </a:r>
          </a:p>
          <a:p>
            <a:r>
              <a:rPr lang="en-US" dirty="0"/>
              <a:t>Using earned or free media for promotion has its own benefits as information on these mediums aren’t bought. It has a third party validation and hence isn’t viewed with </a:t>
            </a:r>
            <a:r>
              <a:rPr lang="en-US" dirty="0" err="1"/>
              <a:t>scepticism</a:t>
            </a:r>
            <a:r>
              <a:rPr lang="en-US" dirty="0"/>
              <a:t> by the public.</a:t>
            </a:r>
          </a:p>
          <a:p>
            <a:endParaRPr lang="en-US" dirty="0"/>
          </a:p>
        </p:txBody>
      </p:sp>
    </p:spTree>
    <p:extLst>
      <p:ext uri="{BB962C8B-B14F-4D97-AF65-F5344CB8AC3E}">
        <p14:creationId xmlns:p14="http://schemas.microsoft.com/office/powerpoint/2010/main" val="11869775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39</TotalTime>
  <Words>1692</Words>
  <Application>Microsoft Macintosh PowerPoint</Application>
  <PresentationFormat>Widescreen</PresentationFormat>
  <Paragraphs>114</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Gill Sans MT</vt:lpstr>
      <vt:lpstr>Arial</vt:lpstr>
      <vt:lpstr>Gallery</vt:lpstr>
      <vt:lpstr>PUBLic relations or publicity</vt:lpstr>
      <vt:lpstr>Public relations</vt:lpstr>
      <vt:lpstr>Major tools of Public Relations and Publicity  </vt:lpstr>
      <vt:lpstr>PowerPoint Presentation</vt:lpstr>
      <vt:lpstr>PowerPoint Presentation</vt:lpstr>
      <vt:lpstr>PowerPoint Presentation</vt:lpstr>
      <vt:lpstr>PowerPoint Presentation</vt:lpstr>
      <vt:lpstr>Objective Of Public Relations </vt:lpstr>
      <vt:lpstr>Functions Of Public Relations </vt:lpstr>
      <vt:lpstr>Functions of public relations manager and agencies</vt:lpstr>
      <vt:lpstr>PowerPoint Presentation</vt:lpstr>
      <vt:lpstr>Importance Of Public Relations </vt:lpstr>
      <vt:lpstr>PowerPoint Presentation</vt:lpstr>
      <vt:lpstr>Advantages Of Public Relations   </vt:lpstr>
      <vt:lpstr>Disadvantages Of Public Relations   </vt:lpstr>
      <vt:lpstr>Direct marketing</vt:lpstr>
      <vt:lpstr>Types of Direct Marketing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relations or publicity</dc:title>
  <dc:creator>Microsoft Office User</dc:creator>
  <cp:lastModifiedBy>Microsoft Office User</cp:lastModifiedBy>
  <cp:revision>6</cp:revision>
  <dcterms:created xsi:type="dcterms:W3CDTF">2020-05-12T08:00:05Z</dcterms:created>
  <dcterms:modified xsi:type="dcterms:W3CDTF">2020-05-21T10:29:39Z</dcterms:modified>
</cp:coreProperties>
</file>