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4"/>
  </p:normalViewPr>
  <p:slideViewPr>
    <p:cSldViewPr snapToGrid="0" snapToObjects="1">
      <p:cViewPr varScale="1">
        <p:scale>
          <a:sx n="121" d="100"/>
          <a:sy n="121" d="100"/>
        </p:scale>
        <p:origin x="2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5/11/20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5/11/20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 Selling</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Mrs</a:t>
            </a:r>
            <a:r>
              <a:rPr lang="en-US" dirty="0" smtClean="0"/>
              <a:t> </a:t>
            </a:r>
            <a:r>
              <a:rPr lang="en-US" dirty="0" err="1" smtClean="0"/>
              <a:t>sarika</a:t>
            </a:r>
            <a:r>
              <a:rPr lang="en-US" dirty="0" smtClean="0"/>
              <a:t> </a:t>
            </a:r>
            <a:r>
              <a:rPr lang="en-US" dirty="0" err="1" smtClean="0"/>
              <a:t>singh</a:t>
            </a:r>
            <a:endParaRPr lang="en-US" dirty="0" smtClean="0"/>
          </a:p>
          <a:p>
            <a:r>
              <a:rPr lang="en-US" dirty="0" smtClean="0"/>
              <a:t>Faculty of management studies </a:t>
            </a:r>
            <a:r>
              <a:rPr lang="en-US" dirty="0" err="1" smtClean="0"/>
              <a:t>mlsu</a:t>
            </a:r>
            <a:r>
              <a:rPr lang="en-US" dirty="0" smtClean="0"/>
              <a:t> </a:t>
            </a:r>
            <a:r>
              <a:rPr lang="en-US" dirty="0" err="1" smtClean="0"/>
              <a:t>udaipur</a:t>
            </a:r>
            <a:endParaRPr lang="en-US" dirty="0"/>
          </a:p>
        </p:txBody>
      </p:sp>
    </p:spTree>
    <p:extLst>
      <p:ext uri="{BB962C8B-B14F-4D97-AF65-F5344CB8AC3E}">
        <p14:creationId xmlns:p14="http://schemas.microsoft.com/office/powerpoint/2010/main" val="2007316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i="1" dirty="0"/>
              <a:t>(c) The presentation and demonstration</a:t>
            </a:r>
            <a:r>
              <a:rPr lang="en-US" b="1" dirty="0"/>
              <a:t>- </a:t>
            </a:r>
            <a:r>
              <a:rPr lang="en-US" dirty="0"/>
              <a:t>Having identified the needs and problems of the buyer, the presentation provides the opportunity for the salesperson to convince the buyer that he/she can supply the solution. </a:t>
            </a:r>
          </a:p>
          <a:p>
            <a:r>
              <a:rPr lang="en-US" b="1" i="1" dirty="0"/>
              <a:t>(d) Dealing with objections</a:t>
            </a:r>
            <a:r>
              <a:rPr lang="en-US" b="1" dirty="0"/>
              <a:t>- </a:t>
            </a:r>
            <a:r>
              <a:rPr lang="en-US" dirty="0"/>
              <a:t>Objections highlight the issues which are important to the buyer. The effective approach for dealing with objections involves two areas: tile preparation of convincing answer, and the development of a range of techniques for answering objection in a manner which permits the acceptance of these answers without loss of face on the part of the buyer. </a:t>
            </a:r>
          </a:p>
          <a:p>
            <a:endParaRPr lang="en-US" dirty="0"/>
          </a:p>
          <a:p>
            <a:endParaRPr lang="en-US" dirty="0"/>
          </a:p>
          <a:p>
            <a:endParaRPr lang="en-US" dirty="0"/>
          </a:p>
        </p:txBody>
      </p:sp>
    </p:spTree>
    <p:extLst>
      <p:ext uri="{BB962C8B-B14F-4D97-AF65-F5344CB8AC3E}">
        <p14:creationId xmlns:p14="http://schemas.microsoft.com/office/powerpoint/2010/main" val="747113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i="1" dirty="0"/>
              <a:t>(e) Negotiation</a:t>
            </a:r>
            <a:r>
              <a:rPr lang="en-US" b="1" dirty="0"/>
              <a:t>- </a:t>
            </a:r>
            <a:r>
              <a:rPr lang="en-US" dirty="0"/>
              <a:t>Negotiation may, therefore, enter into the sales process. Sellers may negotiate price, credit terms, delivery times, trade-in values and other aspects of the commercial transaction. </a:t>
            </a:r>
            <a:endParaRPr lang="en-US" dirty="0" smtClean="0"/>
          </a:p>
          <a:p>
            <a:r>
              <a:rPr lang="en-US" b="1" i="1" dirty="0"/>
              <a:t>(f) Closing the sales</a:t>
            </a:r>
            <a:r>
              <a:rPr lang="en-US" b="1" dirty="0"/>
              <a:t>- </a:t>
            </a:r>
            <a:r>
              <a:rPr lang="en-US" dirty="0"/>
              <a:t>A final ingredient necessary to complete the process is the ability to close the sale. A major consideration at the closing is the timing. A general rule is to attempt to close the sale when the buyer displays heightened interest or a clear intention to purchase the product </a:t>
            </a:r>
          </a:p>
          <a:p>
            <a:r>
              <a:rPr lang="en-US" b="1" dirty="0" smtClean="0"/>
              <a:t>the </a:t>
            </a:r>
            <a:r>
              <a:rPr lang="en-US" b="1" dirty="0"/>
              <a:t>salesperson should attempt to close at a peak and which peak is to be chosen comes with experience. </a:t>
            </a:r>
          </a:p>
          <a:p>
            <a:endParaRPr lang="en-US" b="1"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34429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t>g) Follow-up</a:t>
            </a:r>
            <a:r>
              <a:rPr lang="en-US" b="1" dirty="0"/>
              <a:t>- </a:t>
            </a:r>
            <a:r>
              <a:rPr lang="en-US" dirty="0"/>
              <a:t>This final stage in the sales process is necessary to ensure that the customer is satisfied with the purchase and that no problem with such factors as delivery, installation, product use and training has arisen. </a:t>
            </a:r>
          </a:p>
          <a:p>
            <a:endParaRPr lang="en-US" dirty="0"/>
          </a:p>
        </p:txBody>
      </p:sp>
    </p:spTree>
    <p:extLst>
      <p:ext uri="{BB962C8B-B14F-4D97-AF65-F5344CB8AC3E}">
        <p14:creationId xmlns:p14="http://schemas.microsoft.com/office/powerpoint/2010/main" val="843895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Changing patterns in personal selling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Traditionally, personal selling has been a face-to-face, one-to-one situation between a sales person and a buyer. This situation existed both in retail sales involving ultimate consumers and also in business-to- business transactions. In recent years, however, many different selling patterns have emerged. </a:t>
            </a:r>
          </a:p>
          <a:p>
            <a:r>
              <a:rPr lang="en-US" b="1" i="1" dirty="0"/>
              <a:t>a) Selling </a:t>
            </a:r>
            <a:r>
              <a:rPr lang="en-US" b="1" i="1" dirty="0" err="1"/>
              <a:t>centres</a:t>
            </a:r>
            <a:r>
              <a:rPr lang="en-US" b="1" dirty="0"/>
              <a:t>-</a:t>
            </a:r>
            <a:r>
              <a:rPr lang="en-US" b="1" i="1" dirty="0"/>
              <a:t>Team Selling </a:t>
            </a:r>
            <a:endParaRPr lang="en-US" b="1" dirty="0"/>
          </a:p>
          <a:p>
            <a:r>
              <a:rPr lang="en-US" b="1" i="1" dirty="0"/>
              <a:t>b) Systems Selling </a:t>
            </a:r>
            <a:endParaRPr lang="en-US" b="1" dirty="0"/>
          </a:p>
          <a:p>
            <a:endParaRPr lang="en-US" dirty="0"/>
          </a:p>
        </p:txBody>
      </p:sp>
    </p:spTree>
    <p:extLst>
      <p:ext uri="{BB962C8B-B14F-4D97-AF65-F5344CB8AC3E}">
        <p14:creationId xmlns:p14="http://schemas.microsoft.com/office/powerpoint/2010/main" val="1047483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b="1" dirty="0"/>
              <a:t>Philip Kotler</a:t>
            </a:r>
            <a:r>
              <a:rPr lang="en-US" dirty="0"/>
              <a:t> says, “Personal selling is a type of personal or local presentation by the firm’s sales force for the motive of making sales and building customer relationship.”</a:t>
            </a:r>
          </a:p>
        </p:txBody>
      </p:sp>
    </p:spTree>
    <p:extLst>
      <p:ext uri="{BB962C8B-B14F-4D97-AF65-F5344CB8AC3E}">
        <p14:creationId xmlns:p14="http://schemas.microsoft.com/office/powerpoint/2010/main" val="940016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Features of Personal Selling-</a:t>
            </a:r>
            <a:br>
              <a:rPr lang="en-US" b="1" dirty="0"/>
            </a:br>
            <a:endParaRPr lang="en-US" dirty="0"/>
          </a:p>
        </p:txBody>
      </p:sp>
      <p:sp>
        <p:nvSpPr>
          <p:cNvPr id="3" name="Content Placeholder 2"/>
          <p:cNvSpPr>
            <a:spLocks noGrp="1"/>
          </p:cNvSpPr>
          <p:nvPr>
            <p:ph idx="1"/>
          </p:nvPr>
        </p:nvSpPr>
        <p:spPr/>
        <p:txBody>
          <a:bodyPr/>
          <a:lstStyle/>
          <a:p>
            <a:r>
              <a:rPr lang="en-US" b="1" dirty="0"/>
              <a:t>1.Face to Face </a:t>
            </a:r>
            <a:r>
              <a:rPr lang="en-US" b="1" dirty="0" smtClean="0"/>
              <a:t>Interaction</a:t>
            </a:r>
            <a:endParaRPr lang="en-US" b="1" dirty="0"/>
          </a:p>
          <a:p>
            <a:r>
              <a:rPr lang="en-US" b="1" dirty="0"/>
              <a:t>2. Two Way Dialogue</a:t>
            </a:r>
          </a:p>
          <a:p>
            <a:r>
              <a:rPr lang="en-US" b="1" dirty="0"/>
              <a:t>3. Immediate Feedback</a:t>
            </a:r>
          </a:p>
          <a:p>
            <a:r>
              <a:rPr lang="en-US" b="1" dirty="0"/>
              <a:t>4. Art of Persuasion-</a:t>
            </a:r>
          </a:p>
          <a:p>
            <a:r>
              <a:rPr lang="en-US" b="1" dirty="0"/>
              <a:t>5. Flexible</a:t>
            </a:r>
          </a:p>
          <a:p>
            <a:r>
              <a:rPr lang="en-US" b="1" dirty="0"/>
              <a:t>6. Satisfaction</a:t>
            </a:r>
          </a:p>
          <a:p>
            <a:endParaRPr lang="en-US" dirty="0"/>
          </a:p>
        </p:txBody>
      </p:sp>
    </p:spTree>
    <p:extLst>
      <p:ext uri="{BB962C8B-B14F-4D97-AF65-F5344CB8AC3E}">
        <p14:creationId xmlns:p14="http://schemas.microsoft.com/office/powerpoint/2010/main" val="264054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of personal selling </a:t>
            </a:r>
            <a:endParaRPr lang="en-US" dirty="0"/>
          </a:p>
        </p:txBody>
      </p:sp>
      <p:sp>
        <p:nvSpPr>
          <p:cNvPr id="3" name="Content Placeholder 2"/>
          <p:cNvSpPr>
            <a:spLocks noGrp="1"/>
          </p:cNvSpPr>
          <p:nvPr>
            <p:ph idx="1"/>
          </p:nvPr>
        </p:nvSpPr>
        <p:spPr/>
        <p:txBody>
          <a:bodyPr/>
          <a:lstStyle/>
          <a:p>
            <a:r>
              <a:rPr lang="en-US" b="1" dirty="0"/>
              <a:t>1. To persuade the customers</a:t>
            </a:r>
          </a:p>
          <a:p>
            <a:r>
              <a:rPr lang="en-US" b="1" dirty="0"/>
              <a:t>2. To Increase sales</a:t>
            </a:r>
          </a:p>
          <a:p>
            <a:r>
              <a:rPr lang="en-US" b="1" dirty="0"/>
              <a:t>3. To build long term relationship</a:t>
            </a:r>
          </a:p>
          <a:p>
            <a:r>
              <a:rPr lang="en-US" b="1" dirty="0"/>
              <a:t>4. To meet the specific needs of the people</a:t>
            </a:r>
          </a:p>
          <a:p>
            <a:r>
              <a:rPr lang="en-US" b="1" dirty="0"/>
              <a:t>5. To maintain regular communication with the customers</a:t>
            </a:r>
          </a:p>
          <a:p>
            <a:endParaRPr lang="en-US" dirty="0"/>
          </a:p>
        </p:txBody>
      </p:sp>
    </p:spTree>
    <p:extLst>
      <p:ext uri="{BB962C8B-B14F-4D97-AF65-F5344CB8AC3E}">
        <p14:creationId xmlns:p14="http://schemas.microsoft.com/office/powerpoint/2010/main" val="1124696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a:t>Although personal selling is useful for almost every product or service, it is particularly important when: </a:t>
            </a:r>
          </a:p>
          <a:p>
            <a:r>
              <a:rPr lang="en-US" dirty="0" smtClean="0"/>
              <a:t>The </a:t>
            </a:r>
            <a:r>
              <a:rPr lang="en-US" dirty="0"/>
              <a:t>product has a high unit value, is quite technical in nature, or requires a demonstration. </a:t>
            </a:r>
          </a:p>
          <a:p>
            <a:r>
              <a:rPr lang="en-US" dirty="0"/>
              <a:t>The product requires to be </a:t>
            </a:r>
            <a:r>
              <a:rPr lang="en-US" dirty="0" err="1"/>
              <a:t>customised</a:t>
            </a:r>
            <a:r>
              <a:rPr lang="en-US" dirty="0"/>
              <a:t> for each individual customer, as in the case of securities or insurance. </a:t>
            </a:r>
          </a:p>
          <a:p>
            <a:r>
              <a:rPr lang="en-US" dirty="0"/>
              <a:t>The product is in the introductory stage of its life cycle. </a:t>
            </a:r>
            <a:endParaRPr lang="en-US" dirty="0" smtClean="0"/>
          </a:p>
          <a:p>
            <a:r>
              <a:rPr lang="en-US" dirty="0"/>
              <a:t>The organization does not have enough money for an adequate advertising campaign</a:t>
            </a:r>
          </a:p>
          <a:p>
            <a:pPr marL="0" indent="0">
              <a:buNone/>
            </a:pPr>
            <a:r>
              <a:rPr lang="en-US" dirty="0" smtClean="0"/>
              <a:t>                                                                                                    </a:t>
            </a:r>
            <a:endParaRPr lang="en-US" dirty="0"/>
          </a:p>
          <a:p>
            <a:endParaRPr lang="en-US" dirty="0"/>
          </a:p>
        </p:txBody>
      </p:sp>
    </p:spTree>
    <p:extLst>
      <p:ext uri="{BB962C8B-B14F-4D97-AF65-F5344CB8AC3E}">
        <p14:creationId xmlns:p14="http://schemas.microsoft.com/office/powerpoint/2010/main" val="1744657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Hurdles for personal selling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.A </a:t>
            </a:r>
            <a:r>
              <a:rPr lang="en-US" dirty="0"/>
              <a:t>high cost involvement is a major limitation even though personal selling can </a:t>
            </a:r>
            <a:r>
              <a:rPr lang="en-US" dirty="0" err="1"/>
              <a:t>minimise</a:t>
            </a:r>
            <a:r>
              <a:rPr lang="en-US" dirty="0"/>
              <a:t> wasted effort, the cost of developing and operating a sales force is high. </a:t>
            </a:r>
          </a:p>
          <a:p>
            <a:r>
              <a:rPr lang="en-US" dirty="0"/>
              <a:t>The company is often unable to attract the quality of people needed to do the job. At the retail level, many firms have abandoned their sales forces and shifted to self-service selling for this very reason. </a:t>
            </a:r>
          </a:p>
          <a:p>
            <a:pPr marL="0" indent="0">
              <a:buNone/>
            </a:pPr>
            <a:endParaRPr lang="en-US" dirty="0"/>
          </a:p>
        </p:txBody>
      </p:sp>
    </p:spTree>
    <p:extLst>
      <p:ext uri="{BB962C8B-B14F-4D97-AF65-F5344CB8AC3E}">
        <p14:creationId xmlns:p14="http://schemas.microsoft.com/office/powerpoint/2010/main" val="157312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personal selling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There are two major kinds of Personal Selling: </a:t>
            </a:r>
          </a:p>
          <a:p>
            <a:pPr lvl="1"/>
            <a:r>
              <a:rPr lang="en-US" dirty="0"/>
              <a:t>Across the counter selling. </a:t>
            </a:r>
          </a:p>
          <a:p>
            <a:pPr lvl="1"/>
            <a:r>
              <a:rPr lang="en-US" dirty="0"/>
              <a:t>Outside sales force. </a:t>
            </a:r>
          </a:p>
          <a:p>
            <a:r>
              <a:rPr lang="en-US" b="1" dirty="0"/>
              <a:t>Types of sales jobs </a:t>
            </a:r>
            <a:endParaRPr lang="en-US" dirty="0"/>
          </a:p>
          <a:p>
            <a:r>
              <a:rPr lang="en-US" i="1" dirty="0"/>
              <a:t>(a) Driver sales person (Deliverer) </a:t>
            </a:r>
            <a:endParaRPr lang="en-US" dirty="0"/>
          </a:p>
          <a:p>
            <a:r>
              <a:rPr lang="en-US" i="1" dirty="0"/>
              <a:t>(b) Inside order taker </a:t>
            </a:r>
            <a:endParaRPr lang="en-US" dirty="0"/>
          </a:p>
          <a:p>
            <a:r>
              <a:rPr lang="en-US" i="1" dirty="0"/>
              <a:t>c) Outside order taker </a:t>
            </a:r>
            <a:endParaRPr lang="en-US" dirty="0"/>
          </a:p>
          <a:p>
            <a:r>
              <a:rPr lang="en-US" i="1" dirty="0"/>
              <a:t>(d) Missionary sales person </a:t>
            </a:r>
            <a:endParaRPr lang="en-US" dirty="0"/>
          </a:p>
          <a:p>
            <a:r>
              <a:rPr lang="en-US" i="1" dirty="0"/>
              <a:t>(e) Sales engineer (Technician) </a:t>
            </a:r>
            <a:endParaRPr lang="en-US" dirty="0"/>
          </a:p>
          <a:p>
            <a:endParaRPr lang="en-US" dirty="0"/>
          </a:p>
        </p:txBody>
      </p:sp>
    </p:spTree>
    <p:extLst>
      <p:ext uri="{BB962C8B-B14F-4D97-AF65-F5344CB8AC3E}">
        <p14:creationId xmlns:p14="http://schemas.microsoft.com/office/powerpoint/2010/main" val="786413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personal selling process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SPANCO (finding SUSPECTS, reaching PROSPECTS, APPROACH, NEGOTIATION, CLOSE, AND ORDER TAKING) </a:t>
            </a:r>
            <a:endParaRPr lang="en-US" dirty="0" smtClean="0"/>
          </a:p>
          <a:p>
            <a:r>
              <a:rPr lang="en-US" dirty="0" smtClean="0"/>
              <a:t>SPIN </a:t>
            </a:r>
            <a:r>
              <a:rPr lang="en-US" dirty="0"/>
              <a:t>(SUSPECT, PROSPECT, INTERVIEW, and NEGOTIATION). </a:t>
            </a:r>
          </a:p>
          <a:p>
            <a:endParaRPr lang="en-US" dirty="0"/>
          </a:p>
        </p:txBody>
      </p:sp>
    </p:spTree>
    <p:extLst>
      <p:ext uri="{BB962C8B-B14F-4D97-AF65-F5344CB8AC3E}">
        <p14:creationId xmlns:p14="http://schemas.microsoft.com/office/powerpoint/2010/main" val="2094977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selling process</a:t>
            </a:r>
            <a:br>
              <a:rPr lang="en-US" dirty="0" smtClean="0"/>
            </a:br>
            <a:endParaRPr lang="en-US" dirty="0"/>
          </a:p>
        </p:txBody>
      </p:sp>
      <p:sp>
        <p:nvSpPr>
          <p:cNvPr id="3" name="Content Placeholder 2"/>
          <p:cNvSpPr>
            <a:spLocks noGrp="1"/>
          </p:cNvSpPr>
          <p:nvPr>
            <p:ph idx="1"/>
          </p:nvPr>
        </p:nvSpPr>
        <p:spPr/>
        <p:txBody>
          <a:bodyPr/>
          <a:lstStyle/>
          <a:p>
            <a:r>
              <a:rPr lang="en-US" b="1" i="1" dirty="0"/>
              <a:t>(a) The Opening</a:t>
            </a:r>
            <a:r>
              <a:rPr lang="en-US" dirty="0"/>
              <a:t>- Sales people should open the sales call with a smile, a handshake and, in situations where they are not known to the buyer, introduce themselves and the company they represent. </a:t>
            </a:r>
          </a:p>
          <a:p>
            <a:r>
              <a:rPr lang="en-US" b="1" i="1" dirty="0"/>
              <a:t>(b) Need and problem identification</a:t>
            </a:r>
            <a:r>
              <a:rPr lang="en-US" b="1" dirty="0"/>
              <a:t>- </a:t>
            </a:r>
            <a:r>
              <a:rPr lang="en-US" dirty="0"/>
              <a:t>Before a car salesperson can sell a car, he needs to understand the customer’s circumstances. What size of car is required? Is the customer looking for high fuel economy or performance? What kind of price range being considered? </a:t>
            </a:r>
          </a:p>
          <a:p>
            <a:endParaRPr lang="en-US" dirty="0"/>
          </a:p>
          <a:p>
            <a:endParaRPr lang="en-US" dirty="0"/>
          </a:p>
          <a:p>
            <a:endParaRPr lang="en-US" dirty="0"/>
          </a:p>
        </p:txBody>
      </p:sp>
    </p:spTree>
    <p:extLst>
      <p:ext uri="{BB962C8B-B14F-4D97-AF65-F5344CB8AC3E}">
        <p14:creationId xmlns:p14="http://schemas.microsoft.com/office/powerpoint/2010/main" val="296558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46</TotalTime>
  <Words>689</Words>
  <Application>Microsoft Macintosh PowerPoint</Application>
  <PresentationFormat>Widescreen</PresentationFormat>
  <Paragraphs>59</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Gill Sans MT</vt:lpstr>
      <vt:lpstr>Arial</vt:lpstr>
      <vt:lpstr>Gallery</vt:lpstr>
      <vt:lpstr>Personal Selling</vt:lpstr>
      <vt:lpstr>Definition</vt:lpstr>
      <vt:lpstr>Features of Personal Selling- </vt:lpstr>
      <vt:lpstr>objectives of personal selling </vt:lpstr>
      <vt:lpstr>PowerPoint Presentation</vt:lpstr>
      <vt:lpstr>Hurdles for personal selling  </vt:lpstr>
      <vt:lpstr>Types of personal selling  </vt:lpstr>
      <vt:lpstr>The personal selling process  </vt:lpstr>
      <vt:lpstr>Personal selling process </vt:lpstr>
      <vt:lpstr>PowerPoint Presentation</vt:lpstr>
      <vt:lpstr>PowerPoint Presentation</vt:lpstr>
      <vt:lpstr>PowerPoint Presentation</vt:lpstr>
      <vt:lpstr>Changing patterns in personal selling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Selling</dc:title>
  <dc:creator>Microsoft Office User</dc:creator>
  <cp:lastModifiedBy>Microsoft Office User</cp:lastModifiedBy>
  <cp:revision>7</cp:revision>
  <dcterms:created xsi:type="dcterms:W3CDTF">2020-05-11T07:44:46Z</dcterms:created>
  <dcterms:modified xsi:type="dcterms:W3CDTF">2020-05-11T08:31:01Z</dcterms:modified>
</cp:coreProperties>
</file>