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7" r:id="rId9"/>
    <p:sldId id="265" r:id="rId10"/>
    <p:sldId id="270" r:id="rId11"/>
    <p:sldId id="266" r:id="rId12"/>
    <p:sldId id="262" r:id="rId13"/>
    <p:sldId id="271" r:id="rId14"/>
    <p:sldId id="272" r:id="rId15"/>
    <p:sldId id="263" r:id="rId16"/>
    <p:sldId id="273" r:id="rId17"/>
    <p:sldId id="264" r:id="rId18"/>
    <p:sldId id="274" r:id="rId19"/>
    <p:sldId id="276" r:id="rId20"/>
    <p:sldId id="278" r:id="rId21"/>
    <p:sldId id="277" r:id="rId22"/>
    <p:sldId id="291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9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5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3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1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5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5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C83F-B6B5-6041-B3EE-DF1C4EE8CC24}" type="datetimeFigureOut">
              <a:rPr lang="en-US" smtClean="0"/>
              <a:t>5/21/20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78210-484B-2347-981F-437BE721C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7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keting91.com/marketing-mix-head-shoulders-head-shoulders-marketing-mix/" TargetMode="External"/><Relationship Id="rId4" Type="http://schemas.openxmlformats.org/officeDocument/2006/relationships/hyperlink" Target="https://www.marketing91.com/swot-of-tropicana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arketing91.com/marketing-strategy-amul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 -3</a:t>
            </a:r>
            <a:br>
              <a:rPr lang="en-US" dirty="0" smtClean="0"/>
            </a:br>
            <a:r>
              <a:rPr lang="en-US" dirty="0" smtClean="0"/>
              <a:t>BRANDING ,PACKAGING AND LABELLING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dirty="0" err="1" smtClean="0"/>
              <a:t>Mrs</a:t>
            </a:r>
            <a:r>
              <a:rPr lang="en-US" dirty="0" smtClean="0"/>
              <a:t> </a:t>
            </a:r>
            <a:r>
              <a:rPr lang="en-US" dirty="0" err="1" smtClean="0"/>
              <a:t>Sarika</a:t>
            </a:r>
            <a:r>
              <a:rPr lang="en-US" dirty="0" smtClean="0"/>
              <a:t> </a:t>
            </a:r>
            <a:r>
              <a:rPr lang="en-US" dirty="0" smtClean="0"/>
              <a:t>Singh</a:t>
            </a:r>
          </a:p>
          <a:p>
            <a:r>
              <a:rPr lang="en-US" dirty="0" smtClean="0"/>
              <a:t>Faculty of </a:t>
            </a:r>
            <a:r>
              <a:rPr lang="en-US" dirty="0"/>
              <a:t>M</a:t>
            </a:r>
            <a:r>
              <a:rPr lang="en-US" dirty="0" smtClean="0"/>
              <a:t>anagement Studies MLSU Udaipur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9" y="1876301"/>
            <a:ext cx="8098971" cy="4108863"/>
          </a:xfrm>
        </p:spPr>
      </p:pic>
    </p:spTree>
    <p:extLst>
      <p:ext uri="{BB962C8B-B14F-4D97-AF65-F5344CB8AC3E}">
        <p14:creationId xmlns:p14="http://schemas.microsoft.com/office/powerpoint/2010/main" val="17062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Brand Mark</a:t>
            </a:r>
            <a:r>
              <a:rPr lang="en-GB" dirty="0"/>
              <a:t> - It is a unique symbol, colouring, lettering, or other design element. It is visually recognisable, not  necessary to be pronounced. For example - Apple's apple, or </a:t>
            </a:r>
            <a:r>
              <a:rPr lang="en-GB" dirty="0" err="1"/>
              <a:t>Coca-cola's</a:t>
            </a:r>
            <a:r>
              <a:rPr lang="en-GB" dirty="0"/>
              <a:t> cursive typeface.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674" y="3515096"/>
            <a:ext cx="7885217" cy="303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9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Trade Mark</a:t>
            </a:r>
            <a:r>
              <a:rPr lang="en-GB" dirty="0"/>
              <a:t> - It is a word, name, symbol, or combination of these elements. Trade mark is legally protected by government. For example - NBC colourful peacock, or McDonald's golden arches. No other organisation can use these symbols.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800" y="3598222"/>
            <a:ext cx="6502400" cy="283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0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Trade Characters</a:t>
            </a:r>
            <a:r>
              <a:rPr lang="en-GB" dirty="0"/>
              <a:t> - Animal, people, animated characters, objects, and the like that are used to advertise a product or service, that come to be associated with that product or service.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77" y="3420094"/>
            <a:ext cx="4120737" cy="23513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277" y="3241963"/>
            <a:ext cx="5177641" cy="236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 STATEGIES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31" y="1825625"/>
            <a:ext cx="8870868" cy="4351338"/>
          </a:xfrm>
        </p:spPr>
      </p:pic>
    </p:spTree>
    <p:extLst>
      <p:ext uri="{BB962C8B-B14F-4D97-AF65-F5344CB8AC3E}">
        <p14:creationId xmlns:p14="http://schemas.microsoft.com/office/powerpoint/2010/main" val="14877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Brand Extension</a:t>
            </a:r>
            <a:r>
              <a:rPr lang="en-GB" dirty="0" smtClean="0"/>
              <a:t> - According to this strategy, an existing brand name is used to promote a new or an improved product in an organisation's product line. Marketing organisations uses this strategy to minimise the cost of launching a new product and the risk of failure of new product. There is risk of brand diluting if a product line is over extended.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096" y="4061360"/>
            <a:ext cx="4219204" cy="225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27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LINE EXTENTION-</a:t>
            </a:r>
          </a:p>
          <a:p>
            <a:pPr marL="0" lvl="0" indent="0">
              <a:buNone/>
            </a:pPr>
            <a:r>
              <a:rPr lang="en-GB" dirty="0" smtClean="0"/>
              <a:t>When </a:t>
            </a:r>
            <a:r>
              <a:rPr lang="en-GB" dirty="0"/>
              <a:t>the same brand is used to launch a product in a different way it is called line extension. </a:t>
            </a:r>
            <a:r>
              <a:rPr lang="en-GB" dirty="0" smtClean="0"/>
              <a:t>By line </a:t>
            </a:r>
            <a:r>
              <a:rPr lang="en-GB" dirty="0"/>
              <a:t>extension, the product will be a slight variation to the existing ones. For example, </a:t>
            </a:r>
            <a:r>
              <a:rPr lang="en-GB" dirty="0">
                <a:hlinkClick r:id="rId2"/>
              </a:rPr>
              <a:t>Amul</a:t>
            </a:r>
            <a:r>
              <a:rPr lang="en-GB" dirty="0"/>
              <a:t> launched condensed milk which is an extension of milk; </a:t>
            </a:r>
            <a:r>
              <a:rPr lang="en-GB" dirty="0">
                <a:hlinkClick r:id="rId3"/>
              </a:rPr>
              <a:t>head and shoulders</a:t>
            </a:r>
            <a:r>
              <a:rPr lang="en-GB" dirty="0"/>
              <a:t> launched many shampoos that cater to different hairs. It can also indicate the resizing of the product. For example, </a:t>
            </a:r>
            <a:r>
              <a:rPr lang="en-GB" dirty="0" smtClean="0">
                <a:hlinkClick r:id="rId4"/>
              </a:rPr>
              <a:t>Tropicana</a:t>
            </a:r>
            <a:r>
              <a:rPr lang="en-GB" dirty="0" smtClean="0"/>
              <a:t> </a:t>
            </a:r>
            <a:r>
              <a:rPr lang="en-GB" dirty="0"/>
              <a:t> juice that comes with long and small packs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3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25149"/>
          </a:xfrm>
        </p:spPr>
        <p:txBody>
          <a:bodyPr>
            <a:normAutofit/>
          </a:bodyPr>
          <a:lstStyle/>
          <a:p>
            <a:r>
              <a:rPr lang="en-US" b="1" smtClean="0"/>
              <a:t>MULTI BRANDS</a:t>
            </a:r>
            <a:r>
              <a:rPr lang="en-US" smtClean="0"/>
              <a:t>-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283" y="2256312"/>
            <a:ext cx="8936017" cy="319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6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BRANDS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562" y="2326341"/>
            <a:ext cx="8102600" cy="385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BRAND EQUITY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Brand equity</a:t>
            </a:r>
            <a:r>
              <a:rPr lang="en-US" dirty="0"/>
              <a:t> is a multidimensional concept that allows consumers' to evaluate a </a:t>
            </a:r>
            <a:r>
              <a:rPr lang="en-US" b="1" dirty="0"/>
              <a:t>brand</a:t>
            </a:r>
            <a:r>
              <a:rPr lang="en-US" dirty="0"/>
              <a:t> and determine its perceived benefits. </a:t>
            </a:r>
            <a:endParaRPr lang="en-US" dirty="0" smtClean="0"/>
          </a:p>
          <a:p>
            <a:r>
              <a:rPr lang="en-US" b="1" dirty="0"/>
              <a:t>Brand equity</a:t>
            </a:r>
            <a:r>
              <a:rPr lang="en-US" dirty="0"/>
              <a:t> refers to the value added to the same product under a particular </a:t>
            </a:r>
            <a:r>
              <a:rPr lang="en-US" b="1" dirty="0"/>
              <a:t>brand</a:t>
            </a:r>
            <a:r>
              <a:rPr lang="en-US" dirty="0"/>
              <a:t>. This makes one product preferable over others. This is </a:t>
            </a:r>
            <a:r>
              <a:rPr lang="en-US" b="1" dirty="0"/>
              <a:t>brand equity</a:t>
            </a:r>
            <a:r>
              <a:rPr lang="en-US" dirty="0"/>
              <a:t> which makes a </a:t>
            </a:r>
            <a:r>
              <a:rPr lang="en-US" b="1" dirty="0"/>
              <a:t>brand</a:t>
            </a:r>
            <a:r>
              <a:rPr lang="en-US" dirty="0"/>
              <a:t> superior or inferior to that of others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Example :  </a:t>
            </a:r>
            <a:r>
              <a:rPr lang="en-US" dirty="0"/>
              <a:t>Apple is the best </a:t>
            </a:r>
            <a:r>
              <a:rPr lang="en-US" b="1" dirty="0"/>
              <a:t>example</a:t>
            </a:r>
            <a:r>
              <a:rPr lang="en-US" dirty="0"/>
              <a:t> of </a:t>
            </a:r>
            <a:r>
              <a:rPr lang="en-US" b="1" dirty="0"/>
              <a:t>brand equity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Nike</a:t>
            </a:r>
            <a:r>
              <a:rPr lang="en-US" dirty="0"/>
              <a:t> has successfully created a strong </a:t>
            </a:r>
            <a:r>
              <a:rPr lang="en-US" b="1" dirty="0"/>
              <a:t>brand</a:t>
            </a:r>
            <a:r>
              <a:rPr lang="en-US" dirty="0"/>
              <a:t> by fulfilling the </a:t>
            </a:r>
            <a:r>
              <a:rPr lang="en-US" dirty="0" smtClean="0"/>
              <a:t>   pillars   of</a:t>
            </a:r>
            <a:r>
              <a:rPr lang="en-US" dirty="0"/>
              <a:t> </a:t>
            </a:r>
            <a:r>
              <a:rPr lang="en-US" b="1" dirty="0"/>
              <a:t>brand equity</a:t>
            </a:r>
            <a:r>
              <a:rPr lang="en-US" dirty="0"/>
              <a:t>, which include: </a:t>
            </a:r>
            <a:r>
              <a:rPr lang="en-US" b="1" dirty="0"/>
              <a:t>brand</a:t>
            </a:r>
            <a:r>
              <a:rPr lang="en-US" dirty="0"/>
              <a:t> loyalty, </a:t>
            </a:r>
            <a:r>
              <a:rPr lang="en-US" b="1" dirty="0" smtClean="0"/>
              <a:t>brand </a:t>
            </a:r>
            <a:r>
              <a:rPr lang="en-US" dirty="0" smtClean="0"/>
              <a:t>awareness</a:t>
            </a:r>
            <a:r>
              <a:rPr lang="en-US" dirty="0"/>
              <a:t>, </a:t>
            </a:r>
            <a:r>
              <a:rPr lang="en-US" b="1" dirty="0"/>
              <a:t>brand</a:t>
            </a:r>
            <a:r>
              <a:rPr lang="en-US" dirty="0"/>
              <a:t> associations and perceived quality.</a:t>
            </a:r>
          </a:p>
        </p:txBody>
      </p:sp>
    </p:spTree>
    <p:extLst>
      <p:ext uri="{BB962C8B-B14F-4D97-AF65-F5344CB8AC3E}">
        <p14:creationId xmlns:p14="http://schemas.microsoft.com/office/powerpoint/2010/main" val="110994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According to </a:t>
            </a:r>
            <a:r>
              <a:rPr lang="en-GB" b="1" dirty="0"/>
              <a:t>American Marketing Association</a:t>
            </a:r>
            <a:r>
              <a:rPr lang="en-GB" dirty="0"/>
              <a:t> -  </a:t>
            </a:r>
            <a:r>
              <a:rPr lang="en-GB" b="1" dirty="0"/>
              <a:t>Brand</a:t>
            </a:r>
            <a:r>
              <a:rPr lang="en-GB" dirty="0"/>
              <a:t> is </a:t>
            </a:r>
            <a:r>
              <a:rPr lang="en-GB" i="1" dirty="0"/>
              <a:t>“A name</a:t>
            </a:r>
            <a:r>
              <a:rPr lang="en-GB" i="1" dirty="0" smtClean="0"/>
              <a:t>, term</a:t>
            </a:r>
            <a:r>
              <a:rPr lang="en-GB" i="1" dirty="0"/>
              <a:t>, design, symbol, or any other feature that identifies one seller’s good or service as distinct from those of other sellers. The legal term for brand is trademark. A brand may identify one item, a family of items, or all items of that seller. If used for the firm as a whole, the preferred term is trade name.”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Pillars of Brand Equity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71" y="1690688"/>
            <a:ext cx="8888505" cy="4199124"/>
          </a:xfrm>
        </p:spPr>
      </p:pic>
    </p:spTree>
    <p:extLst>
      <p:ext uri="{BB962C8B-B14F-4D97-AF65-F5344CB8AC3E}">
        <p14:creationId xmlns:p14="http://schemas.microsoft.com/office/powerpoint/2010/main" val="157547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Brand awareness</a:t>
            </a:r>
            <a:r>
              <a:rPr lang="en-US" dirty="0"/>
              <a:t>: This refers to the strength of a brands presence in the mind of the consumer. Awareness is measured according to the recognition and the recall of brand. </a:t>
            </a:r>
          </a:p>
          <a:p>
            <a:r>
              <a:rPr lang="en-US" b="1" dirty="0" smtClean="0"/>
              <a:t> </a:t>
            </a:r>
            <a:r>
              <a:rPr lang="en-US" b="1" dirty="0"/>
              <a:t>Perceived Quality</a:t>
            </a:r>
            <a:r>
              <a:rPr lang="en-US" dirty="0"/>
              <a:t>: Perceived quality means level of expected quality that product holds in the mind of </a:t>
            </a:r>
            <a:r>
              <a:rPr lang="en-US" dirty="0" smtClean="0"/>
              <a:t>consumer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the ultimate measure of the impact on the </a:t>
            </a:r>
            <a:r>
              <a:rPr lang="en-US" dirty="0" smtClean="0"/>
              <a:t>minds </a:t>
            </a:r>
            <a:r>
              <a:rPr lang="en-US" dirty="0"/>
              <a:t>of consumer.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0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 Brand </a:t>
            </a:r>
            <a:r>
              <a:rPr lang="en-US" b="1" dirty="0" smtClean="0"/>
              <a:t>Loyalty</a:t>
            </a:r>
            <a:r>
              <a:rPr lang="en-US" dirty="0" smtClean="0"/>
              <a:t>: </a:t>
            </a:r>
            <a:r>
              <a:rPr lang="en-US" b="1" dirty="0" smtClean="0"/>
              <a:t>Brand </a:t>
            </a:r>
            <a:r>
              <a:rPr lang="en-US" b="1" dirty="0"/>
              <a:t>loyalty</a:t>
            </a:r>
            <a:r>
              <a:rPr lang="en-US" dirty="0"/>
              <a:t> is a pattern of consumer behavior through which consumers tend to get committed to a specific </a:t>
            </a:r>
            <a:r>
              <a:rPr lang="en-US" b="1" dirty="0"/>
              <a:t>brand</a:t>
            </a:r>
            <a:r>
              <a:rPr lang="en-US" dirty="0"/>
              <a:t> or product and make repeat purchases over time. Businesses plan different creative marketing strategies like reward and </a:t>
            </a:r>
            <a:r>
              <a:rPr lang="en-US" b="1" dirty="0" smtClean="0"/>
              <a:t>loyalty </a:t>
            </a:r>
            <a:r>
              <a:rPr lang="en-US" dirty="0" smtClean="0"/>
              <a:t>programs</a:t>
            </a:r>
            <a:r>
              <a:rPr lang="en-US" dirty="0"/>
              <a:t>, incentives, trials and </a:t>
            </a:r>
            <a:r>
              <a:rPr lang="en-US" b="1" dirty="0"/>
              <a:t>brand</a:t>
            </a:r>
            <a:r>
              <a:rPr lang="en-US" dirty="0"/>
              <a:t> ambassadors to create </a:t>
            </a:r>
            <a:r>
              <a:rPr lang="en-US" b="1" dirty="0"/>
              <a:t>brand loyalty</a:t>
            </a:r>
            <a:r>
              <a:rPr lang="en-US" dirty="0" smtClean="0"/>
              <a:t>.</a:t>
            </a:r>
          </a:p>
          <a:p>
            <a:r>
              <a:rPr lang="en-US" b="1" dirty="0"/>
              <a:t>Brand Association</a:t>
            </a:r>
            <a:r>
              <a:rPr lang="en-US" dirty="0"/>
              <a:t>. Brand Associations are not benefits, but are images and symbols associated with a brand or a brand benefit. For example- The </a:t>
            </a:r>
            <a:r>
              <a:rPr lang="en-US" b="1" dirty="0"/>
              <a:t>Nike</a:t>
            </a:r>
            <a:r>
              <a:rPr lang="en-US" dirty="0"/>
              <a:t> Swoosh, Nokia sound, Film Stars as with “Lux”, signature tune Ting-ting-ta-ding with Britannia, Blue </a:t>
            </a:r>
            <a:r>
              <a:rPr lang="en-US" dirty="0" err="1"/>
              <a:t>colour</a:t>
            </a:r>
            <a:r>
              <a:rPr lang="en-US" dirty="0"/>
              <a:t> with Pepsi, etc.</a:t>
            </a:r>
          </a:p>
          <a:p>
            <a:r>
              <a:rPr lang="en-US" dirty="0" smtClean="0"/>
              <a:t>An effective</a:t>
            </a:r>
            <a:r>
              <a:rPr lang="en-US" dirty="0"/>
              <a:t> </a:t>
            </a:r>
            <a:r>
              <a:rPr lang="en-US" b="1" dirty="0"/>
              <a:t>brand</a:t>
            </a:r>
            <a:r>
              <a:rPr lang="en-US" dirty="0"/>
              <a:t> increases its </a:t>
            </a:r>
            <a:r>
              <a:rPr lang="en-US" b="1" dirty="0"/>
              <a:t>brand</a:t>
            </a:r>
            <a:r>
              <a:rPr lang="en-US" dirty="0"/>
              <a:t> equity by having a consistent set of traits that a specific consumer segment enjoys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52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BRAND NAME DECISIONS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Marketers </a:t>
            </a:r>
            <a:r>
              <a:rPr lang="en-US" dirty="0"/>
              <a:t>have to decide, while branding the product, which brand names to use. Four strategies are available. </a:t>
            </a:r>
          </a:p>
          <a:p>
            <a:pPr marL="0" indent="0">
              <a:buNone/>
            </a:pPr>
            <a:r>
              <a:rPr lang="en-US" b="1" i="1" dirty="0"/>
              <a:t>1. Individual names </a:t>
            </a:r>
            <a:endParaRPr lang="en-US" dirty="0"/>
          </a:p>
          <a:p>
            <a:r>
              <a:rPr lang="en-US" dirty="0"/>
              <a:t>In this, company gives separate name to each product. So if the product fails or appears to have </a:t>
            </a:r>
            <a:r>
              <a:rPr lang="en-US" dirty="0" smtClean="0"/>
              <a:t>low </a:t>
            </a:r>
            <a:r>
              <a:rPr lang="en-US" dirty="0"/>
              <a:t>quality, the company’s name is not hurt e.g. sprite by </a:t>
            </a:r>
            <a:r>
              <a:rPr lang="en-US" dirty="0" err="1"/>
              <a:t>Coca-cola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i="1" dirty="0"/>
              <a:t>2. Blanket Family Names </a:t>
            </a:r>
            <a:endParaRPr lang="en-US" dirty="0"/>
          </a:p>
          <a:p>
            <a:r>
              <a:rPr lang="en-US" dirty="0"/>
              <a:t>In this case company gives corporate name to the product. Development cost is less because there is no need for name research as heavy expenditures to create </a:t>
            </a:r>
            <a:r>
              <a:rPr lang="en-US" dirty="0" smtClean="0"/>
              <a:t>brand </a:t>
            </a:r>
            <a:r>
              <a:rPr lang="en-US" dirty="0"/>
              <a:t>name recognition. Furthermore, sale of product is likely to be more if the corporate image is good e.g. Bajaj, Godrej, IBM.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3. Separate Family Names for All Products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Here company after inventing different family names for different quality lines within the same product class e.g. HLL has different brand names within soap category ego </a:t>
            </a:r>
            <a:r>
              <a:rPr lang="en-US" dirty="0" err="1"/>
              <a:t>Liril</a:t>
            </a:r>
            <a:r>
              <a:rPr lang="en-US" dirty="0"/>
              <a:t>, Lux, etc. </a:t>
            </a:r>
          </a:p>
          <a:p>
            <a:pPr marL="0" indent="0">
              <a:buNone/>
            </a:pPr>
            <a:r>
              <a:rPr lang="en-US" b="1" i="1" dirty="0"/>
              <a:t>4. Company trade name combined with individual Product Names </a:t>
            </a:r>
            <a:endParaRPr lang="en-US" dirty="0"/>
          </a:p>
          <a:p>
            <a:r>
              <a:rPr lang="en-US" dirty="0"/>
              <a:t>Some manufactures tie their company name to an individual brand name for each product, e.g. Kellogg’s Rice </a:t>
            </a:r>
            <a:r>
              <a:rPr lang="en-US" dirty="0" err="1" smtClean="0"/>
              <a:t>rispies</a:t>
            </a:r>
            <a:r>
              <a:rPr lang="en-US" dirty="0"/>
              <a:t>, </a:t>
            </a:r>
            <a:r>
              <a:rPr lang="en-US" dirty="0" err="1" smtClean="0"/>
              <a:t>Kellog’s</a:t>
            </a:r>
            <a:r>
              <a:rPr lang="en-US" dirty="0" smtClean="0"/>
              <a:t> </a:t>
            </a:r>
            <a:r>
              <a:rPr lang="en-US" dirty="0" err="1"/>
              <a:t>Raissin</a:t>
            </a:r>
            <a:r>
              <a:rPr lang="en-US" dirty="0"/>
              <a:t> </a:t>
            </a:r>
            <a:r>
              <a:rPr lang="en-US" dirty="0" smtClean="0"/>
              <a:t>Bran </a:t>
            </a:r>
            <a:r>
              <a:rPr lang="en-US" dirty="0"/>
              <a:t>and </a:t>
            </a:r>
            <a:r>
              <a:rPr lang="en-US" dirty="0" err="1" smtClean="0"/>
              <a:t>Kellog’s</a:t>
            </a:r>
            <a:r>
              <a:rPr lang="en-US" dirty="0" smtClean="0"/>
              <a:t> </a:t>
            </a:r>
            <a:r>
              <a:rPr lang="en-US" dirty="0"/>
              <a:t>Corn Flakes. </a:t>
            </a:r>
          </a:p>
          <a:p>
            <a:r>
              <a:rPr lang="en-US" dirty="0"/>
              <a:t>Care should be taken at the time of deciding brand name. It should suggest something about the products benefits. Examples- Boost, </a:t>
            </a:r>
            <a:r>
              <a:rPr lang="en-US" dirty="0" err="1" smtClean="0"/>
              <a:t>Sunsilk</a:t>
            </a:r>
            <a:r>
              <a:rPr lang="en-US" dirty="0"/>
              <a:t>, </a:t>
            </a:r>
            <a:r>
              <a:rPr lang="en-US" dirty="0" err="1"/>
              <a:t>Ayur</a:t>
            </a:r>
            <a:r>
              <a:rPr lang="en-US" dirty="0"/>
              <a:t> etc. It should suggest about product qualities e.g. 5star chocolates, milk maid, </a:t>
            </a:r>
            <a:r>
              <a:rPr lang="en-US" dirty="0" err="1"/>
              <a:t>Lazer</a:t>
            </a:r>
            <a:r>
              <a:rPr lang="en-US" dirty="0"/>
              <a:t> blades.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5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“Packaging includes the activities of designing and producing the container for a product”.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Packaging and the resulting packages are intended to serve several vital purchases. 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 It protects a product in a way to the consumer. </a:t>
            </a:r>
          </a:p>
          <a:p>
            <a:pPr marL="0" indent="0">
              <a:buNone/>
            </a:pPr>
            <a:r>
              <a:rPr lang="en-US" dirty="0"/>
              <a:t>(ii)  It provides protection to the product after it is purchased. </a:t>
            </a:r>
          </a:p>
          <a:p>
            <a:pPr marL="0" indent="0">
              <a:buNone/>
            </a:pPr>
            <a:r>
              <a:rPr lang="en-US" dirty="0"/>
              <a:t>(iii)  Package size and shape must be suitable for displaying and </a:t>
            </a:r>
          </a:p>
          <a:p>
            <a:pPr marL="0" indent="0">
              <a:buNone/>
            </a:pPr>
            <a:r>
              <a:rPr lang="en-US" dirty="0"/>
              <a:t>stocking the product in the store. </a:t>
            </a:r>
          </a:p>
          <a:p>
            <a:pPr marL="0" indent="0">
              <a:buNone/>
            </a:pPr>
            <a:r>
              <a:rPr lang="en-US" dirty="0"/>
              <a:t>(iv)  It helps to identify a product and this may prevent </a:t>
            </a:r>
          </a:p>
          <a:p>
            <a:pPr marL="0" indent="0">
              <a:buNone/>
            </a:pPr>
            <a:r>
              <a:rPr lang="en-US" dirty="0"/>
              <a:t>substitution of competitive products.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3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Packaging depletes natural resources </a:t>
            </a:r>
          </a:p>
          <a:p>
            <a:r>
              <a:rPr lang="en-US" dirty="0"/>
              <a:t>Packaging is too expensive </a:t>
            </a:r>
          </a:p>
          <a:p>
            <a:r>
              <a:rPr lang="en-US" dirty="0"/>
              <a:t>Some forms of plastic packaging are health hazards. </a:t>
            </a:r>
          </a:p>
          <a:p>
            <a:r>
              <a:rPr lang="en-US" dirty="0"/>
              <a:t>Packaging is deceptive </a:t>
            </a:r>
          </a:p>
          <a:p>
            <a:pPr marL="0" indent="0">
              <a:buNone/>
            </a:pPr>
            <a:r>
              <a:rPr lang="en-US" dirty="0"/>
              <a:t>The biggest challenges facing packagers is how to dispose of used container.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PACKAGING STRATEGIES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Packaging the product line</a:t>
            </a:r>
            <a:r>
              <a:rPr lang="en-US" dirty="0"/>
              <a:t>: A company must decide whether to develop a family resemblance when packaging related products. Family packaging uses either highly similar packages for all products or packages with a common and clearly noticeable feature. For example, </a:t>
            </a:r>
            <a:r>
              <a:rPr lang="en-US" dirty="0" err="1"/>
              <a:t>compbell</a:t>
            </a:r>
            <a:r>
              <a:rPr lang="en-US" dirty="0"/>
              <a:t> soup uses virtually identical packaging on all its condensed soup products. When new products are added to a line recognition and images associated with established products extend to the new ones.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1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Multiple Packaging</a:t>
            </a:r>
            <a:r>
              <a:rPr lang="en-US" dirty="0"/>
              <a:t>: It is a practice of placing several units of the same product in one container. Candy bar, towels, beer, cricket balls are packaged in the multiple units.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According to </a:t>
            </a:r>
            <a:r>
              <a:rPr lang="en-GB" b="1" dirty="0"/>
              <a:t>Philip Kotler</a:t>
            </a:r>
            <a:r>
              <a:rPr lang="en-GB" dirty="0"/>
              <a:t> - </a:t>
            </a:r>
            <a:r>
              <a:rPr lang="en-GB" i="1" dirty="0"/>
              <a:t>“Brand is a name, term, sign, symbol, design, or a combination of them, intended to identify the goods or services of one seller or group of sellers and to differentiate them from those of competitors”</a:t>
            </a:r>
            <a:endParaRPr lang="en-GB" dirty="0"/>
          </a:p>
          <a:p>
            <a:r>
              <a:rPr lang="en-GB" b="1" dirty="0"/>
              <a:t>Branding</a:t>
            </a:r>
            <a:r>
              <a:rPr lang="en-GB" dirty="0"/>
              <a:t> is </a:t>
            </a:r>
            <a:r>
              <a:rPr lang="en-GB" i="1" dirty="0"/>
              <a:t>“a seller’s promise to deliver a specific set of features, benefits and services consistent to the buyers.”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8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Changing the package</a:t>
            </a:r>
            <a:r>
              <a:rPr lang="en-US" dirty="0"/>
              <a:t>: A firm may need to correct a poor feature in an existing package. It may want to take the advantage of a new development as the container made up of lamination of papers, plastic and </a:t>
            </a:r>
            <a:r>
              <a:rPr lang="en-US" dirty="0" err="1"/>
              <a:t>aluminium</a:t>
            </a:r>
            <a:r>
              <a:rPr lang="en-US" dirty="0"/>
              <a:t> foil. However, this farm of packaging might be slowed because it is not biodegradable.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2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LABELLING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 smtClean="0"/>
              <a:t>Labelling</a:t>
            </a:r>
            <a:r>
              <a:rPr lang="en-US" dirty="0"/>
              <a:t>, which is closely related to the packaging, is another feature that requires managerial attention.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label is a part of the product that carries information about the product and the seller. A label may be part of a package or it may be a tag attached to a product. The seller must label products. The label might carry only the brand name or a great deal of information.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4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Labels are of three types: </a:t>
            </a:r>
          </a:p>
          <a:p>
            <a:r>
              <a:rPr lang="en-US" b="1" dirty="0"/>
              <a:t>1. Brand label</a:t>
            </a:r>
            <a:r>
              <a:rPr lang="en-US" dirty="0"/>
              <a:t>: Brand label is simply the brand alone applied to the product or package. Some clothes carry the brand label like Mc wear. </a:t>
            </a:r>
          </a:p>
          <a:p>
            <a:r>
              <a:rPr lang="en-US" b="1" dirty="0"/>
              <a:t>2. Descriptive label</a:t>
            </a:r>
            <a:r>
              <a:rPr lang="en-US" dirty="0"/>
              <a:t>: It gives the information about the product use, care, performance, and other features. On a descriptive label for a Maggi Noodles, there are statements concerning the weight, ingredients, tastes, price etc. </a:t>
            </a:r>
          </a:p>
          <a:p>
            <a:r>
              <a:rPr lang="en-US" b="1" dirty="0"/>
              <a:t>3. A Grade Label</a:t>
            </a:r>
            <a:r>
              <a:rPr lang="en-US" dirty="0"/>
              <a:t>: It identifies the product judged quality with a letter, number, or word. Corn and wheat are grade-labelled 1 and 2.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2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Branding is a process of creating a unique name and image for a product in the mind of consumer, mainly through advertising campaigns. A brand is a name, term, symbol, design or combination of these elements, used to identify a product, a family of products, or all products of an 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6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BRANDING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Brand includes various elements like </a:t>
            </a:r>
            <a:r>
              <a:rPr lang="mr-IN" dirty="0" smtClean="0"/>
              <a:t>–</a:t>
            </a:r>
            <a:endParaRPr lang="en-GB" dirty="0" smtClean="0"/>
          </a:p>
          <a:p>
            <a:r>
              <a:rPr lang="en-GB" dirty="0" smtClean="0"/>
              <a:t> Brand </a:t>
            </a:r>
            <a:r>
              <a:rPr lang="en-GB" dirty="0"/>
              <a:t>names</a:t>
            </a:r>
            <a:r>
              <a:rPr lang="en-GB" dirty="0" smtClean="0"/>
              <a:t>,</a:t>
            </a:r>
          </a:p>
          <a:p>
            <a:r>
              <a:rPr lang="en-GB" dirty="0" smtClean="0"/>
              <a:t> Trade </a:t>
            </a:r>
            <a:r>
              <a:rPr lang="en-GB" dirty="0"/>
              <a:t>names</a:t>
            </a:r>
            <a:r>
              <a:rPr lang="en-GB" dirty="0" smtClean="0"/>
              <a:t>,</a:t>
            </a:r>
          </a:p>
          <a:p>
            <a:r>
              <a:rPr lang="en-GB" dirty="0" smtClean="0"/>
              <a:t> Brand </a:t>
            </a:r>
            <a:r>
              <a:rPr lang="en-GB" dirty="0"/>
              <a:t>marks, </a:t>
            </a:r>
            <a:endParaRPr lang="en-GB" dirty="0" smtClean="0"/>
          </a:p>
          <a:p>
            <a:r>
              <a:rPr lang="en-GB" dirty="0"/>
              <a:t>T</a:t>
            </a:r>
            <a:r>
              <a:rPr lang="en-GB" dirty="0" smtClean="0"/>
              <a:t>rade </a:t>
            </a:r>
            <a:r>
              <a:rPr lang="en-GB" dirty="0"/>
              <a:t>marks, </a:t>
            </a:r>
            <a:endParaRPr lang="en-GB" dirty="0" smtClean="0"/>
          </a:p>
          <a:p>
            <a:r>
              <a:rPr lang="en-GB" dirty="0" smtClean="0"/>
              <a:t> Trade </a:t>
            </a:r>
            <a:r>
              <a:rPr lang="en-GB" dirty="0"/>
              <a:t>characters.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combination of these elements form a firm's corporate symbol or name.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05" y="1825625"/>
            <a:ext cx="9227127" cy="4741430"/>
          </a:xfrm>
        </p:spPr>
      </p:pic>
    </p:spTree>
    <p:extLst>
      <p:ext uri="{BB962C8B-B14F-4D97-AF65-F5344CB8AC3E}">
        <p14:creationId xmlns:p14="http://schemas.microsoft.com/office/powerpoint/2010/main" val="6900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/>
              <a:t>Brand Name</a:t>
            </a:r>
            <a:r>
              <a:rPr lang="en-GB" dirty="0"/>
              <a:t> - It is also called Product Brand. It can be a word, a group of words, letters, or numbers to represent a product or service. For example - Pepsi, iPhone 5, and etc</a:t>
            </a:r>
            <a:r>
              <a:rPr lang="en-GB" dirty="0" smtClean="0"/>
              <a:t>.</a:t>
            </a:r>
          </a:p>
          <a:p>
            <a:pPr lvl="0"/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4" y="3325090"/>
            <a:ext cx="6691086" cy="314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79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1" y="2054431"/>
            <a:ext cx="7505206" cy="3716977"/>
          </a:xfrm>
        </p:spPr>
      </p:pic>
    </p:spTree>
    <p:extLst>
      <p:ext uri="{BB962C8B-B14F-4D97-AF65-F5344CB8AC3E}">
        <p14:creationId xmlns:p14="http://schemas.microsoft.com/office/powerpoint/2010/main" val="106629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Trade Name</a:t>
            </a:r>
            <a:r>
              <a:rPr lang="en-GB" dirty="0"/>
              <a:t> - It is also called Corporate Brand. It identifies and promotes a company or a division of  a particular corporation. For example - Dell, Nike, Google, and etc</a:t>
            </a:r>
            <a:r>
              <a:rPr lang="en-GB" dirty="0" smtClean="0"/>
              <a:t>.</a:t>
            </a:r>
          </a:p>
          <a:p>
            <a:pPr lvl="0"/>
            <a:endParaRPr lang="en-GB" dirty="0" smtClean="0"/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dirty="0"/>
              <a:t> 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70" y="3182586"/>
            <a:ext cx="7696530" cy="276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9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1151</Words>
  <Application>Microsoft Macintosh PowerPoint</Application>
  <PresentationFormat>Widescreen</PresentationFormat>
  <Paragraphs>84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Calibri Light</vt:lpstr>
      <vt:lpstr>Mangal</vt:lpstr>
      <vt:lpstr>Arial</vt:lpstr>
      <vt:lpstr>Office Theme</vt:lpstr>
      <vt:lpstr>UNIT -3 BRANDING ,PACKAGING AND LABELLING </vt:lpstr>
      <vt:lpstr>BRAND </vt:lpstr>
      <vt:lpstr>PowerPoint Presentation</vt:lpstr>
      <vt:lpstr>BRANDING</vt:lpstr>
      <vt:lpstr>ELEMENTS OF BRANDING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BRANDING STATEGIES</vt:lpstr>
      <vt:lpstr>BRANDING STRATEGIES</vt:lpstr>
      <vt:lpstr>PowerPoint Presentation</vt:lpstr>
      <vt:lpstr>PowerPoint Presentation</vt:lpstr>
      <vt:lpstr>PowerPoint Presentation</vt:lpstr>
      <vt:lpstr>BRAND EQUITY </vt:lpstr>
      <vt:lpstr>Pillars of Brand Equity</vt:lpstr>
      <vt:lpstr>PowerPoint Presentation</vt:lpstr>
      <vt:lpstr>PowerPoint Presentation</vt:lpstr>
      <vt:lpstr>BRAND NAME DECISIONS  </vt:lpstr>
      <vt:lpstr>PowerPoint Presentation</vt:lpstr>
      <vt:lpstr>PACKAGING</vt:lpstr>
      <vt:lpstr>PowerPoint Presentation</vt:lpstr>
      <vt:lpstr>LIMITATIONS OF PACKAGING</vt:lpstr>
      <vt:lpstr>PACKAGING STRATEGIES  </vt:lpstr>
      <vt:lpstr>PowerPoint Presentation</vt:lpstr>
      <vt:lpstr>PowerPoint Presentation</vt:lpstr>
      <vt:lpstr>LABELLING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BRANDING ,LABELLING AND PACKAGING</dc:title>
  <dc:creator>Microsoft Office User</dc:creator>
  <cp:lastModifiedBy>Microsoft Office User</cp:lastModifiedBy>
  <cp:revision>19</cp:revision>
  <dcterms:created xsi:type="dcterms:W3CDTF">2020-04-21T10:57:34Z</dcterms:created>
  <dcterms:modified xsi:type="dcterms:W3CDTF">2020-05-21T10:24:37Z</dcterms:modified>
</cp:coreProperties>
</file>