
<file path=[Content_Types].xml><?xml version="1.0" encoding="utf-8"?>
<Types xmlns="http://schemas.openxmlformats.org/package/2006/content-types">
  <Default Extension="xml" ContentType="application/xml"/>
  <Default Extension="jpeg" ContentType="image/jpeg"/>
  <Default Extension="png" ContentType="image/png"/>
  <Default Extension="jpg" ContentType="application/octet-stream"/>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9" r:id="rId26"/>
    <p:sldId id="281" r:id="rId27"/>
    <p:sldId id="290"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4"/>
  </p:normalViewPr>
  <p:slideViewPr>
    <p:cSldViewPr snapToGrid="0" snapToObjects="1">
      <p:cViewPr varScale="1">
        <p:scale>
          <a:sx n="110" d="100"/>
          <a:sy n="110" d="100"/>
        </p:scale>
        <p:origin x="640"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6C090-453B-0A4A-9B8E-75886B8A33C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52080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6C090-453B-0A4A-9B8E-75886B8A33C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144159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6C090-453B-0A4A-9B8E-75886B8A33C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89938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6C090-453B-0A4A-9B8E-75886B8A33C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62929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6C090-453B-0A4A-9B8E-75886B8A33C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24452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6C090-453B-0A4A-9B8E-75886B8A33C7}"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158470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6C090-453B-0A4A-9B8E-75886B8A33C7}" type="datetimeFigureOut">
              <a:rPr lang="en-US" smtClean="0"/>
              <a:t>5/21/20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99111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6C090-453B-0A4A-9B8E-75886B8A33C7}" type="datetimeFigureOut">
              <a:rPr lang="en-US" smtClean="0"/>
              <a:t>5/21/20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176594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6C090-453B-0A4A-9B8E-75886B8A33C7}" type="datetimeFigureOut">
              <a:rPr lang="en-US" smtClean="0"/>
              <a:t>5/21/20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208842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6C090-453B-0A4A-9B8E-75886B8A33C7}"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162602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6C090-453B-0A4A-9B8E-75886B8A33C7}"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EBD0-90F0-DD4C-AC15-241CA56D9901}" type="slidenum">
              <a:rPr lang="en-US" smtClean="0"/>
              <a:t>‹#›</a:t>
            </a:fld>
            <a:endParaRPr lang="en-US"/>
          </a:p>
        </p:txBody>
      </p:sp>
    </p:spTree>
    <p:extLst>
      <p:ext uri="{BB962C8B-B14F-4D97-AF65-F5344CB8AC3E}">
        <p14:creationId xmlns:p14="http://schemas.microsoft.com/office/powerpoint/2010/main" val="1939171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6C090-453B-0A4A-9B8E-75886B8A33C7}" type="datetimeFigureOut">
              <a:rPr lang="en-US" smtClean="0"/>
              <a:t>5/21/20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9EBD0-90F0-DD4C-AC15-241CA56D9901}" type="slidenum">
              <a:rPr lang="en-US" smtClean="0"/>
              <a:t>‹#›</a:t>
            </a:fld>
            <a:endParaRPr lang="en-US"/>
          </a:p>
        </p:txBody>
      </p:sp>
    </p:spTree>
    <p:extLst>
      <p:ext uri="{BB962C8B-B14F-4D97-AF65-F5344CB8AC3E}">
        <p14:creationId xmlns:p14="http://schemas.microsoft.com/office/powerpoint/2010/main" val="176189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
          <p:cNvPicPr>
            <a:picLocks noChangeAspect="1"/>
          </p:cNvPicPr>
          <p:nvPr/>
        </p:nvPicPr>
        <p:blipFill>
          <a:blip r:embed="rId2"/>
          <a:stretch>
            <a:fillRect/>
          </a:stretch>
        </p:blipFill>
        <p:spPr>
          <a:xfrm>
            <a:off x="1524000" y="12699"/>
            <a:ext cx="9144000" cy="4976160"/>
          </a:xfrm>
          <a:prstGeom prst="rect">
            <a:avLst/>
          </a:prstGeom>
          <a:noFill/>
        </p:spPr>
      </p:pic>
      <p:pic>
        <p:nvPicPr>
          <p:cNvPr id="2" name="Image2"/>
          <p:cNvPicPr>
            <a:picLocks noChangeAspect="1"/>
          </p:cNvPicPr>
          <p:nvPr/>
        </p:nvPicPr>
        <p:blipFill>
          <a:blip r:embed="rId3"/>
          <a:stretch>
            <a:fillRect/>
          </a:stretch>
        </p:blipFill>
        <p:spPr>
          <a:xfrm>
            <a:off x="1894332" y="458724"/>
            <a:ext cx="8197596" cy="452628"/>
          </a:xfrm>
          <a:prstGeom prst="rect">
            <a:avLst/>
          </a:prstGeom>
          <a:noFill/>
        </p:spPr>
      </p:pic>
      <p:sp>
        <p:nvSpPr>
          <p:cNvPr id="4" name="TextBox 3"/>
          <p:cNvSpPr txBox="1"/>
          <p:nvPr/>
        </p:nvSpPr>
        <p:spPr>
          <a:xfrm>
            <a:off x="-1238491" y="2407534"/>
            <a:ext cx="184731" cy="369332"/>
          </a:xfrm>
          <a:prstGeom prst="rect">
            <a:avLst/>
          </a:prstGeom>
          <a:noFill/>
        </p:spPr>
        <p:txBody>
          <a:bodyPr wrap="none" rtlCol="0">
            <a:spAutoFit/>
          </a:bodyPr>
          <a:lstStyle/>
          <a:p>
            <a:endParaRPr lang="en-US" dirty="0"/>
          </a:p>
        </p:txBody>
      </p:sp>
      <p:sp>
        <p:nvSpPr>
          <p:cNvPr id="5" name="TextBox 4"/>
          <p:cNvSpPr txBox="1"/>
          <p:nvPr/>
        </p:nvSpPr>
        <p:spPr>
          <a:xfrm>
            <a:off x="5011838" y="5926238"/>
            <a:ext cx="5080090" cy="646331"/>
          </a:xfrm>
          <a:prstGeom prst="rect">
            <a:avLst/>
          </a:prstGeom>
          <a:noFill/>
        </p:spPr>
        <p:txBody>
          <a:bodyPr wrap="square" rtlCol="0">
            <a:spAutoFit/>
          </a:bodyPr>
          <a:lstStyle/>
          <a:p>
            <a:r>
              <a:rPr lang="en-US" dirty="0" smtClean="0"/>
              <a:t>By </a:t>
            </a:r>
            <a:r>
              <a:rPr lang="en-US" dirty="0" err="1" smtClean="0"/>
              <a:t>Mrs</a:t>
            </a:r>
            <a:r>
              <a:rPr lang="en-US" dirty="0" smtClean="0"/>
              <a:t> </a:t>
            </a:r>
            <a:r>
              <a:rPr lang="en-US" dirty="0" err="1" smtClean="0"/>
              <a:t>Sarika</a:t>
            </a:r>
            <a:r>
              <a:rPr lang="en-US" dirty="0" smtClean="0"/>
              <a:t> Singh</a:t>
            </a:r>
          </a:p>
          <a:p>
            <a:r>
              <a:rPr lang="en-US" dirty="0" smtClean="0"/>
              <a:t>Faculty of management Studies MLSU Udaipur</a:t>
            </a:r>
            <a:endParaRPr lang="en-US" dirty="0"/>
          </a:p>
        </p:txBody>
      </p:sp>
    </p:spTree>
    <p:extLst>
      <p:ext uri="{BB962C8B-B14F-4D97-AF65-F5344CB8AC3E}">
        <p14:creationId xmlns:p14="http://schemas.microsoft.com/office/powerpoint/2010/main" val="1905887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43"/>
          <p:cNvPicPr>
            <a:picLocks noChangeAspect="1"/>
          </p:cNvPicPr>
          <p:nvPr/>
        </p:nvPicPr>
        <p:blipFill>
          <a:blip r:embed="rId2"/>
          <a:stretch>
            <a:fillRect/>
          </a:stretch>
        </p:blipFill>
        <p:spPr>
          <a:xfrm>
            <a:off x="1524000" y="1"/>
            <a:ext cx="9144000" cy="6857999"/>
          </a:xfrm>
          <a:prstGeom prst="rect">
            <a:avLst/>
          </a:prstGeom>
          <a:noFill/>
        </p:spPr>
      </p:pic>
      <p:sp>
        <p:nvSpPr>
          <p:cNvPr id="44" name="Text Box44"/>
          <p:cNvSpPr txBox="1"/>
          <p:nvPr/>
        </p:nvSpPr>
        <p:spPr>
          <a:xfrm>
            <a:off x="3806317" y="441325"/>
            <a:ext cx="4618460" cy="610424"/>
          </a:xfrm>
          <a:prstGeom prst="rect">
            <a:avLst/>
          </a:prstGeom>
        </p:spPr>
        <p:txBody>
          <a:bodyPr wrap="square" lIns="0" tIns="0" rIns="0" rtlCol="0">
            <a:spAutoFit/>
          </a:bodyPr>
          <a:lstStyle/>
          <a:p>
            <a:pPr>
              <a:lnSpc>
                <a:spcPts val="4404"/>
              </a:lnSpc>
            </a:pPr>
            <a:r>
              <a:rPr lang="en-US" altLang="zh-CN" sz="4400" spc="6" dirty="0">
                <a:solidFill>
                  <a:srgbClr val="000000"/>
                </a:solidFill>
                <a:latin typeface="Calibri"/>
                <a:ea typeface="Calibri"/>
                <a:cs typeface="Calibri"/>
              </a:rPr>
              <a:t>2.</a:t>
            </a:r>
            <a:r>
              <a:rPr lang="en-US" altLang="zh-CN" sz="4400" spc="-8" dirty="0">
                <a:solidFill>
                  <a:srgbClr val="000000"/>
                </a:solidFill>
                <a:latin typeface="Calibri"/>
                <a:ea typeface="Calibri"/>
                <a:cs typeface="Calibri"/>
              </a:rPr>
              <a:t> </a:t>
            </a:r>
            <a:r>
              <a:rPr lang="en-US" altLang="zh-CN" sz="4400" b="1" spc="-6" dirty="0">
                <a:solidFill>
                  <a:srgbClr val="000000"/>
                </a:solidFill>
                <a:latin typeface="Calibri"/>
                <a:ea typeface="Calibri"/>
                <a:cs typeface="Calibri"/>
              </a:rPr>
              <a:t>Indirect</a:t>
            </a:r>
            <a:r>
              <a:rPr lang="en-US" altLang="zh-CN" sz="4400" b="1" dirty="0">
                <a:solidFill>
                  <a:srgbClr val="000000"/>
                </a:solidFill>
                <a:latin typeface="Calibri"/>
                <a:ea typeface="Calibri"/>
                <a:cs typeface="Calibri"/>
              </a:rPr>
              <a:t> </a:t>
            </a:r>
            <a:r>
              <a:rPr lang="en-US" altLang="zh-CN" sz="4400" b="1" spc="2" dirty="0">
                <a:solidFill>
                  <a:srgbClr val="000000"/>
                </a:solidFill>
                <a:latin typeface="Calibri"/>
                <a:ea typeface="Calibri"/>
                <a:cs typeface="Calibri"/>
              </a:rPr>
              <a:t>Channels</a:t>
            </a:r>
            <a:endParaRPr lang="en-US" altLang="zh-CN" sz="4400">
              <a:latin typeface="Calibri"/>
              <a:ea typeface="Calibri"/>
              <a:cs typeface="Calibri"/>
            </a:endParaRPr>
          </a:p>
        </p:txBody>
      </p:sp>
      <p:sp>
        <p:nvSpPr>
          <p:cNvPr id="45" name="Text Box45"/>
          <p:cNvSpPr txBox="1"/>
          <p:nvPr/>
        </p:nvSpPr>
        <p:spPr>
          <a:xfrm>
            <a:off x="1958340" y="1324611"/>
            <a:ext cx="8575028" cy="2508379"/>
          </a:xfrm>
          <a:prstGeom prst="rect">
            <a:avLst/>
          </a:prstGeom>
        </p:spPr>
        <p:txBody>
          <a:bodyPr wrap="square" lIns="0" tIns="0" rIns="0" rtlCol="0">
            <a:spAutoFit/>
          </a:bodyPr>
          <a:lstStyle/>
          <a:p>
            <a:pPr indent="486156">
              <a:lnSpc>
                <a:spcPts val="4833"/>
              </a:lnSpc>
            </a:pPr>
            <a:r>
              <a:rPr lang="en-US" altLang="zh-CN" sz="3200" spc="-4" dirty="0">
                <a:solidFill>
                  <a:srgbClr val="000000"/>
                </a:solidFill>
                <a:latin typeface="Calibri"/>
                <a:ea typeface="Calibri"/>
                <a:cs typeface="Calibri"/>
              </a:rPr>
              <a:t>Indirect</a:t>
            </a:r>
            <a:r>
              <a:rPr lang="en-US" altLang="zh-CN" sz="3200" spc="7"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channels</a:t>
            </a:r>
            <a:r>
              <a:rPr lang="en-US" altLang="zh-CN" sz="3200"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distribution</a:t>
            </a:r>
            <a:r>
              <a:rPr lang="en-US" altLang="zh-CN" sz="3200" spc="52"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mean</a:t>
            </a:r>
            <a:r>
              <a:rPr lang="en-US" altLang="zh-CN" sz="3200" spc="1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making</a:t>
            </a:r>
            <a:r>
              <a:rPr lang="en-US" altLang="zh-CN" sz="3200" spc="723"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goods</a:t>
            </a:r>
            <a:r>
              <a:rPr lang="en-US" altLang="zh-CN" sz="3200"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available</a:t>
            </a:r>
            <a:r>
              <a:rPr lang="en-US" altLang="zh-CN" sz="3200" dirty="0">
                <a:solidFill>
                  <a:srgbClr val="000000"/>
                </a:solidFill>
                <a:latin typeface="Calibri"/>
                <a:ea typeface="Calibri"/>
                <a:cs typeface="Calibri"/>
              </a:rPr>
              <a:t> </a:t>
            </a:r>
            <a:r>
              <a:rPr lang="en-US" altLang="zh-CN" sz="3200" spc="-13" dirty="0">
                <a:solidFill>
                  <a:srgbClr val="000000"/>
                </a:solidFill>
                <a:latin typeface="Calibri"/>
                <a:ea typeface="Calibri"/>
                <a:cs typeface="Calibri"/>
              </a:rPr>
              <a:t>to</a:t>
            </a:r>
            <a:r>
              <a:rPr lang="en-US" altLang="zh-CN" sz="3200" spc="11"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consumers</a:t>
            </a:r>
            <a:r>
              <a:rPr lang="en-US" altLang="zh-CN" sz="3200" spc="5"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by</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employing</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one</a:t>
            </a:r>
            <a:r>
              <a:rPr lang="en-US" altLang="zh-CN" sz="3200" dirty="0">
                <a:solidFill>
                  <a:srgbClr val="000000"/>
                </a:solidFill>
                <a:latin typeface="Calibri"/>
                <a:ea typeface="Calibri"/>
                <a:cs typeface="Calibri"/>
              </a:rPr>
              <a:t> or </a:t>
            </a:r>
            <a:r>
              <a:rPr lang="en-US" altLang="zh-CN" sz="3200" spc="-7" dirty="0">
                <a:solidFill>
                  <a:srgbClr val="000000"/>
                </a:solidFill>
                <a:latin typeface="Calibri"/>
                <a:ea typeface="Calibri"/>
                <a:cs typeface="Calibri"/>
              </a:rPr>
              <a:t>more</a:t>
            </a:r>
            <a:r>
              <a:rPr lang="en-US" altLang="zh-CN" sz="3200" spc="-16"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intermediaries.</a:t>
            </a:r>
            <a:r>
              <a:rPr lang="en-US" altLang="zh-CN" sz="3200" spc="9"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Following</a:t>
            </a:r>
            <a:r>
              <a:rPr lang="en-US" altLang="zh-CN" sz="3200" spc="17"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spc="-11" dirty="0">
                <a:solidFill>
                  <a:srgbClr val="000000"/>
                </a:solidFill>
                <a:latin typeface="Calibri"/>
                <a:ea typeface="Calibri"/>
                <a:cs typeface="Calibri"/>
              </a:rPr>
              <a:t> </a:t>
            </a:r>
            <a:r>
              <a:rPr lang="en-US" altLang="zh-CN" sz="3200" spc="-21" dirty="0">
                <a:solidFill>
                  <a:srgbClr val="000000"/>
                </a:solidFill>
                <a:latin typeface="Calibri"/>
                <a:ea typeface="Calibri"/>
                <a:cs typeface="Calibri"/>
              </a:rPr>
              <a:t>different</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types</a:t>
            </a:r>
            <a:r>
              <a:rPr lang="en-US" altLang="zh-CN" sz="3200" spc="-12"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channels </a:t>
            </a:r>
            <a:r>
              <a:rPr lang="en-US" altLang="zh-CN" sz="3200" spc="3" dirty="0">
                <a:solidFill>
                  <a:srgbClr val="000000"/>
                </a:solidFill>
                <a:latin typeface="Calibri"/>
                <a:ea typeface="Calibri"/>
                <a:cs typeface="Calibri"/>
              </a:rPr>
              <a:t>under</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indirect</a:t>
            </a:r>
            <a:r>
              <a:rPr lang="en-US" altLang="zh-CN" sz="3200" spc="12"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channels</a:t>
            </a:r>
            <a:endParaRPr lang="en-US" altLang="zh-CN" sz="3200">
              <a:latin typeface="Calibri"/>
              <a:ea typeface="Calibri"/>
              <a:cs typeface="Calibri"/>
            </a:endParaRPr>
          </a:p>
        </p:txBody>
      </p:sp>
      <p:sp>
        <p:nvSpPr>
          <p:cNvPr id="46" name="Text Box46"/>
          <p:cNvSpPr txBox="1"/>
          <p:nvPr/>
        </p:nvSpPr>
        <p:spPr>
          <a:xfrm>
            <a:off x="1615440" y="4153181"/>
            <a:ext cx="1891326" cy="456535"/>
          </a:xfrm>
          <a:prstGeom prst="rect">
            <a:avLst/>
          </a:prstGeom>
        </p:spPr>
        <p:txBody>
          <a:bodyPr wrap="square" lIns="0" tIns="0" rIns="0" rtlCol="0">
            <a:spAutoFit/>
          </a:bodyPr>
          <a:lstStyle/>
          <a:p>
            <a:pPr>
              <a:lnSpc>
                <a:spcPts val="3206"/>
              </a:lnSpc>
            </a:pPr>
            <a:r>
              <a:rPr lang="en-US" altLang="zh-CN" sz="3200" spc="-5" dirty="0">
                <a:solidFill>
                  <a:srgbClr val="000000"/>
                </a:solidFill>
                <a:latin typeface="Calibri"/>
                <a:ea typeface="Calibri"/>
                <a:cs typeface="Calibri"/>
              </a:rPr>
              <a:t>1.One</a:t>
            </a:r>
            <a:r>
              <a:rPr lang="en-US" altLang="zh-CN" sz="3200" spc="16"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level</a:t>
            </a:r>
            <a:endParaRPr lang="en-US" altLang="zh-CN" sz="3200">
              <a:latin typeface="Calibri"/>
              <a:ea typeface="Calibri"/>
              <a:cs typeface="Calibri"/>
            </a:endParaRPr>
          </a:p>
        </p:txBody>
      </p:sp>
      <p:sp>
        <p:nvSpPr>
          <p:cNvPr id="47" name="Text Box47"/>
          <p:cNvSpPr txBox="1"/>
          <p:nvPr/>
        </p:nvSpPr>
        <p:spPr>
          <a:xfrm>
            <a:off x="1615440" y="4934078"/>
            <a:ext cx="3415844" cy="456535"/>
          </a:xfrm>
          <a:prstGeom prst="rect">
            <a:avLst/>
          </a:prstGeom>
        </p:spPr>
        <p:txBody>
          <a:bodyPr wrap="square" lIns="0" tIns="0" rIns="0" rtlCol="0">
            <a:spAutoFit/>
          </a:bodyPr>
          <a:lstStyle/>
          <a:p>
            <a:pPr>
              <a:lnSpc>
                <a:spcPts val="3204"/>
              </a:lnSpc>
            </a:pPr>
            <a:r>
              <a:rPr lang="en-US" altLang="zh-CN" sz="3200" spc="-77" dirty="0">
                <a:solidFill>
                  <a:srgbClr val="000000"/>
                </a:solidFill>
                <a:latin typeface="Calibri"/>
                <a:ea typeface="Calibri"/>
                <a:cs typeface="Calibri"/>
              </a:rPr>
              <a:t>2.Two</a:t>
            </a:r>
            <a:r>
              <a:rPr lang="en-US" altLang="zh-CN" sz="3200"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level</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channels</a:t>
            </a:r>
            <a:endParaRPr lang="en-US" altLang="zh-CN" sz="3200">
              <a:latin typeface="Calibri"/>
              <a:ea typeface="Calibri"/>
              <a:cs typeface="Calibri"/>
            </a:endParaRPr>
          </a:p>
        </p:txBody>
      </p:sp>
      <p:sp>
        <p:nvSpPr>
          <p:cNvPr id="48" name="Text Box48"/>
          <p:cNvSpPr txBox="1"/>
          <p:nvPr/>
        </p:nvSpPr>
        <p:spPr>
          <a:xfrm>
            <a:off x="1615441" y="5714087"/>
            <a:ext cx="3685099" cy="456535"/>
          </a:xfrm>
          <a:prstGeom prst="rect">
            <a:avLst/>
          </a:prstGeom>
        </p:spPr>
        <p:txBody>
          <a:bodyPr wrap="square" lIns="0" tIns="0" rIns="0" rtlCol="0">
            <a:spAutoFit/>
          </a:bodyPr>
          <a:lstStyle/>
          <a:p>
            <a:pPr>
              <a:lnSpc>
                <a:spcPts val="3206"/>
              </a:lnSpc>
            </a:pPr>
            <a:r>
              <a:rPr lang="en-US" altLang="zh-CN" sz="3200" spc="-38" dirty="0">
                <a:solidFill>
                  <a:srgbClr val="000000"/>
                </a:solidFill>
                <a:latin typeface="Calibri"/>
                <a:ea typeface="Calibri"/>
                <a:cs typeface="Calibri"/>
              </a:rPr>
              <a:t>3.Three</a:t>
            </a:r>
            <a:r>
              <a:rPr lang="en-US" altLang="zh-CN" sz="3200" dirty="0">
                <a:solidFill>
                  <a:srgbClr val="000000"/>
                </a:solidFill>
                <a:latin typeface="Calibri"/>
                <a:ea typeface="Calibri"/>
                <a:cs typeface="Calibri"/>
              </a:rPr>
              <a:t> </a:t>
            </a:r>
            <a:r>
              <a:rPr lang="en-US" altLang="zh-CN" sz="3200" spc="-10" dirty="0">
                <a:solidFill>
                  <a:srgbClr val="000000"/>
                </a:solidFill>
                <a:latin typeface="Calibri"/>
                <a:ea typeface="Calibri"/>
                <a:cs typeface="Calibri"/>
              </a:rPr>
              <a:t>level</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channels</a:t>
            </a:r>
            <a:endParaRPr lang="en-US" altLang="zh-CN" sz="3200">
              <a:latin typeface="Calibri"/>
              <a:ea typeface="Calibri"/>
              <a:cs typeface="Calibri"/>
            </a:endParaRPr>
          </a:p>
        </p:txBody>
      </p:sp>
    </p:spTree>
    <p:extLst>
      <p:ext uri="{BB962C8B-B14F-4D97-AF65-F5344CB8AC3E}">
        <p14:creationId xmlns:p14="http://schemas.microsoft.com/office/powerpoint/2010/main" val="121207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49"/>
          <p:cNvPicPr>
            <a:picLocks noChangeAspect="1"/>
          </p:cNvPicPr>
          <p:nvPr/>
        </p:nvPicPr>
        <p:blipFill>
          <a:blip r:embed="rId2"/>
          <a:stretch>
            <a:fillRect/>
          </a:stretch>
        </p:blipFill>
        <p:spPr>
          <a:xfrm>
            <a:off x="1524000" y="12699"/>
            <a:ext cx="9144000" cy="6832600"/>
          </a:xfrm>
          <a:prstGeom prst="rect">
            <a:avLst/>
          </a:prstGeom>
          <a:noFill/>
        </p:spPr>
      </p:pic>
      <p:sp>
        <p:nvSpPr>
          <p:cNvPr id="50" name="Text Box50"/>
          <p:cNvSpPr txBox="1"/>
          <p:nvPr/>
        </p:nvSpPr>
        <p:spPr>
          <a:xfrm>
            <a:off x="4849114" y="339242"/>
            <a:ext cx="2533414" cy="610424"/>
          </a:xfrm>
          <a:prstGeom prst="rect">
            <a:avLst/>
          </a:prstGeom>
        </p:spPr>
        <p:txBody>
          <a:bodyPr wrap="square" lIns="0" tIns="0" rIns="0" rtlCol="0">
            <a:spAutoFit/>
          </a:bodyPr>
          <a:lstStyle/>
          <a:p>
            <a:pPr>
              <a:lnSpc>
                <a:spcPts val="4406"/>
              </a:lnSpc>
            </a:pPr>
            <a:r>
              <a:rPr lang="en-US" altLang="zh-CN" sz="4400" b="1" spc="4" dirty="0">
                <a:solidFill>
                  <a:srgbClr val="002060"/>
                </a:solidFill>
                <a:latin typeface="Calibri"/>
                <a:ea typeface="Calibri"/>
                <a:cs typeface="Calibri"/>
              </a:rPr>
              <a:t>ONE</a:t>
            </a:r>
            <a:r>
              <a:rPr lang="en-US" altLang="zh-CN" sz="4400" b="1" dirty="0">
                <a:solidFill>
                  <a:srgbClr val="002060"/>
                </a:solidFill>
                <a:latin typeface="Calibri"/>
                <a:ea typeface="Calibri"/>
                <a:cs typeface="Calibri"/>
              </a:rPr>
              <a:t> LEVEL</a:t>
            </a:r>
            <a:endParaRPr lang="en-US" altLang="zh-CN" sz="4400">
              <a:latin typeface="Calibri"/>
              <a:ea typeface="Calibri"/>
              <a:cs typeface="Calibri"/>
            </a:endParaRPr>
          </a:p>
        </p:txBody>
      </p:sp>
      <p:sp>
        <p:nvSpPr>
          <p:cNvPr id="51" name="Text Box51"/>
          <p:cNvSpPr txBox="1"/>
          <p:nvPr/>
        </p:nvSpPr>
        <p:spPr>
          <a:xfrm>
            <a:off x="1958340" y="1177188"/>
            <a:ext cx="8564084" cy="2162130"/>
          </a:xfrm>
          <a:prstGeom prst="rect">
            <a:avLst/>
          </a:prstGeom>
        </p:spPr>
        <p:txBody>
          <a:bodyPr wrap="square" lIns="0" tIns="0" rIns="0" rtlCol="0">
            <a:spAutoFit/>
          </a:bodyPr>
          <a:lstStyle/>
          <a:p>
            <a:pPr indent="571805">
              <a:lnSpc>
                <a:spcPts val="5522"/>
              </a:lnSpc>
            </a:pPr>
            <a:r>
              <a:rPr lang="en-US" altLang="zh-CN" sz="3600" dirty="0">
                <a:solidFill>
                  <a:srgbClr val="FFFFFF"/>
                </a:solidFill>
                <a:latin typeface="Calibri"/>
                <a:ea typeface="Calibri"/>
                <a:cs typeface="Calibri"/>
              </a:rPr>
              <a:t>In </a:t>
            </a:r>
            <a:r>
              <a:rPr lang="en-US" altLang="zh-CN" sz="3600" spc="1" dirty="0">
                <a:solidFill>
                  <a:srgbClr val="FFFFFF"/>
                </a:solidFill>
                <a:latin typeface="Calibri"/>
                <a:ea typeface="Calibri"/>
                <a:cs typeface="Calibri"/>
              </a:rPr>
              <a:t>this</a:t>
            </a:r>
            <a:r>
              <a:rPr lang="en-US" altLang="zh-CN" sz="3600" spc="-17"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type,</a:t>
            </a:r>
            <a:r>
              <a:rPr lang="en-US" altLang="zh-CN" sz="3600" spc="-13"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the</a:t>
            </a:r>
            <a:r>
              <a:rPr lang="en-US" altLang="zh-CN" sz="3600" spc="-14" dirty="0">
                <a:solidFill>
                  <a:srgbClr val="FFFFFF"/>
                </a:solidFill>
                <a:latin typeface="Calibri"/>
                <a:ea typeface="Calibri"/>
                <a:cs typeface="Calibri"/>
              </a:rPr>
              <a:t> </a:t>
            </a:r>
            <a:r>
              <a:rPr lang="en-US" altLang="zh-CN" sz="3600" spc="-6" dirty="0">
                <a:solidFill>
                  <a:srgbClr val="FFFFFF"/>
                </a:solidFill>
                <a:latin typeface="Calibri"/>
                <a:ea typeface="Calibri"/>
                <a:cs typeface="Calibri"/>
              </a:rPr>
              <a:t>intermediary</a:t>
            </a:r>
            <a:r>
              <a:rPr lang="en-US" altLang="zh-CN" sz="3600" spc="-37"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is </a:t>
            </a:r>
            <a:r>
              <a:rPr lang="en-US" altLang="zh-CN" sz="3600" spc="2" dirty="0">
                <a:solidFill>
                  <a:srgbClr val="FFFFFF"/>
                </a:solidFill>
                <a:latin typeface="Calibri"/>
                <a:ea typeface="Calibri"/>
                <a:cs typeface="Calibri"/>
              </a:rPr>
              <a:t>the</a:t>
            </a:r>
            <a:r>
              <a:rPr lang="en-US" altLang="zh-CN" sz="3600" spc="-13" dirty="0">
                <a:solidFill>
                  <a:srgbClr val="FFFFFF"/>
                </a:solidFill>
                <a:latin typeface="Calibri"/>
                <a:ea typeface="Calibri"/>
                <a:cs typeface="Calibri"/>
              </a:rPr>
              <a:t> </a:t>
            </a:r>
            <a:r>
              <a:rPr lang="en-US" altLang="zh-CN" sz="3600" spc="-16" dirty="0">
                <a:solidFill>
                  <a:srgbClr val="FFFFFF"/>
                </a:solidFill>
                <a:latin typeface="Calibri"/>
                <a:ea typeface="Calibri"/>
                <a:cs typeface="Calibri"/>
              </a:rPr>
              <a:t>retailer</a:t>
            </a:r>
            <a:r>
              <a:rPr lang="en-US" altLang="zh-CN" sz="3600" dirty="0">
                <a:solidFill>
                  <a:srgbClr val="FFFFFF"/>
                </a:solidFill>
                <a:latin typeface="Calibri"/>
                <a:ea typeface="Calibri"/>
                <a:cs typeface="Calibri"/>
              </a:rPr>
              <a:t> firm</a:t>
            </a:r>
            <a:r>
              <a:rPr lang="en-US" altLang="zh-CN" sz="3600" spc="-11" dirty="0">
                <a:solidFill>
                  <a:srgbClr val="FFFFFF"/>
                </a:solidFill>
                <a:latin typeface="Calibri"/>
                <a:ea typeface="Calibri"/>
                <a:cs typeface="Calibri"/>
              </a:rPr>
              <a:t> </a:t>
            </a:r>
            <a:r>
              <a:rPr lang="en-US" altLang="zh-CN" sz="3600" spc="-5" dirty="0">
                <a:solidFill>
                  <a:srgbClr val="FFFFFF"/>
                </a:solidFill>
                <a:latin typeface="Calibri"/>
                <a:ea typeface="Calibri"/>
                <a:cs typeface="Calibri"/>
              </a:rPr>
              <a:t>directly</a:t>
            </a:r>
            <a:r>
              <a:rPr lang="en-US" altLang="zh-CN" sz="3600" spc="-43" dirty="0">
                <a:solidFill>
                  <a:srgbClr val="FFFFFF"/>
                </a:solidFill>
                <a:latin typeface="Calibri"/>
                <a:ea typeface="Calibri"/>
                <a:cs typeface="Calibri"/>
              </a:rPr>
              <a:t> </a:t>
            </a:r>
            <a:r>
              <a:rPr lang="en-US" altLang="zh-CN" sz="3600" spc="1" dirty="0">
                <a:solidFill>
                  <a:srgbClr val="FFFFFF"/>
                </a:solidFill>
                <a:latin typeface="Calibri"/>
                <a:ea typeface="Calibri"/>
                <a:cs typeface="Calibri"/>
              </a:rPr>
              <a:t>supplies</a:t>
            </a:r>
            <a:r>
              <a:rPr lang="en-US" altLang="zh-CN" sz="3600" spc="-16"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the</a:t>
            </a:r>
            <a:r>
              <a:rPr lang="en-US" altLang="zh-CN" sz="3600" spc="-25" dirty="0">
                <a:solidFill>
                  <a:srgbClr val="FFFFFF"/>
                </a:solidFill>
                <a:latin typeface="Calibri"/>
                <a:ea typeface="Calibri"/>
                <a:cs typeface="Calibri"/>
              </a:rPr>
              <a:t> </a:t>
            </a:r>
            <a:r>
              <a:rPr lang="en-US" altLang="zh-CN" sz="3600" spc="-6" dirty="0">
                <a:solidFill>
                  <a:srgbClr val="FFFFFF"/>
                </a:solidFill>
                <a:latin typeface="Calibri"/>
                <a:ea typeface="Calibri"/>
                <a:cs typeface="Calibri"/>
              </a:rPr>
              <a:t>product</a:t>
            </a:r>
            <a:r>
              <a:rPr lang="en-US" altLang="zh-CN" sz="3600" spc="-30" dirty="0">
                <a:solidFill>
                  <a:srgbClr val="FFFFFF"/>
                </a:solidFill>
                <a:latin typeface="Calibri"/>
                <a:ea typeface="Calibri"/>
                <a:cs typeface="Calibri"/>
              </a:rPr>
              <a:t> </a:t>
            </a:r>
            <a:r>
              <a:rPr lang="en-US" altLang="zh-CN" sz="3600" spc="-22" dirty="0">
                <a:solidFill>
                  <a:srgbClr val="FFFFFF"/>
                </a:solidFill>
                <a:latin typeface="Calibri"/>
                <a:ea typeface="Calibri"/>
                <a:cs typeface="Calibri"/>
              </a:rPr>
              <a:t>to</a:t>
            </a:r>
            <a:r>
              <a:rPr lang="en-US" altLang="zh-CN" sz="3600" dirty="0">
                <a:solidFill>
                  <a:srgbClr val="FFFFFF"/>
                </a:solidFill>
                <a:latin typeface="Calibri"/>
                <a:ea typeface="Calibri"/>
                <a:cs typeface="Calibri"/>
              </a:rPr>
              <a:t> </a:t>
            </a:r>
            <a:r>
              <a:rPr lang="en-US" altLang="zh-CN" sz="3600" spc="-16" dirty="0">
                <a:solidFill>
                  <a:srgbClr val="FFFFFF"/>
                </a:solidFill>
                <a:latin typeface="Calibri"/>
                <a:ea typeface="Calibri"/>
                <a:cs typeface="Calibri"/>
              </a:rPr>
              <a:t>retailer</a:t>
            </a:r>
            <a:r>
              <a:rPr lang="en-US" altLang="zh-CN" sz="3600" spc="814"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who sells the</a:t>
            </a:r>
            <a:r>
              <a:rPr lang="en-US" altLang="zh-CN" sz="3600" spc="-22" dirty="0">
                <a:solidFill>
                  <a:srgbClr val="FFFFFF"/>
                </a:solidFill>
                <a:latin typeface="Calibri"/>
                <a:ea typeface="Calibri"/>
                <a:cs typeface="Calibri"/>
              </a:rPr>
              <a:t> </a:t>
            </a:r>
            <a:r>
              <a:rPr lang="en-US" altLang="zh-CN" sz="3600" spc="-6" dirty="0">
                <a:solidFill>
                  <a:srgbClr val="FFFFFF"/>
                </a:solidFill>
                <a:latin typeface="Calibri"/>
                <a:ea typeface="Calibri"/>
                <a:cs typeface="Calibri"/>
              </a:rPr>
              <a:t>product</a:t>
            </a:r>
            <a:r>
              <a:rPr lang="en-US" altLang="zh-CN" sz="3600" spc="-30" dirty="0">
                <a:solidFill>
                  <a:srgbClr val="FFFFFF"/>
                </a:solidFill>
                <a:latin typeface="Calibri"/>
                <a:ea typeface="Calibri"/>
                <a:cs typeface="Calibri"/>
              </a:rPr>
              <a:t> </a:t>
            </a:r>
            <a:r>
              <a:rPr lang="en-US" altLang="zh-CN" sz="3600" spc="-5" dirty="0">
                <a:solidFill>
                  <a:srgbClr val="FFFFFF"/>
                </a:solidFill>
                <a:latin typeface="Calibri"/>
                <a:ea typeface="Calibri"/>
                <a:cs typeface="Calibri"/>
              </a:rPr>
              <a:t>directly</a:t>
            </a:r>
            <a:r>
              <a:rPr lang="en-US" altLang="zh-CN" sz="3600" spc="-43" dirty="0">
                <a:solidFill>
                  <a:srgbClr val="FFFFFF"/>
                </a:solidFill>
                <a:latin typeface="Calibri"/>
                <a:ea typeface="Calibri"/>
                <a:cs typeface="Calibri"/>
              </a:rPr>
              <a:t> </a:t>
            </a:r>
            <a:r>
              <a:rPr lang="en-US" altLang="zh-CN" sz="3600" spc="-22" dirty="0">
                <a:solidFill>
                  <a:srgbClr val="FFFFFF"/>
                </a:solidFill>
                <a:latin typeface="Calibri"/>
                <a:ea typeface="Calibri"/>
                <a:cs typeface="Calibri"/>
              </a:rPr>
              <a:t>to</a:t>
            </a:r>
            <a:r>
              <a:rPr lang="en-US" altLang="zh-CN" sz="3600" dirty="0">
                <a:solidFill>
                  <a:srgbClr val="FFFFFF"/>
                </a:solidFill>
                <a:latin typeface="Calibri"/>
                <a:ea typeface="Calibri"/>
                <a:cs typeface="Calibri"/>
              </a:rPr>
              <a:t> </a:t>
            </a:r>
            <a:r>
              <a:rPr lang="en-US" altLang="zh-CN" sz="3600" spc="-13" dirty="0">
                <a:solidFill>
                  <a:srgbClr val="FFFFFF"/>
                </a:solidFill>
                <a:latin typeface="Calibri"/>
                <a:ea typeface="Calibri"/>
                <a:cs typeface="Calibri"/>
              </a:rPr>
              <a:t>customers.</a:t>
            </a:r>
            <a:endParaRPr lang="en-US" altLang="zh-CN" sz="3600">
              <a:latin typeface="Calibri"/>
              <a:ea typeface="Calibri"/>
              <a:cs typeface="Calibri"/>
            </a:endParaRPr>
          </a:p>
        </p:txBody>
      </p:sp>
      <p:sp>
        <p:nvSpPr>
          <p:cNvPr id="52" name="Text Box52"/>
          <p:cNvSpPr txBox="1"/>
          <p:nvPr/>
        </p:nvSpPr>
        <p:spPr>
          <a:xfrm>
            <a:off x="1615440" y="3756661"/>
            <a:ext cx="8925788" cy="1328569"/>
          </a:xfrm>
          <a:prstGeom prst="rect">
            <a:avLst/>
          </a:prstGeom>
        </p:spPr>
        <p:txBody>
          <a:bodyPr wrap="square" lIns="0" tIns="0" rIns="0" rtlCol="0">
            <a:spAutoFit/>
          </a:bodyPr>
          <a:lstStyle/>
          <a:p>
            <a:pPr marL="342900" indent="-342900">
              <a:lnSpc>
                <a:spcPts val="5041"/>
              </a:lnSpc>
            </a:pPr>
            <a:r>
              <a:rPr lang="en-US" altLang="zh-CN" sz="3600" spc="-3" dirty="0">
                <a:solidFill>
                  <a:srgbClr val="FFFFFF"/>
                </a:solidFill>
                <a:latin typeface="Calibri"/>
                <a:ea typeface="Calibri"/>
                <a:cs typeface="Calibri"/>
              </a:rPr>
              <a:t>Eg:</a:t>
            </a:r>
            <a:r>
              <a:rPr lang="en-US" altLang="zh-CN" sz="3600" spc="10"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Maruti</a:t>
            </a:r>
            <a:r>
              <a:rPr lang="en-US" altLang="zh-CN" sz="3600" spc="-18" dirty="0">
                <a:solidFill>
                  <a:srgbClr val="FFFFFF"/>
                </a:solidFill>
                <a:latin typeface="Calibri"/>
                <a:ea typeface="Calibri"/>
                <a:cs typeface="Calibri"/>
              </a:rPr>
              <a:t> </a:t>
            </a:r>
            <a:r>
              <a:rPr lang="en-US" altLang="zh-CN" sz="3600" spc="-7" dirty="0">
                <a:solidFill>
                  <a:srgbClr val="FFFFFF"/>
                </a:solidFill>
                <a:latin typeface="Calibri"/>
                <a:ea typeface="Calibri"/>
                <a:cs typeface="Calibri"/>
              </a:rPr>
              <a:t>Udyog</a:t>
            </a:r>
            <a:r>
              <a:rPr lang="en-US" altLang="zh-CN" sz="3600" dirty="0">
                <a:solidFill>
                  <a:srgbClr val="FFFFFF"/>
                </a:solidFill>
                <a:latin typeface="Calibri"/>
                <a:ea typeface="Calibri"/>
                <a:cs typeface="Calibri"/>
              </a:rPr>
              <a:t> sells its </a:t>
            </a:r>
            <a:r>
              <a:rPr lang="en-US" altLang="zh-CN" sz="3600" spc="-21" dirty="0">
                <a:solidFill>
                  <a:srgbClr val="FFFFFF"/>
                </a:solidFill>
                <a:latin typeface="Calibri"/>
                <a:ea typeface="Calibri"/>
                <a:cs typeface="Calibri"/>
              </a:rPr>
              <a:t>cars</a:t>
            </a:r>
            <a:r>
              <a:rPr lang="en-US" altLang="zh-CN" sz="3600" spc="-14" dirty="0">
                <a:solidFill>
                  <a:srgbClr val="FFFFFF"/>
                </a:solidFill>
                <a:latin typeface="Calibri"/>
                <a:ea typeface="Calibri"/>
                <a:cs typeface="Calibri"/>
              </a:rPr>
              <a:t> </a:t>
            </a:r>
            <a:r>
              <a:rPr lang="en-US" altLang="zh-CN" sz="3600" spc="-8" dirty="0">
                <a:solidFill>
                  <a:srgbClr val="FFFFFF"/>
                </a:solidFill>
                <a:latin typeface="Calibri"/>
                <a:ea typeface="Calibri"/>
                <a:cs typeface="Calibri"/>
              </a:rPr>
              <a:t>through</a:t>
            </a:r>
            <a:r>
              <a:rPr lang="en-US" altLang="zh-CN" sz="3600" spc="-27" dirty="0">
                <a:solidFill>
                  <a:srgbClr val="FFFFFF"/>
                </a:solidFill>
                <a:latin typeface="Calibri"/>
                <a:ea typeface="Calibri"/>
                <a:cs typeface="Calibri"/>
              </a:rPr>
              <a:t> </a:t>
            </a:r>
            <a:r>
              <a:rPr lang="en-US" altLang="zh-CN" sz="3600" spc="-11" dirty="0">
                <a:solidFill>
                  <a:srgbClr val="FFFFFF"/>
                </a:solidFill>
                <a:latin typeface="Calibri"/>
                <a:ea typeface="Calibri"/>
                <a:cs typeface="Calibri"/>
              </a:rPr>
              <a:t>company</a:t>
            </a:r>
            <a:r>
              <a:rPr lang="en-US" altLang="zh-CN" sz="3600" dirty="0">
                <a:solidFill>
                  <a:srgbClr val="FFFFFF"/>
                </a:solidFill>
                <a:latin typeface="Calibri"/>
                <a:ea typeface="Calibri"/>
                <a:cs typeface="Calibri"/>
              </a:rPr>
              <a:t> </a:t>
            </a:r>
            <a:r>
              <a:rPr lang="en-US" altLang="zh-CN" sz="3600" spc="-12" dirty="0">
                <a:solidFill>
                  <a:srgbClr val="FFFFFF"/>
                </a:solidFill>
                <a:latin typeface="Calibri"/>
                <a:ea typeface="Calibri"/>
                <a:cs typeface="Calibri"/>
              </a:rPr>
              <a:t>approved</a:t>
            </a:r>
            <a:r>
              <a:rPr lang="en-US" altLang="zh-CN" sz="3600" spc="-41" dirty="0">
                <a:solidFill>
                  <a:srgbClr val="FFFFFF"/>
                </a:solidFill>
                <a:latin typeface="Calibri"/>
                <a:ea typeface="Calibri"/>
                <a:cs typeface="Calibri"/>
              </a:rPr>
              <a:t> </a:t>
            </a:r>
            <a:r>
              <a:rPr lang="en-US" altLang="zh-CN" sz="3600" spc="-20" dirty="0">
                <a:solidFill>
                  <a:srgbClr val="FFFFFF"/>
                </a:solidFill>
                <a:latin typeface="Calibri"/>
                <a:ea typeface="Calibri"/>
                <a:cs typeface="Calibri"/>
              </a:rPr>
              <a:t>retailers</a:t>
            </a:r>
            <a:endParaRPr lang="en-US" altLang="zh-CN" sz="3600">
              <a:latin typeface="Calibri"/>
              <a:ea typeface="Calibri"/>
              <a:cs typeface="Calibri"/>
            </a:endParaRPr>
          </a:p>
        </p:txBody>
      </p:sp>
    </p:spTree>
    <p:extLst>
      <p:ext uri="{BB962C8B-B14F-4D97-AF65-F5344CB8AC3E}">
        <p14:creationId xmlns:p14="http://schemas.microsoft.com/office/powerpoint/2010/main" val="1320324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53"/>
          <p:cNvPicPr>
            <a:picLocks noChangeAspect="1"/>
          </p:cNvPicPr>
          <p:nvPr/>
        </p:nvPicPr>
        <p:blipFill>
          <a:blip r:embed="rId2"/>
          <a:stretch>
            <a:fillRect/>
          </a:stretch>
        </p:blipFill>
        <p:spPr>
          <a:xfrm>
            <a:off x="1524000" y="12699"/>
            <a:ext cx="9144000" cy="6832600"/>
          </a:xfrm>
          <a:prstGeom prst="rect">
            <a:avLst/>
          </a:prstGeom>
          <a:noFill/>
        </p:spPr>
      </p:pic>
      <p:sp>
        <p:nvSpPr>
          <p:cNvPr id="54" name="Text Box54"/>
          <p:cNvSpPr txBox="1"/>
          <p:nvPr/>
        </p:nvSpPr>
        <p:spPr>
          <a:xfrm>
            <a:off x="2530146" y="614427"/>
            <a:ext cx="7919313" cy="1302921"/>
          </a:xfrm>
          <a:prstGeom prst="rect">
            <a:avLst/>
          </a:prstGeom>
        </p:spPr>
        <p:txBody>
          <a:bodyPr wrap="square" lIns="0" tIns="0" rIns="0" rtlCol="0">
            <a:spAutoFit/>
          </a:bodyPr>
          <a:lstStyle/>
          <a:p>
            <a:pPr indent="975944">
              <a:lnSpc>
                <a:spcPts val="4861"/>
              </a:lnSpc>
            </a:pPr>
            <a:r>
              <a:rPr lang="en-US" altLang="zh-CN" sz="4400" spc="-10" dirty="0">
                <a:solidFill>
                  <a:srgbClr val="000000"/>
                </a:solidFill>
                <a:latin typeface="Calibri"/>
                <a:ea typeface="Calibri"/>
                <a:cs typeface="Calibri"/>
              </a:rPr>
              <a:t>TWO</a:t>
            </a:r>
            <a:r>
              <a:rPr lang="en-US" altLang="zh-CN" sz="4400" dirty="0">
                <a:solidFill>
                  <a:srgbClr val="000000"/>
                </a:solidFill>
                <a:latin typeface="Calibri"/>
                <a:ea typeface="Calibri"/>
                <a:cs typeface="Calibri"/>
              </a:rPr>
              <a:t> LEVEL</a:t>
            </a:r>
            <a:r>
              <a:rPr lang="en-US" altLang="zh-CN" sz="4400" spc="14" dirty="0">
                <a:solidFill>
                  <a:srgbClr val="000000"/>
                </a:solidFill>
                <a:latin typeface="Calibri"/>
                <a:ea typeface="Calibri"/>
                <a:cs typeface="Calibri"/>
              </a:rPr>
              <a:t> </a:t>
            </a:r>
            <a:r>
              <a:rPr lang="en-US" altLang="zh-CN" sz="4400" spc="2" dirty="0">
                <a:solidFill>
                  <a:srgbClr val="000000"/>
                </a:solidFill>
                <a:latin typeface="Calibri"/>
                <a:ea typeface="Calibri"/>
                <a:cs typeface="Calibri"/>
              </a:rPr>
              <a:t>CHANNELS</a:t>
            </a:r>
            <a:r>
              <a:rPr lang="en-US" altLang="zh-CN" sz="4400" spc="994"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Under</a:t>
            </a:r>
            <a:r>
              <a:rPr lang="en-US" altLang="zh-CN" sz="3600" spc="-18"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this </a:t>
            </a:r>
            <a:r>
              <a:rPr lang="en-US" altLang="zh-CN" sz="3600" spc="1" dirty="0">
                <a:solidFill>
                  <a:srgbClr val="000000"/>
                </a:solidFill>
                <a:latin typeface="Calibri"/>
                <a:ea typeface="Calibri"/>
                <a:cs typeface="Calibri"/>
              </a:rPr>
              <a:t>channel,</a:t>
            </a:r>
            <a:r>
              <a:rPr lang="en-US" altLang="zh-CN" sz="3600" spc="-31"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the</a:t>
            </a:r>
            <a:r>
              <a:rPr lang="en-US" altLang="zh-CN" sz="3600" spc="-14" dirty="0">
                <a:solidFill>
                  <a:srgbClr val="000000"/>
                </a:solidFill>
                <a:latin typeface="Calibri"/>
                <a:ea typeface="Calibri"/>
                <a:cs typeface="Calibri"/>
              </a:rPr>
              <a:t> </a:t>
            </a:r>
            <a:r>
              <a:rPr lang="en-US" altLang="zh-CN" sz="3600" spc="-8" dirty="0">
                <a:solidFill>
                  <a:srgbClr val="000000"/>
                </a:solidFill>
                <a:latin typeface="Calibri"/>
                <a:ea typeface="Calibri"/>
                <a:cs typeface="Calibri"/>
              </a:rPr>
              <a:t>manufacturer</a:t>
            </a:r>
            <a:r>
              <a:rPr lang="en-US" altLang="zh-CN" sz="3600" spc="-52"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sells</a:t>
            </a:r>
            <a:endParaRPr lang="en-US" altLang="zh-CN" sz="3600">
              <a:latin typeface="Calibri"/>
              <a:ea typeface="Calibri"/>
              <a:cs typeface="Calibri"/>
            </a:endParaRPr>
          </a:p>
        </p:txBody>
      </p:sp>
      <p:sp>
        <p:nvSpPr>
          <p:cNvPr id="55" name="Text Box55"/>
          <p:cNvSpPr txBox="1"/>
          <p:nvPr/>
        </p:nvSpPr>
        <p:spPr>
          <a:xfrm>
            <a:off x="1958340" y="2215008"/>
            <a:ext cx="8632544" cy="3829253"/>
          </a:xfrm>
          <a:prstGeom prst="rect">
            <a:avLst/>
          </a:prstGeom>
        </p:spPr>
        <p:txBody>
          <a:bodyPr wrap="square" lIns="0" tIns="0" rIns="0" rtlCol="0">
            <a:spAutoFit/>
          </a:bodyPr>
          <a:lstStyle/>
          <a:p>
            <a:pPr>
              <a:lnSpc>
                <a:spcPts val="5905"/>
              </a:lnSpc>
            </a:pPr>
            <a:r>
              <a:rPr lang="en-US" altLang="zh-CN" sz="3600" spc="-22" dirty="0">
                <a:solidFill>
                  <a:srgbClr val="000000"/>
                </a:solidFill>
                <a:latin typeface="Calibri"/>
                <a:ea typeface="Calibri"/>
                <a:cs typeface="Calibri"/>
              </a:rPr>
              <a:t>to</a:t>
            </a:r>
            <a:r>
              <a:rPr lang="en-US" altLang="zh-CN" sz="3600" dirty="0">
                <a:solidFill>
                  <a:srgbClr val="000000"/>
                </a:solidFill>
                <a:latin typeface="Calibri"/>
                <a:ea typeface="Calibri"/>
                <a:cs typeface="Calibri"/>
              </a:rPr>
              <a:t> one or </a:t>
            </a:r>
            <a:r>
              <a:rPr lang="en-US" altLang="zh-CN" sz="3600" spc="-12" dirty="0">
                <a:solidFill>
                  <a:srgbClr val="000000"/>
                </a:solidFill>
                <a:latin typeface="Calibri"/>
                <a:ea typeface="Calibri"/>
                <a:cs typeface="Calibri"/>
              </a:rPr>
              <a:t>more</a:t>
            </a:r>
            <a:r>
              <a:rPr lang="en-US" altLang="zh-CN" sz="3600" spc="-23" dirty="0">
                <a:solidFill>
                  <a:srgbClr val="000000"/>
                </a:solidFill>
                <a:latin typeface="Calibri"/>
                <a:ea typeface="Calibri"/>
                <a:cs typeface="Calibri"/>
              </a:rPr>
              <a:t> </a:t>
            </a:r>
            <a:r>
              <a:rPr lang="en-US" altLang="zh-CN" sz="3600" spc="-20" dirty="0">
                <a:solidFill>
                  <a:srgbClr val="000000"/>
                </a:solidFill>
                <a:latin typeface="Calibri"/>
                <a:ea typeface="Calibri"/>
                <a:cs typeface="Calibri"/>
              </a:rPr>
              <a:t>retailers</a:t>
            </a:r>
            <a:r>
              <a:rPr lang="en-US" altLang="zh-CN" sz="3600" spc="-18"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who in turn</a:t>
            </a:r>
            <a:r>
              <a:rPr lang="en-US" altLang="zh-CN" sz="3600" spc="-25"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sell </a:t>
            </a:r>
            <a:r>
              <a:rPr lang="en-US" altLang="zh-CN" sz="3600" spc="-23" dirty="0">
                <a:solidFill>
                  <a:srgbClr val="000000"/>
                </a:solidFill>
                <a:latin typeface="Calibri"/>
                <a:ea typeface="Calibri"/>
                <a:cs typeface="Calibri"/>
              </a:rPr>
              <a:t>to</a:t>
            </a:r>
            <a:r>
              <a:rPr lang="en-US" altLang="zh-CN" sz="3600" dirty="0">
                <a:solidFill>
                  <a:srgbClr val="000000"/>
                </a:solidFill>
                <a:latin typeface="Calibri"/>
                <a:ea typeface="Calibri"/>
                <a:cs typeface="Calibri"/>
              </a:rPr>
              <a:t> the </a:t>
            </a:r>
            <a:r>
              <a:rPr lang="en-US" altLang="zh-CN" sz="3600" spc="-9" dirty="0">
                <a:solidFill>
                  <a:srgbClr val="000000"/>
                </a:solidFill>
                <a:latin typeface="Calibri"/>
                <a:ea typeface="Calibri"/>
                <a:cs typeface="Calibri"/>
              </a:rPr>
              <a:t>ultimate</a:t>
            </a:r>
            <a:r>
              <a:rPr lang="en-US" altLang="zh-CN" sz="3600" spc="-25" dirty="0">
                <a:solidFill>
                  <a:srgbClr val="000000"/>
                </a:solidFill>
                <a:latin typeface="Calibri"/>
                <a:ea typeface="Calibri"/>
                <a:cs typeface="Calibri"/>
              </a:rPr>
              <a:t> </a:t>
            </a:r>
            <a:r>
              <a:rPr lang="en-US" altLang="zh-CN" sz="3600" spc="-6" dirty="0">
                <a:solidFill>
                  <a:srgbClr val="000000"/>
                </a:solidFill>
                <a:latin typeface="Calibri"/>
                <a:ea typeface="Calibri"/>
                <a:cs typeface="Calibri"/>
              </a:rPr>
              <a:t>consumers.</a:t>
            </a:r>
            <a:r>
              <a:rPr lang="en-US" altLang="zh-CN" sz="3600" spc="-26"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This is the</a:t>
            </a:r>
            <a:r>
              <a:rPr lang="en-US" altLang="zh-CN" sz="3600" spc="-25" dirty="0">
                <a:solidFill>
                  <a:srgbClr val="000000"/>
                </a:solidFill>
                <a:latin typeface="Calibri"/>
                <a:ea typeface="Calibri"/>
                <a:cs typeface="Calibri"/>
              </a:rPr>
              <a:t> </a:t>
            </a:r>
            <a:r>
              <a:rPr lang="en-US" altLang="zh-CN" sz="3600" spc="-9" dirty="0">
                <a:solidFill>
                  <a:srgbClr val="000000"/>
                </a:solidFill>
                <a:latin typeface="Calibri"/>
                <a:ea typeface="Calibri"/>
                <a:cs typeface="Calibri"/>
              </a:rPr>
              <a:t>most</a:t>
            </a:r>
            <a:r>
              <a:rPr lang="en-US" altLang="zh-CN" sz="3600" spc="814" dirty="0">
                <a:solidFill>
                  <a:srgbClr val="000000"/>
                </a:solidFill>
                <a:latin typeface="Calibri"/>
                <a:ea typeface="Calibri"/>
                <a:cs typeface="Calibri"/>
              </a:rPr>
              <a:t> </a:t>
            </a:r>
            <a:r>
              <a:rPr lang="en-US" altLang="zh-CN" sz="3600" spc="-2" dirty="0">
                <a:solidFill>
                  <a:srgbClr val="000000"/>
                </a:solidFill>
                <a:latin typeface="Calibri"/>
                <a:ea typeface="Calibri"/>
                <a:cs typeface="Calibri"/>
              </a:rPr>
              <a:t>commonly</a:t>
            </a:r>
            <a:r>
              <a:rPr lang="en-US" altLang="zh-CN" sz="3600" spc="-16" dirty="0">
                <a:solidFill>
                  <a:srgbClr val="000000"/>
                </a:solidFill>
                <a:latin typeface="Calibri"/>
                <a:ea typeface="Calibri"/>
                <a:cs typeface="Calibri"/>
              </a:rPr>
              <a:t> </a:t>
            </a:r>
            <a:r>
              <a:rPr lang="en-US" altLang="zh-CN" sz="3600" spc="-6" dirty="0">
                <a:solidFill>
                  <a:srgbClr val="000000"/>
                </a:solidFill>
                <a:latin typeface="Calibri"/>
                <a:ea typeface="Calibri"/>
                <a:cs typeface="Calibri"/>
              </a:rPr>
              <a:t>adopted</a:t>
            </a:r>
            <a:r>
              <a:rPr lang="en-US" altLang="zh-CN" sz="3600" spc="-32" dirty="0">
                <a:solidFill>
                  <a:srgbClr val="000000"/>
                </a:solidFill>
                <a:latin typeface="Calibri"/>
                <a:ea typeface="Calibri"/>
                <a:cs typeface="Calibri"/>
              </a:rPr>
              <a:t> </a:t>
            </a:r>
            <a:r>
              <a:rPr lang="en-US" altLang="zh-CN" sz="3600" spc="-3" dirty="0">
                <a:solidFill>
                  <a:srgbClr val="000000"/>
                </a:solidFill>
                <a:latin typeface="Calibri"/>
                <a:ea typeface="Calibri"/>
                <a:cs typeface="Calibri"/>
              </a:rPr>
              <a:t>distribution</a:t>
            </a:r>
            <a:r>
              <a:rPr lang="en-US" altLang="zh-CN" sz="3600" spc="-35" dirty="0">
                <a:solidFill>
                  <a:srgbClr val="000000"/>
                </a:solidFill>
                <a:latin typeface="Calibri"/>
                <a:ea typeface="Calibri"/>
                <a:cs typeface="Calibri"/>
              </a:rPr>
              <a:t> </a:t>
            </a:r>
            <a:r>
              <a:rPr lang="en-US" altLang="zh-CN" sz="3600" spc="-10" dirty="0">
                <a:solidFill>
                  <a:srgbClr val="000000"/>
                </a:solidFill>
                <a:latin typeface="Calibri"/>
                <a:ea typeface="Calibri"/>
                <a:cs typeface="Calibri"/>
              </a:rPr>
              <a:t>network</a:t>
            </a:r>
            <a:r>
              <a:rPr lang="en-US" altLang="zh-CN" sz="3600" dirty="0">
                <a:solidFill>
                  <a:srgbClr val="000000"/>
                </a:solidFill>
                <a:latin typeface="Calibri"/>
                <a:ea typeface="Calibri"/>
                <a:cs typeface="Calibri"/>
              </a:rPr>
              <a:t> </a:t>
            </a:r>
            <a:r>
              <a:rPr lang="en-US" altLang="zh-CN" sz="3600" spc="-22" dirty="0">
                <a:solidFill>
                  <a:srgbClr val="000000"/>
                </a:solidFill>
                <a:latin typeface="Calibri"/>
                <a:ea typeface="Calibri"/>
                <a:cs typeface="Calibri"/>
              </a:rPr>
              <a:t>for</a:t>
            </a:r>
            <a:r>
              <a:rPr lang="en-US" altLang="zh-CN" sz="3600" spc="814" dirty="0">
                <a:solidFill>
                  <a:srgbClr val="000000"/>
                </a:solidFill>
                <a:latin typeface="Calibri"/>
                <a:ea typeface="Calibri"/>
                <a:cs typeface="Calibri"/>
              </a:rPr>
              <a:t> </a:t>
            </a:r>
            <a:r>
              <a:rPr lang="en-US" altLang="zh-CN" sz="3600" spc="-9" dirty="0">
                <a:solidFill>
                  <a:srgbClr val="000000"/>
                </a:solidFill>
                <a:latin typeface="Calibri"/>
                <a:ea typeface="Calibri"/>
                <a:cs typeface="Calibri"/>
              </a:rPr>
              <a:t>most</a:t>
            </a:r>
            <a:r>
              <a:rPr lang="en-US" altLang="zh-CN" sz="3600" dirty="0">
                <a:solidFill>
                  <a:srgbClr val="000000"/>
                </a:solidFill>
                <a:latin typeface="Calibri"/>
                <a:ea typeface="Calibri"/>
                <a:cs typeface="Calibri"/>
              </a:rPr>
              <a:t> </a:t>
            </a:r>
            <a:r>
              <a:rPr lang="en-US" altLang="zh-CN" sz="3600" spc="-3" dirty="0">
                <a:solidFill>
                  <a:srgbClr val="000000"/>
                </a:solidFill>
                <a:latin typeface="Calibri"/>
                <a:ea typeface="Calibri"/>
                <a:cs typeface="Calibri"/>
              </a:rPr>
              <a:t>consumer</a:t>
            </a:r>
            <a:r>
              <a:rPr lang="en-US" altLang="zh-CN" sz="3600" spc="-12" dirty="0">
                <a:solidFill>
                  <a:srgbClr val="000000"/>
                </a:solidFill>
                <a:latin typeface="Calibri"/>
                <a:ea typeface="Calibri"/>
                <a:cs typeface="Calibri"/>
              </a:rPr>
              <a:t> </a:t>
            </a:r>
            <a:r>
              <a:rPr lang="en-US" altLang="zh-CN" sz="3600" spc="-6" dirty="0">
                <a:solidFill>
                  <a:srgbClr val="000000"/>
                </a:solidFill>
                <a:latin typeface="Calibri"/>
                <a:ea typeface="Calibri"/>
                <a:cs typeface="Calibri"/>
              </a:rPr>
              <a:t>goods</a:t>
            </a:r>
            <a:r>
              <a:rPr lang="en-US" altLang="zh-CN" sz="3600" spc="12" dirty="0">
                <a:solidFill>
                  <a:srgbClr val="000000"/>
                </a:solidFill>
                <a:latin typeface="Calibri"/>
                <a:ea typeface="Calibri"/>
                <a:cs typeface="Calibri"/>
              </a:rPr>
              <a:t> </a:t>
            </a:r>
            <a:r>
              <a:rPr lang="en-US" altLang="zh-CN" sz="3600" spc="-31" dirty="0">
                <a:solidFill>
                  <a:srgbClr val="000000"/>
                </a:solidFill>
                <a:latin typeface="Calibri"/>
                <a:ea typeface="Calibri"/>
                <a:cs typeface="Calibri"/>
              </a:rPr>
              <a:t>like</a:t>
            </a:r>
            <a:r>
              <a:rPr lang="en-US" altLang="zh-CN" sz="3600" dirty="0">
                <a:solidFill>
                  <a:srgbClr val="000000"/>
                </a:solidFill>
                <a:latin typeface="Calibri"/>
                <a:ea typeface="Calibri"/>
                <a:cs typeface="Calibri"/>
              </a:rPr>
              <a:t> </a:t>
            </a:r>
            <a:r>
              <a:rPr lang="en-US" altLang="zh-CN" sz="3600" spc="-3" dirty="0">
                <a:solidFill>
                  <a:srgbClr val="000000"/>
                </a:solidFill>
                <a:latin typeface="Calibri"/>
                <a:ea typeface="Calibri"/>
                <a:cs typeface="Calibri"/>
              </a:rPr>
              <a:t>soaps,</a:t>
            </a:r>
            <a:r>
              <a:rPr lang="en-US" altLang="zh-CN" sz="3600" dirty="0">
                <a:solidFill>
                  <a:srgbClr val="000000"/>
                </a:solidFill>
                <a:latin typeface="Calibri"/>
                <a:ea typeface="Calibri"/>
                <a:cs typeface="Calibri"/>
              </a:rPr>
              <a:t> oils,</a:t>
            </a:r>
            <a:r>
              <a:rPr lang="en-US" altLang="zh-CN" sz="3600" spc="814" dirty="0">
                <a:solidFill>
                  <a:srgbClr val="000000"/>
                </a:solidFill>
                <a:latin typeface="Calibri"/>
                <a:ea typeface="Calibri"/>
                <a:cs typeface="Calibri"/>
              </a:rPr>
              <a:t> </a:t>
            </a:r>
            <a:r>
              <a:rPr lang="en-US" altLang="zh-CN" sz="3600" spc="-4" dirty="0">
                <a:solidFill>
                  <a:srgbClr val="000000"/>
                </a:solidFill>
                <a:latin typeface="Calibri"/>
                <a:ea typeface="Calibri"/>
                <a:cs typeface="Calibri"/>
              </a:rPr>
              <a:t>clothes,rice,sugar</a:t>
            </a:r>
            <a:r>
              <a:rPr lang="en-US" altLang="zh-CN" sz="3600" spc="-7" dirty="0">
                <a:solidFill>
                  <a:srgbClr val="000000"/>
                </a:solidFill>
                <a:latin typeface="Calibri"/>
                <a:ea typeface="Calibri"/>
                <a:cs typeface="Calibri"/>
              </a:rPr>
              <a:t> </a:t>
            </a:r>
            <a:r>
              <a:rPr lang="en-US" altLang="zh-CN" sz="3600" spc="-27" dirty="0">
                <a:solidFill>
                  <a:srgbClr val="000000"/>
                </a:solidFill>
                <a:latin typeface="Calibri"/>
                <a:ea typeface="Calibri"/>
                <a:cs typeface="Calibri"/>
              </a:rPr>
              <a:t>etc</a:t>
            </a:r>
            <a:endParaRPr lang="en-US" altLang="zh-CN" sz="3600">
              <a:latin typeface="Calibri"/>
              <a:ea typeface="Calibri"/>
              <a:cs typeface="Calibri"/>
            </a:endParaRPr>
          </a:p>
        </p:txBody>
      </p:sp>
    </p:spTree>
    <p:extLst>
      <p:ext uri="{BB962C8B-B14F-4D97-AF65-F5344CB8AC3E}">
        <p14:creationId xmlns:p14="http://schemas.microsoft.com/office/powerpoint/2010/main" val="752036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56"/>
          <p:cNvPicPr>
            <a:picLocks noChangeAspect="1"/>
          </p:cNvPicPr>
          <p:nvPr/>
        </p:nvPicPr>
        <p:blipFill>
          <a:blip r:embed="rId2"/>
          <a:stretch>
            <a:fillRect/>
          </a:stretch>
        </p:blipFill>
        <p:spPr>
          <a:xfrm>
            <a:off x="1524000" y="1"/>
            <a:ext cx="9144000" cy="6857999"/>
          </a:xfrm>
          <a:prstGeom prst="rect">
            <a:avLst/>
          </a:prstGeom>
          <a:noFill/>
        </p:spPr>
      </p:pic>
      <p:sp>
        <p:nvSpPr>
          <p:cNvPr id="57" name="Text Box57"/>
          <p:cNvSpPr txBox="1"/>
          <p:nvPr/>
        </p:nvSpPr>
        <p:spPr>
          <a:xfrm>
            <a:off x="3317495" y="482245"/>
            <a:ext cx="5222913" cy="610424"/>
          </a:xfrm>
          <a:prstGeom prst="rect">
            <a:avLst/>
          </a:prstGeom>
        </p:spPr>
        <p:txBody>
          <a:bodyPr wrap="square" lIns="0" tIns="0" rIns="0" rtlCol="0">
            <a:spAutoFit/>
          </a:bodyPr>
          <a:lstStyle/>
          <a:p>
            <a:pPr>
              <a:lnSpc>
                <a:spcPts val="4406"/>
              </a:lnSpc>
            </a:pPr>
            <a:r>
              <a:rPr lang="en-US" altLang="zh-CN" sz="4400" b="1" spc="-42" dirty="0">
                <a:solidFill>
                  <a:srgbClr val="7030A0"/>
                </a:solidFill>
                <a:latin typeface="Calibri"/>
                <a:ea typeface="Calibri"/>
                <a:cs typeface="Calibri"/>
              </a:rPr>
              <a:t>4.Three</a:t>
            </a:r>
            <a:r>
              <a:rPr lang="en-US" altLang="zh-CN" sz="4400" b="1" spc="-19" dirty="0">
                <a:solidFill>
                  <a:srgbClr val="7030A0"/>
                </a:solidFill>
                <a:latin typeface="Calibri"/>
                <a:ea typeface="Calibri"/>
                <a:cs typeface="Calibri"/>
              </a:rPr>
              <a:t> </a:t>
            </a:r>
            <a:r>
              <a:rPr lang="en-US" altLang="zh-CN" sz="4400" b="1" spc="-9" dirty="0">
                <a:solidFill>
                  <a:srgbClr val="7030A0"/>
                </a:solidFill>
                <a:latin typeface="Calibri"/>
                <a:ea typeface="Calibri"/>
                <a:cs typeface="Calibri"/>
              </a:rPr>
              <a:t>level</a:t>
            </a:r>
            <a:r>
              <a:rPr lang="en-US" altLang="zh-CN" sz="4400" b="1" spc="-25" dirty="0">
                <a:solidFill>
                  <a:srgbClr val="7030A0"/>
                </a:solidFill>
                <a:latin typeface="Calibri"/>
                <a:ea typeface="Calibri"/>
                <a:cs typeface="Calibri"/>
              </a:rPr>
              <a:t> </a:t>
            </a:r>
            <a:r>
              <a:rPr lang="en-US" altLang="zh-CN" sz="4400" b="1" spc="1" dirty="0">
                <a:solidFill>
                  <a:srgbClr val="7030A0"/>
                </a:solidFill>
                <a:latin typeface="Calibri"/>
                <a:ea typeface="Calibri"/>
                <a:cs typeface="Calibri"/>
              </a:rPr>
              <a:t>Channels</a:t>
            </a:r>
            <a:endParaRPr lang="en-US" altLang="zh-CN" sz="4400">
              <a:latin typeface="Calibri"/>
              <a:ea typeface="Calibri"/>
              <a:cs typeface="Calibri"/>
            </a:endParaRPr>
          </a:p>
        </p:txBody>
      </p:sp>
      <p:sp>
        <p:nvSpPr>
          <p:cNvPr id="58" name="Text Box58"/>
          <p:cNvSpPr txBox="1"/>
          <p:nvPr/>
        </p:nvSpPr>
        <p:spPr>
          <a:xfrm>
            <a:off x="2043990" y="1575435"/>
            <a:ext cx="7962225" cy="4124206"/>
          </a:xfrm>
          <a:prstGeom prst="rect">
            <a:avLst/>
          </a:prstGeom>
        </p:spPr>
        <p:txBody>
          <a:bodyPr wrap="square" lIns="0" tIns="0" rIns="0" rtlCol="0">
            <a:spAutoFit/>
          </a:bodyPr>
          <a:lstStyle/>
          <a:p>
            <a:pPr indent="914730">
              <a:lnSpc>
                <a:spcPts val="5335"/>
              </a:lnSpc>
            </a:pPr>
            <a:r>
              <a:rPr lang="en-US" altLang="zh-CN" sz="3200" spc="2" dirty="0">
                <a:solidFill>
                  <a:srgbClr val="0D0D0D"/>
                </a:solidFill>
                <a:latin typeface="Calibri"/>
                <a:ea typeface="Calibri"/>
                <a:cs typeface="Calibri"/>
              </a:rPr>
              <a:t>This</a:t>
            </a:r>
            <a:r>
              <a:rPr lang="en-US" altLang="zh-CN" sz="3200" dirty="0">
                <a:solidFill>
                  <a:srgbClr val="0D0D0D"/>
                </a:solidFill>
                <a:latin typeface="Calibri"/>
                <a:ea typeface="Calibri"/>
                <a:cs typeface="Calibri"/>
              </a:rPr>
              <a:t> is</a:t>
            </a:r>
            <a:r>
              <a:rPr lang="en-US" altLang="zh-CN" sz="3200" spc="-6" dirty="0">
                <a:solidFill>
                  <a:srgbClr val="0D0D0D"/>
                </a:solidFill>
                <a:latin typeface="Calibri"/>
                <a:ea typeface="Calibri"/>
                <a:cs typeface="Calibri"/>
              </a:rPr>
              <a:t> </a:t>
            </a:r>
            <a:r>
              <a:rPr lang="en-US" altLang="zh-CN" sz="3200" spc="2" dirty="0">
                <a:solidFill>
                  <a:srgbClr val="0D0D0D"/>
                </a:solidFill>
                <a:latin typeface="Calibri"/>
                <a:ea typeface="Calibri"/>
                <a:cs typeface="Calibri"/>
              </a:rPr>
              <a:t>the</a:t>
            </a:r>
            <a:r>
              <a:rPr lang="en-US" altLang="zh-CN" sz="3200" dirty="0">
                <a:solidFill>
                  <a:srgbClr val="0D0D0D"/>
                </a:solidFill>
                <a:latin typeface="Calibri"/>
                <a:ea typeface="Calibri"/>
                <a:cs typeface="Calibri"/>
              </a:rPr>
              <a:t> </a:t>
            </a:r>
            <a:r>
              <a:rPr lang="en-US" altLang="zh-CN" sz="3200" spc="-7" dirty="0">
                <a:solidFill>
                  <a:srgbClr val="0D0D0D"/>
                </a:solidFill>
                <a:latin typeface="Calibri"/>
                <a:ea typeface="Calibri"/>
                <a:cs typeface="Calibri"/>
              </a:rPr>
              <a:t>longest</a:t>
            </a:r>
            <a:r>
              <a:rPr lang="en-US" altLang="zh-CN" sz="3200" dirty="0">
                <a:solidFill>
                  <a:srgbClr val="0D0D0D"/>
                </a:solidFill>
                <a:latin typeface="Calibri"/>
                <a:ea typeface="Calibri"/>
                <a:cs typeface="Calibri"/>
              </a:rPr>
              <a:t> </a:t>
            </a:r>
            <a:r>
              <a:rPr lang="en-US" altLang="zh-CN" sz="3200" spc="2" dirty="0">
                <a:solidFill>
                  <a:srgbClr val="0D0D0D"/>
                </a:solidFill>
                <a:latin typeface="Calibri"/>
                <a:ea typeface="Calibri"/>
                <a:cs typeface="Calibri"/>
              </a:rPr>
              <a:t>Channel</a:t>
            </a:r>
            <a:r>
              <a:rPr lang="en-US" altLang="zh-CN" sz="3200" spc="20" dirty="0">
                <a:solidFill>
                  <a:srgbClr val="0D0D0D"/>
                </a:solidFill>
                <a:latin typeface="Calibri"/>
                <a:ea typeface="Calibri"/>
                <a:cs typeface="Calibri"/>
              </a:rPr>
              <a:t> </a:t>
            </a:r>
            <a:r>
              <a:rPr lang="en-US" altLang="zh-CN" sz="3200" dirty="0">
                <a:solidFill>
                  <a:srgbClr val="0D0D0D"/>
                </a:solidFill>
                <a:latin typeface="Calibri"/>
                <a:ea typeface="Calibri"/>
                <a:cs typeface="Calibri"/>
              </a:rPr>
              <a:t>of </a:t>
            </a:r>
            <a:r>
              <a:rPr lang="en-US" altLang="zh-CN" sz="3200" spc="-4" dirty="0">
                <a:solidFill>
                  <a:srgbClr val="0D0D0D"/>
                </a:solidFill>
                <a:latin typeface="Calibri"/>
                <a:ea typeface="Calibri"/>
                <a:cs typeface="Calibri"/>
              </a:rPr>
              <a:t>distribution.</a:t>
            </a:r>
            <a:r>
              <a:rPr lang="en-US" altLang="zh-CN" sz="3200" dirty="0">
                <a:solidFill>
                  <a:srgbClr val="0D0D0D"/>
                </a:solidFill>
                <a:latin typeface="Calibri"/>
                <a:ea typeface="Calibri"/>
                <a:cs typeface="Calibri"/>
              </a:rPr>
              <a:t> In</a:t>
            </a:r>
            <a:r>
              <a:rPr lang="en-US" altLang="zh-CN" sz="3200" spc="16" dirty="0">
                <a:solidFill>
                  <a:srgbClr val="0D0D0D"/>
                </a:solidFill>
                <a:latin typeface="Calibri"/>
                <a:ea typeface="Calibri"/>
                <a:cs typeface="Calibri"/>
              </a:rPr>
              <a:t> </a:t>
            </a:r>
            <a:r>
              <a:rPr lang="en-US" altLang="zh-CN" sz="3200" dirty="0">
                <a:solidFill>
                  <a:srgbClr val="0D0D0D"/>
                </a:solidFill>
                <a:latin typeface="Calibri"/>
                <a:ea typeface="Calibri"/>
                <a:cs typeface="Calibri"/>
              </a:rPr>
              <a:t>this</a:t>
            </a:r>
            <a:r>
              <a:rPr lang="en-US" altLang="zh-CN" sz="3200" spc="14" dirty="0">
                <a:solidFill>
                  <a:srgbClr val="0D0D0D"/>
                </a:solidFill>
                <a:latin typeface="Calibri"/>
                <a:ea typeface="Calibri"/>
                <a:cs typeface="Calibri"/>
              </a:rPr>
              <a:t> </a:t>
            </a:r>
            <a:r>
              <a:rPr lang="en-US" altLang="zh-CN" sz="3200" spc="-2" dirty="0">
                <a:solidFill>
                  <a:srgbClr val="0D0D0D"/>
                </a:solidFill>
                <a:latin typeface="Calibri"/>
                <a:ea typeface="Calibri"/>
                <a:cs typeface="Calibri"/>
              </a:rPr>
              <a:t>path,</a:t>
            </a:r>
            <a:r>
              <a:rPr lang="en-US" altLang="zh-CN" sz="3200" spc="15"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one</a:t>
            </a:r>
            <a:r>
              <a:rPr lang="en-US" altLang="zh-CN" sz="3200" dirty="0">
                <a:solidFill>
                  <a:srgbClr val="0D0D0D"/>
                </a:solidFill>
                <a:latin typeface="Calibri"/>
                <a:ea typeface="Calibri"/>
                <a:cs typeface="Calibri"/>
              </a:rPr>
              <a:t> </a:t>
            </a:r>
            <a:r>
              <a:rPr lang="en-US" altLang="zh-CN" sz="3200" spc="-5" dirty="0">
                <a:solidFill>
                  <a:srgbClr val="0D0D0D"/>
                </a:solidFill>
                <a:latin typeface="Calibri"/>
                <a:ea typeface="Calibri"/>
                <a:cs typeface="Calibri"/>
              </a:rPr>
              <a:t>more</a:t>
            </a:r>
            <a:r>
              <a:rPr lang="en-US" altLang="zh-CN" sz="3200" spc="-17" dirty="0">
                <a:solidFill>
                  <a:srgbClr val="0D0D0D"/>
                </a:solidFill>
                <a:latin typeface="Calibri"/>
                <a:ea typeface="Calibri"/>
                <a:cs typeface="Calibri"/>
              </a:rPr>
              <a:t> </a:t>
            </a:r>
            <a:r>
              <a:rPr lang="en-US" altLang="zh-CN" sz="3200" spc="2" dirty="0">
                <a:solidFill>
                  <a:srgbClr val="0D0D0D"/>
                </a:solidFill>
                <a:latin typeface="Calibri"/>
                <a:ea typeface="Calibri"/>
                <a:cs typeface="Calibri"/>
              </a:rPr>
              <a:t>middlemen</a:t>
            </a:r>
            <a:r>
              <a:rPr lang="en-US" altLang="zh-CN" sz="3200" spc="21" dirty="0">
                <a:solidFill>
                  <a:srgbClr val="0D0D0D"/>
                </a:solidFill>
                <a:latin typeface="Calibri"/>
                <a:ea typeface="Calibri"/>
                <a:cs typeface="Calibri"/>
              </a:rPr>
              <a:t> </a:t>
            </a:r>
            <a:r>
              <a:rPr lang="en-US" altLang="zh-CN" sz="3200" dirty="0">
                <a:solidFill>
                  <a:srgbClr val="0D0D0D"/>
                </a:solidFill>
                <a:latin typeface="Calibri"/>
                <a:ea typeface="Calibri"/>
                <a:cs typeface="Calibri"/>
              </a:rPr>
              <a:t>is</a:t>
            </a:r>
            <a:r>
              <a:rPr lang="en-US" altLang="zh-CN" sz="3200" spc="5"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added</a:t>
            </a:r>
            <a:r>
              <a:rPr lang="en-US" altLang="zh-CN" sz="3200" dirty="0">
                <a:solidFill>
                  <a:srgbClr val="0D0D0D"/>
                </a:solidFill>
                <a:latin typeface="Calibri"/>
                <a:ea typeface="Calibri"/>
                <a:cs typeface="Calibri"/>
              </a:rPr>
              <a:t> </a:t>
            </a:r>
            <a:r>
              <a:rPr lang="en-US" altLang="zh-CN" sz="3200" spc="8" dirty="0">
                <a:solidFill>
                  <a:srgbClr val="0D0D0D"/>
                </a:solidFill>
                <a:latin typeface="Calibri"/>
                <a:ea typeface="Calibri"/>
                <a:cs typeface="Calibri"/>
              </a:rPr>
              <a:t>.</a:t>
            </a:r>
            <a:r>
              <a:rPr lang="en-US" altLang="zh-CN" sz="3200"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So</a:t>
            </a:r>
            <a:r>
              <a:rPr lang="en-US" altLang="zh-CN" sz="3200" dirty="0">
                <a:solidFill>
                  <a:srgbClr val="0D0D0D"/>
                </a:solidFill>
                <a:latin typeface="Calibri"/>
                <a:ea typeface="Calibri"/>
                <a:cs typeface="Calibri"/>
              </a:rPr>
              <a:t> </a:t>
            </a:r>
            <a:r>
              <a:rPr lang="en-US" altLang="zh-CN" sz="3200" spc="-5" dirty="0">
                <a:solidFill>
                  <a:srgbClr val="0D0D0D"/>
                </a:solidFill>
                <a:latin typeface="Calibri"/>
                <a:ea typeface="Calibri"/>
                <a:cs typeface="Calibri"/>
              </a:rPr>
              <a:t>there</a:t>
            </a:r>
            <a:r>
              <a:rPr lang="en-US" altLang="zh-CN" sz="3200" spc="-13" dirty="0">
                <a:solidFill>
                  <a:srgbClr val="0D0D0D"/>
                </a:solidFill>
                <a:latin typeface="Calibri"/>
                <a:ea typeface="Calibri"/>
                <a:cs typeface="Calibri"/>
              </a:rPr>
              <a:t> </a:t>
            </a:r>
            <a:r>
              <a:rPr lang="en-US" altLang="zh-CN" sz="3200" spc="-9" dirty="0">
                <a:solidFill>
                  <a:srgbClr val="0D0D0D"/>
                </a:solidFill>
                <a:latin typeface="Calibri"/>
                <a:ea typeface="Calibri"/>
                <a:cs typeface="Calibri"/>
              </a:rPr>
              <a:t>are</a:t>
            </a:r>
            <a:r>
              <a:rPr lang="en-US" altLang="zh-CN" sz="3200" spc="-12" dirty="0">
                <a:solidFill>
                  <a:srgbClr val="0D0D0D"/>
                </a:solidFill>
                <a:latin typeface="Calibri"/>
                <a:ea typeface="Calibri"/>
                <a:cs typeface="Calibri"/>
              </a:rPr>
              <a:t> </a:t>
            </a:r>
            <a:r>
              <a:rPr lang="en-US" altLang="zh-CN" sz="3200" spc="-6" dirty="0">
                <a:solidFill>
                  <a:srgbClr val="0D0D0D"/>
                </a:solidFill>
                <a:latin typeface="Calibri"/>
                <a:ea typeface="Calibri"/>
                <a:cs typeface="Calibri"/>
              </a:rPr>
              <a:t>three</a:t>
            </a:r>
            <a:r>
              <a:rPr lang="en-US" altLang="zh-CN" sz="3200"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intermediaries</a:t>
            </a:r>
            <a:r>
              <a:rPr lang="en-US" altLang="zh-CN" sz="3200" dirty="0">
                <a:solidFill>
                  <a:srgbClr val="0D0D0D"/>
                </a:solidFill>
                <a:latin typeface="Calibri"/>
                <a:ea typeface="Calibri"/>
                <a:cs typeface="Calibri"/>
              </a:rPr>
              <a:t>’</a:t>
            </a:r>
            <a:r>
              <a:rPr lang="en-US" altLang="zh-CN" sz="3200" spc="11" dirty="0">
                <a:solidFill>
                  <a:srgbClr val="0D0D0D"/>
                </a:solidFill>
                <a:latin typeface="Calibri"/>
                <a:ea typeface="Calibri"/>
                <a:cs typeface="Calibri"/>
              </a:rPr>
              <a:t> </a:t>
            </a:r>
            <a:r>
              <a:rPr lang="en-US" altLang="zh-CN" sz="3200" spc="-18" dirty="0">
                <a:solidFill>
                  <a:srgbClr val="0D0D0D"/>
                </a:solidFill>
                <a:latin typeface="Calibri"/>
                <a:ea typeface="Calibri"/>
                <a:cs typeface="Calibri"/>
              </a:rPr>
              <a:t>involved</a:t>
            </a:r>
            <a:r>
              <a:rPr lang="en-US" altLang="zh-CN" sz="3200" spc="-5" dirty="0">
                <a:solidFill>
                  <a:srgbClr val="0D0D0D"/>
                </a:solidFill>
                <a:latin typeface="Calibri"/>
                <a:ea typeface="Calibri"/>
                <a:cs typeface="Calibri"/>
              </a:rPr>
              <a:t>-agents,</a:t>
            </a:r>
            <a:r>
              <a:rPr lang="en-US" altLang="zh-CN" sz="3200"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wholesalers</a:t>
            </a:r>
            <a:r>
              <a:rPr lang="en-US" altLang="zh-CN" sz="3200" dirty="0">
                <a:solidFill>
                  <a:srgbClr val="0D0D0D"/>
                </a:solidFill>
                <a:latin typeface="Calibri"/>
                <a:ea typeface="Calibri"/>
                <a:cs typeface="Calibri"/>
              </a:rPr>
              <a:t> </a:t>
            </a:r>
            <a:r>
              <a:rPr lang="en-US" altLang="zh-CN" sz="3200" spc="4" dirty="0">
                <a:solidFill>
                  <a:srgbClr val="0D0D0D"/>
                </a:solidFill>
                <a:latin typeface="Calibri"/>
                <a:ea typeface="Calibri"/>
                <a:cs typeface="Calibri"/>
              </a:rPr>
              <a:t>and</a:t>
            </a:r>
            <a:r>
              <a:rPr lang="en-US" altLang="zh-CN" sz="3200" spc="6" dirty="0">
                <a:solidFill>
                  <a:srgbClr val="0D0D0D"/>
                </a:solidFill>
                <a:latin typeface="Calibri"/>
                <a:ea typeface="Calibri"/>
                <a:cs typeface="Calibri"/>
              </a:rPr>
              <a:t> </a:t>
            </a:r>
            <a:r>
              <a:rPr lang="en-US" altLang="zh-CN" sz="3200" spc="-12" dirty="0">
                <a:solidFill>
                  <a:srgbClr val="0D0D0D"/>
                </a:solidFill>
                <a:latin typeface="Calibri"/>
                <a:ea typeface="Calibri"/>
                <a:cs typeface="Calibri"/>
              </a:rPr>
              <a:t>retailers.</a:t>
            </a:r>
            <a:r>
              <a:rPr lang="en-US" altLang="zh-CN" sz="3200" spc="-13" dirty="0">
                <a:solidFill>
                  <a:srgbClr val="0D0D0D"/>
                </a:solidFill>
                <a:latin typeface="Calibri"/>
                <a:ea typeface="Calibri"/>
                <a:cs typeface="Calibri"/>
              </a:rPr>
              <a:t> </a:t>
            </a:r>
            <a:r>
              <a:rPr lang="en-US" altLang="zh-CN" sz="3200" spc="-9" dirty="0">
                <a:solidFill>
                  <a:srgbClr val="0D0D0D"/>
                </a:solidFill>
                <a:latin typeface="Calibri"/>
                <a:ea typeface="Calibri"/>
                <a:cs typeface="Calibri"/>
              </a:rPr>
              <a:t>Manufacturers</a:t>
            </a:r>
            <a:r>
              <a:rPr lang="en-US" altLang="zh-CN" sz="3200" spc="10"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use</a:t>
            </a:r>
            <a:r>
              <a:rPr lang="en-US" altLang="zh-CN" sz="3200" spc="723" dirty="0">
                <a:solidFill>
                  <a:srgbClr val="0D0D0D"/>
                </a:solidFill>
                <a:latin typeface="Calibri"/>
                <a:ea typeface="Calibri"/>
                <a:cs typeface="Calibri"/>
              </a:rPr>
              <a:t> </a:t>
            </a:r>
            <a:r>
              <a:rPr lang="en-US" altLang="zh-CN" sz="3200" spc="2" dirty="0">
                <a:solidFill>
                  <a:srgbClr val="0D0D0D"/>
                </a:solidFill>
                <a:latin typeface="Calibri"/>
                <a:ea typeface="Calibri"/>
                <a:cs typeface="Calibri"/>
              </a:rPr>
              <a:t>their</a:t>
            </a:r>
            <a:r>
              <a:rPr lang="en-US" altLang="zh-CN" sz="3200" dirty="0">
                <a:solidFill>
                  <a:srgbClr val="0D0D0D"/>
                </a:solidFill>
                <a:latin typeface="Calibri"/>
                <a:ea typeface="Calibri"/>
                <a:cs typeface="Calibri"/>
              </a:rPr>
              <a:t> own selling</a:t>
            </a:r>
            <a:r>
              <a:rPr lang="en-US" altLang="zh-CN" sz="3200" spc="19" dirty="0">
                <a:solidFill>
                  <a:srgbClr val="0D0D0D"/>
                </a:solidFill>
                <a:latin typeface="Calibri"/>
                <a:ea typeface="Calibri"/>
                <a:cs typeface="Calibri"/>
              </a:rPr>
              <a:t> </a:t>
            </a:r>
            <a:r>
              <a:rPr lang="en-US" altLang="zh-CN" sz="3200" spc="-5" dirty="0">
                <a:solidFill>
                  <a:srgbClr val="0D0D0D"/>
                </a:solidFill>
                <a:latin typeface="Calibri"/>
                <a:ea typeface="Calibri"/>
                <a:cs typeface="Calibri"/>
              </a:rPr>
              <a:t>agents</a:t>
            </a:r>
            <a:r>
              <a:rPr lang="en-US" altLang="zh-CN" sz="3200"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or</a:t>
            </a:r>
            <a:r>
              <a:rPr lang="en-US" altLang="zh-CN" sz="3200" dirty="0">
                <a:solidFill>
                  <a:srgbClr val="0D0D0D"/>
                </a:solidFill>
                <a:latin typeface="Calibri"/>
                <a:ea typeface="Calibri"/>
                <a:cs typeface="Calibri"/>
              </a:rPr>
              <a:t> </a:t>
            </a:r>
            <a:r>
              <a:rPr lang="en-US" altLang="zh-CN" sz="3200" spc="-28" dirty="0">
                <a:solidFill>
                  <a:srgbClr val="0D0D0D"/>
                </a:solidFill>
                <a:latin typeface="Calibri"/>
                <a:ea typeface="Calibri"/>
                <a:cs typeface="Calibri"/>
              </a:rPr>
              <a:t>brokers</a:t>
            </a:r>
            <a:r>
              <a:rPr lang="en-US" altLang="zh-CN" sz="3200"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who</a:t>
            </a:r>
            <a:r>
              <a:rPr lang="en-US" altLang="zh-CN" sz="3200" dirty="0">
                <a:solidFill>
                  <a:srgbClr val="0D0D0D"/>
                </a:solidFill>
                <a:latin typeface="Calibri"/>
                <a:ea typeface="Calibri"/>
                <a:cs typeface="Calibri"/>
              </a:rPr>
              <a:t> connect </a:t>
            </a:r>
            <a:r>
              <a:rPr lang="en-US" altLang="zh-CN" sz="3200" spc="3" dirty="0">
                <a:solidFill>
                  <a:srgbClr val="0D0D0D"/>
                </a:solidFill>
                <a:latin typeface="Calibri"/>
                <a:ea typeface="Calibri"/>
                <a:cs typeface="Calibri"/>
              </a:rPr>
              <a:t>them</a:t>
            </a:r>
            <a:r>
              <a:rPr lang="en-US" altLang="zh-CN" sz="3200"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with</a:t>
            </a:r>
            <a:r>
              <a:rPr lang="en-US" altLang="zh-CN" sz="3200" spc="8"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wholesalers</a:t>
            </a:r>
            <a:r>
              <a:rPr lang="en-US" altLang="zh-CN" sz="3200" dirty="0">
                <a:solidFill>
                  <a:srgbClr val="0D0D0D"/>
                </a:solidFill>
                <a:latin typeface="Calibri"/>
                <a:ea typeface="Calibri"/>
                <a:cs typeface="Calibri"/>
              </a:rPr>
              <a:t> </a:t>
            </a:r>
            <a:r>
              <a:rPr lang="en-US" altLang="zh-CN" sz="3200" spc="4" dirty="0">
                <a:solidFill>
                  <a:srgbClr val="0D0D0D"/>
                </a:solidFill>
                <a:latin typeface="Calibri"/>
                <a:ea typeface="Calibri"/>
                <a:cs typeface="Calibri"/>
              </a:rPr>
              <a:t>and</a:t>
            </a:r>
            <a:r>
              <a:rPr lang="en-US" altLang="zh-CN" sz="3200" spc="6"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then</a:t>
            </a:r>
            <a:r>
              <a:rPr lang="en-US" altLang="zh-CN" sz="3200" spc="11" dirty="0">
                <a:solidFill>
                  <a:srgbClr val="0D0D0D"/>
                </a:solidFill>
                <a:latin typeface="Calibri"/>
                <a:ea typeface="Calibri"/>
                <a:cs typeface="Calibri"/>
              </a:rPr>
              <a:t> </a:t>
            </a:r>
            <a:r>
              <a:rPr lang="en-US" altLang="zh-CN" sz="3200" spc="3" dirty="0">
                <a:solidFill>
                  <a:srgbClr val="0D0D0D"/>
                </a:solidFill>
                <a:latin typeface="Calibri"/>
                <a:ea typeface="Calibri"/>
                <a:cs typeface="Calibri"/>
              </a:rPr>
              <a:t>the</a:t>
            </a:r>
            <a:r>
              <a:rPr lang="en-US" altLang="zh-CN" sz="3200" dirty="0">
                <a:solidFill>
                  <a:srgbClr val="0D0D0D"/>
                </a:solidFill>
                <a:latin typeface="Calibri"/>
                <a:ea typeface="Calibri"/>
                <a:cs typeface="Calibri"/>
              </a:rPr>
              <a:t> </a:t>
            </a:r>
            <a:r>
              <a:rPr lang="en-US" altLang="zh-CN" sz="3200" spc="-12" dirty="0">
                <a:solidFill>
                  <a:srgbClr val="0D0D0D"/>
                </a:solidFill>
                <a:latin typeface="Calibri"/>
                <a:ea typeface="Calibri"/>
                <a:cs typeface="Calibri"/>
              </a:rPr>
              <a:t>retailers.</a:t>
            </a:r>
            <a:endParaRPr lang="en-US" altLang="zh-CN" sz="3200">
              <a:latin typeface="Calibri"/>
              <a:ea typeface="Calibri"/>
              <a:cs typeface="Calibri"/>
            </a:endParaRPr>
          </a:p>
        </p:txBody>
      </p:sp>
    </p:spTree>
    <p:extLst>
      <p:ext uri="{BB962C8B-B14F-4D97-AF65-F5344CB8AC3E}">
        <p14:creationId xmlns:p14="http://schemas.microsoft.com/office/powerpoint/2010/main" val="1531739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59"/>
          <p:cNvPicPr>
            <a:picLocks noChangeAspect="1"/>
          </p:cNvPicPr>
          <p:nvPr/>
        </p:nvPicPr>
        <p:blipFill>
          <a:blip r:embed="rId2"/>
          <a:stretch>
            <a:fillRect/>
          </a:stretch>
        </p:blipFill>
        <p:spPr>
          <a:xfrm>
            <a:off x="1524000" y="1"/>
            <a:ext cx="9144000" cy="6857999"/>
          </a:xfrm>
          <a:prstGeom prst="rect">
            <a:avLst/>
          </a:prstGeom>
          <a:noFill/>
        </p:spPr>
      </p:pic>
      <p:sp>
        <p:nvSpPr>
          <p:cNvPr id="60" name="Text Box60"/>
          <p:cNvSpPr txBox="1"/>
          <p:nvPr/>
        </p:nvSpPr>
        <p:spPr>
          <a:xfrm>
            <a:off x="2649627" y="570001"/>
            <a:ext cx="6931413" cy="610424"/>
          </a:xfrm>
          <a:prstGeom prst="rect">
            <a:avLst/>
          </a:prstGeom>
        </p:spPr>
        <p:txBody>
          <a:bodyPr wrap="square" lIns="0" tIns="0" rIns="0" rtlCol="0">
            <a:spAutoFit/>
          </a:bodyPr>
          <a:lstStyle/>
          <a:p>
            <a:pPr>
              <a:lnSpc>
                <a:spcPts val="4406"/>
              </a:lnSpc>
            </a:pPr>
            <a:r>
              <a:rPr lang="en-US" altLang="zh-CN" sz="4400" b="1" spc="-31" dirty="0">
                <a:solidFill>
                  <a:srgbClr val="000000"/>
                </a:solidFill>
                <a:latin typeface="Calibri"/>
                <a:ea typeface="Calibri"/>
                <a:cs typeface="Calibri"/>
              </a:rPr>
              <a:t>Factors</a:t>
            </a:r>
            <a:r>
              <a:rPr lang="en-US" altLang="zh-CN" sz="4400" b="1" dirty="0">
                <a:solidFill>
                  <a:srgbClr val="000000"/>
                </a:solidFill>
                <a:latin typeface="Calibri"/>
                <a:ea typeface="Calibri"/>
                <a:cs typeface="Calibri"/>
              </a:rPr>
              <a:t> </a:t>
            </a:r>
            <a:r>
              <a:rPr lang="en-US" altLang="zh-CN" sz="4400" b="1" spc="-6" dirty="0">
                <a:solidFill>
                  <a:srgbClr val="000000"/>
                </a:solidFill>
                <a:latin typeface="Calibri"/>
                <a:ea typeface="Calibri"/>
                <a:cs typeface="Calibri"/>
              </a:rPr>
              <a:t>determining</a:t>
            </a:r>
            <a:r>
              <a:rPr lang="en-US" altLang="zh-CN" sz="4400" b="1" spc="-41" dirty="0">
                <a:solidFill>
                  <a:srgbClr val="000000"/>
                </a:solidFill>
                <a:latin typeface="Calibri"/>
                <a:ea typeface="Calibri"/>
                <a:cs typeface="Calibri"/>
              </a:rPr>
              <a:t> </a:t>
            </a:r>
            <a:r>
              <a:rPr lang="en-US" altLang="zh-CN" sz="4400" b="1" dirty="0">
                <a:solidFill>
                  <a:srgbClr val="000000"/>
                </a:solidFill>
                <a:latin typeface="Calibri"/>
                <a:ea typeface="Calibri"/>
                <a:cs typeface="Calibri"/>
              </a:rPr>
              <a:t>Choice</a:t>
            </a:r>
            <a:r>
              <a:rPr lang="en-US" altLang="zh-CN" sz="4400" b="1" spc="-12" dirty="0">
                <a:solidFill>
                  <a:srgbClr val="000000"/>
                </a:solidFill>
                <a:latin typeface="Calibri"/>
                <a:ea typeface="Calibri"/>
                <a:cs typeface="Calibri"/>
              </a:rPr>
              <a:t> </a:t>
            </a:r>
            <a:r>
              <a:rPr lang="en-US" altLang="zh-CN" sz="4400" b="1" spc="3" dirty="0">
                <a:solidFill>
                  <a:srgbClr val="000000"/>
                </a:solidFill>
                <a:latin typeface="Calibri"/>
                <a:ea typeface="Calibri"/>
                <a:cs typeface="Calibri"/>
              </a:rPr>
              <a:t>of</a:t>
            </a:r>
            <a:endParaRPr lang="en-US" altLang="zh-CN" sz="4400">
              <a:latin typeface="Calibri"/>
              <a:ea typeface="Calibri"/>
              <a:cs typeface="Calibri"/>
            </a:endParaRPr>
          </a:p>
        </p:txBody>
      </p:sp>
      <p:sp>
        <p:nvSpPr>
          <p:cNvPr id="61" name="Text Box61"/>
          <p:cNvSpPr txBox="1"/>
          <p:nvPr/>
        </p:nvSpPr>
        <p:spPr>
          <a:xfrm>
            <a:off x="5070094" y="1241044"/>
            <a:ext cx="2091320" cy="610424"/>
          </a:xfrm>
          <a:prstGeom prst="rect">
            <a:avLst/>
          </a:prstGeom>
        </p:spPr>
        <p:txBody>
          <a:bodyPr wrap="square" lIns="0" tIns="0" rIns="0" rtlCol="0">
            <a:spAutoFit/>
          </a:bodyPr>
          <a:lstStyle/>
          <a:p>
            <a:pPr>
              <a:lnSpc>
                <a:spcPts val="4404"/>
              </a:lnSpc>
            </a:pPr>
            <a:r>
              <a:rPr lang="en-US" altLang="zh-CN" sz="4400" b="1" spc="2" dirty="0">
                <a:solidFill>
                  <a:srgbClr val="000000"/>
                </a:solidFill>
                <a:latin typeface="Calibri"/>
                <a:ea typeface="Calibri"/>
                <a:cs typeface="Calibri"/>
              </a:rPr>
              <a:t>channels</a:t>
            </a:r>
            <a:endParaRPr lang="en-US" altLang="zh-CN" sz="4400">
              <a:latin typeface="Calibri"/>
              <a:ea typeface="Calibri"/>
              <a:cs typeface="Calibri"/>
            </a:endParaRPr>
          </a:p>
        </p:txBody>
      </p:sp>
      <p:sp>
        <p:nvSpPr>
          <p:cNvPr id="62" name="Text Box62"/>
          <p:cNvSpPr txBox="1"/>
          <p:nvPr/>
        </p:nvSpPr>
        <p:spPr>
          <a:xfrm>
            <a:off x="2072640" y="1721766"/>
            <a:ext cx="7870432" cy="1431161"/>
          </a:xfrm>
          <a:prstGeom prst="rect">
            <a:avLst/>
          </a:prstGeom>
        </p:spPr>
        <p:txBody>
          <a:bodyPr wrap="square" lIns="0" tIns="0" rIns="0" rtlCol="0">
            <a:spAutoFit/>
          </a:bodyPr>
          <a:lstStyle/>
          <a:p>
            <a:pPr marL="342900" indent="-342900">
              <a:lnSpc>
                <a:spcPts val="3630"/>
              </a:lnSpc>
            </a:pPr>
            <a:r>
              <a:rPr lang="en-US" altLang="zh-CN" sz="3200" dirty="0">
                <a:solidFill>
                  <a:srgbClr val="000000"/>
                </a:solidFill>
                <a:latin typeface="Calibri"/>
                <a:ea typeface="Calibri"/>
                <a:cs typeface="Calibri"/>
              </a:rPr>
              <a:t>It</a:t>
            </a:r>
            <a:r>
              <a:rPr lang="en-US" altLang="zh-CN" sz="3200" spc="12"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is </a:t>
            </a:r>
            <a:r>
              <a:rPr lang="en-US" altLang="zh-CN" sz="3200" spc="-3" dirty="0">
                <a:solidFill>
                  <a:srgbClr val="000000"/>
                </a:solidFill>
                <a:latin typeface="Calibri"/>
                <a:ea typeface="Calibri"/>
                <a:cs typeface="Calibri"/>
              </a:rPr>
              <a:t>essential</a:t>
            </a:r>
            <a:r>
              <a:rPr lang="en-US" altLang="zh-CN" sz="3200" dirty="0">
                <a:solidFill>
                  <a:srgbClr val="000000"/>
                </a:solidFill>
                <a:latin typeface="Calibri"/>
                <a:ea typeface="Calibri"/>
                <a:cs typeface="Calibri"/>
              </a:rPr>
              <a:t> </a:t>
            </a:r>
            <a:r>
              <a:rPr lang="en-US" altLang="zh-CN" sz="3200" spc="-17" dirty="0">
                <a:solidFill>
                  <a:srgbClr val="000000"/>
                </a:solidFill>
                <a:latin typeface="Calibri"/>
                <a:ea typeface="Calibri"/>
                <a:cs typeface="Calibri"/>
              </a:rPr>
              <a:t>to</a:t>
            </a:r>
            <a:r>
              <a:rPr lang="en-US" altLang="zh-CN" sz="3200" dirty="0">
                <a:solidFill>
                  <a:srgbClr val="000000"/>
                </a:solidFill>
                <a:latin typeface="Calibri"/>
                <a:ea typeface="Calibri"/>
                <a:cs typeface="Calibri"/>
              </a:rPr>
              <a:t> </a:t>
            </a:r>
            <a:r>
              <a:rPr lang="en-US" altLang="zh-CN" sz="3200" spc="-24" dirty="0">
                <a:solidFill>
                  <a:srgbClr val="000000"/>
                </a:solidFill>
                <a:latin typeface="Calibri"/>
                <a:ea typeface="Calibri"/>
                <a:cs typeface="Calibri"/>
              </a:rPr>
              <a:t>make</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right</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choice</a:t>
            </a:r>
            <a:r>
              <a:rPr lang="en-US" altLang="zh-CN" sz="3200" spc="-24"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channel</a:t>
            </a:r>
            <a:r>
              <a:rPr lang="en-US" altLang="zh-CN" sz="3200" spc="-9"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distribution.</a:t>
            </a:r>
            <a:r>
              <a:rPr lang="en-US" altLang="zh-CN" sz="3200" spc="66"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choice</a:t>
            </a:r>
            <a:r>
              <a:rPr lang="en-US" altLang="zh-CN" sz="3200" dirty="0">
                <a:solidFill>
                  <a:srgbClr val="000000"/>
                </a:solidFill>
                <a:latin typeface="Calibri"/>
                <a:ea typeface="Calibri"/>
                <a:cs typeface="Calibri"/>
              </a:rPr>
              <a:t> of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7" dirty="0">
                <a:solidFill>
                  <a:srgbClr val="000000"/>
                </a:solidFill>
                <a:latin typeface="Calibri"/>
                <a:ea typeface="Calibri"/>
                <a:cs typeface="Calibri"/>
              </a:rPr>
              <a:t>appropriate</a:t>
            </a:r>
            <a:r>
              <a:rPr lang="en-US" altLang="zh-CN" sz="3200" spc="723"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channel</a:t>
            </a:r>
            <a:r>
              <a:rPr lang="en-US" altLang="zh-CN" sz="3200" spc="17"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depends</a:t>
            </a:r>
            <a:r>
              <a:rPr lang="en-US" altLang="zh-CN" sz="3200" spc="8"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on</a:t>
            </a:r>
            <a:r>
              <a:rPr lang="en-US" altLang="zh-CN" sz="3200" spc="15"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various</a:t>
            </a:r>
            <a:r>
              <a:rPr lang="en-US" altLang="zh-CN" sz="3200" spc="5" dirty="0">
                <a:solidFill>
                  <a:srgbClr val="000000"/>
                </a:solidFill>
                <a:latin typeface="Calibri"/>
                <a:ea typeface="Calibri"/>
                <a:cs typeface="Calibri"/>
              </a:rPr>
              <a:t> </a:t>
            </a:r>
            <a:r>
              <a:rPr lang="en-US" altLang="zh-CN" sz="3200" spc="-20" dirty="0">
                <a:solidFill>
                  <a:srgbClr val="000000"/>
                </a:solidFill>
                <a:latin typeface="Calibri"/>
                <a:ea typeface="Calibri"/>
                <a:cs typeface="Calibri"/>
              </a:rPr>
              <a:t>factors</a:t>
            </a:r>
            <a:endParaRPr lang="en-US" altLang="zh-CN" sz="3200">
              <a:latin typeface="Calibri"/>
              <a:ea typeface="Calibri"/>
              <a:cs typeface="Calibri"/>
            </a:endParaRPr>
          </a:p>
        </p:txBody>
      </p:sp>
      <p:sp>
        <p:nvSpPr>
          <p:cNvPr id="63" name="Text Box63"/>
          <p:cNvSpPr txBox="1"/>
          <p:nvPr/>
        </p:nvSpPr>
        <p:spPr>
          <a:xfrm>
            <a:off x="2072640" y="3282722"/>
            <a:ext cx="4213254" cy="456535"/>
          </a:xfrm>
          <a:prstGeom prst="rect">
            <a:avLst/>
          </a:prstGeom>
        </p:spPr>
        <p:txBody>
          <a:bodyPr wrap="square" lIns="0" tIns="0" rIns="0" rtlCol="0">
            <a:spAutoFit/>
          </a:bodyPr>
          <a:lstStyle/>
          <a:p>
            <a:pPr>
              <a:lnSpc>
                <a:spcPts val="3206"/>
              </a:lnSpc>
            </a:pPr>
            <a:r>
              <a:rPr lang="en-US" altLang="zh-CN" sz="3200" spc="6" dirty="0">
                <a:solidFill>
                  <a:srgbClr val="000000"/>
                </a:solidFill>
                <a:latin typeface="Calibri"/>
                <a:ea typeface="Calibri"/>
                <a:cs typeface="Calibri"/>
              </a:rPr>
              <a:t>1.</a:t>
            </a:r>
            <a:r>
              <a:rPr lang="en-US" altLang="zh-CN" sz="3200"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Product</a:t>
            </a:r>
            <a:r>
              <a:rPr lang="en-US" altLang="zh-CN" sz="3200" spc="-10" dirty="0">
                <a:solidFill>
                  <a:srgbClr val="000000"/>
                </a:solidFill>
                <a:latin typeface="Calibri"/>
                <a:ea typeface="Calibri"/>
                <a:cs typeface="Calibri"/>
              </a:rPr>
              <a:t> </a:t>
            </a:r>
            <a:r>
              <a:rPr lang="en-US" altLang="zh-CN" sz="3200" spc="-14" dirty="0">
                <a:solidFill>
                  <a:srgbClr val="000000"/>
                </a:solidFill>
                <a:latin typeface="Calibri"/>
                <a:ea typeface="Calibri"/>
                <a:cs typeface="Calibri"/>
              </a:rPr>
              <a:t>related</a:t>
            </a:r>
            <a:r>
              <a:rPr lang="en-US" altLang="zh-CN" sz="3200" dirty="0">
                <a:solidFill>
                  <a:srgbClr val="000000"/>
                </a:solidFill>
                <a:latin typeface="Calibri"/>
                <a:ea typeface="Calibri"/>
                <a:cs typeface="Calibri"/>
              </a:rPr>
              <a:t> </a:t>
            </a:r>
            <a:r>
              <a:rPr lang="en-US" altLang="zh-CN" sz="3200" spc="-22" dirty="0">
                <a:solidFill>
                  <a:srgbClr val="000000"/>
                </a:solidFill>
                <a:latin typeface="Calibri"/>
                <a:ea typeface="Calibri"/>
                <a:cs typeface="Calibri"/>
              </a:rPr>
              <a:t>factors</a:t>
            </a:r>
            <a:endParaRPr lang="en-US" altLang="zh-CN" sz="3200">
              <a:latin typeface="Calibri"/>
              <a:ea typeface="Calibri"/>
              <a:cs typeface="Calibri"/>
            </a:endParaRPr>
          </a:p>
        </p:txBody>
      </p:sp>
      <p:sp>
        <p:nvSpPr>
          <p:cNvPr id="64" name="Text Box64"/>
          <p:cNvSpPr txBox="1"/>
          <p:nvPr/>
        </p:nvSpPr>
        <p:spPr>
          <a:xfrm>
            <a:off x="2072640" y="3868421"/>
            <a:ext cx="4168216" cy="456535"/>
          </a:xfrm>
          <a:prstGeom prst="rect">
            <a:avLst/>
          </a:prstGeom>
        </p:spPr>
        <p:txBody>
          <a:bodyPr wrap="square" lIns="0" tIns="0" rIns="0" rtlCol="0">
            <a:spAutoFit/>
          </a:bodyPr>
          <a:lstStyle/>
          <a:p>
            <a:pPr>
              <a:lnSpc>
                <a:spcPts val="3204"/>
              </a:lnSpc>
            </a:pPr>
            <a:r>
              <a:rPr lang="en-US" altLang="zh-CN" sz="3200" spc="5" dirty="0">
                <a:solidFill>
                  <a:srgbClr val="000000"/>
                </a:solidFill>
                <a:latin typeface="Calibri"/>
                <a:ea typeface="Calibri"/>
                <a:cs typeface="Calibri"/>
              </a:rPr>
              <a:t>2.</a:t>
            </a:r>
            <a:r>
              <a:rPr lang="en-US" altLang="zh-CN" sz="3200" dirty="0">
                <a:solidFill>
                  <a:srgbClr val="000000"/>
                </a:solidFill>
                <a:latin typeface="Calibri"/>
                <a:ea typeface="Calibri"/>
                <a:cs typeface="Calibri"/>
              </a:rPr>
              <a:t> </a:t>
            </a:r>
            <a:r>
              <a:rPr lang="en-US" altLang="zh-CN" sz="3200" spc="-19" dirty="0">
                <a:solidFill>
                  <a:srgbClr val="000000"/>
                </a:solidFill>
                <a:latin typeface="Calibri"/>
                <a:ea typeface="Calibri"/>
                <a:cs typeface="Calibri"/>
              </a:rPr>
              <a:t>Market</a:t>
            </a:r>
            <a:r>
              <a:rPr lang="en-US" altLang="zh-CN" sz="3200" dirty="0">
                <a:solidFill>
                  <a:srgbClr val="000000"/>
                </a:solidFill>
                <a:latin typeface="Calibri"/>
                <a:ea typeface="Calibri"/>
                <a:cs typeface="Calibri"/>
              </a:rPr>
              <a:t> </a:t>
            </a:r>
            <a:r>
              <a:rPr lang="en-US" altLang="zh-CN" sz="3200" spc="-15" dirty="0">
                <a:solidFill>
                  <a:srgbClr val="000000"/>
                </a:solidFill>
                <a:latin typeface="Calibri"/>
                <a:ea typeface="Calibri"/>
                <a:cs typeface="Calibri"/>
              </a:rPr>
              <a:t>related</a:t>
            </a:r>
            <a:r>
              <a:rPr lang="en-US" altLang="zh-CN" sz="3200" spc="-17" dirty="0">
                <a:solidFill>
                  <a:srgbClr val="000000"/>
                </a:solidFill>
                <a:latin typeface="Calibri"/>
                <a:ea typeface="Calibri"/>
                <a:cs typeface="Calibri"/>
              </a:rPr>
              <a:t> </a:t>
            </a:r>
            <a:r>
              <a:rPr lang="en-US" altLang="zh-CN" sz="3200" spc="-23" dirty="0">
                <a:solidFill>
                  <a:srgbClr val="000000"/>
                </a:solidFill>
                <a:latin typeface="Calibri"/>
                <a:ea typeface="Calibri"/>
                <a:cs typeface="Calibri"/>
              </a:rPr>
              <a:t>Factors</a:t>
            </a:r>
            <a:endParaRPr lang="en-US" altLang="zh-CN" sz="3200">
              <a:latin typeface="Calibri"/>
              <a:ea typeface="Calibri"/>
              <a:cs typeface="Calibri"/>
            </a:endParaRPr>
          </a:p>
        </p:txBody>
      </p:sp>
      <p:sp>
        <p:nvSpPr>
          <p:cNvPr id="65" name="Text Box65"/>
          <p:cNvSpPr txBox="1"/>
          <p:nvPr/>
        </p:nvSpPr>
        <p:spPr>
          <a:xfrm>
            <a:off x="2164080" y="4453637"/>
            <a:ext cx="4552336" cy="456535"/>
          </a:xfrm>
          <a:prstGeom prst="rect">
            <a:avLst/>
          </a:prstGeom>
        </p:spPr>
        <p:txBody>
          <a:bodyPr wrap="square" lIns="0" tIns="0" rIns="0" rtlCol="0">
            <a:spAutoFit/>
          </a:bodyPr>
          <a:lstStyle/>
          <a:p>
            <a:pPr>
              <a:lnSpc>
                <a:spcPts val="3204"/>
              </a:lnSpc>
            </a:pPr>
            <a:r>
              <a:rPr lang="en-US" altLang="zh-CN" sz="3200" spc="5" dirty="0">
                <a:solidFill>
                  <a:srgbClr val="000000"/>
                </a:solidFill>
                <a:latin typeface="Calibri"/>
                <a:ea typeface="Calibri"/>
                <a:cs typeface="Calibri"/>
              </a:rPr>
              <a:t>3.</a:t>
            </a:r>
            <a:r>
              <a:rPr lang="en-US" altLang="zh-CN" sz="3200" dirty="0">
                <a:solidFill>
                  <a:srgbClr val="000000"/>
                </a:solidFill>
                <a:latin typeface="Calibri"/>
                <a:ea typeface="Calibri"/>
                <a:cs typeface="Calibri"/>
              </a:rPr>
              <a:t> </a:t>
            </a:r>
            <a:r>
              <a:rPr lang="en-US" altLang="zh-CN" sz="3200" spc="-7" dirty="0">
                <a:solidFill>
                  <a:srgbClr val="000000"/>
                </a:solidFill>
                <a:latin typeface="Calibri"/>
                <a:ea typeface="Calibri"/>
                <a:cs typeface="Calibri"/>
              </a:rPr>
              <a:t>Company</a:t>
            </a:r>
            <a:r>
              <a:rPr lang="en-US" altLang="zh-CN" sz="3200" spc="32" dirty="0">
                <a:solidFill>
                  <a:srgbClr val="000000"/>
                </a:solidFill>
                <a:latin typeface="Calibri"/>
                <a:ea typeface="Calibri"/>
                <a:cs typeface="Calibri"/>
              </a:rPr>
              <a:t> </a:t>
            </a:r>
            <a:r>
              <a:rPr lang="en-US" altLang="zh-CN" sz="3200" spc="-17" dirty="0">
                <a:solidFill>
                  <a:srgbClr val="000000"/>
                </a:solidFill>
                <a:latin typeface="Calibri"/>
                <a:ea typeface="Calibri"/>
                <a:cs typeface="Calibri"/>
              </a:rPr>
              <a:t>Related</a:t>
            </a:r>
            <a:r>
              <a:rPr lang="en-US" altLang="zh-CN" sz="3200" dirty="0">
                <a:solidFill>
                  <a:srgbClr val="000000"/>
                </a:solidFill>
                <a:latin typeface="Calibri"/>
                <a:ea typeface="Calibri"/>
                <a:cs typeface="Calibri"/>
              </a:rPr>
              <a:t> </a:t>
            </a:r>
            <a:r>
              <a:rPr lang="en-US" altLang="zh-CN" sz="3200" spc="-22" dirty="0">
                <a:solidFill>
                  <a:srgbClr val="000000"/>
                </a:solidFill>
                <a:latin typeface="Calibri"/>
                <a:ea typeface="Calibri"/>
                <a:cs typeface="Calibri"/>
              </a:rPr>
              <a:t>factors</a:t>
            </a:r>
            <a:endParaRPr lang="en-US" altLang="zh-CN" sz="3200">
              <a:latin typeface="Calibri"/>
              <a:ea typeface="Calibri"/>
              <a:cs typeface="Calibri"/>
            </a:endParaRPr>
          </a:p>
        </p:txBody>
      </p:sp>
      <p:sp>
        <p:nvSpPr>
          <p:cNvPr id="66" name="Text Box66"/>
          <p:cNvSpPr txBox="1"/>
          <p:nvPr/>
        </p:nvSpPr>
        <p:spPr>
          <a:xfrm>
            <a:off x="2072641" y="5038625"/>
            <a:ext cx="3666367" cy="456535"/>
          </a:xfrm>
          <a:prstGeom prst="rect">
            <a:avLst/>
          </a:prstGeom>
        </p:spPr>
        <p:txBody>
          <a:bodyPr wrap="square" lIns="0" tIns="0" rIns="0" rtlCol="0">
            <a:spAutoFit/>
          </a:bodyPr>
          <a:lstStyle/>
          <a:p>
            <a:pPr>
              <a:lnSpc>
                <a:spcPts val="3206"/>
              </a:lnSpc>
            </a:pPr>
            <a:r>
              <a:rPr lang="en-US" altLang="zh-CN" sz="3200" spc="6" dirty="0">
                <a:solidFill>
                  <a:srgbClr val="000000"/>
                </a:solidFill>
                <a:latin typeface="Calibri"/>
                <a:ea typeface="Calibri"/>
                <a:cs typeface="Calibri"/>
              </a:rPr>
              <a:t>4.</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Competitive</a:t>
            </a:r>
            <a:r>
              <a:rPr lang="en-US" altLang="zh-CN" sz="3200" spc="22" dirty="0">
                <a:solidFill>
                  <a:srgbClr val="000000"/>
                </a:solidFill>
                <a:latin typeface="Calibri"/>
                <a:ea typeface="Calibri"/>
                <a:cs typeface="Calibri"/>
              </a:rPr>
              <a:t> </a:t>
            </a:r>
            <a:r>
              <a:rPr lang="en-US" altLang="zh-CN" sz="3200" spc="-22" dirty="0">
                <a:solidFill>
                  <a:srgbClr val="000000"/>
                </a:solidFill>
                <a:latin typeface="Calibri"/>
                <a:ea typeface="Calibri"/>
                <a:cs typeface="Calibri"/>
              </a:rPr>
              <a:t>factors</a:t>
            </a:r>
            <a:endParaRPr lang="en-US" altLang="zh-CN" sz="3200">
              <a:latin typeface="Calibri"/>
              <a:ea typeface="Calibri"/>
              <a:cs typeface="Calibri"/>
            </a:endParaRPr>
          </a:p>
        </p:txBody>
      </p:sp>
      <p:sp>
        <p:nvSpPr>
          <p:cNvPr id="67" name="Text Box67"/>
          <p:cNvSpPr txBox="1"/>
          <p:nvPr/>
        </p:nvSpPr>
        <p:spPr>
          <a:xfrm>
            <a:off x="2072640" y="5624399"/>
            <a:ext cx="4119794" cy="456535"/>
          </a:xfrm>
          <a:prstGeom prst="rect">
            <a:avLst/>
          </a:prstGeom>
        </p:spPr>
        <p:txBody>
          <a:bodyPr wrap="square" lIns="0" tIns="0" rIns="0" rtlCol="0">
            <a:spAutoFit/>
          </a:bodyPr>
          <a:lstStyle/>
          <a:p>
            <a:pPr>
              <a:lnSpc>
                <a:spcPts val="3204"/>
              </a:lnSpc>
            </a:pPr>
            <a:r>
              <a:rPr lang="en-US" altLang="zh-CN" sz="3200" spc="5" dirty="0">
                <a:solidFill>
                  <a:srgbClr val="000000"/>
                </a:solidFill>
                <a:latin typeface="Calibri"/>
                <a:ea typeface="Calibri"/>
                <a:cs typeface="Calibri"/>
              </a:rPr>
              <a:t>5.</a:t>
            </a:r>
            <a:r>
              <a:rPr lang="en-US" altLang="zh-CN" sz="3200" dirty="0">
                <a:solidFill>
                  <a:srgbClr val="000000"/>
                </a:solidFill>
                <a:latin typeface="Calibri"/>
                <a:ea typeface="Calibri"/>
                <a:cs typeface="Calibri"/>
              </a:rPr>
              <a:t> </a:t>
            </a:r>
            <a:r>
              <a:rPr lang="en-US" altLang="zh-CN" sz="3200" spc="-12" dirty="0">
                <a:solidFill>
                  <a:srgbClr val="000000"/>
                </a:solidFill>
                <a:latin typeface="Calibri"/>
                <a:ea typeface="Calibri"/>
                <a:cs typeface="Calibri"/>
              </a:rPr>
              <a:t>Environmental</a:t>
            </a:r>
            <a:r>
              <a:rPr lang="en-US" altLang="zh-CN" sz="3200" spc="9" dirty="0">
                <a:solidFill>
                  <a:srgbClr val="000000"/>
                </a:solidFill>
                <a:latin typeface="Calibri"/>
                <a:ea typeface="Calibri"/>
                <a:cs typeface="Calibri"/>
              </a:rPr>
              <a:t> </a:t>
            </a:r>
            <a:r>
              <a:rPr lang="en-US" altLang="zh-CN" sz="3200" spc="-23" dirty="0">
                <a:solidFill>
                  <a:srgbClr val="000000"/>
                </a:solidFill>
                <a:latin typeface="Calibri"/>
                <a:ea typeface="Calibri"/>
                <a:cs typeface="Calibri"/>
              </a:rPr>
              <a:t>Factors</a:t>
            </a:r>
            <a:endParaRPr lang="en-US" altLang="zh-CN" sz="3200">
              <a:latin typeface="Calibri"/>
              <a:ea typeface="Calibri"/>
              <a:cs typeface="Calibri"/>
            </a:endParaRPr>
          </a:p>
        </p:txBody>
      </p:sp>
    </p:spTree>
    <p:extLst>
      <p:ext uri="{BB962C8B-B14F-4D97-AF65-F5344CB8AC3E}">
        <p14:creationId xmlns:p14="http://schemas.microsoft.com/office/powerpoint/2010/main" val="2051736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68"/>
          <p:cNvPicPr>
            <a:picLocks noChangeAspect="1"/>
          </p:cNvPicPr>
          <p:nvPr/>
        </p:nvPicPr>
        <p:blipFill>
          <a:blip r:embed="rId2"/>
          <a:stretch>
            <a:fillRect/>
          </a:stretch>
        </p:blipFill>
        <p:spPr>
          <a:xfrm>
            <a:off x="1524000" y="12699"/>
            <a:ext cx="9144000" cy="6832600"/>
          </a:xfrm>
          <a:prstGeom prst="rect">
            <a:avLst/>
          </a:prstGeom>
          <a:noFill/>
        </p:spPr>
      </p:pic>
      <p:sp>
        <p:nvSpPr>
          <p:cNvPr id="69" name="Text Box69"/>
          <p:cNvSpPr txBox="1"/>
          <p:nvPr/>
        </p:nvSpPr>
        <p:spPr>
          <a:xfrm>
            <a:off x="2072640" y="614427"/>
            <a:ext cx="7083734" cy="1585049"/>
          </a:xfrm>
          <a:prstGeom prst="rect">
            <a:avLst/>
          </a:prstGeom>
        </p:spPr>
        <p:txBody>
          <a:bodyPr wrap="square" lIns="0" tIns="0" rIns="0" rtlCol="0">
            <a:spAutoFit/>
          </a:bodyPr>
          <a:lstStyle/>
          <a:p>
            <a:pPr indent="1000633">
              <a:lnSpc>
                <a:spcPts val="5963"/>
              </a:lnSpc>
            </a:pPr>
            <a:r>
              <a:rPr lang="en-US" altLang="zh-CN" sz="4400" b="1" spc="21" dirty="0">
                <a:solidFill>
                  <a:srgbClr val="000000"/>
                </a:solidFill>
                <a:latin typeface="Calibri"/>
                <a:ea typeface="Calibri"/>
                <a:cs typeface="Calibri"/>
              </a:rPr>
              <a:t>1.</a:t>
            </a:r>
            <a:r>
              <a:rPr lang="en-US" altLang="zh-CN" sz="4400" b="1" spc="-19" dirty="0">
                <a:solidFill>
                  <a:srgbClr val="000000"/>
                </a:solidFill>
                <a:latin typeface="Calibri"/>
                <a:ea typeface="Calibri"/>
                <a:cs typeface="Calibri"/>
              </a:rPr>
              <a:t> </a:t>
            </a:r>
            <a:r>
              <a:rPr lang="en-US" altLang="zh-CN" sz="4400" b="1" spc="-6" dirty="0">
                <a:solidFill>
                  <a:srgbClr val="000000"/>
                </a:solidFill>
                <a:latin typeface="Calibri"/>
                <a:ea typeface="Calibri"/>
                <a:cs typeface="Calibri"/>
              </a:rPr>
              <a:t>Product</a:t>
            </a:r>
            <a:r>
              <a:rPr lang="en-US" altLang="zh-CN" sz="4400" b="1" spc="-23" dirty="0">
                <a:solidFill>
                  <a:srgbClr val="000000"/>
                </a:solidFill>
                <a:latin typeface="Calibri"/>
                <a:ea typeface="Calibri"/>
                <a:cs typeface="Calibri"/>
              </a:rPr>
              <a:t> </a:t>
            </a:r>
            <a:r>
              <a:rPr lang="en-US" altLang="zh-CN" sz="4400" b="1" spc="-20" dirty="0">
                <a:solidFill>
                  <a:srgbClr val="000000"/>
                </a:solidFill>
                <a:latin typeface="Calibri"/>
                <a:ea typeface="Calibri"/>
                <a:cs typeface="Calibri"/>
              </a:rPr>
              <a:t>Related</a:t>
            </a:r>
            <a:r>
              <a:rPr lang="en-US" altLang="zh-CN" sz="4400" b="1" spc="-27" dirty="0">
                <a:solidFill>
                  <a:srgbClr val="000000"/>
                </a:solidFill>
                <a:latin typeface="Calibri"/>
                <a:ea typeface="Calibri"/>
                <a:cs typeface="Calibri"/>
              </a:rPr>
              <a:t> </a:t>
            </a:r>
            <a:r>
              <a:rPr lang="en-US" altLang="zh-CN" sz="4400" b="1" spc="-31" dirty="0">
                <a:solidFill>
                  <a:srgbClr val="000000"/>
                </a:solidFill>
                <a:latin typeface="Calibri"/>
                <a:ea typeface="Calibri"/>
                <a:cs typeface="Calibri"/>
              </a:rPr>
              <a:t>Factors</a:t>
            </a:r>
            <a:r>
              <a:rPr lang="en-US" altLang="zh-CN" sz="4400" b="1" dirty="0">
                <a:solidFill>
                  <a:srgbClr val="000000"/>
                </a:solidFill>
                <a:latin typeface="Calibri"/>
                <a:ea typeface="Calibri"/>
                <a:cs typeface="Calibri"/>
              </a:rPr>
              <a:t> </a:t>
            </a:r>
            <a:r>
              <a:rPr lang="en-US" altLang="zh-CN" sz="3200" b="1" spc="2" dirty="0">
                <a:solidFill>
                  <a:srgbClr val="000000"/>
                </a:solidFill>
                <a:latin typeface="Calibri"/>
                <a:ea typeface="Calibri"/>
                <a:cs typeface="Calibri"/>
              </a:rPr>
              <a:t>(a)</a:t>
            </a:r>
            <a:r>
              <a:rPr lang="en-US" altLang="zh-CN" sz="3200" b="1" spc="-250" dirty="0">
                <a:solidFill>
                  <a:srgbClr val="000000"/>
                </a:solidFill>
                <a:latin typeface="Calibri"/>
                <a:ea typeface="Calibri"/>
                <a:cs typeface="Calibri"/>
              </a:rPr>
              <a:t> </a:t>
            </a:r>
            <a:r>
              <a:rPr lang="en-US" altLang="zh-CN" sz="3200" b="1" spc="-7" dirty="0">
                <a:solidFill>
                  <a:srgbClr val="000000"/>
                </a:solidFill>
                <a:latin typeface="Calibri"/>
                <a:ea typeface="Calibri"/>
                <a:cs typeface="Calibri"/>
              </a:rPr>
              <a:t>Nature</a:t>
            </a:r>
            <a:r>
              <a:rPr lang="en-US" altLang="zh-CN" sz="3200" b="1" spc="-21" dirty="0">
                <a:solidFill>
                  <a:srgbClr val="000000"/>
                </a:solidFill>
                <a:latin typeface="Calibri"/>
                <a:ea typeface="Calibri"/>
                <a:cs typeface="Calibri"/>
              </a:rPr>
              <a:t> </a:t>
            </a:r>
            <a:r>
              <a:rPr lang="en-US" altLang="zh-CN" sz="3200" b="1" spc="3" dirty="0">
                <a:solidFill>
                  <a:srgbClr val="000000"/>
                </a:solidFill>
                <a:latin typeface="Calibri"/>
                <a:ea typeface="Calibri"/>
                <a:cs typeface="Calibri"/>
              </a:rPr>
              <a:t>of</a:t>
            </a:r>
            <a:r>
              <a:rPr lang="en-US" altLang="zh-CN" sz="3200" b="1" dirty="0">
                <a:solidFill>
                  <a:srgbClr val="000000"/>
                </a:solidFill>
                <a:latin typeface="Calibri"/>
                <a:ea typeface="Calibri"/>
                <a:cs typeface="Calibri"/>
              </a:rPr>
              <a:t> </a:t>
            </a:r>
            <a:r>
              <a:rPr lang="en-US" altLang="zh-CN" sz="3200" b="1" spc="-3" dirty="0">
                <a:solidFill>
                  <a:srgbClr val="000000"/>
                </a:solidFill>
                <a:latin typeface="Calibri"/>
                <a:ea typeface="Calibri"/>
                <a:cs typeface="Calibri"/>
              </a:rPr>
              <a:t>Product</a:t>
            </a:r>
            <a:r>
              <a:rPr lang="en-US" altLang="zh-CN" sz="3200" dirty="0">
                <a:solidFill>
                  <a:srgbClr val="000000"/>
                </a:solidFill>
                <a:latin typeface="Calibri"/>
                <a:ea typeface="Calibri"/>
                <a:cs typeface="Calibri"/>
              </a:rPr>
              <a:t>:</a:t>
            </a:r>
            <a:endParaRPr lang="en-US" altLang="zh-CN" sz="3200">
              <a:latin typeface="Calibri"/>
              <a:ea typeface="Calibri"/>
              <a:cs typeface="Calibri"/>
            </a:endParaRPr>
          </a:p>
        </p:txBody>
      </p:sp>
      <p:sp>
        <p:nvSpPr>
          <p:cNvPr id="70" name="Text Box70"/>
          <p:cNvSpPr txBox="1"/>
          <p:nvPr/>
        </p:nvSpPr>
        <p:spPr>
          <a:xfrm>
            <a:off x="2072640" y="2475230"/>
            <a:ext cx="7763748" cy="4124206"/>
          </a:xfrm>
          <a:prstGeom prst="rect">
            <a:avLst/>
          </a:prstGeom>
        </p:spPr>
        <p:txBody>
          <a:bodyPr wrap="square" lIns="0" tIns="0" rIns="0" rtlCol="0">
            <a:spAutoFit/>
          </a:bodyPr>
          <a:lstStyle/>
          <a:p>
            <a:pPr marL="88392" indent="-88392">
              <a:lnSpc>
                <a:spcPts val="5335"/>
              </a:lnSpc>
            </a:pP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Industrial</a:t>
            </a:r>
            <a:r>
              <a:rPr lang="en-US" altLang="zh-CN" sz="3200" spc="46"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products</a:t>
            </a:r>
            <a:r>
              <a:rPr lang="en-US" altLang="zh-CN" sz="3200" spc="10"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usually</a:t>
            </a:r>
            <a:r>
              <a:rPr lang="en-US" altLang="zh-CN" sz="3200" spc="12"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technical,</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and</a:t>
            </a:r>
            <a:r>
              <a:rPr lang="en-US" altLang="zh-CN" sz="3200" spc="9"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expensive</a:t>
            </a:r>
            <a:r>
              <a:rPr lang="en-US" altLang="zh-CN" sz="3200"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products</a:t>
            </a:r>
            <a:r>
              <a:rPr lang="en-US" altLang="zh-CN" sz="3200" spc="5"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purchased</a:t>
            </a:r>
            <a:r>
              <a:rPr lang="en-US" altLang="zh-CN" sz="3200" spc="13"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by</a:t>
            </a:r>
            <a:r>
              <a:rPr lang="en-US" altLang="zh-CN" sz="3200" dirty="0">
                <a:solidFill>
                  <a:srgbClr val="000000"/>
                </a:solidFill>
                <a:latin typeface="Calibri"/>
                <a:ea typeface="Calibri"/>
                <a:cs typeface="Calibri"/>
              </a:rPr>
              <a:t> </a:t>
            </a:r>
            <a:r>
              <a:rPr lang="en-US" altLang="zh-CN" sz="3200" spc="-28" dirty="0">
                <a:solidFill>
                  <a:srgbClr val="000000"/>
                </a:solidFill>
                <a:latin typeface="Calibri"/>
                <a:ea typeface="Calibri"/>
                <a:cs typeface="Calibri"/>
              </a:rPr>
              <a:t>few</a:t>
            </a:r>
            <a:r>
              <a:rPr lang="en-US" altLang="zh-CN" sz="3200" spc="723" dirty="0">
                <a:solidFill>
                  <a:srgbClr val="000000"/>
                </a:solidFill>
                <a:latin typeface="Calibri"/>
                <a:ea typeface="Calibri"/>
                <a:cs typeface="Calibri"/>
              </a:rPr>
              <a:t> </a:t>
            </a:r>
            <a:r>
              <a:rPr lang="en-US" altLang="zh-CN" sz="3200" spc="-12" dirty="0">
                <a:solidFill>
                  <a:srgbClr val="000000"/>
                </a:solidFill>
                <a:latin typeface="Calibri"/>
                <a:ea typeface="Calibri"/>
                <a:cs typeface="Calibri"/>
              </a:rPr>
              <a:t>customers.</a:t>
            </a:r>
            <a:r>
              <a:rPr lang="en-US" altLang="zh-CN" sz="3200" spc="11"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It</a:t>
            </a:r>
            <a:r>
              <a:rPr lang="en-US" altLang="zh-CN" sz="3200" spc="10"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requires</a:t>
            </a:r>
            <a:r>
              <a:rPr lang="en-US" altLang="zh-CN" sz="3200" spc="-19" dirty="0">
                <a:solidFill>
                  <a:srgbClr val="000000"/>
                </a:solidFill>
                <a:latin typeface="Calibri"/>
                <a:ea typeface="Calibri"/>
                <a:cs typeface="Calibri"/>
              </a:rPr>
              <a:t> </a:t>
            </a:r>
            <a:r>
              <a:rPr lang="en-US" altLang="zh-CN" sz="3200" spc="-10" dirty="0">
                <a:solidFill>
                  <a:srgbClr val="000000"/>
                </a:solidFill>
                <a:latin typeface="Calibri"/>
                <a:ea typeface="Calibri"/>
                <a:cs typeface="Calibri"/>
              </a:rPr>
              <a:t>shortest</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channel</a:t>
            </a:r>
            <a:r>
              <a:rPr lang="en-US" altLang="zh-CN" sz="3200" spc="12"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(Direct</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a:t>
            </a:r>
            <a:r>
              <a:rPr lang="en-US" altLang="zh-CN" sz="3200" spc="38"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Consumer</a:t>
            </a:r>
            <a:r>
              <a:rPr lang="en-US" altLang="zh-CN" sz="3200" spc="21"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product</a:t>
            </a:r>
            <a:r>
              <a:rPr lang="en-US" altLang="zh-CN" sz="3200"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spc="-16" dirty="0">
                <a:solidFill>
                  <a:srgbClr val="000000"/>
                </a:solidFill>
                <a:latin typeface="Calibri"/>
                <a:ea typeface="Calibri"/>
                <a:cs typeface="Calibri"/>
              </a:rPr>
              <a:t>standardized</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products</a:t>
            </a:r>
            <a:r>
              <a:rPr lang="en-US" altLang="zh-CN" sz="3200" spc="1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which</a:t>
            </a:r>
            <a:r>
              <a:rPr lang="en-US" altLang="zh-CN" sz="3200"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can</a:t>
            </a:r>
            <a:r>
              <a:rPr lang="en-US" altLang="zh-CN" sz="3200" dirty="0">
                <a:solidFill>
                  <a:srgbClr val="000000"/>
                </a:solidFill>
                <a:latin typeface="Calibri"/>
                <a:ea typeface="Calibri"/>
                <a:cs typeface="Calibri"/>
              </a:rPr>
              <a:t> be</a:t>
            </a:r>
            <a:r>
              <a:rPr lang="en-US" altLang="zh-CN" sz="3200" spc="6"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easily </a:t>
            </a:r>
            <a:r>
              <a:rPr lang="en-US" altLang="zh-CN" sz="3200" spc="-1" dirty="0">
                <a:solidFill>
                  <a:srgbClr val="000000"/>
                </a:solidFill>
                <a:latin typeface="Calibri"/>
                <a:ea typeface="Calibri"/>
                <a:cs typeface="Calibri"/>
              </a:rPr>
              <a:t>sold</a:t>
            </a:r>
            <a:r>
              <a:rPr lang="en-US" altLang="zh-CN" sz="3200" spc="15"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through</a:t>
            </a:r>
            <a:r>
              <a:rPr lang="en-US" altLang="zh-CN" sz="3200" spc="723"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intermediaries.</a:t>
            </a:r>
            <a:endParaRPr lang="en-US" altLang="zh-CN" sz="3200">
              <a:latin typeface="Calibri"/>
              <a:ea typeface="Calibri"/>
              <a:cs typeface="Calibri"/>
            </a:endParaRPr>
          </a:p>
        </p:txBody>
      </p:sp>
    </p:spTree>
    <p:extLst>
      <p:ext uri="{BB962C8B-B14F-4D97-AF65-F5344CB8AC3E}">
        <p14:creationId xmlns:p14="http://schemas.microsoft.com/office/powerpoint/2010/main" val="1394822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71"/>
          <p:cNvPicPr>
            <a:picLocks noChangeAspect="1"/>
          </p:cNvPicPr>
          <p:nvPr/>
        </p:nvPicPr>
        <p:blipFill>
          <a:blip r:embed="rId2"/>
          <a:stretch>
            <a:fillRect/>
          </a:stretch>
        </p:blipFill>
        <p:spPr>
          <a:xfrm>
            <a:off x="1524000" y="12699"/>
            <a:ext cx="9144000" cy="6832600"/>
          </a:xfrm>
          <a:prstGeom prst="rect">
            <a:avLst/>
          </a:prstGeom>
          <a:noFill/>
        </p:spPr>
      </p:pic>
      <p:sp>
        <p:nvSpPr>
          <p:cNvPr id="72" name="Text Box72"/>
          <p:cNvSpPr txBox="1"/>
          <p:nvPr/>
        </p:nvSpPr>
        <p:spPr>
          <a:xfrm>
            <a:off x="2631338" y="331725"/>
            <a:ext cx="6965108" cy="559127"/>
          </a:xfrm>
          <a:prstGeom prst="rect">
            <a:avLst/>
          </a:prstGeom>
        </p:spPr>
        <p:txBody>
          <a:bodyPr wrap="square" lIns="0" tIns="0" rIns="0" rtlCol="0">
            <a:spAutoFit/>
          </a:bodyPr>
          <a:lstStyle/>
          <a:p>
            <a:pPr>
              <a:lnSpc>
                <a:spcPts val="3996"/>
              </a:lnSpc>
            </a:pPr>
            <a:r>
              <a:rPr lang="en-US" altLang="zh-CN" sz="4000" dirty="0">
                <a:solidFill>
                  <a:srgbClr val="000000"/>
                </a:solidFill>
                <a:latin typeface="Calibri"/>
                <a:ea typeface="Calibri"/>
                <a:cs typeface="Calibri"/>
              </a:rPr>
              <a:t>b) </a:t>
            </a:r>
            <a:r>
              <a:rPr lang="en-US" altLang="zh-CN" sz="4000" b="1" spc="-8" dirty="0">
                <a:solidFill>
                  <a:srgbClr val="000000"/>
                </a:solidFill>
                <a:latin typeface="Calibri"/>
                <a:ea typeface="Calibri"/>
                <a:cs typeface="Calibri"/>
              </a:rPr>
              <a:t>Perishable</a:t>
            </a:r>
            <a:r>
              <a:rPr lang="en-US" altLang="zh-CN" sz="4000" b="1" spc="26" dirty="0">
                <a:solidFill>
                  <a:srgbClr val="000000"/>
                </a:solidFill>
                <a:latin typeface="Calibri"/>
                <a:ea typeface="Calibri"/>
                <a:cs typeface="Calibri"/>
              </a:rPr>
              <a:t> </a:t>
            </a:r>
            <a:r>
              <a:rPr lang="en-US" altLang="zh-CN" sz="4000" b="1" spc="-84" dirty="0">
                <a:solidFill>
                  <a:srgbClr val="000000"/>
                </a:solidFill>
                <a:latin typeface="Calibri"/>
                <a:ea typeface="Calibri"/>
                <a:cs typeface="Calibri"/>
              </a:rPr>
              <a:t>Vs</a:t>
            </a:r>
            <a:r>
              <a:rPr lang="en-US" altLang="zh-CN" sz="4000" b="1" dirty="0">
                <a:solidFill>
                  <a:srgbClr val="000000"/>
                </a:solidFill>
                <a:latin typeface="Calibri"/>
                <a:ea typeface="Calibri"/>
                <a:cs typeface="Calibri"/>
              </a:rPr>
              <a:t> </a:t>
            </a:r>
            <a:r>
              <a:rPr lang="en-US" altLang="zh-CN" sz="4000" b="1" spc="-3" dirty="0">
                <a:solidFill>
                  <a:srgbClr val="000000"/>
                </a:solidFill>
                <a:latin typeface="Calibri"/>
                <a:ea typeface="Calibri"/>
                <a:cs typeface="Calibri"/>
              </a:rPr>
              <a:t>Non</a:t>
            </a:r>
            <a:r>
              <a:rPr lang="en-US" altLang="zh-CN" sz="4000" b="1" spc="8" dirty="0">
                <a:solidFill>
                  <a:srgbClr val="000000"/>
                </a:solidFill>
                <a:latin typeface="Calibri"/>
                <a:ea typeface="Calibri"/>
                <a:cs typeface="Calibri"/>
              </a:rPr>
              <a:t> </a:t>
            </a:r>
            <a:r>
              <a:rPr lang="en-US" altLang="zh-CN" sz="4000" b="1" dirty="0">
                <a:solidFill>
                  <a:srgbClr val="000000"/>
                </a:solidFill>
                <a:latin typeface="Calibri"/>
                <a:ea typeface="Calibri"/>
                <a:cs typeface="Calibri"/>
              </a:rPr>
              <a:t>- </a:t>
            </a:r>
            <a:r>
              <a:rPr lang="en-US" altLang="zh-CN" sz="4000" b="1" spc="-2" dirty="0">
                <a:solidFill>
                  <a:srgbClr val="000000"/>
                </a:solidFill>
                <a:latin typeface="Calibri"/>
                <a:ea typeface="Calibri"/>
                <a:cs typeface="Calibri"/>
              </a:rPr>
              <a:t>perishable</a:t>
            </a:r>
            <a:endParaRPr lang="en-US" altLang="zh-CN" sz="4000">
              <a:latin typeface="Calibri"/>
              <a:ea typeface="Calibri"/>
              <a:cs typeface="Calibri"/>
            </a:endParaRPr>
          </a:p>
        </p:txBody>
      </p:sp>
      <p:sp>
        <p:nvSpPr>
          <p:cNvPr id="73" name="Text Box73"/>
          <p:cNvSpPr txBox="1"/>
          <p:nvPr/>
        </p:nvSpPr>
        <p:spPr>
          <a:xfrm>
            <a:off x="5169155" y="941325"/>
            <a:ext cx="1893491" cy="559127"/>
          </a:xfrm>
          <a:prstGeom prst="rect">
            <a:avLst/>
          </a:prstGeom>
        </p:spPr>
        <p:txBody>
          <a:bodyPr wrap="square" lIns="0" tIns="0" rIns="0" rtlCol="0">
            <a:spAutoFit/>
          </a:bodyPr>
          <a:lstStyle/>
          <a:p>
            <a:pPr>
              <a:lnSpc>
                <a:spcPts val="3996"/>
              </a:lnSpc>
            </a:pPr>
            <a:r>
              <a:rPr lang="en-US" altLang="zh-CN" sz="4000" b="1" spc="-8" dirty="0">
                <a:solidFill>
                  <a:srgbClr val="000000"/>
                </a:solidFill>
                <a:latin typeface="Calibri"/>
                <a:ea typeface="Calibri"/>
                <a:cs typeface="Calibri"/>
              </a:rPr>
              <a:t>products</a:t>
            </a:r>
            <a:endParaRPr lang="en-US" altLang="zh-CN" sz="4000">
              <a:latin typeface="Calibri"/>
              <a:ea typeface="Calibri"/>
              <a:cs typeface="Calibri"/>
            </a:endParaRPr>
          </a:p>
        </p:txBody>
      </p:sp>
      <p:sp>
        <p:nvSpPr>
          <p:cNvPr id="74" name="Text Box74"/>
          <p:cNvSpPr txBox="1"/>
          <p:nvPr/>
        </p:nvSpPr>
        <p:spPr>
          <a:xfrm>
            <a:off x="2072641" y="1889405"/>
            <a:ext cx="7793521" cy="1931298"/>
          </a:xfrm>
          <a:prstGeom prst="rect">
            <a:avLst/>
          </a:prstGeom>
        </p:spPr>
        <p:txBody>
          <a:bodyPr wrap="square" lIns="0" tIns="0" rIns="0" rtlCol="0">
            <a:spAutoFit/>
          </a:bodyPr>
          <a:lstStyle/>
          <a:p>
            <a:pPr indent="914654" algn="just">
              <a:lnSpc>
                <a:spcPts val="4910"/>
              </a:lnSpc>
            </a:pPr>
            <a:r>
              <a:rPr lang="en-US" altLang="zh-CN" sz="3200" spc="-6" dirty="0">
                <a:solidFill>
                  <a:srgbClr val="000000"/>
                </a:solidFill>
                <a:latin typeface="Calibri"/>
                <a:ea typeface="Calibri"/>
                <a:cs typeface="Calibri"/>
              </a:rPr>
              <a:t>Perishable</a:t>
            </a:r>
            <a:r>
              <a:rPr lang="en-US" altLang="zh-CN" sz="3200"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products</a:t>
            </a:r>
            <a:r>
              <a:rPr lang="en-US" altLang="zh-CN" sz="3200" spc="10" dirty="0">
                <a:solidFill>
                  <a:srgbClr val="000000"/>
                </a:solidFill>
                <a:latin typeface="Calibri"/>
                <a:ea typeface="Calibri"/>
                <a:cs typeface="Calibri"/>
              </a:rPr>
              <a:t> </a:t>
            </a:r>
            <a:r>
              <a:rPr lang="en-US" altLang="zh-CN" sz="3200" spc="-29" dirty="0">
                <a:solidFill>
                  <a:srgbClr val="000000"/>
                </a:solidFill>
                <a:latin typeface="Calibri"/>
                <a:ea typeface="Calibri"/>
                <a:cs typeface="Calibri"/>
              </a:rPr>
              <a:t>like</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fruits,</a:t>
            </a:r>
            <a:r>
              <a:rPr lang="en-US" altLang="zh-CN" sz="3200" spc="19"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vegetables</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and</a:t>
            </a:r>
            <a:r>
              <a:rPr lang="en-US" altLang="zh-CN" sz="3200" spc="12"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dairy</a:t>
            </a:r>
            <a:r>
              <a:rPr lang="en-US" altLang="zh-CN" sz="3200" spc="7"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products</a:t>
            </a:r>
            <a:r>
              <a:rPr lang="en-US" altLang="zh-CN" sz="3200" spc="10"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best</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sold</a:t>
            </a:r>
            <a:r>
              <a:rPr lang="en-US" altLang="zh-CN" sz="3200"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through</a:t>
            </a:r>
            <a:r>
              <a:rPr lang="en-US" altLang="zh-CN" sz="3200" spc="21"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short</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channels.</a:t>
            </a:r>
            <a:r>
              <a:rPr lang="en-US" altLang="zh-CN" sz="3200" spc="26"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While </a:t>
            </a:r>
            <a:r>
              <a:rPr lang="en-US" altLang="zh-CN" sz="3200" spc="1" dirty="0">
                <a:solidFill>
                  <a:srgbClr val="000000"/>
                </a:solidFill>
                <a:latin typeface="Calibri"/>
                <a:ea typeface="Calibri"/>
                <a:cs typeface="Calibri"/>
              </a:rPr>
              <a:t>non-perishable</a:t>
            </a:r>
            <a:r>
              <a:rPr lang="en-US" altLang="zh-CN" sz="3200" spc="14"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products</a:t>
            </a:r>
            <a:r>
              <a:rPr lang="en-US" altLang="zh-CN" sz="3200" spc="10" dirty="0">
                <a:solidFill>
                  <a:srgbClr val="000000"/>
                </a:solidFill>
                <a:latin typeface="Calibri"/>
                <a:ea typeface="Calibri"/>
                <a:cs typeface="Calibri"/>
              </a:rPr>
              <a:t> </a:t>
            </a:r>
            <a:r>
              <a:rPr lang="en-US" altLang="zh-CN" sz="3200" spc="-29" dirty="0">
                <a:solidFill>
                  <a:srgbClr val="000000"/>
                </a:solidFill>
                <a:latin typeface="Calibri"/>
                <a:ea typeface="Calibri"/>
                <a:cs typeface="Calibri"/>
              </a:rPr>
              <a:t>like</a:t>
            </a:r>
            <a:endParaRPr lang="en-US" altLang="zh-CN" sz="3200">
              <a:latin typeface="Calibri"/>
              <a:ea typeface="Calibri"/>
              <a:cs typeface="Calibri"/>
            </a:endParaRPr>
          </a:p>
        </p:txBody>
      </p:sp>
      <p:sp>
        <p:nvSpPr>
          <p:cNvPr id="75" name="Text Box75"/>
          <p:cNvSpPr txBox="1"/>
          <p:nvPr/>
        </p:nvSpPr>
        <p:spPr>
          <a:xfrm>
            <a:off x="2072641" y="4182365"/>
            <a:ext cx="7667625" cy="1200329"/>
          </a:xfrm>
          <a:prstGeom prst="rect">
            <a:avLst/>
          </a:prstGeom>
        </p:spPr>
        <p:txBody>
          <a:bodyPr wrap="square" lIns="0" tIns="0" rIns="0" rtlCol="0">
            <a:spAutoFit/>
          </a:bodyPr>
          <a:lstStyle/>
          <a:p>
            <a:pPr>
              <a:lnSpc>
                <a:spcPts val="4482"/>
              </a:lnSpc>
            </a:pPr>
            <a:r>
              <a:rPr lang="en-US" altLang="zh-CN" sz="3200" dirty="0">
                <a:solidFill>
                  <a:srgbClr val="000000"/>
                </a:solidFill>
                <a:latin typeface="Calibri"/>
                <a:ea typeface="Calibri"/>
                <a:cs typeface="Calibri"/>
              </a:rPr>
              <a:t>soaps, </a:t>
            </a:r>
            <a:r>
              <a:rPr lang="en-US" altLang="zh-CN" sz="3200" spc="-12" dirty="0">
                <a:solidFill>
                  <a:srgbClr val="000000"/>
                </a:solidFill>
                <a:latin typeface="Calibri"/>
                <a:ea typeface="Calibri"/>
                <a:cs typeface="Calibri"/>
              </a:rPr>
              <a:t>toothpaste</a:t>
            </a:r>
            <a:r>
              <a:rPr lang="en-US" altLang="zh-CN" sz="3200" spc="35"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etc.</a:t>
            </a:r>
            <a:r>
              <a:rPr lang="en-US" altLang="zh-CN" sz="3200"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require</a:t>
            </a:r>
            <a:r>
              <a:rPr lang="en-US" altLang="zh-CN" sz="3200" spc="-16"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longer</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channels</a:t>
            </a:r>
            <a:r>
              <a:rPr lang="en-US" altLang="zh-CN" sz="3200" dirty="0">
                <a:solidFill>
                  <a:srgbClr val="000000"/>
                </a:solidFill>
                <a:latin typeface="Calibri"/>
                <a:ea typeface="Calibri"/>
                <a:cs typeface="Calibri"/>
              </a:rPr>
              <a:t> </a:t>
            </a:r>
            <a:r>
              <a:rPr lang="en-US" altLang="zh-CN" sz="3200" spc="-18" dirty="0">
                <a:solidFill>
                  <a:srgbClr val="000000"/>
                </a:solidFill>
                <a:latin typeface="Calibri"/>
                <a:ea typeface="Calibri"/>
                <a:cs typeface="Calibri"/>
              </a:rPr>
              <a:t>to</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reach</a:t>
            </a:r>
            <a:r>
              <a:rPr lang="en-US" altLang="zh-CN" sz="3200" spc="-19"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wide</a:t>
            </a:r>
            <a:r>
              <a:rPr lang="en-US" altLang="zh-CN" sz="3200" spc="-11"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spread</a:t>
            </a:r>
            <a:r>
              <a:rPr lang="en-US" altLang="zh-CN" sz="3200" dirty="0">
                <a:solidFill>
                  <a:srgbClr val="000000"/>
                </a:solidFill>
                <a:latin typeface="Calibri"/>
                <a:ea typeface="Calibri"/>
                <a:cs typeface="Calibri"/>
              </a:rPr>
              <a:t> </a:t>
            </a:r>
            <a:r>
              <a:rPr lang="en-US" altLang="zh-CN" sz="3200" spc="-7" dirty="0">
                <a:solidFill>
                  <a:srgbClr val="000000"/>
                </a:solidFill>
                <a:latin typeface="Calibri"/>
                <a:ea typeface="Calibri"/>
                <a:cs typeface="Calibri"/>
              </a:rPr>
              <a:t>consumers.</a:t>
            </a:r>
            <a:endParaRPr lang="en-US" altLang="zh-CN" sz="3200">
              <a:latin typeface="Calibri"/>
              <a:ea typeface="Calibri"/>
              <a:cs typeface="Calibri"/>
            </a:endParaRPr>
          </a:p>
        </p:txBody>
      </p:sp>
    </p:spTree>
    <p:extLst>
      <p:ext uri="{BB962C8B-B14F-4D97-AF65-F5344CB8AC3E}">
        <p14:creationId xmlns:p14="http://schemas.microsoft.com/office/powerpoint/2010/main" val="846031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76"/>
          <p:cNvPicPr>
            <a:picLocks noChangeAspect="1"/>
          </p:cNvPicPr>
          <p:nvPr/>
        </p:nvPicPr>
        <p:blipFill>
          <a:blip r:embed="rId2"/>
          <a:stretch>
            <a:fillRect/>
          </a:stretch>
        </p:blipFill>
        <p:spPr>
          <a:xfrm>
            <a:off x="1524000" y="1"/>
            <a:ext cx="9144000" cy="6857999"/>
          </a:xfrm>
          <a:prstGeom prst="rect">
            <a:avLst/>
          </a:prstGeom>
          <a:noFill/>
        </p:spPr>
      </p:pic>
      <p:sp>
        <p:nvSpPr>
          <p:cNvPr id="77" name="Text Box77"/>
          <p:cNvSpPr txBox="1"/>
          <p:nvPr/>
        </p:nvSpPr>
        <p:spPr>
          <a:xfrm>
            <a:off x="4556506" y="614426"/>
            <a:ext cx="3117164" cy="610424"/>
          </a:xfrm>
          <a:prstGeom prst="rect">
            <a:avLst/>
          </a:prstGeom>
        </p:spPr>
        <p:txBody>
          <a:bodyPr wrap="square" lIns="0" tIns="0" rIns="0" rtlCol="0">
            <a:spAutoFit/>
          </a:bodyPr>
          <a:lstStyle/>
          <a:p>
            <a:pPr>
              <a:lnSpc>
                <a:spcPts val="4404"/>
              </a:lnSpc>
            </a:pPr>
            <a:r>
              <a:rPr lang="en-US" altLang="zh-CN" sz="4400" dirty="0">
                <a:solidFill>
                  <a:srgbClr val="000000"/>
                </a:solidFill>
                <a:latin typeface="Calibri"/>
                <a:ea typeface="Calibri"/>
                <a:cs typeface="Calibri"/>
              </a:rPr>
              <a:t>(c)</a:t>
            </a:r>
            <a:r>
              <a:rPr lang="en-US" altLang="zh-CN" sz="4400" spc="10" dirty="0">
                <a:solidFill>
                  <a:srgbClr val="000000"/>
                </a:solidFill>
                <a:latin typeface="Calibri"/>
                <a:ea typeface="Calibri"/>
                <a:cs typeface="Calibri"/>
              </a:rPr>
              <a:t> </a:t>
            </a:r>
            <a:r>
              <a:rPr lang="en-US" altLang="zh-CN" sz="4400" b="1" spc="2" dirty="0">
                <a:solidFill>
                  <a:srgbClr val="000000"/>
                </a:solidFill>
                <a:latin typeface="Calibri"/>
                <a:ea typeface="Calibri"/>
                <a:cs typeface="Calibri"/>
              </a:rPr>
              <a:t>Unit</a:t>
            </a:r>
            <a:r>
              <a:rPr lang="en-US" altLang="zh-CN" sz="4400" b="1" dirty="0">
                <a:solidFill>
                  <a:srgbClr val="000000"/>
                </a:solidFill>
                <a:latin typeface="Calibri"/>
                <a:ea typeface="Calibri"/>
                <a:cs typeface="Calibri"/>
              </a:rPr>
              <a:t> </a:t>
            </a:r>
            <a:r>
              <a:rPr lang="en-US" altLang="zh-CN" sz="4400" b="1" spc="-10" dirty="0">
                <a:solidFill>
                  <a:srgbClr val="000000"/>
                </a:solidFill>
                <a:latin typeface="Calibri"/>
                <a:ea typeface="Calibri"/>
                <a:cs typeface="Calibri"/>
              </a:rPr>
              <a:t>value</a:t>
            </a:r>
            <a:endParaRPr lang="en-US" altLang="zh-CN" sz="4400">
              <a:latin typeface="Calibri"/>
              <a:ea typeface="Calibri"/>
              <a:cs typeface="Calibri"/>
            </a:endParaRPr>
          </a:p>
        </p:txBody>
      </p:sp>
      <p:sp>
        <p:nvSpPr>
          <p:cNvPr id="78" name="Text Box78"/>
          <p:cNvSpPr txBox="1"/>
          <p:nvPr/>
        </p:nvSpPr>
        <p:spPr>
          <a:xfrm>
            <a:off x="2072640" y="1852829"/>
            <a:ext cx="7977174" cy="1149033"/>
          </a:xfrm>
          <a:prstGeom prst="rect">
            <a:avLst/>
          </a:prstGeom>
        </p:spPr>
        <p:txBody>
          <a:bodyPr wrap="square" lIns="0" tIns="0" rIns="0" rtlCol="0">
            <a:spAutoFit/>
          </a:bodyPr>
          <a:lstStyle/>
          <a:p>
            <a:pPr indent="914654">
              <a:lnSpc>
                <a:spcPts val="4292"/>
              </a:lnSpc>
            </a:pPr>
            <a:r>
              <a:rPr lang="en-US" altLang="zh-CN" sz="3200" spc="4" dirty="0">
                <a:solidFill>
                  <a:srgbClr val="000000"/>
                </a:solidFill>
                <a:latin typeface="Calibri"/>
                <a:ea typeface="Calibri"/>
                <a:cs typeface="Calibri"/>
              </a:rPr>
              <a:t>When</a:t>
            </a:r>
            <a:r>
              <a:rPr lang="en-US" altLang="zh-CN" sz="3200" spc="-13"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unit</a:t>
            </a:r>
            <a:r>
              <a:rPr lang="en-US" altLang="zh-CN" sz="3200" spc="21"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value</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spc="-11"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a </a:t>
            </a:r>
            <a:r>
              <a:rPr lang="en-US" altLang="zh-CN" sz="3200" spc="-3" dirty="0">
                <a:solidFill>
                  <a:srgbClr val="000000"/>
                </a:solidFill>
                <a:latin typeface="Calibri"/>
                <a:ea typeface="Calibri"/>
                <a:cs typeface="Calibri"/>
              </a:rPr>
              <a:t>product</a:t>
            </a:r>
            <a:r>
              <a:rPr lang="en-US" altLang="zh-CN" sz="3200" spc="-10"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is</a:t>
            </a:r>
            <a:r>
              <a:rPr lang="en-US" altLang="zh-CN" sz="3200" spc="5"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high</a:t>
            </a:r>
            <a:r>
              <a:rPr lang="en-US" altLang="zh-CN" sz="3200" spc="7"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direct</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a:t>
            </a:r>
            <a:r>
              <a:rPr lang="en-US" altLang="zh-CN" sz="3200" spc="12"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is</a:t>
            </a:r>
            <a:r>
              <a:rPr lang="en-US" altLang="zh-CN" sz="3200" spc="-6" dirty="0">
                <a:solidFill>
                  <a:srgbClr val="000000"/>
                </a:solidFill>
                <a:latin typeface="Calibri"/>
                <a:ea typeface="Calibri"/>
                <a:cs typeface="Calibri"/>
              </a:rPr>
              <a:t> </a:t>
            </a:r>
            <a:r>
              <a:rPr lang="en-US" altLang="zh-CN" sz="3200" spc="-17" dirty="0">
                <a:solidFill>
                  <a:srgbClr val="000000"/>
                </a:solidFill>
                <a:latin typeface="Calibri"/>
                <a:ea typeface="Calibri"/>
                <a:cs typeface="Calibri"/>
              </a:rPr>
              <a:t>effective.</a:t>
            </a:r>
            <a:endParaRPr lang="en-US" altLang="zh-CN" sz="3200">
              <a:latin typeface="Calibri"/>
              <a:ea typeface="Calibri"/>
              <a:cs typeface="Calibri"/>
            </a:endParaRPr>
          </a:p>
        </p:txBody>
      </p:sp>
      <p:sp>
        <p:nvSpPr>
          <p:cNvPr id="79" name="Text Box79"/>
          <p:cNvSpPr txBox="1"/>
          <p:nvPr/>
        </p:nvSpPr>
        <p:spPr>
          <a:xfrm>
            <a:off x="2164080" y="3316251"/>
            <a:ext cx="4330870" cy="456535"/>
          </a:xfrm>
          <a:prstGeom prst="rect">
            <a:avLst/>
          </a:prstGeom>
        </p:spPr>
        <p:txBody>
          <a:bodyPr wrap="square" lIns="0" tIns="0" rIns="0" rtlCol="0">
            <a:spAutoFit/>
          </a:bodyPr>
          <a:lstStyle/>
          <a:p>
            <a:pPr>
              <a:lnSpc>
                <a:spcPts val="3206"/>
              </a:lnSpc>
            </a:pPr>
            <a:r>
              <a:rPr lang="en-US" altLang="zh-CN" sz="3200" spc="2" dirty="0">
                <a:solidFill>
                  <a:srgbClr val="000000"/>
                </a:solidFill>
                <a:latin typeface="Calibri"/>
                <a:ea typeface="Calibri"/>
                <a:cs typeface="Calibri"/>
              </a:rPr>
              <a:t>Eg:</a:t>
            </a:r>
            <a:r>
              <a:rPr lang="en-US" altLang="zh-CN" sz="3200" spc="10"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Gold,</a:t>
            </a:r>
            <a:r>
              <a:rPr lang="en-US" altLang="zh-CN" sz="3200" spc="22" dirty="0">
                <a:solidFill>
                  <a:srgbClr val="000000"/>
                </a:solidFill>
                <a:latin typeface="Calibri"/>
                <a:ea typeface="Calibri"/>
                <a:cs typeface="Calibri"/>
              </a:rPr>
              <a:t> </a:t>
            </a:r>
            <a:r>
              <a:rPr lang="en-US" altLang="zh-CN" sz="3200" spc="-30" dirty="0">
                <a:solidFill>
                  <a:srgbClr val="000000"/>
                </a:solidFill>
                <a:latin typeface="Calibri"/>
                <a:ea typeface="Calibri"/>
                <a:cs typeface="Calibri"/>
              </a:rPr>
              <a:t>jewelry,</a:t>
            </a:r>
            <a:r>
              <a:rPr lang="en-US" altLang="zh-CN" sz="3200" spc="-36"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Car</a:t>
            </a:r>
            <a:r>
              <a:rPr lang="en-US" altLang="zh-CN" sz="3200"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etc..</a:t>
            </a:r>
            <a:endParaRPr lang="en-US" altLang="zh-CN" sz="3200">
              <a:latin typeface="Calibri"/>
              <a:ea typeface="Calibri"/>
              <a:cs typeface="Calibri"/>
            </a:endParaRPr>
          </a:p>
        </p:txBody>
      </p:sp>
      <p:sp>
        <p:nvSpPr>
          <p:cNvPr id="80" name="Text Box80"/>
          <p:cNvSpPr txBox="1"/>
          <p:nvPr/>
        </p:nvSpPr>
        <p:spPr>
          <a:xfrm>
            <a:off x="2072641" y="4097020"/>
            <a:ext cx="7578459" cy="1854354"/>
          </a:xfrm>
          <a:prstGeom prst="rect">
            <a:avLst/>
          </a:prstGeom>
        </p:spPr>
        <p:txBody>
          <a:bodyPr wrap="square" lIns="0" tIns="0" rIns="0" rtlCol="0">
            <a:spAutoFit/>
          </a:bodyPr>
          <a:lstStyle/>
          <a:p>
            <a:pPr>
              <a:lnSpc>
                <a:spcPts val="4653"/>
              </a:lnSpc>
            </a:pPr>
            <a:r>
              <a:rPr lang="en-US" altLang="zh-CN" sz="3200" dirty="0">
                <a:solidFill>
                  <a:srgbClr val="000000"/>
                </a:solidFill>
                <a:latin typeface="Calibri"/>
                <a:ea typeface="Calibri"/>
                <a:cs typeface="Calibri"/>
              </a:rPr>
              <a:t>On</a:t>
            </a:r>
            <a:r>
              <a:rPr lang="en-US" altLang="zh-CN" sz="3200" spc="6"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other</a:t>
            </a:r>
            <a:r>
              <a:rPr lang="en-US" altLang="zh-CN" sz="3200" spc="-13"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hand</a:t>
            </a:r>
            <a:r>
              <a:rPr lang="en-US" altLang="zh-CN" sz="3200" spc="22"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less</a:t>
            </a:r>
            <a:r>
              <a:rPr lang="en-US" altLang="zh-CN" sz="3200" spc="-16"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costly</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product</a:t>
            </a:r>
            <a:r>
              <a:rPr lang="en-US" altLang="zh-CN" sz="3200" dirty="0">
                <a:solidFill>
                  <a:srgbClr val="000000"/>
                </a:solidFill>
                <a:latin typeface="Calibri"/>
                <a:ea typeface="Calibri"/>
                <a:cs typeface="Calibri"/>
              </a:rPr>
              <a:t> </a:t>
            </a:r>
            <a:r>
              <a:rPr lang="en-US" altLang="zh-CN" sz="3200" spc="-28" dirty="0">
                <a:solidFill>
                  <a:srgbClr val="000000"/>
                </a:solidFill>
                <a:latin typeface="Calibri"/>
                <a:ea typeface="Calibri"/>
                <a:cs typeface="Calibri"/>
              </a:rPr>
              <a:t>like</a:t>
            </a:r>
            <a:r>
              <a:rPr lang="en-US" altLang="zh-CN" sz="3200" spc="723"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cosmetics,</a:t>
            </a:r>
            <a:r>
              <a:rPr lang="en-US" altLang="zh-CN" sz="3200" spc="-21" dirty="0">
                <a:solidFill>
                  <a:srgbClr val="000000"/>
                </a:solidFill>
                <a:latin typeface="Calibri"/>
                <a:ea typeface="Calibri"/>
                <a:cs typeface="Calibri"/>
              </a:rPr>
              <a:t> </a:t>
            </a:r>
            <a:r>
              <a:rPr lang="en-US" altLang="zh-CN" sz="3200" spc="-13" dirty="0">
                <a:solidFill>
                  <a:srgbClr val="000000"/>
                </a:solidFill>
                <a:latin typeface="Calibri"/>
                <a:ea typeface="Calibri"/>
                <a:cs typeface="Calibri"/>
              </a:rPr>
              <a:t>detergents,</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soaps</a:t>
            </a:r>
            <a:r>
              <a:rPr lang="en-US" altLang="zh-CN" sz="3200" dirty="0">
                <a:solidFill>
                  <a:srgbClr val="000000"/>
                </a:solidFill>
                <a:latin typeface="Calibri"/>
                <a:ea typeface="Calibri"/>
                <a:cs typeface="Calibri"/>
              </a:rPr>
              <a:t> </a:t>
            </a:r>
            <a:r>
              <a:rPr lang="en-US" altLang="zh-CN" sz="3200" spc="-10"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sold</a:t>
            </a:r>
            <a:r>
              <a:rPr lang="en-US" altLang="zh-CN" sz="3200" spc="-16"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through</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longer</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channels.</a:t>
            </a:r>
            <a:endParaRPr lang="en-US" altLang="zh-CN" sz="3200">
              <a:latin typeface="Calibri"/>
              <a:ea typeface="Calibri"/>
              <a:cs typeface="Calibri"/>
            </a:endParaRPr>
          </a:p>
        </p:txBody>
      </p:sp>
    </p:spTree>
    <p:extLst>
      <p:ext uri="{BB962C8B-B14F-4D97-AF65-F5344CB8AC3E}">
        <p14:creationId xmlns:p14="http://schemas.microsoft.com/office/powerpoint/2010/main" val="761924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81"/>
          <p:cNvPicPr>
            <a:picLocks noChangeAspect="1"/>
          </p:cNvPicPr>
          <p:nvPr/>
        </p:nvPicPr>
        <p:blipFill>
          <a:blip r:embed="rId2"/>
          <a:stretch>
            <a:fillRect/>
          </a:stretch>
        </p:blipFill>
        <p:spPr>
          <a:xfrm>
            <a:off x="1524000" y="1"/>
            <a:ext cx="9144000" cy="6857999"/>
          </a:xfrm>
          <a:prstGeom prst="rect">
            <a:avLst/>
          </a:prstGeom>
          <a:noFill/>
        </p:spPr>
      </p:pic>
      <p:sp>
        <p:nvSpPr>
          <p:cNvPr id="82" name="Text Box82"/>
          <p:cNvSpPr txBox="1"/>
          <p:nvPr/>
        </p:nvSpPr>
        <p:spPr>
          <a:xfrm>
            <a:off x="2782215" y="441325"/>
            <a:ext cx="6664223" cy="610424"/>
          </a:xfrm>
          <a:prstGeom prst="rect">
            <a:avLst/>
          </a:prstGeom>
        </p:spPr>
        <p:txBody>
          <a:bodyPr wrap="square" lIns="0" tIns="0" rIns="0" rtlCol="0">
            <a:spAutoFit/>
          </a:bodyPr>
          <a:lstStyle/>
          <a:p>
            <a:pPr>
              <a:lnSpc>
                <a:spcPts val="4404"/>
              </a:lnSpc>
            </a:pPr>
            <a:r>
              <a:rPr lang="en-US" altLang="zh-CN" sz="4400" spc="3" dirty="0">
                <a:solidFill>
                  <a:srgbClr val="000000"/>
                </a:solidFill>
                <a:latin typeface="Calibri"/>
                <a:ea typeface="Calibri"/>
                <a:cs typeface="Calibri"/>
              </a:rPr>
              <a:t>2.MARKET</a:t>
            </a:r>
            <a:r>
              <a:rPr lang="en-US" altLang="zh-CN" sz="4400" dirty="0">
                <a:solidFill>
                  <a:srgbClr val="000000"/>
                </a:solidFill>
                <a:latin typeface="Calibri"/>
                <a:ea typeface="Calibri"/>
                <a:cs typeface="Calibri"/>
              </a:rPr>
              <a:t> </a:t>
            </a:r>
            <a:r>
              <a:rPr lang="en-US" altLang="zh-CN" sz="4400" spc="-50" dirty="0">
                <a:solidFill>
                  <a:srgbClr val="000000"/>
                </a:solidFill>
                <a:latin typeface="Calibri"/>
                <a:ea typeface="Calibri"/>
                <a:cs typeface="Calibri"/>
              </a:rPr>
              <a:t>RELATED</a:t>
            </a:r>
            <a:r>
              <a:rPr lang="en-US" altLang="zh-CN" sz="4400" spc="26" dirty="0">
                <a:solidFill>
                  <a:srgbClr val="000000"/>
                </a:solidFill>
                <a:latin typeface="Calibri"/>
                <a:ea typeface="Calibri"/>
                <a:cs typeface="Calibri"/>
              </a:rPr>
              <a:t> </a:t>
            </a:r>
            <a:r>
              <a:rPr lang="en-US" altLang="zh-CN" sz="4400" spc="-61" dirty="0">
                <a:solidFill>
                  <a:srgbClr val="000000"/>
                </a:solidFill>
                <a:latin typeface="Calibri"/>
                <a:ea typeface="Calibri"/>
                <a:cs typeface="Calibri"/>
              </a:rPr>
              <a:t>FACTORS</a:t>
            </a:r>
            <a:endParaRPr lang="en-US" altLang="zh-CN" sz="4400">
              <a:latin typeface="Calibri"/>
              <a:ea typeface="Calibri"/>
              <a:cs typeface="Calibri"/>
            </a:endParaRPr>
          </a:p>
        </p:txBody>
      </p:sp>
      <p:sp>
        <p:nvSpPr>
          <p:cNvPr id="83" name="Text Box83"/>
          <p:cNvSpPr txBox="1"/>
          <p:nvPr/>
        </p:nvSpPr>
        <p:spPr>
          <a:xfrm>
            <a:off x="1958341" y="1432433"/>
            <a:ext cx="7747071" cy="1931298"/>
          </a:xfrm>
          <a:prstGeom prst="rect">
            <a:avLst/>
          </a:prstGeom>
        </p:spPr>
        <p:txBody>
          <a:bodyPr wrap="square" lIns="0" tIns="0" rIns="0" rtlCol="0">
            <a:spAutoFit/>
          </a:bodyPr>
          <a:lstStyle/>
          <a:p>
            <a:pPr indent="571805">
              <a:lnSpc>
                <a:spcPts val="4909"/>
              </a:lnSpc>
            </a:pP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following</a:t>
            </a:r>
            <a:r>
              <a:rPr lang="en-US" altLang="zh-CN" sz="3200" spc="13" dirty="0">
                <a:solidFill>
                  <a:srgbClr val="000000"/>
                </a:solidFill>
                <a:latin typeface="Calibri"/>
                <a:ea typeface="Calibri"/>
                <a:cs typeface="Calibri"/>
              </a:rPr>
              <a:t> </a:t>
            </a:r>
            <a:r>
              <a:rPr lang="en-US" altLang="zh-CN" sz="3200" spc="-21" dirty="0">
                <a:solidFill>
                  <a:srgbClr val="000000"/>
                </a:solidFill>
                <a:latin typeface="Calibri"/>
                <a:ea typeface="Calibri"/>
                <a:cs typeface="Calibri"/>
              </a:rPr>
              <a:t>factors</a:t>
            </a:r>
            <a:r>
              <a:rPr lang="en-US" altLang="zh-CN" sz="3200" dirty="0">
                <a:solidFill>
                  <a:srgbClr val="000000"/>
                </a:solidFill>
                <a:latin typeface="Calibri"/>
                <a:ea typeface="Calibri"/>
                <a:cs typeface="Calibri"/>
              </a:rPr>
              <a:t> </a:t>
            </a:r>
            <a:r>
              <a:rPr lang="en-US" altLang="zh-CN" sz="3200" spc="-7" dirty="0">
                <a:solidFill>
                  <a:srgbClr val="000000"/>
                </a:solidFill>
                <a:latin typeface="Calibri"/>
                <a:ea typeface="Calibri"/>
                <a:cs typeface="Calibri"/>
              </a:rPr>
              <a:t>relating</a:t>
            </a:r>
            <a:r>
              <a:rPr lang="en-US" altLang="zh-CN" sz="3200" dirty="0">
                <a:solidFill>
                  <a:srgbClr val="000000"/>
                </a:solidFill>
                <a:latin typeface="Calibri"/>
                <a:ea typeface="Calibri"/>
                <a:cs typeface="Calibri"/>
              </a:rPr>
              <a:t> </a:t>
            </a:r>
            <a:r>
              <a:rPr lang="en-US" altLang="zh-CN" sz="3200" spc="-22" dirty="0">
                <a:solidFill>
                  <a:srgbClr val="000000"/>
                </a:solidFill>
                <a:latin typeface="Calibri"/>
                <a:ea typeface="Calibri"/>
                <a:cs typeface="Calibri"/>
              </a:rPr>
              <a:t>to</a:t>
            </a:r>
            <a:r>
              <a:rPr lang="en-US" altLang="zh-CN" sz="3200" spc="11"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20" dirty="0">
                <a:solidFill>
                  <a:srgbClr val="000000"/>
                </a:solidFill>
                <a:latin typeface="Calibri"/>
                <a:ea typeface="Calibri"/>
                <a:cs typeface="Calibri"/>
              </a:rPr>
              <a:t>market</a:t>
            </a:r>
            <a:r>
              <a:rPr lang="en-US" altLang="zh-CN" sz="3200"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particularly</a:t>
            </a:r>
            <a:r>
              <a:rPr lang="en-US" altLang="zh-CN" sz="3200" spc="35"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significant</a:t>
            </a:r>
            <a:r>
              <a:rPr lang="en-US" altLang="zh-CN" sz="3200" spc="24"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in </a:t>
            </a:r>
            <a:r>
              <a:rPr lang="en-US" altLang="zh-CN" sz="3200" spc="3"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choice</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spc="-12"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a</a:t>
            </a:r>
            <a:r>
              <a:rPr lang="en-US" altLang="zh-CN" sz="3200" spc="723"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a:t>
            </a:r>
            <a:r>
              <a:rPr lang="en-US" altLang="zh-CN" sz="3200" spc="12"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of </a:t>
            </a:r>
            <a:r>
              <a:rPr lang="en-US" altLang="zh-CN" sz="3200" spc="-4" dirty="0">
                <a:solidFill>
                  <a:srgbClr val="000000"/>
                </a:solidFill>
                <a:latin typeface="Calibri"/>
                <a:ea typeface="Calibri"/>
                <a:cs typeface="Calibri"/>
              </a:rPr>
              <a:t>distribution.</a:t>
            </a:r>
            <a:endParaRPr lang="en-US" altLang="zh-CN" sz="3200">
              <a:latin typeface="Calibri"/>
              <a:ea typeface="Calibri"/>
              <a:cs typeface="Calibri"/>
            </a:endParaRPr>
          </a:p>
        </p:txBody>
      </p:sp>
      <p:sp>
        <p:nvSpPr>
          <p:cNvPr id="84" name="Text Box84"/>
          <p:cNvSpPr txBox="1"/>
          <p:nvPr/>
        </p:nvSpPr>
        <p:spPr>
          <a:xfrm>
            <a:off x="1615441" y="3725164"/>
            <a:ext cx="8304433" cy="2046714"/>
          </a:xfrm>
          <a:prstGeom prst="rect">
            <a:avLst/>
          </a:prstGeom>
        </p:spPr>
        <p:txBody>
          <a:bodyPr wrap="square" lIns="0" tIns="0" rIns="0" rtlCol="0">
            <a:spAutoFit/>
          </a:bodyPr>
          <a:lstStyle/>
          <a:p>
            <a:pPr marL="342900" indent="-342900">
              <a:lnSpc>
                <a:spcPts val="5165"/>
              </a:lnSpc>
            </a:pPr>
            <a:r>
              <a:rPr lang="en-US" altLang="zh-CN" sz="3200" spc="5" dirty="0">
                <a:solidFill>
                  <a:srgbClr val="000000"/>
                </a:solidFill>
                <a:latin typeface="Calibri"/>
                <a:ea typeface="Calibri"/>
                <a:cs typeface="Calibri"/>
              </a:rPr>
              <a:t>a.</a:t>
            </a:r>
            <a:r>
              <a:rPr lang="en-US" altLang="zh-CN" sz="3200" dirty="0">
                <a:solidFill>
                  <a:srgbClr val="000000"/>
                </a:solidFill>
                <a:latin typeface="Calibri"/>
                <a:ea typeface="Calibri"/>
                <a:cs typeface="Calibri"/>
              </a:rPr>
              <a:t> </a:t>
            </a:r>
            <a:r>
              <a:rPr lang="en-US" altLang="zh-CN" sz="3200" b="1" spc="-8" dirty="0">
                <a:solidFill>
                  <a:srgbClr val="000000"/>
                </a:solidFill>
                <a:latin typeface="Calibri"/>
                <a:ea typeface="Calibri"/>
                <a:cs typeface="Calibri"/>
              </a:rPr>
              <a:t>Nature</a:t>
            </a:r>
            <a:r>
              <a:rPr lang="en-US" altLang="zh-CN" sz="3200" b="1" spc="-15" dirty="0">
                <a:solidFill>
                  <a:srgbClr val="000000"/>
                </a:solidFill>
                <a:latin typeface="Calibri"/>
                <a:ea typeface="Calibri"/>
                <a:cs typeface="Calibri"/>
              </a:rPr>
              <a:t> </a:t>
            </a:r>
            <a:r>
              <a:rPr lang="en-US" altLang="zh-CN" sz="3200" b="1" dirty="0">
                <a:solidFill>
                  <a:srgbClr val="000000"/>
                </a:solidFill>
                <a:latin typeface="Calibri"/>
                <a:ea typeface="Calibri"/>
                <a:cs typeface="Calibri"/>
              </a:rPr>
              <a:t>of </a:t>
            </a:r>
            <a:r>
              <a:rPr lang="en-US" altLang="zh-CN" sz="3200" b="1" spc="-13" dirty="0">
                <a:solidFill>
                  <a:srgbClr val="000000"/>
                </a:solidFill>
                <a:latin typeface="Calibri"/>
                <a:ea typeface="Calibri"/>
                <a:cs typeface="Calibri"/>
              </a:rPr>
              <a:t>Market:</a:t>
            </a:r>
            <a:r>
              <a:rPr lang="en-US" altLang="zh-CN" sz="3200" b="1"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In</a:t>
            </a:r>
            <a:r>
              <a:rPr lang="en-US" altLang="zh-CN" sz="3200" spc="15"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a </a:t>
            </a:r>
            <a:r>
              <a:rPr lang="en-US" altLang="zh-CN" sz="3200" spc="1" dirty="0">
                <a:solidFill>
                  <a:srgbClr val="000000"/>
                </a:solidFill>
                <a:latin typeface="Calibri"/>
                <a:ea typeface="Calibri"/>
                <a:cs typeface="Calibri"/>
              </a:rPr>
              <a:t>consumer</a:t>
            </a:r>
            <a:r>
              <a:rPr lang="en-US" altLang="zh-CN" sz="3200" spc="-15" dirty="0">
                <a:solidFill>
                  <a:srgbClr val="000000"/>
                </a:solidFill>
                <a:latin typeface="Calibri"/>
                <a:ea typeface="Calibri"/>
                <a:cs typeface="Calibri"/>
              </a:rPr>
              <a:t> </a:t>
            </a:r>
            <a:r>
              <a:rPr lang="en-US" altLang="zh-CN" sz="3200" spc="-20" dirty="0">
                <a:solidFill>
                  <a:srgbClr val="000000"/>
                </a:solidFill>
                <a:latin typeface="Calibri"/>
                <a:ea typeface="Calibri"/>
                <a:cs typeface="Calibri"/>
              </a:rPr>
              <a:t>market</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longer</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channels</a:t>
            </a:r>
            <a:r>
              <a:rPr lang="en-US" altLang="zh-CN" sz="3200"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used</a:t>
            </a:r>
            <a:r>
              <a:rPr lang="en-US" altLang="zh-CN" sz="3200"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whereas</a:t>
            </a:r>
            <a:r>
              <a:rPr lang="en-US" altLang="zh-CN" sz="3200" spc="-16"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in </a:t>
            </a:r>
            <a:r>
              <a:rPr lang="en-US" altLang="zh-CN" sz="3200" spc="-5" dirty="0">
                <a:solidFill>
                  <a:srgbClr val="000000"/>
                </a:solidFill>
                <a:latin typeface="Calibri"/>
                <a:ea typeface="Calibri"/>
                <a:cs typeface="Calibri"/>
              </a:rPr>
              <a:t>industrial</a:t>
            </a:r>
            <a:r>
              <a:rPr lang="en-US" altLang="zh-CN" sz="3200" spc="723" dirty="0">
                <a:solidFill>
                  <a:srgbClr val="000000"/>
                </a:solidFill>
                <a:latin typeface="Calibri"/>
                <a:ea typeface="Calibri"/>
                <a:cs typeface="Calibri"/>
              </a:rPr>
              <a:t> </a:t>
            </a:r>
            <a:r>
              <a:rPr lang="en-US" altLang="zh-CN" sz="3200" spc="-20" dirty="0">
                <a:solidFill>
                  <a:srgbClr val="000000"/>
                </a:solidFill>
                <a:latin typeface="Calibri"/>
                <a:ea typeface="Calibri"/>
                <a:cs typeface="Calibri"/>
              </a:rPr>
              <a:t>market</a:t>
            </a:r>
            <a:r>
              <a:rPr lang="en-US" altLang="zh-CN" sz="3200"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shorter</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channels</a:t>
            </a:r>
            <a:r>
              <a:rPr lang="en-US" altLang="zh-CN" sz="3200" dirty="0">
                <a:solidFill>
                  <a:srgbClr val="000000"/>
                </a:solidFill>
                <a:latin typeface="Calibri"/>
                <a:ea typeface="Calibri"/>
                <a:cs typeface="Calibri"/>
              </a:rPr>
              <a:t> </a:t>
            </a:r>
            <a:r>
              <a:rPr lang="en-US" altLang="zh-CN" sz="3200" spc="-10" dirty="0">
                <a:solidFill>
                  <a:srgbClr val="000000"/>
                </a:solidFill>
                <a:latin typeface="Calibri"/>
                <a:ea typeface="Calibri"/>
                <a:cs typeface="Calibri"/>
              </a:rPr>
              <a:t>are</a:t>
            </a:r>
            <a:r>
              <a:rPr lang="en-US" altLang="zh-CN" sz="3200" spc="-14" dirty="0">
                <a:solidFill>
                  <a:srgbClr val="000000"/>
                </a:solidFill>
                <a:latin typeface="Calibri"/>
                <a:ea typeface="Calibri"/>
                <a:cs typeface="Calibri"/>
              </a:rPr>
              <a:t> </a:t>
            </a:r>
            <a:r>
              <a:rPr lang="en-US" altLang="zh-CN" sz="3200" spc="-17" dirty="0">
                <a:solidFill>
                  <a:srgbClr val="000000"/>
                </a:solidFill>
                <a:latin typeface="Calibri"/>
                <a:ea typeface="Calibri"/>
                <a:cs typeface="Calibri"/>
              </a:rPr>
              <a:t>preferred.</a:t>
            </a:r>
            <a:endParaRPr lang="en-US" altLang="zh-CN" sz="3200">
              <a:latin typeface="Calibri"/>
              <a:ea typeface="Calibri"/>
              <a:cs typeface="Calibri"/>
            </a:endParaRPr>
          </a:p>
        </p:txBody>
      </p:sp>
    </p:spTree>
    <p:extLst>
      <p:ext uri="{BB962C8B-B14F-4D97-AF65-F5344CB8AC3E}">
        <p14:creationId xmlns:p14="http://schemas.microsoft.com/office/powerpoint/2010/main" val="225143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85"/>
          <p:cNvPicPr>
            <a:picLocks noChangeAspect="1"/>
          </p:cNvPicPr>
          <p:nvPr/>
        </p:nvPicPr>
        <p:blipFill>
          <a:blip r:embed="rId2"/>
          <a:stretch>
            <a:fillRect/>
          </a:stretch>
        </p:blipFill>
        <p:spPr>
          <a:xfrm>
            <a:off x="1524000" y="1"/>
            <a:ext cx="9144000" cy="6857999"/>
          </a:xfrm>
          <a:prstGeom prst="rect">
            <a:avLst/>
          </a:prstGeom>
          <a:noFill/>
        </p:spPr>
      </p:pic>
      <p:sp>
        <p:nvSpPr>
          <p:cNvPr id="86" name="Text Box86"/>
          <p:cNvSpPr txBox="1"/>
          <p:nvPr/>
        </p:nvSpPr>
        <p:spPr>
          <a:xfrm>
            <a:off x="1829715" y="614427"/>
            <a:ext cx="7669253" cy="5586145"/>
          </a:xfrm>
          <a:prstGeom prst="rect">
            <a:avLst/>
          </a:prstGeom>
        </p:spPr>
        <p:txBody>
          <a:bodyPr wrap="square" lIns="0" tIns="0" rIns="0" rtlCol="0">
            <a:spAutoFit/>
          </a:bodyPr>
          <a:lstStyle/>
          <a:p>
            <a:pPr indent="1095731">
              <a:lnSpc>
                <a:spcPts val="4786"/>
              </a:lnSpc>
            </a:pPr>
            <a:r>
              <a:rPr lang="en-US" altLang="zh-CN" sz="4400" b="1" spc="2" dirty="0">
                <a:solidFill>
                  <a:srgbClr val="000000"/>
                </a:solidFill>
                <a:latin typeface="Calibri"/>
                <a:ea typeface="Calibri"/>
                <a:cs typeface="Calibri"/>
              </a:rPr>
              <a:t>MARKET</a:t>
            </a:r>
            <a:r>
              <a:rPr lang="en-US" altLang="zh-CN" sz="4400" b="1" dirty="0">
                <a:solidFill>
                  <a:srgbClr val="000000"/>
                </a:solidFill>
                <a:latin typeface="Calibri"/>
                <a:ea typeface="Calibri"/>
                <a:cs typeface="Calibri"/>
              </a:rPr>
              <a:t> </a:t>
            </a:r>
            <a:r>
              <a:rPr lang="en-US" altLang="zh-CN" sz="4400" b="1" spc="-49" dirty="0">
                <a:solidFill>
                  <a:srgbClr val="000000"/>
                </a:solidFill>
                <a:latin typeface="Calibri"/>
                <a:ea typeface="Calibri"/>
                <a:cs typeface="Calibri"/>
              </a:rPr>
              <a:t>RELATED</a:t>
            </a:r>
            <a:r>
              <a:rPr lang="en-US" altLang="zh-CN" sz="4400" b="1" dirty="0">
                <a:solidFill>
                  <a:srgbClr val="000000"/>
                </a:solidFill>
                <a:latin typeface="Calibri"/>
                <a:ea typeface="Calibri"/>
                <a:cs typeface="Calibri"/>
              </a:rPr>
              <a:t> </a:t>
            </a:r>
            <a:r>
              <a:rPr lang="en-US" altLang="zh-CN" sz="4400" b="1" spc="-62" dirty="0">
                <a:solidFill>
                  <a:srgbClr val="000000"/>
                </a:solidFill>
                <a:latin typeface="Calibri"/>
                <a:ea typeface="Calibri"/>
                <a:cs typeface="Calibri"/>
              </a:rPr>
              <a:t>FACTORS</a:t>
            </a:r>
            <a:r>
              <a:rPr lang="en-US" altLang="zh-CN" sz="4400" b="1"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b.</a:t>
            </a:r>
            <a:r>
              <a:rPr lang="en-US" altLang="zh-CN" sz="3200" spc="13" dirty="0">
                <a:solidFill>
                  <a:srgbClr val="000000"/>
                </a:solidFill>
                <a:latin typeface="Calibri"/>
                <a:ea typeface="Calibri"/>
                <a:cs typeface="Calibri"/>
              </a:rPr>
              <a:t> </a:t>
            </a:r>
            <a:r>
              <a:rPr lang="en-US" altLang="zh-CN" sz="3200" b="1" spc="-13" dirty="0">
                <a:solidFill>
                  <a:srgbClr val="000000"/>
                </a:solidFill>
                <a:latin typeface="Calibri"/>
                <a:ea typeface="Calibri"/>
                <a:cs typeface="Calibri"/>
              </a:rPr>
              <a:t>Size</a:t>
            </a:r>
            <a:r>
              <a:rPr lang="en-US" altLang="zh-CN" sz="3200" b="1" dirty="0">
                <a:solidFill>
                  <a:srgbClr val="000000"/>
                </a:solidFill>
                <a:latin typeface="Calibri"/>
                <a:ea typeface="Calibri"/>
                <a:cs typeface="Calibri"/>
              </a:rPr>
              <a:t> </a:t>
            </a:r>
            <a:r>
              <a:rPr lang="en-US" altLang="zh-CN" sz="3200" b="1" spc="4" dirty="0">
                <a:solidFill>
                  <a:srgbClr val="000000"/>
                </a:solidFill>
                <a:latin typeface="Calibri"/>
                <a:ea typeface="Calibri"/>
                <a:cs typeface="Calibri"/>
              </a:rPr>
              <a:t>of</a:t>
            </a:r>
            <a:r>
              <a:rPr lang="en-US" altLang="zh-CN" sz="3200" b="1" spc="-15" dirty="0">
                <a:solidFill>
                  <a:srgbClr val="000000"/>
                </a:solidFill>
                <a:latin typeface="Calibri"/>
                <a:ea typeface="Calibri"/>
                <a:cs typeface="Calibri"/>
              </a:rPr>
              <a:t> </a:t>
            </a:r>
            <a:r>
              <a:rPr lang="en-US" altLang="zh-CN" sz="3200" b="1" spc="5" dirty="0">
                <a:solidFill>
                  <a:srgbClr val="000000"/>
                </a:solidFill>
                <a:latin typeface="Calibri"/>
                <a:ea typeface="Calibri"/>
                <a:cs typeface="Calibri"/>
              </a:rPr>
              <a:t>the</a:t>
            </a:r>
            <a:r>
              <a:rPr lang="en-US" altLang="zh-CN" sz="3200" b="1" spc="-13" dirty="0">
                <a:solidFill>
                  <a:srgbClr val="000000"/>
                </a:solidFill>
                <a:latin typeface="Calibri"/>
                <a:ea typeface="Calibri"/>
                <a:cs typeface="Calibri"/>
              </a:rPr>
              <a:t> </a:t>
            </a:r>
            <a:r>
              <a:rPr lang="en-US" altLang="zh-CN" sz="3200" b="1" spc="-14" dirty="0">
                <a:solidFill>
                  <a:srgbClr val="000000"/>
                </a:solidFill>
                <a:latin typeface="Calibri"/>
                <a:ea typeface="Calibri"/>
                <a:cs typeface="Calibri"/>
              </a:rPr>
              <a:t>market:</a:t>
            </a:r>
            <a:r>
              <a:rPr lang="en-US" altLang="zh-CN" sz="3200" b="1"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In</a:t>
            </a:r>
            <a:r>
              <a:rPr lang="en-US" altLang="zh-CN" sz="3200" spc="12"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case</a:t>
            </a:r>
            <a:r>
              <a:rPr lang="en-US" altLang="zh-CN" sz="3200" spc="-19"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the</a:t>
            </a:r>
            <a:r>
              <a:rPr lang="en-US" altLang="zh-CN" sz="3200" spc="-11"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number</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of</a:t>
            </a:r>
            <a:r>
              <a:rPr lang="en-US" altLang="zh-CN" sz="3200" spc="-5" dirty="0">
                <a:solidFill>
                  <a:srgbClr val="000000"/>
                </a:solidFill>
                <a:latin typeface="Calibri"/>
                <a:ea typeface="Calibri"/>
                <a:cs typeface="Calibri"/>
              </a:rPr>
              <a:t> </a:t>
            </a:r>
            <a:r>
              <a:rPr lang="en-US" altLang="zh-CN" sz="3200" spc="-15" dirty="0">
                <a:solidFill>
                  <a:srgbClr val="000000"/>
                </a:solidFill>
                <a:latin typeface="Calibri"/>
                <a:ea typeface="Calibri"/>
                <a:cs typeface="Calibri"/>
              </a:rPr>
              <a:t>buyers</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is</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small</a:t>
            </a:r>
            <a:r>
              <a:rPr lang="en-US" altLang="zh-CN" sz="3200" spc="15"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shorter</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channels</a:t>
            </a:r>
            <a:r>
              <a:rPr lang="en-US" altLang="zh-CN" sz="3200"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are</a:t>
            </a:r>
            <a:r>
              <a:rPr lang="en-US" altLang="zh-CN" sz="3200" spc="-17"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used.</a:t>
            </a:r>
            <a:r>
              <a:rPr lang="en-US" altLang="zh-CN" sz="3200" spc="723"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But</a:t>
            </a:r>
            <a:r>
              <a:rPr lang="en-US" altLang="zh-CN" sz="3200" spc="-11"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indirect</a:t>
            </a:r>
            <a:r>
              <a:rPr lang="en-US" altLang="zh-CN" sz="3200" spc="13"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channels</a:t>
            </a:r>
            <a:r>
              <a:rPr lang="en-US" altLang="zh-CN" sz="3200" spc="-16"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required</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when</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20" dirty="0">
                <a:solidFill>
                  <a:srgbClr val="000000"/>
                </a:solidFill>
                <a:latin typeface="Calibri"/>
                <a:ea typeface="Calibri"/>
                <a:cs typeface="Calibri"/>
              </a:rPr>
              <a:t>market</a:t>
            </a:r>
            <a:r>
              <a:rPr lang="en-US" altLang="zh-CN" sz="3200"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consists</a:t>
            </a:r>
            <a:r>
              <a:rPr lang="en-US" altLang="zh-CN" sz="3200" spc="5"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of </a:t>
            </a:r>
            <a:r>
              <a:rPr lang="en-US" altLang="zh-CN" sz="3200" spc="-14" dirty="0">
                <a:solidFill>
                  <a:srgbClr val="000000"/>
                </a:solidFill>
                <a:latin typeface="Calibri"/>
                <a:ea typeface="Calibri"/>
                <a:cs typeface="Calibri"/>
              </a:rPr>
              <a:t>large</a:t>
            </a:r>
            <a:r>
              <a:rPr lang="en-US" altLang="zh-CN" sz="3200" dirty="0">
                <a:solidFill>
                  <a:srgbClr val="000000"/>
                </a:solidFill>
                <a:latin typeface="Calibri"/>
                <a:ea typeface="Calibri"/>
                <a:cs typeface="Calibri"/>
              </a:rPr>
              <a:t> number</a:t>
            </a:r>
            <a:r>
              <a:rPr lang="en-US" altLang="zh-CN" sz="3200" spc="17"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of </a:t>
            </a:r>
            <a:r>
              <a:rPr lang="en-US" altLang="zh-CN" sz="3200" spc="-11" dirty="0">
                <a:solidFill>
                  <a:srgbClr val="000000"/>
                </a:solidFill>
                <a:latin typeface="Calibri"/>
                <a:ea typeface="Calibri"/>
                <a:cs typeface="Calibri"/>
              </a:rPr>
              <a:t>customers.</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c.</a:t>
            </a:r>
            <a:r>
              <a:rPr lang="en-US" altLang="zh-CN" sz="3200" dirty="0">
                <a:solidFill>
                  <a:srgbClr val="000000"/>
                </a:solidFill>
                <a:latin typeface="Calibri"/>
                <a:ea typeface="Calibri"/>
                <a:cs typeface="Calibri"/>
              </a:rPr>
              <a:t> </a:t>
            </a:r>
            <a:r>
              <a:rPr lang="en-US" altLang="zh-CN" sz="3200" b="1" spc="-6" dirty="0">
                <a:solidFill>
                  <a:srgbClr val="000000"/>
                </a:solidFill>
                <a:latin typeface="Calibri"/>
                <a:ea typeface="Calibri"/>
                <a:cs typeface="Calibri"/>
              </a:rPr>
              <a:t>Geographical</a:t>
            </a:r>
            <a:r>
              <a:rPr lang="en-US" altLang="zh-CN" sz="3200" b="1" spc="-33" dirty="0">
                <a:solidFill>
                  <a:srgbClr val="000000"/>
                </a:solidFill>
                <a:latin typeface="Calibri"/>
                <a:ea typeface="Calibri"/>
                <a:cs typeface="Calibri"/>
              </a:rPr>
              <a:t> </a:t>
            </a:r>
            <a:r>
              <a:rPr lang="en-US" altLang="zh-CN" sz="3200" b="1" dirty="0">
                <a:solidFill>
                  <a:srgbClr val="000000"/>
                </a:solidFill>
                <a:latin typeface="Calibri"/>
                <a:ea typeface="Calibri"/>
                <a:cs typeface="Calibri"/>
              </a:rPr>
              <a:t>situation:</a:t>
            </a:r>
            <a:r>
              <a:rPr lang="en-US" altLang="zh-CN" sz="3200" b="1" spc="-39"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If</a:t>
            </a:r>
            <a:r>
              <a:rPr lang="en-US" altLang="zh-CN" sz="3200" spc="13"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15" dirty="0">
                <a:solidFill>
                  <a:srgbClr val="000000"/>
                </a:solidFill>
                <a:latin typeface="Calibri"/>
                <a:ea typeface="Calibri"/>
                <a:cs typeface="Calibri"/>
              </a:rPr>
              <a:t>buyers</a:t>
            </a:r>
            <a:r>
              <a:rPr lang="en-US" altLang="zh-CN" sz="3200" dirty="0">
                <a:solidFill>
                  <a:srgbClr val="000000"/>
                </a:solidFill>
                <a:latin typeface="Calibri"/>
                <a:ea typeface="Calibri"/>
                <a:cs typeface="Calibri"/>
              </a:rPr>
              <a:t> </a:t>
            </a:r>
            <a:r>
              <a:rPr lang="en-US" altLang="zh-CN" sz="3200" spc="-13" dirty="0">
                <a:solidFill>
                  <a:srgbClr val="000000"/>
                </a:solidFill>
                <a:latin typeface="Calibri"/>
                <a:ea typeface="Calibri"/>
                <a:cs typeface="Calibri"/>
              </a:rPr>
              <a:t>are</a:t>
            </a:r>
            <a:r>
              <a:rPr lang="en-US" altLang="zh-CN" sz="3200" spc="723" dirty="0">
                <a:solidFill>
                  <a:srgbClr val="000000"/>
                </a:solidFill>
                <a:latin typeface="Calibri"/>
                <a:ea typeface="Calibri"/>
                <a:cs typeface="Calibri"/>
              </a:rPr>
              <a:t> </a:t>
            </a:r>
            <a:r>
              <a:rPr lang="en-US" altLang="zh-CN" sz="3200" spc="-13" dirty="0">
                <a:solidFill>
                  <a:srgbClr val="000000"/>
                </a:solidFill>
                <a:latin typeface="Calibri"/>
                <a:ea typeface="Calibri"/>
                <a:cs typeface="Calibri"/>
              </a:rPr>
              <a:t>concentrated</a:t>
            </a:r>
            <a:r>
              <a:rPr lang="en-US" altLang="zh-CN" sz="3200" spc="-16"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in</a:t>
            </a:r>
            <a:r>
              <a:rPr lang="en-US" altLang="zh-CN" sz="3200" spc="13"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a </a:t>
            </a:r>
            <a:r>
              <a:rPr lang="en-US" altLang="zh-CN" sz="3200" spc="-7" dirty="0">
                <a:solidFill>
                  <a:srgbClr val="000000"/>
                </a:solidFill>
                <a:latin typeface="Calibri"/>
                <a:ea typeface="Calibri"/>
                <a:cs typeface="Calibri"/>
              </a:rPr>
              <a:t>limited</a:t>
            </a:r>
            <a:r>
              <a:rPr lang="en-US" altLang="zh-CN" sz="3200" spc="25"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area,</a:t>
            </a:r>
            <a:r>
              <a:rPr lang="en-US" altLang="zh-CN" sz="3200" spc="-15"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direct</a:t>
            </a:r>
            <a:r>
              <a:rPr lang="en-US" altLang="zh-CN" sz="3200" spc="-14"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selling</a:t>
            </a:r>
            <a:r>
              <a:rPr lang="en-US" altLang="zh-CN" sz="3200" spc="723"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can</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be</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used.</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But</a:t>
            </a:r>
            <a:r>
              <a:rPr lang="en-US" altLang="zh-CN" sz="3200" spc="-12"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widely</a:t>
            </a:r>
            <a:r>
              <a:rPr lang="en-US" altLang="zh-CN" sz="3200" dirty="0">
                <a:solidFill>
                  <a:srgbClr val="000000"/>
                </a:solidFill>
                <a:latin typeface="Calibri"/>
                <a:ea typeface="Calibri"/>
                <a:cs typeface="Calibri"/>
              </a:rPr>
              <a:t> </a:t>
            </a:r>
            <a:r>
              <a:rPr lang="en-US" altLang="zh-CN" sz="3200" spc="-19" dirty="0">
                <a:solidFill>
                  <a:srgbClr val="000000"/>
                </a:solidFill>
                <a:latin typeface="Calibri"/>
                <a:ea typeface="Calibri"/>
                <a:cs typeface="Calibri"/>
              </a:rPr>
              <a:t>scattered</a:t>
            </a:r>
            <a:r>
              <a:rPr lang="en-US" altLang="zh-CN" sz="3200" spc="-14" dirty="0">
                <a:solidFill>
                  <a:srgbClr val="000000"/>
                </a:solidFill>
                <a:latin typeface="Calibri"/>
                <a:ea typeface="Calibri"/>
                <a:cs typeface="Calibri"/>
              </a:rPr>
              <a:t> customers</a:t>
            </a:r>
            <a:r>
              <a:rPr lang="en-US" altLang="zh-CN" sz="3200"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require</a:t>
            </a:r>
            <a:r>
              <a:rPr lang="en-US" altLang="zh-CN" sz="3200" spc="-13"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use </a:t>
            </a:r>
            <a:r>
              <a:rPr lang="en-US" altLang="zh-CN" sz="3200" spc="4"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middlemen.</a:t>
            </a:r>
            <a:endParaRPr lang="en-US" altLang="zh-CN" sz="3200">
              <a:latin typeface="Calibri"/>
              <a:ea typeface="Calibri"/>
              <a:cs typeface="Calibri"/>
            </a:endParaRPr>
          </a:p>
        </p:txBody>
      </p:sp>
    </p:spTree>
    <p:extLst>
      <p:ext uri="{BB962C8B-B14F-4D97-AF65-F5344CB8AC3E}">
        <p14:creationId xmlns:p14="http://schemas.microsoft.com/office/powerpoint/2010/main" val="11803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
          <p:cNvPicPr>
            <a:picLocks noChangeAspect="1"/>
          </p:cNvPicPr>
          <p:nvPr/>
        </p:nvPicPr>
        <p:blipFill>
          <a:blip r:embed="rId2"/>
          <a:stretch>
            <a:fillRect/>
          </a:stretch>
        </p:blipFill>
        <p:spPr>
          <a:xfrm>
            <a:off x="1524000" y="12699"/>
            <a:ext cx="9144000" cy="6832600"/>
          </a:xfrm>
          <a:prstGeom prst="rect">
            <a:avLst/>
          </a:prstGeom>
          <a:noFill/>
        </p:spPr>
      </p:pic>
      <p:sp>
        <p:nvSpPr>
          <p:cNvPr id="4" name="Text Box4"/>
          <p:cNvSpPr txBox="1"/>
          <p:nvPr/>
        </p:nvSpPr>
        <p:spPr>
          <a:xfrm>
            <a:off x="3099181" y="331725"/>
            <a:ext cx="6032596" cy="559127"/>
          </a:xfrm>
          <a:prstGeom prst="rect">
            <a:avLst/>
          </a:prstGeom>
        </p:spPr>
        <p:txBody>
          <a:bodyPr wrap="square" lIns="0" tIns="0" rIns="0" rtlCol="0">
            <a:spAutoFit/>
          </a:bodyPr>
          <a:lstStyle/>
          <a:p>
            <a:pPr>
              <a:lnSpc>
                <a:spcPts val="3996"/>
              </a:lnSpc>
            </a:pPr>
            <a:r>
              <a:rPr lang="en-US" altLang="zh-CN" sz="4000" spc="-2" dirty="0">
                <a:solidFill>
                  <a:srgbClr val="000000"/>
                </a:solidFill>
                <a:latin typeface="Calibri"/>
                <a:ea typeface="Calibri"/>
                <a:cs typeface="Calibri"/>
              </a:rPr>
              <a:t>CHANNELS</a:t>
            </a:r>
            <a:r>
              <a:rPr lang="en-US" altLang="zh-CN" sz="4000" spc="25" dirty="0">
                <a:solidFill>
                  <a:srgbClr val="000000"/>
                </a:solidFill>
                <a:latin typeface="Calibri"/>
                <a:ea typeface="Calibri"/>
                <a:cs typeface="Calibri"/>
              </a:rPr>
              <a:t> </a:t>
            </a:r>
            <a:r>
              <a:rPr lang="en-US" altLang="zh-CN" sz="4000" dirty="0">
                <a:solidFill>
                  <a:srgbClr val="000000"/>
                </a:solidFill>
                <a:latin typeface="Calibri"/>
                <a:ea typeface="Calibri"/>
                <a:cs typeface="Calibri"/>
              </a:rPr>
              <a:t>OF</a:t>
            </a:r>
            <a:r>
              <a:rPr lang="en-US" altLang="zh-CN" sz="4000" spc="-5" dirty="0">
                <a:solidFill>
                  <a:srgbClr val="000000"/>
                </a:solidFill>
                <a:latin typeface="Calibri"/>
                <a:ea typeface="Calibri"/>
                <a:cs typeface="Calibri"/>
              </a:rPr>
              <a:t> </a:t>
            </a:r>
            <a:r>
              <a:rPr lang="en-US" altLang="zh-CN" sz="4000" spc="-3" dirty="0">
                <a:solidFill>
                  <a:srgbClr val="000000"/>
                </a:solidFill>
                <a:latin typeface="Calibri"/>
                <a:ea typeface="Calibri"/>
                <a:cs typeface="Calibri"/>
              </a:rPr>
              <a:t>DISTRIBUTION</a:t>
            </a:r>
            <a:endParaRPr lang="en-US" altLang="zh-CN" sz="4000">
              <a:latin typeface="Calibri"/>
              <a:ea typeface="Calibri"/>
              <a:cs typeface="Calibri"/>
            </a:endParaRPr>
          </a:p>
        </p:txBody>
      </p:sp>
      <p:sp>
        <p:nvSpPr>
          <p:cNvPr id="5" name="Text Box5"/>
          <p:cNvSpPr txBox="1"/>
          <p:nvPr/>
        </p:nvSpPr>
        <p:spPr>
          <a:xfrm>
            <a:off x="1615440" y="1109980"/>
            <a:ext cx="8374762" cy="3059812"/>
          </a:xfrm>
          <a:prstGeom prst="rect">
            <a:avLst/>
          </a:prstGeom>
        </p:spPr>
        <p:txBody>
          <a:bodyPr wrap="square" lIns="0" tIns="0" rIns="0" rtlCol="0">
            <a:spAutoFit/>
          </a:bodyPr>
          <a:lstStyle/>
          <a:p>
            <a:pPr marL="342900" indent="-342900">
              <a:lnSpc>
                <a:spcPts val="4726"/>
              </a:lnSpc>
            </a:pPr>
            <a:r>
              <a:rPr lang="en-US" altLang="zh-CN" sz="3000" dirty="0">
                <a:solidFill>
                  <a:srgbClr val="000000"/>
                </a:solidFill>
                <a:latin typeface="Arial"/>
                <a:ea typeface="Arial"/>
                <a:cs typeface="Arial"/>
              </a:rPr>
              <a:t>•</a:t>
            </a:r>
            <a:r>
              <a:rPr lang="en-US" altLang="zh-CN" sz="3000" spc="816" dirty="0">
                <a:solidFill>
                  <a:srgbClr val="000000"/>
                </a:solidFill>
                <a:latin typeface="Arial"/>
                <a:ea typeface="Arial"/>
                <a:cs typeface="Arial"/>
              </a:rPr>
              <a:t> </a:t>
            </a:r>
            <a:r>
              <a:rPr lang="en-US" altLang="zh-CN" sz="3000" spc="-2" dirty="0">
                <a:solidFill>
                  <a:srgbClr val="000000"/>
                </a:solidFill>
                <a:latin typeface="Calibri"/>
                <a:ea typeface="Calibri"/>
                <a:cs typeface="Calibri"/>
              </a:rPr>
              <a:t>Channel</a:t>
            </a:r>
            <a:r>
              <a:rPr lang="en-US" altLang="zh-CN" sz="3000" spc="-7"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of</a:t>
            </a:r>
            <a:r>
              <a:rPr lang="en-US" altLang="zh-CN" sz="3000" spc="9" dirty="0">
                <a:solidFill>
                  <a:srgbClr val="000000"/>
                </a:solidFill>
                <a:latin typeface="Calibri"/>
                <a:ea typeface="Calibri"/>
                <a:cs typeface="Calibri"/>
              </a:rPr>
              <a:t> </a:t>
            </a:r>
            <a:r>
              <a:rPr lang="en-US" altLang="zh-CN" sz="3000" spc="-4" dirty="0">
                <a:solidFill>
                  <a:srgbClr val="000000"/>
                </a:solidFill>
                <a:latin typeface="Calibri"/>
                <a:ea typeface="Calibri"/>
                <a:cs typeface="Calibri"/>
              </a:rPr>
              <a:t>distribution</a:t>
            </a:r>
            <a:r>
              <a:rPr lang="en-US" altLang="zh-CN" sz="3000" spc="6"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is</a:t>
            </a:r>
            <a:r>
              <a:rPr lang="en-US" altLang="zh-CN" sz="3000" spc="-9"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the</a:t>
            </a:r>
            <a:r>
              <a:rPr lang="en-US" altLang="zh-CN" sz="3000" spc="-12" dirty="0">
                <a:solidFill>
                  <a:srgbClr val="000000"/>
                </a:solidFill>
                <a:latin typeface="Calibri"/>
                <a:ea typeface="Calibri"/>
                <a:cs typeface="Calibri"/>
              </a:rPr>
              <a:t> </a:t>
            </a:r>
            <a:r>
              <a:rPr lang="en-US" altLang="zh-CN" sz="3000" spc="-6" dirty="0">
                <a:solidFill>
                  <a:srgbClr val="000000"/>
                </a:solidFill>
                <a:latin typeface="Calibri"/>
                <a:ea typeface="Calibri"/>
                <a:cs typeface="Calibri"/>
              </a:rPr>
              <a:t>path</a:t>
            </a:r>
            <a:r>
              <a:rPr lang="en-US" altLang="zh-CN" sz="3000" spc="-18" dirty="0">
                <a:solidFill>
                  <a:srgbClr val="000000"/>
                </a:solidFill>
                <a:latin typeface="Calibri"/>
                <a:ea typeface="Calibri"/>
                <a:cs typeface="Calibri"/>
              </a:rPr>
              <a:t> </a:t>
            </a:r>
            <a:r>
              <a:rPr lang="en-US" altLang="zh-CN" sz="3000" spc="-7" dirty="0">
                <a:solidFill>
                  <a:srgbClr val="000000"/>
                </a:solidFill>
                <a:latin typeface="Calibri"/>
                <a:ea typeface="Calibri"/>
                <a:cs typeface="Calibri"/>
              </a:rPr>
              <a:t>through</a:t>
            </a:r>
            <a:r>
              <a:rPr lang="en-US" altLang="zh-CN" sz="3000" dirty="0">
                <a:solidFill>
                  <a:srgbClr val="000000"/>
                </a:solidFill>
                <a:latin typeface="Calibri"/>
                <a:ea typeface="Calibri"/>
                <a:cs typeface="Calibri"/>
              </a:rPr>
              <a:t> which</a:t>
            </a:r>
            <a:r>
              <a:rPr lang="en-US" altLang="zh-CN" sz="3000" spc="678" dirty="0">
                <a:solidFill>
                  <a:srgbClr val="000000"/>
                </a:solidFill>
                <a:latin typeface="Calibri"/>
                <a:ea typeface="Calibri"/>
                <a:cs typeface="Calibri"/>
              </a:rPr>
              <a:t> </a:t>
            </a:r>
            <a:r>
              <a:rPr lang="en-US" altLang="zh-CN" sz="3000" spc="-7" dirty="0">
                <a:solidFill>
                  <a:srgbClr val="000000"/>
                </a:solidFill>
                <a:latin typeface="Calibri"/>
                <a:ea typeface="Calibri"/>
                <a:cs typeface="Calibri"/>
              </a:rPr>
              <a:t>products</a:t>
            </a:r>
            <a:r>
              <a:rPr lang="en-US" altLang="zh-CN" sz="3000" dirty="0">
                <a:solidFill>
                  <a:srgbClr val="000000"/>
                </a:solidFill>
                <a:latin typeface="Calibri"/>
                <a:ea typeface="Calibri"/>
                <a:cs typeface="Calibri"/>
              </a:rPr>
              <a:t> </a:t>
            </a:r>
            <a:r>
              <a:rPr lang="en-US" altLang="zh-CN" sz="3000" spc="-7" dirty="0">
                <a:solidFill>
                  <a:srgbClr val="000000"/>
                </a:solidFill>
                <a:latin typeface="Calibri"/>
                <a:ea typeface="Calibri"/>
                <a:cs typeface="Calibri"/>
              </a:rPr>
              <a:t>move</a:t>
            </a:r>
            <a:r>
              <a:rPr lang="en-US" altLang="zh-CN" sz="3000" spc="-12" dirty="0">
                <a:solidFill>
                  <a:srgbClr val="000000"/>
                </a:solidFill>
                <a:latin typeface="Calibri"/>
                <a:ea typeface="Calibri"/>
                <a:cs typeface="Calibri"/>
              </a:rPr>
              <a:t> </a:t>
            </a:r>
            <a:r>
              <a:rPr lang="en-US" altLang="zh-CN" sz="3000" spc="-14" dirty="0">
                <a:solidFill>
                  <a:srgbClr val="000000"/>
                </a:solidFill>
                <a:latin typeface="Calibri"/>
                <a:ea typeface="Calibri"/>
                <a:cs typeface="Calibri"/>
              </a:rPr>
              <a:t>from</a:t>
            </a:r>
            <a:r>
              <a:rPr lang="en-US" altLang="zh-CN" sz="3000" spc="11"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the</a:t>
            </a:r>
            <a:r>
              <a:rPr lang="en-US" altLang="zh-CN" sz="3000" spc="-12" dirty="0">
                <a:solidFill>
                  <a:srgbClr val="000000"/>
                </a:solidFill>
                <a:latin typeface="Calibri"/>
                <a:ea typeface="Calibri"/>
                <a:cs typeface="Calibri"/>
              </a:rPr>
              <a:t> </a:t>
            </a:r>
            <a:r>
              <a:rPr lang="en-US" altLang="zh-CN" sz="3000" spc="-2" dirty="0">
                <a:solidFill>
                  <a:srgbClr val="000000"/>
                </a:solidFill>
                <a:latin typeface="Calibri"/>
                <a:ea typeface="Calibri"/>
                <a:cs typeface="Calibri"/>
              </a:rPr>
              <a:t>place</a:t>
            </a:r>
            <a:r>
              <a:rPr lang="en-US" altLang="zh-CN" sz="3000" spc="-17"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of </a:t>
            </a:r>
            <a:r>
              <a:rPr lang="en-US" altLang="zh-CN" sz="3000" spc="-5" dirty="0">
                <a:solidFill>
                  <a:srgbClr val="000000"/>
                </a:solidFill>
                <a:latin typeface="Calibri"/>
                <a:ea typeface="Calibri"/>
                <a:cs typeface="Calibri"/>
              </a:rPr>
              <a:t>production</a:t>
            </a:r>
            <a:r>
              <a:rPr lang="en-US" altLang="zh-CN" sz="3000" dirty="0">
                <a:solidFill>
                  <a:srgbClr val="000000"/>
                </a:solidFill>
                <a:latin typeface="Calibri"/>
                <a:ea typeface="Calibri"/>
                <a:cs typeface="Calibri"/>
              </a:rPr>
              <a:t> </a:t>
            </a:r>
            <a:r>
              <a:rPr lang="en-US" altLang="zh-CN" sz="3000" spc="-8" dirty="0">
                <a:solidFill>
                  <a:srgbClr val="000000"/>
                </a:solidFill>
                <a:latin typeface="Calibri"/>
                <a:ea typeface="Calibri"/>
                <a:cs typeface="Calibri"/>
              </a:rPr>
              <a:t>to</a:t>
            </a:r>
            <a:r>
              <a:rPr lang="en-US" altLang="zh-CN" sz="3000" spc="-15"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the </a:t>
            </a:r>
            <a:r>
              <a:rPr lang="en-US" altLang="zh-CN" sz="3000" spc="-2" dirty="0">
                <a:solidFill>
                  <a:srgbClr val="000000"/>
                </a:solidFill>
                <a:latin typeface="Calibri"/>
                <a:ea typeface="Calibri"/>
                <a:cs typeface="Calibri"/>
              </a:rPr>
              <a:t>place</a:t>
            </a:r>
            <a:r>
              <a:rPr lang="en-US" altLang="zh-CN" sz="3000" dirty="0">
                <a:solidFill>
                  <a:srgbClr val="000000"/>
                </a:solidFill>
                <a:latin typeface="Calibri"/>
                <a:ea typeface="Calibri"/>
                <a:cs typeface="Calibri"/>
              </a:rPr>
              <a:t> of</a:t>
            </a:r>
            <a:r>
              <a:rPr lang="en-US" altLang="zh-CN" sz="3000" spc="-11" dirty="0">
                <a:solidFill>
                  <a:srgbClr val="000000"/>
                </a:solidFill>
                <a:latin typeface="Calibri"/>
                <a:ea typeface="Calibri"/>
                <a:cs typeface="Calibri"/>
              </a:rPr>
              <a:t> </a:t>
            </a:r>
            <a:r>
              <a:rPr lang="en-US" altLang="zh-CN" sz="3000" spc="-8" dirty="0">
                <a:solidFill>
                  <a:srgbClr val="000000"/>
                </a:solidFill>
                <a:latin typeface="Calibri"/>
                <a:ea typeface="Calibri"/>
                <a:cs typeface="Calibri"/>
              </a:rPr>
              <a:t>ultimate</a:t>
            </a:r>
            <a:r>
              <a:rPr lang="en-US" altLang="zh-CN" sz="3000" spc="-11" dirty="0">
                <a:solidFill>
                  <a:srgbClr val="000000"/>
                </a:solidFill>
                <a:latin typeface="Calibri"/>
                <a:ea typeface="Calibri"/>
                <a:cs typeface="Calibri"/>
              </a:rPr>
              <a:t> </a:t>
            </a:r>
            <a:r>
              <a:rPr lang="en-US" altLang="zh-CN" sz="3000" spc="-2" dirty="0">
                <a:solidFill>
                  <a:srgbClr val="000000"/>
                </a:solidFill>
                <a:latin typeface="Calibri"/>
                <a:ea typeface="Calibri"/>
                <a:cs typeface="Calibri"/>
              </a:rPr>
              <a:t>consumption.</a:t>
            </a:r>
            <a:r>
              <a:rPr lang="en-US" altLang="zh-CN" sz="3000" dirty="0">
                <a:solidFill>
                  <a:srgbClr val="000000"/>
                </a:solidFill>
                <a:latin typeface="Calibri"/>
                <a:ea typeface="Calibri"/>
                <a:cs typeface="Calibri"/>
              </a:rPr>
              <a:t> It</a:t>
            </a:r>
            <a:r>
              <a:rPr lang="en-US" altLang="zh-CN" sz="3000" spc="-15"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is</a:t>
            </a:r>
            <a:r>
              <a:rPr lang="en-US" altLang="zh-CN" sz="3000" spc="-9"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the</a:t>
            </a:r>
            <a:r>
              <a:rPr lang="en-US" altLang="zh-CN" sz="3000" spc="-12" dirty="0">
                <a:solidFill>
                  <a:srgbClr val="000000"/>
                </a:solidFill>
                <a:latin typeface="Calibri"/>
                <a:ea typeface="Calibri"/>
                <a:cs typeface="Calibri"/>
              </a:rPr>
              <a:t> </a:t>
            </a:r>
            <a:r>
              <a:rPr lang="en-US" altLang="zh-CN" sz="3000" spc="-3" dirty="0">
                <a:solidFill>
                  <a:srgbClr val="000000"/>
                </a:solidFill>
                <a:latin typeface="Calibri"/>
                <a:ea typeface="Calibri"/>
                <a:cs typeface="Calibri"/>
              </a:rPr>
              <a:t>connecting</a:t>
            </a:r>
            <a:r>
              <a:rPr lang="en-US" altLang="zh-CN" sz="3000" dirty="0">
                <a:solidFill>
                  <a:srgbClr val="000000"/>
                </a:solidFill>
                <a:latin typeface="Calibri"/>
                <a:ea typeface="Calibri"/>
                <a:cs typeface="Calibri"/>
              </a:rPr>
              <a:t> </a:t>
            </a:r>
            <a:r>
              <a:rPr lang="en-US" altLang="zh-CN" sz="3000" spc="-3" dirty="0">
                <a:solidFill>
                  <a:srgbClr val="000000"/>
                </a:solidFill>
                <a:latin typeface="Calibri"/>
                <a:ea typeface="Calibri"/>
                <a:cs typeface="Calibri"/>
              </a:rPr>
              <a:t>link</a:t>
            </a:r>
            <a:r>
              <a:rPr lang="en-US" altLang="zh-CN" sz="3000" dirty="0">
                <a:solidFill>
                  <a:srgbClr val="000000"/>
                </a:solidFill>
                <a:latin typeface="Calibri"/>
                <a:ea typeface="Calibri"/>
                <a:cs typeface="Calibri"/>
              </a:rPr>
              <a:t> </a:t>
            </a:r>
            <a:r>
              <a:rPr lang="en-US" altLang="zh-CN" sz="3000" spc="-6" dirty="0">
                <a:solidFill>
                  <a:srgbClr val="000000"/>
                </a:solidFill>
                <a:latin typeface="Calibri"/>
                <a:ea typeface="Calibri"/>
                <a:cs typeface="Calibri"/>
              </a:rPr>
              <a:t>between</a:t>
            </a:r>
            <a:r>
              <a:rPr lang="en-US" altLang="zh-CN" sz="3000" spc="-24"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the</a:t>
            </a:r>
            <a:r>
              <a:rPr lang="en-US" altLang="zh-CN" sz="3000" spc="-12" dirty="0">
                <a:solidFill>
                  <a:srgbClr val="000000"/>
                </a:solidFill>
                <a:latin typeface="Calibri"/>
                <a:ea typeface="Calibri"/>
                <a:cs typeface="Calibri"/>
              </a:rPr>
              <a:t> </a:t>
            </a:r>
            <a:r>
              <a:rPr lang="en-US" altLang="zh-CN" sz="3000" spc="-7" dirty="0">
                <a:solidFill>
                  <a:srgbClr val="000000"/>
                </a:solidFill>
                <a:latin typeface="Calibri"/>
                <a:ea typeface="Calibri"/>
                <a:cs typeface="Calibri"/>
              </a:rPr>
              <a:t>producer</a:t>
            </a:r>
            <a:r>
              <a:rPr lang="en-US" altLang="zh-CN" sz="3000" dirty="0">
                <a:solidFill>
                  <a:srgbClr val="000000"/>
                </a:solidFill>
                <a:latin typeface="Calibri"/>
                <a:ea typeface="Calibri"/>
                <a:cs typeface="Calibri"/>
              </a:rPr>
              <a:t> and the</a:t>
            </a:r>
            <a:r>
              <a:rPr lang="en-US" altLang="zh-CN" sz="3000" spc="-10" dirty="0">
                <a:solidFill>
                  <a:srgbClr val="000000"/>
                </a:solidFill>
                <a:latin typeface="Calibri"/>
                <a:ea typeface="Calibri"/>
                <a:cs typeface="Calibri"/>
              </a:rPr>
              <a:t> </a:t>
            </a:r>
            <a:r>
              <a:rPr lang="en-US" altLang="zh-CN" sz="3000" spc="-3" dirty="0">
                <a:solidFill>
                  <a:srgbClr val="000000"/>
                </a:solidFill>
                <a:latin typeface="Calibri"/>
                <a:ea typeface="Calibri"/>
                <a:cs typeface="Calibri"/>
              </a:rPr>
              <a:t>consumer</a:t>
            </a:r>
            <a:r>
              <a:rPr lang="en-US" altLang="zh-CN" sz="3000" spc="-9" dirty="0">
                <a:solidFill>
                  <a:srgbClr val="000000"/>
                </a:solidFill>
                <a:latin typeface="Calibri"/>
                <a:ea typeface="Calibri"/>
                <a:cs typeface="Calibri"/>
              </a:rPr>
              <a:t> </a:t>
            </a:r>
            <a:r>
              <a:rPr lang="en-US" altLang="zh-CN" sz="3000" spc="-11" dirty="0">
                <a:solidFill>
                  <a:srgbClr val="000000"/>
                </a:solidFill>
                <a:latin typeface="Calibri"/>
                <a:ea typeface="Calibri"/>
                <a:cs typeface="Calibri"/>
              </a:rPr>
              <a:t>to</a:t>
            </a:r>
            <a:r>
              <a:rPr lang="en-US" altLang="zh-CN" sz="3000" dirty="0">
                <a:solidFill>
                  <a:srgbClr val="000000"/>
                </a:solidFill>
                <a:latin typeface="Calibri"/>
                <a:ea typeface="Calibri"/>
                <a:cs typeface="Calibri"/>
              </a:rPr>
              <a:t> </a:t>
            </a:r>
            <a:r>
              <a:rPr lang="en-US" altLang="zh-CN" sz="3000" spc="-4" dirty="0">
                <a:solidFill>
                  <a:srgbClr val="000000"/>
                </a:solidFill>
                <a:latin typeface="Calibri"/>
                <a:ea typeface="Calibri"/>
                <a:cs typeface="Calibri"/>
              </a:rPr>
              <a:t>sell</a:t>
            </a:r>
            <a:r>
              <a:rPr lang="en-US" altLang="zh-CN" sz="3000" dirty="0">
                <a:solidFill>
                  <a:srgbClr val="000000"/>
                </a:solidFill>
                <a:latin typeface="Calibri"/>
                <a:ea typeface="Calibri"/>
                <a:cs typeface="Calibri"/>
              </a:rPr>
              <a:t> the</a:t>
            </a:r>
            <a:r>
              <a:rPr lang="en-US" altLang="zh-CN" sz="3000" spc="-5" dirty="0">
                <a:solidFill>
                  <a:srgbClr val="000000"/>
                </a:solidFill>
                <a:latin typeface="Calibri"/>
                <a:ea typeface="Calibri"/>
                <a:cs typeface="Calibri"/>
              </a:rPr>
              <a:t> products.</a:t>
            </a:r>
            <a:endParaRPr lang="en-US" altLang="zh-CN" sz="3000">
              <a:latin typeface="Calibri"/>
              <a:ea typeface="Calibri"/>
              <a:cs typeface="Calibri"/>
            </a:endParaRPr>
          </a:p>
        </p:txBody>
      </p:sp>
      <p:sp>
        <p:nvSpPr>
          <p:cNvPr id="6" name="Text Box6"/>
          <p:cNvSpPr txBox="1"/>
          <p:nvPr/>
        </p:nvSpPr>
        <p:spPr>
          <a:xfrm>
            <a:off x="1615440" y="4402456"/>
            <a:ext cx="8718804" cy="1777410"/>
          </a:xfrm>
          <a:prstGeom prst="rect">
            <a:avLst/>
          </a:prstGeom>
        </p:spPr>
        <p:txBody>
          <a:bodyPr wrap="square" lIns="0" tIns="0" rIns="0" rtlCol="0">
            <a:spAutoFit/>
          </a:bodyPr>
          <a:lstStyle/>
          <a:p>
            <a:pPr marL="342900" indent="-342900" algn="just">
              <a:lnSpc>
                <a:spcPts val="4516"/>
              </a:lnSpc>
            </a:pPr>
            <a:r>
              <a:rPr lang="en-US" altLang="zh-CN" sz="3000" dirty="0">
                <a:solidFill>
                  <a:srgbClr val="000000"/>
                </a:solidFill>
                <a:latin typeface="Arial"/>
                <a:ea typeface="Arial"/>
                <a:cs typeface="Arial"/>
              </a:rPr>
              <a:t>•</a:t>
            </a:r>
            <a:r>
              <a:rPr lang="en-US" altLang="zh-CN" sz="3000" spc="816" dirty="0">
                <a:solidFill>
                  <a:srgbClr val="000000"/>
                </a:solidFill>
                <a:latin typeface="Arial"/>
                <a:ea typeface="Arial"/>
                <a:cs typeface="Arial"/>
              </a:rPr>
              <a:t> </a:t>
            </a:r>
            <a:r>
              <a:rPr lang="en-US" altLang="zh-CN" sz="3000" dirty="0">
                <a:solidFill>
                  <a:srgbClr val="000000"/>
                </a:solidFill>
                <a:latin typeface="Calibri"/>
                <a:ea typeface="Calibri"/>
                <a:cs typeface="Calibri"/>
              </a:rPr>
              <a:t>It</a:t>
            </a:r>
            <a:r>
              <a:rPr lang="en-US" altLang="zh-CN" sz="3000" spc="-15" dirty="0">
                <a:solidFill>
                  <a:srgbClr val="000000"/>
                </a:solidFill>
                <a:latin typeface="Calibri"/>
                <a:ea typeface="Calibri"/>
                <a:cs typeface="Calibri"/>
              </a:rPr>
              <a:t> </a:t>
            </a:r>
            <a:r>
              <a:rPr lang="en-US" altLang="zh-CN" sz="3000" spc="-14" dirty="0">
                <a:solidFill>
                  <a:srgbClr val="000000"/>
                </a:solidFill>
                <a:latin typeface="Calibri"/>
                <a:ea typeface="Calibri"/>
                <a:cs typeface="Calibri"/>
              </a:rPr>
              <a:t>creates</a:t>
            </a:r>
            <a:r>
              <a:rPr lang="en-US" altLang="zh-CN" sz="3000" spc="-19"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the</a:t>
            </a:r>
            <a:r>
              <a:rPr lang="en-US" altLang="zh-CN" sz="3000" spc="-12" dirty="0">
                <a:solidFill>
                  <a:srgbClr val="000000"/>
                </a:solidFill>
                <a:latin typeface="Calibri"/>
                <a:ea typeface="Calibri"/>
                <a:cs typeface="Calibri"/>
              </a:rPr>
              <a:t> </a:t>
            </a:r>
            <a:r>
              <a:rPr lang="en-US" altLang="zh-CN" sz="3000" spc="-2" dirty="0">
                <a:solidFill>
                  <a:srgbClr val="000000"/>
                </a:solidFill>
                <a:latin typeface="Calibri"/>
                <a:ea typeface="Calibri"/>
                <a:cs typeface="Calibri"/>
              </a:rPr>
              <a:t>utilities</a:t>
            </a:r>
            <a:r>
              <a:rPr lang="en-US" altLang="zh-CN" sz="3000" spc="-12"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of </a:t>
            </a:r>
            <a:r>
              <a:rPr lang="en-US" altLang="zh-CN" sz="3000" spc="-2" dirty="0">
                <a:solidFill>
                  <a:srgbClr val="000000"/>
                </a:solidFill>
                <a:latin typeface="Calibri"/>
                <a:ea typeface="Calibri"/>
                <a:cs typeface="Calibri"/>
              </a:rPr>
              <a:t>time,</a:t>
            </a:r>
            <a:r>
              <a:rPr lang="en-US" altLang="zh-CN" sz="3000" spc="-8"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place</a:t>
            </a:r>
            <a:r>
              <a:rPr lang="en-US" altLang="zh-CN" sz="3000" spc="-21"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and </a:t>
            </a:r>
            <a:r>
              <a:rPr lang="en-US" altLang="zh-CN" sz="3000" spc="1" dirty="0">
                <a:solidFill>
                  <a:srgbClr val="000000"/>
                </a:solidFill>
                <a:latin typeface="Calibri"/>
                <a:ea typeface="Calibri"/>
                <a:cs typeface="Calibri"/>
              </a:rPr>
              <a:t>possession</a:t>
            </a:r>
            <a:r>
              <a:rPr lang="en-US" altLang="zh-CN" sz="3000" spc="-5" dirty="0">
                <a:solidFill>
                  <a:srgbClr val="000000"/>
                </a:solidFill>
                <a:latin typeface="Calibri"/>
                <a:ea typeface="Calibri"/>
                <a:cs typeface="Calibri"/>
              </a:rPr>
              <a:t> </a:t>
            </a:r>
            <a:r>
              <a:rPr lang="en-US" altLang="zh-CN" sz="3000" spc="-7" dirty="0">
                <a:solidFill>
                  <a:srgbClr val="000000"/>
                </a:solidFill>
                <a:latin typeface="Calibri"/>
                <a:ea typeface="Calibri"/>
                <a:cs typeface="Calibri"/>
              </a:rPr>
              <a:t>by</a:t>
            </a:r>
            <a:r>
              <a:rPr lang="en-US" altLang="zh-CN" sz="3000" dirty="0">
                <a:solidFill>
                  <a:srgbClr val="000000"/>
                </a:solidFill>
                <a:latin typeface="Calibri"/>
                <a:ea typeface="Calibri"/>
                <a:cs typeface="Calibri"/>
              </a:rPr>
              <a:t> </a:t>
            </a:r>
            <a:r>
              <a:rPr lang="en-US" altLang="zh-CN" sz="3000" spc="-1" dirty="0">
                <a:solidFill>
                  <a:srgbClr val="000000"/>
                </a:solidFill>
                <a:latin typeface="Calibri"/>
                <a:ea typeface="Calibri"/>
                <a:cs typeface="Calibri"/>
              </a:rPr>
              <a:t>bridging</a:t>
            </a:r>
            <a:r>
              <a:rPr lang="en-US" altLang="zh-CN" sz="3000" dirty="0">
                <a:solidFill>
                  <a:srgbClr val="000000"/>
                </a:solidFill>
                <a:latin typeface="Calibri"/>
                <a:ea typeface="Calibri"/>
                <a:cs typeface="Calibri"/>
              </a:rPr>
              <a:t> the</a:t>
            </a:r>
            <a:r>
              <a:rPr lang="en-US" altLang="zh-CN" sz="3000" spc="-16" dirty="0">
                <a:solidFill>
                  <a:srgbClr val="000000"/>
                </a:solidFill>
                <a:latin typeface="Calibri"/>
                <a:ea typeface="Calibri"/>
                <a:cs typeface="Calibri"/>
              </a:rPr>
              <a:t> </a:t>
            </a:r>
            <a:r>
              <a:rPr lang="en-US" altLang="zh-CN" sz="3000" spc="-19" dirty="0">
                <a:solidFill>
                  <a:srgbClr val="000000"/>
                </a:solidFill>
                <a:latin typeface="Calibri"/>
                <a:ea typeface="Calibri"/>
                <a:cs typeface="Calibri"/>
              </a:rPr>
              <a:t>gap</a:t>
            </a:r>
            <a:r>
              <a:rPr lang="en-US" altLang="zh-CN" sz="3000" dirty="0">
                <a:solidFill>
                  <a:srgbClr val="000000"/>
                </a:solidFill>
                <a:latin typeface="Calibri"/>
                <a:ea typeface="Calibri"/>
                <a:cs typeface="Calibri"/>
              </a:rPr>
              <a:t> </a:t>
            </a:r>
            <a:r>
              <a:rPr lang="en-US" altLang="zh-CN" sz="3000" spc="-6" dirty="0">
                <a:solidFill>
                  <a:srgbClr val="000000"/>
                </a:solidFill>
                <a:latin typeface="Calibri"/>
                <a:ea typeface="Calibri"/>
                <a:cs typeface="Calibri"/>
              </a:rPr>
              <a:t>between</a:t>
            </a:r>
            <a:r>
              <a:rPr lang="en-US" altLang="zh-CN" sz="3000" spc="-24"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the</a:t>
            </a:r>
            <a:r>
              <a:rPr lang="en-US" altLang="zh-CN" sz="3000" spc="-12" dirty="0">
                <a:solidFill>
                  <a:srgbClr val="000000"/>
                </a:solidFill>
                <a:latin typeface="Calibri"/>
                <a:ea typeface="Calibri"/>
                <a:cs typeface="Calibri"/>
              </a:rPr>
              <a:t> </a:t>
            </a:r>
            <a:r>
              <a:rPr lang="en-US" altLang="zh-CN" sz="3000" spc="-7" dirty="0">
                <a:solidFill>
                  <a:srgbClr val="000000"/>
                </a:solidFill>
                <a:latin typeface="Calibri"/>
                <a:ea typeface="Calibri"/>
                <a:cs typeface="Calibri"/>
              </a:rPr>
              <a:t>point</a:t>
            </a:r>
            <a:r>
              <a:rPr lang="en-US" altLang="zh-CN" sz="3000" dirty="0">
                <a:solidFill>
                  <a:srgbClr val="000000"/>
                </a:solidFill>
                <a:latin typeface="Calibri"/>
                <a:ea typeface="Calibri"/>
                <a:cs typeface="Calibri"/>
              </a:rPr>
              <a:t> of </a:t>
            </a:r>
            <a:r>
              <a:rPr lang="en-US" altLang="zh-CN" sz="3000" spc="-5" dirty="0">
                <a:solidFill>
                  <a:srgbClr val="000000"/>
                </a:solidFill>
                <a:latin typeface="Calibri"/>
                <a:ea typeface="Calibri"/>
                <a:cs typeface="Calibri"/>
              </a:rPr>
              <a:t>production</a:t>
            </a:r>
            <a:r>
              <a:rPr lang="en-US" altLang="zh-CN" sz="3000" dirty="0">
                <a:solidFill>
                  <a:srgbClr val="000000"/>
                </a:solidFill>
                <a:latin typeface="Calibri"/>
                <a:ea typeface="Calibri"/>
                <a:cs typeface="Calibri"/>
              </a:rPr>
              <a:t> and the</a:t>
            </a:r>
            <a:r>
              <a:rPr lang="en-US" altLang="zh-CN" sz="3000" spc="-12" dirty="0">
                <a:solidFill>
                  <a:srgbClr val="000000"/>
                </a:solidFill>
                <a:latin typeface="Calibri"/>
                <a:ea typeface="Calibri"/>
                <a:cs typeface="Calibri"/>
              </a:rPr>
              <a:t> </a:t>
            </a:r>
            <a:r>
              <a:rPr lang="en-US" altLang="zh-CN" sz="3000" spc="-7" dirty="0">
                <a:solidFill>
                  <a:srgbClr val="000000"/>
                </a:solidFill>
                <a:latin typeface="Calibri"/>
                <a:ea typeface="Calibri"/>
                <a:cs typeface="Calibri"/>
              </a:rPr>
              <a:t>point</a:t>
            </a:r>
            <a:r>
              <a:rPr lang="en-US" altLang="zh-CN" sz="3000" dirty="0">
                <a:solidFill>
                  <a:srgbClr val="000000"/>
                </a:solidFill>
                <a:latin typeface="Calibri"/>
                <a:ea typeface="Calibri"/>
                <a:cs typeface="Calibri"/>
              </a:rPr>
              <a:t> of </a:t>
            </a:r>
            <a:r>
              <a:rPr lang="en-US" altLang="zh-CN" sz="3000" spc="-2" dirty="0">
                <a:solidFill>
                  <a:srgbClr val="000000"/>
                </a:solidFill>
                <a:latin typeface="Calibri"/>
                <a:ea typeface="Calibri"/>
                <a:cs typeface="Calibri"/>
              </a:rPr>
              <a:t>consumption.</a:t>
            </a:r>
            <a:endParaRPr lang="en-US" altLang="zh-CN" sz="3000">
              <a:latin typeface="Calibri"/>
              <a:ea typeface="Calibri"/>
              <a:cs typeface="Calibri"/>
            </a:endParaRPr>
          </a:p>
        </p:txBody>
      </p:sp>
    </p:spTree>
    <p:extLst>
      <p:ext uri="{BB962C8B-B14F-4D97-AF65-F5344CB8AC3E}">
        <p14:creationId xmlns:p14="http://schemas.microsoft.com/office/powerpoint/2010/main" val="378982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87"/>
          <p:cNvPicPr>
            <a:picLocks noChangeAspect="1"/>
          </p:cNvPicPr>
          <p:nvPr/>
        </p:nvPicPr>
        <p:blipFill>
          <a:blip r:embed="rId2"/>
          <a:stretch>
            <a:fillRect/>
          </a:stretch>
        </p:blipFill>
        <p:spPr>
          <a:xfrm>
            <a:off x="1524000" y="12699"/>
            <a:ext cx="9144000" cy="6832600"/>
          </a:xfrm>
          <a:prstGeom prst="rect">
            <a:avLst/>
          </a:prstGeom>
          <a:noFill/>
        </p:spPr>
      </p:pic>
      <p:sp>
        <p:nvSpPr>
          <p:cNvPr id="88" name="Text Box88"/>
          <p:cNvSpPr txBox="1"/>
          <p:nvPr/>
        </p:nvSpPr>
        <p:spPr>
          <a:xfrm>
            <a:off x="2925446" y="614426"/>
            <a:ext cx="6378415" cy="610424"/>
          </a:xfrm>
          <a:prstGeom prst="rect">
            <a:avLst/>
          </a:prstGeom>
        </p:spPr>
        <p:txBody>
          <a:bodyPr wrap="square" lIns="0" tIns="0" rIns="0" rtlCol="0">
            <a:spAutoFit/>
          </a:bodyPr>
          <a:lstStyle/>
          <a:p>
            <a:pPr>
              <a:lnSpc>
                <a:spcPts val="4404"/>
              </a:lnSpc>
            </a:pPr>
            <a:r>
              <a:rPr lang="en-US" altLang="zh-CN" sz="4400" b="1" spc="2" dirty="0">
                <a:solidFill>
                  <a:srgbClr val="000000"/>
                </a:solidFill>
                <a:latin typeface="Calibri"/>
                <a:ea typeface="Calibri"/>
                <a:cs typeface="Calibri"/>
              </a:rPr>
              <a:t>MARKET</a:t>
            </a:r>
            <a:r>
              <a:rPr lang="en-US" altLang="zh-CN" sz="4400" b="1" dirty="0">
                <a:solidFill>
                  <a:srgbClr val="000000"/>
                </a:solidFill>
                <a:latin typeface="Calibri"/>
                <a:ea typeface="Calibri"/>
                <a:cs typeface="Calibri"/>
              </a:rPr>
              <a:t> </a:t>
            </a:r>
            <a:r>
              <a:rPr lang="en-US" altLang="zh-CN" sz="4400" b="1" spc="-49" dirty="0">
                <a:solidFill>
                  <a:srgbClr val="000000"/>
                </a:solidFill>
                <a:latin typeface="Calibri"/>
                <a:ea typeface="Calibri"/>
                <a:cs typeface="Calibri"/>
              </a:rPr>
              <a:t>RELATED</a:t>
            </a:r>
            <a:r>
              <a:rPr lang="en-US" altLang="zh-CN" sz="4400" b="1" dirty="0">
                <a:solidFill>
                  <a:srgbClr val="000000"/>
                </a:solidFill>
                <a:latin typeface="Calibri"/>
                <a:ea typeface="Calibri"/>
                <a:cs typeface="Calibri"/>
              </a:rPr>
              <a:t> </a:t>
            </a:r>
            <a:r>
              <a:rPr lang="en-US" altLang="zh-CN" sz="4400" b="1" spc="-62" dirty="0">
                <a:solidFill>
                  <a:srgbClr val="000000"/>
                </a:solidFill>
                <a:latin typeface="Calibri"/>
                <a:ea typeface="Calibri"/>
                <a:cs typeface="Calibri"/>
              </a:rPr>
              <a:t>FACTORS</a:t>
            </a:r>
            <a:endParaRPr lang="en-US" altLang="zh-CN" sz="4400">
              <a:latin typeface="Calibri"/>
              <a:ea typeface="Calibri"/>
              <a:cs typeface="Calibri"/>
            </a:endParaRPr>
          </a:p>
        </p:txBody>
      </p:sp>
      <p:sp>
        <p:nvSpPr>
          <p:cNvPr id="89" name="Text Box89"/>
          <p:cNvSpPr txBox="1"/>
          <p:nvPr/>
        </p:nvSpPr>
        <p:spPr>
          <a:xfrm>
            <a:off x="2072640" y="1920266"/>
            <a:ext cx="8040286" cy="1328569"/>
          </a:xfrm>
          <a:prstGeom prst="rect">
            <a:avLst/>
          </a:prstGeom>
        </p:spPr>
        <p:txBody>
          <a:bodyPr wrap="square" lIns="0" tIns="0" rIns="0" rtlCol="0">
            <a:spAutoFit/>
          </a:bodyPr>
          <a:lstStyle/>
          <a:p>
            <a:pPr>
              <a:lnSpc>
                <a:spcPts val="5042"/>
              </a:lnSpc>
            </a:pPr>
            <a:r>
              <a:rPr lang="en-US" altLang="zh-CN" sz="3600" spc="7" dirty="0">
                <a:solidFill>
                  <a:srgbClr val="000000"/>
                </a:solidFill>
                <a:latin typeface="Calibri"/>
                <a:ea typeface="Calibri"/>
                <a:cs typeface="Calibri"/>
              </a:rPr>
              <a:t>d.</a:t>
            </a:r>
            <a:r>
              <a:rPr lang="en-US" altLang="zh-CN" sz="3600" spc="-10" dirty="0">
                <a:solidFill>
                  <a:srgbClr val="000000"/>
                </a:solidFill>
                <a:latin typeface="Calibri"/>
                <a:ea typeface="Calibri"/>
                <a:cs typeface="Calibri"/>
              </a:rPr>
              <a:t> </a:t>
            </a:r>
            <a:r>
              <a:rPr lang="en-US" altLang="zh-CN" sz="3600" b="1" spc="-17" dirty="0">
                <a:solidFill>
                  <a:srgbClr val="000000"/>
                </a:solidFill>
                <a:latin typeface="Calibri"/>
                <a:ea typeface="Calibri"/>
                <a:cs typeface="Calibri"/>
              </a:rPr>
              <a:t>Size</a:t>
            </a:r>
            <a:r>
              <a:rPr lang="en-US" altLang="zh-CN" sz="3600" b="1" dirty="0">
                <a:solidFill>
                  <a:srgbClr val="000000"/>
                </a:solidFill>
                <a:latin typeface="Calibri"/>
                <a:ea typeface="Calibri"/>
                <a:cs typeface="Calibri"/>
              </a:rPr>
              <a:t> of </a:t>
            </a:r>
            <a:r>
              <a:rPr lang="en-US" altLang="zh-CN" sz="3600" b="1" spc="-8" dirty="0">
                <a:solidFill>
                  <a:srgbClr val="000000"/>
                </a:solidFill>
                <a:latin typeface="Calibri"/>
                <a:ea typeface="Calibri"/>
                <a:cs typeface="Calibri"/>
              </a:rPr>
              <a:t>order</a:t>
            </a:r>
            <a:r>
              <a:rPr lang="en-US" altLang="zh-CN" sz="3600" dirty="0">
                <a:solidFill>
                  <a:srgbClr val="000000"/>
                </a:solidFill>
                <a:latin typeface="Calibri"/>
                <a:ea typeface="Calibri"/>
                <a:cs typeface="Calibri"/>
              </a:rPr>
              <a:t>:</a:t>
            </a:r>
            <a:r>
              <a:rPr lang="en-US" altLang="zh-CN" sz="3600" spc="-9"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If</a:t>
            </a:r>
            <a:r>
              <a:rPr lang="en-US" altLang="zh-CN" sz="3600" spc="9"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the</a:t>
            </a:r>
            <a:r>
              <a:rPr lang="en-US" altLang="zh-CN" sz="3600" spc="-14" dirty="0">
                <a:solidFill>
                  <a:srgbClr val="000000"/>
                </a:solidFill>
                <a:latin typeface="Calibri"/>
                <a:ea typeface="Calibri"/>
                <a:cs typeface="Calibri"/>
              </a:rPr>
              <a:t> </a:t>
            </a:r>
            <a:r>
              <a:rPr lang="en-US" altLang="zh-CN" sz="3600" spc="-20" dirty="0">
                <a:solidFill>
                  <a:srgbClr val="000000"/>
                </a:solidFill>
                <a:latin typeface="Calibri"/>
                <a:ea typeface="Calibri"/>
                <a:cs typeface="Calibri"/>
              </a:rPr>
              <a:t>size</a:t>
            </a:r>
            <a:r>
              <a:rPr lang="en-US" altLang="zh-CN" sz="3600" dirty="0">
                <a:solidFill>
                  <a:srgbClr val="000000"/>
                </a:solidFill>
                <a:latin typeface="Calibri"/>
                <a:ea typeface="Calibri"/>
                <a:cs typeface="Calibri"/>
              </a:rPr>
              <a:t> of</a:t>
            </a:r>
            <a:r>
              <a:rPr lang="en-US" altLang="zh-CN" sz="3600" spc="-7" dirty="0">
                <a:solidFill>
                  <a:srgbClr val="000000"/>
                </a:solidFill>
                <a:latin typeface="Calibri"/>
                <a:ea typeface="Calibri"/>
                <a:cs typeface="Calibri"/>
              </a:rPr>
              <a:t> </a:t>
            </a:r>
            <a:r>
              <a:rPr lang="en-US" altLang="zh-CN" sz="3600" spc="-8" dirty="0">
                <a:solidFill>
                  <a:srgbClr val="000000"/>
                </a:solidFill>
                <a:latin typeface="Calibri"/>
                <a:ea typeface="Calibri"/>
                <a:cs typeface="Calibri"/>
              </a:rPr>
              <a:t>order</a:t>
            </a:r>
            <a:r>
              <a:rPr lang="en-US" altLang="zh-CN" sz="3600" spc="-23"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is </a:t>
            </a:r>
            <a:r>
              <a:rPr lang="en-US" altLang="zh-CN" sz="3600" spc="1" dirty="0">
                <a:solidFill>
                  <a:srgbClr val="000000"/>
                </a:solidFill>
                <a:latin typeface="Calibri"/>
                <a:ea typeface="Calibri"/>
                <a:cs typeface="Calibri"/>
              </a:rPr>
              <a:t>small,</a:t>
            </a:r>
            <a:r>
              <a:rPr lang="en-US" altLang="zh-CN" sz="3600" dirty="0">
                <a:solidFill>
                  <a:srgbClr val="000000"/>
                </a:solidFill>
                <a:latin typeface="Calibri"/>
                <a:ea typeface="Calibri"/>
                <a:cs typeface="Calibri"/>
              </a:rPr>
              <a:t> as in the</a:t>
            </a:r>
            <a:r>
              <a:rPr lang="en-US" altLang="zh-CN" sz="3600" spc="-14" dirty="0">
                <a:solidFill>
                  <a:srgbClr val="000000"/>
                </a:solidFill>
                <a:latin typeface="Calibri"/>
                <a:ea typeface="Calibri"/>
                <a:cs typeface="Calibri"/>
              </a:rPr>
              <a:t> </a:t>
            </a:r>
            <a:r>
              <a:rPr lang="en-US" altLang="zh-CN" sz="3600" spc="-5" dirty="0">
                <a:solidFill>
                  <a:srgbClr val="000000"/>
                </a:solidFill>
                <a:latin typeface="Calibri"/>
                <a:ea typeface="Calibri"/>
                <a:cs typeface="Calibri"/>
              </a:rPr>
              <a:t>case</a:t>
            </a:r>
            <a:r>
              <a:rPr lang="en-US" altLang="zh-CN" sz="3600" dirty="0">
                <a:solidFill>
                  <a:srgbClr val="000000"/>
                </a:solidFill>
                <a:latin typeface="Calibri"/>
                <a:ea typeface="Calibri"/>
                <a:cs typeface="Calibri"/>
              </a:rPr>
              <a:t> of </a:t>
            </a:r>
            <a:r>
              <a:rPr lang="en-US" altLang="zh-CN" sz="3600" spc="-11" dirty="0">
                <a:solidFill>
                  <a:srgbClr val="000000"/>
                </a:solidFill>
                <a:latin typeface="Calibri"/>
                <a:ea typeface="Calibri"/>
                <a:cs typeface="Calibri"/>
              </a:rPr>
              <a:t>most</a:t>
            </a:r>
            <a:r>
              <a:rPr lang="en-US" altLang="zh-CN" sz="3600" dirty="0">
                <a:solidFill>
                  <a:srgbClr val="000000"/>
                </a:solidFill>
                <a:latin typeface="Calibri"/>
                <a:ea typeface="Calibri"/>
                <a:cs typeface="Calibri"/>
              </a:rPr>
              <a:t> </a:t>
            </a:r>
            <a:r>
              <a:rPr lang="en-US" altLang="zh-CN" sz="3600" spc="-8" dirty="0">
                <a:solidFill>
                  <a:srgbClr val="000000"/>
                </a:solidFill>
                <a:latin typeface="Calibri"/>
                <a:ea typeface="Calibri"/>
                <a:cs typeface="Calibri"/>
              </a:rPr>
              <a:t>consumers</a:t>
            </a:r>
            <a:r>
              <a:rPr lang="en-US" altLang="zh-CN" sz="3600" spc="-30" dirty="0">
                <a:solidFill>
                  <a:srgbClr val="000000"/>
                </a:solidFill>
                <a:latin typeface="Calibri"/>
                <a:ea typeface="Calibri"/>
                <a:cs typeface="Calibri"/>
              </a:rPr>
              <a:t> </a:t>
            </a:r>
            <a:r>
              <a:rPr lang="en-US" altLang="zh-CN" sz="3600" spc="-5" dirty="0">
                <a:solidFill>
                  <a:srgbClr val="000000"/>
                </a:solidFill>
                <a:latin typeface="Calibri"/>
                <a:ea typeface="Calibri"/>
                <a:cs typeface="Calibri"/>
              </a:rPr>
              <a:t>products,</a:t>
            </a:r>
            <a:endParaRPr lang="en-US" altLang="zh-CN" sz="3600">
              <a:latin typeface="Calibri"/>
              <a:ea typeface="Calibri"/>
              <a:cs typeface="Calibri"/>
            </a:endParaRPr>
          </a:p>
        </p:txBody>
      </p:sp>
      <p:sp>
        <p:nvSpPr>
          <p:cNvPr id="90" name="Text Box90"/>
          <p:cNvSpPr txBox="1"/>
          <p:nvPr/>
        </p:nvSpPr>
        <p:spPr>
          <a:xfrm>
            <a:off x="2072640" y="3676777"/>
            <a:ext cx="7269632" cy="2162130"/>
          </a:xfrm>
          <a:prstGeom prst="rect">
            <a:avLst/>
          </a:prstGeom>
        </p:spPr>
        <p:txBody>
          <a:bodyPr wrap="square" lIns="0" tIns="0" rIns="0" rtlCol="0">
            <a:spAutoFit/>
          </a:bodyPr>
          <a:lstStyle/>
          <a:p>
            <a:pPr algn="just">
              <a:lnSpc>
                <a:spcPts val="5521"/>
              </a:lnSpc>
            </a:pPr>
            <a:r>
              <a:rPr lang="en-US" altLang="zh-CN" sz="3600" spc="-14" dirty="0">
                <a:solidFill>
                  <a:srgbClr val="000000"/>
                </a:solidFill>
                <a:latin typeface="Calibri"/>
                <a:ea typeface="Calibri"/>
                <a:cs typeface="Calibri"/>
              </a:rPr>
              <a:t>large</a:t>
            </a:r>
            <a:r>
              <a:rPr lang="en-US" altLang="zh-CN" sz="3600" spc="-24" dirty="0">
                <a:solidFill>
                  <a:srgbClr val="000000"/>
                </a:solidFill>
                <a:latin typeface="Calibri"/>
                <a:ea typeface="Calibri"/>
                <a:cs typeface="Calibri"/>
              </a:rPr>
              <a:t> </a:t>
            </a:r>
            <a:r>
              <a:rPr lang="en-US" altLang="zh-CN" sz="3600" spc="1" dirty="0">
                <a:solidFill>
                  <a:srgbClr val="000000"/>
                </a:solidFill>
                <a:latin typeface="Calibri"/>
                <a:ea typeface="Calibri"/>
                <a:cs typeface="Calibri"/>
              </a:rPr>
              <a:t>number</a:t>
            </a:r>
            <a:r>
              <a:rPr lang="en-US" altLang="zh-CN" sz="3600" spc="-25"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of </a:t>
            </a:r>
            <a:r>
              <a:rPr lang="en-US" altLang="zh-CN" sz="3600" spc="-6" dirty="0">
                <a:solidFill>
                  <a:srgbClr val="000000"/>
                </a:solidFill>
                <a:latin typeface="Calibri"/>
                <a:ea typeface="Calibri"/>
                <a:cs typeface="Calibri"/>
              </a:rPr>
              <a:t>intermediaries</a:t>
            </a:r>
            <a:r>
              <a:rPr lang="en-US" altLang="zh-CN" sz="3600" spc="-38" dirty="0">
                <a:solidFill>
                  <a:srgbClr val="000000"/>
                </a:solidFill>
                <a:latin typeface="Calibri"/>
                <a:ea typeface="Calibri"/>
                <a:cs typeface="Calibri"/>
              </a:rPr>
              <a:t> </a:t>
            </a:r>
            <a:r>
              <a:rPr lang="en-US" altLang="zh-CN" sz="3600" spc="-22" dirty="0">
                <a:solidFill>
                  <a:srgbClr val="000000"/>
                </a:solidFill>
                <a:latin typeface="Calibri"/>
                <a:ea typeface="Calibri"/>
                <a:cs typeface="Calibri"/>
              </a:rPr>
              <a:t>may</a:t>
            </a:r>
            <a:r>
              <a:rPr lang="en-US" altLang="zh-CN" sz="3600" dirty="0">
                <a:solidFill>
                  <a:srgbClr val="000000"/>
                </a:solidFill>
                <a:latin typeface="Calibri"/>
                <a:ea typeface="Calibri"/>
                <a:cs typeface="Calibri"/>
              </a:rPr>
              <a:t> be </a:t>
            </a:r>
            <a:r>
              <a:rPr lang="en-US" altLang="zh-CN" sz="3600" spc="1" dirty="0">
                <a:solidFill>
                  <a:srgbClr val="000000"/>
                </a:solidFill>
                <a:latin typeface="Calibri"/>
                <a:ea typeface="Calibri"/>
                <a:cs typeface="Calibri"/>
              </a:rPr>
              <a:t>used.</a:t>
            </a:r>
            <a:r>
              <a:rPr lang="en-US" altLang="zh-CN" sz="3600" dirty="0">
                <a:solidFill>
                  <a:srgbClr val="000000"/>
                </a:solidFill>
                <a:latin typeface="Calibri"/>
                <a:ea typeface="Calibri"/>
                <a:cs typeface="Calibri"/>
              </a:rPr>
              <a:t> But if </a:t>
            </a:r>
            <a:r>
              <a:rPr lang="en-US" altLang="zh-CN" sz="3600" spc="-21" dirty="0">
                <a:solidFill>
                  <a:srgbClr val="000000"/>
                </a:solidFill>
                <a:latin typeface="Calibri"/>
                <a:ea typeface="Calibri"/>
                <a:cs typeface="Calibri"/>
              </a:rPr>
              <a:t>size</a:t>
            </a:r>
            <a:r>
              <a:rPr lang="en-US" altLang="zh-CN" sz="3600" dirty="0">
                <a:solidFill>
                  <a:srgbClr val="000000"/>
                </a:solidFill>
                <a:latin typeface="Calibri"/>
                <a:ea typeface="Calibri"/>
                <a:cs typeface="Calibri"/>
              </a:rPr>
              <a:t> of </a:t>
            </a:r>
            <a:r>
              <a:rPr lang="en-US" altLang="zh-CN" sz="3600" spc="-8" dirty="0">
                <a:solidFill>
                  <a:srgbClr val="000000"/>
                </a:solidFill>
                <a:latin typeface="Calibri"/>
                <a:ea typeface="Calibri"/>
                <a:cs typeface="Calibri"/>
              </a:rPr>
              <a:t>order</a:t>
            </a:r>
            <a:r>
              <a:rPr lang="en-US" altLang="zh-CN" sz="3600" spc="-30" dirty="0">
                <a:solidFill>
                  <a:srgbClr val="000000"/>
                </a:solidFill>
                <a:latin typeface="Calibri"/>
                <a:ea typeface="Calibri"/>
                <a:cs typeface="Calibri"/>
              </a:rPr>
              <a:t> </a:t>
            </a:r>
            <a:r>
              <a:rPr lang="en-US" altLang="zh-CN" sz="3600" dirty="0">
                <a:solidFill>
                  <a:srgbClr val="000000"/>
                </a:solidFill>
                <a:latin typeface="Calibri"/>
                <a:ea typeface="Calibri"/>
                <a:cs typeface="Calibri"/>
              </a:rPr>
              <a:t>is </a:t>
            </a:r>
            <a:r>
              <a:rPr lang="en-US" altLang="zh-CN" sz="3600" spc="-12" dirty="0">
                <a:solidFill>
                  <a:srgbClr val="000000"/>
                </a:solidFill>
                <a:latin typeface="Calibri"/>
                <a:ea typeface="Calibri"/>
                <a:cs typeface="Calibri"/>
              </a:rPr>
              <a:t>large,</a:t>
            </a:r>
            <a:r>
              <a:rPr lang="en-US" altLang="zh-CN" sz="3600" spc="-14" dirty="0">
                <a:solidFill>
                  <a:srgbClr val="000000"/>
                </a:solidFill>
                <a:latin typeface="Calibri"/>
                <a:ea typeface="Calibri"/>
                <a:cs typeface="Calibri"/>
              </a:rPr>
              <a:t> </a:t>
            </a:r>
            <a:r>
              <a:rPr lang="en-US" altLang="zh-CN" sz="3600" spc="-7" dirty="0">
                <a:solidFill>
                  <a:srgbClr val="000000"/>
                </a:solidFill>
                <a:latin typeface="Calibri"/>
                <a:ea typeface="Calibri"/>
                <a:cs typeface="Calibri"/>
              </a:rPr>
              <a:t>direct</a:t>
            </a:r>
            <a:r>
              <a:rPr lang="en-US" altLang="zh-CN" sz="3600" dirty="0">
                <a:solidFill>
                  <a:srgbClr val="000000"/>
                </a:solidFill>
                <a:latin typeface="Calibri"/>
                <a:ea typeface="Calibri"/>
                <a:cs typeface="Calibri"/>
              </a:rPr>
              <a:t> </a:t>
            </a:r>
            <a:r>
              <a:rPr lang="en-US" altLang="zh-CN" sz="3600" spc="2" dirty="0">
                <a:solidFill>
                  <a:srgbClr val="000000"/>
                </a:solidFill>
                <a:latin typeface="Calibri"/>
                <a:ea typeface="Calibri"/>
                <a:cs typeface="Calibri"/>
              </a:rPr>
              <a:t>channels</a:t>
            </a:r>
            <a:r>
              <a:rPr lang="en-US" altLang="zh-CN" sz="3600" spc="-32" dirty="0">
                <a:solidFill>
                  <a:srgbClr val="000000"/>
                </a:solidFill>
                <a:latin typeface="Calibri"/>
                <a:ea typeface="Calibri"/>
                <a:cs typeface="Calibri"/>
              </a:rPr>
              <a:t> </a:t>
            </a:r>
            <a:r>
              <a:rPr lang="en-US" altLang="zh-CN" sz="3600" spc="-22" dirty="0">
                <a:solidFill>
                  <a:srgbClr val="000000"/>
                </a:solidFill>
                <a:latin typeface="Calibri"/>
                <a:ea typeface="Calibri"/>
                <a:cs typeface="Calibri"/>
              </a:rPr>
              <a:t>may</a:t>
            </a:r>
            <a:r>
              <a:rPr lang="en-US" altLang="zh-CN" sz="3600" dirty="0">
                <a:solidFill>
                  <a:srgbClr val="000000"/>
                </a:solidFill>
                <a:latin typeface="Calibri"/>
                <a:ea typeface="Calibri"/>
                <a:cs typeface="Calibri"/>
              </a:rPr>
              <a:t> be</a:t>
            </a:r>
            <a:r>
              <a:rPr lang="en-US" altLang="zh-CN" sz="3600" spc="-17" dirty="0">
                <a:solidFill>
                  <a:srgbClr val="000000"/>
                </a:solidFill>
                <a:latin typeface="Calibri"/>
                <a:ea typeface="Calibri"/>
                <a:cs typeface="Calibri"/>
              </a:rPr>
              <a:t> </a:t>
            </a:r>
            <a:r>
              <a:rPr lang="en-US" altLang="zh-CN" sz="3600" spc="1" dirty="0">
                <a:solidFill>
                  <a:srgbClr val="000000"/>
                </a:solidFill>
                <a:latin typeface="Calibri"/>
                <a:ea typeface="Calibri"/>
                <a:cs typeface="Calibri"/>
              </a:rPr>
              <a:t>used.</a:t>
            </a:r>
            <a:endParaRPr lang="en-US" altLang="zh-CN" sz="3600">
              <a:latin typeface="Calibri"/>
              <a:ea typeface="Calibri"/>
              <a:cs typeface="Calibri"/>
            </a:endParaRPr>
          </a:p>
        </p:txBody>
      </p:sp>
    </p:spTree>
    <p:extLst>
      <p:ext uri="{BB962C8B-B14F-4D97-AF65-F5344CB8AC3E}">
        <p14:creationId xmlns:p14="http://schemas.microsoft.com/office/powerpoint/2010/main" val="1606299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91"/>
          <p:cNvPicPr>
            <a:picLocks noChangeAspect="1"/>
          </p:cNvPicPr>
          <p:nvPr/>
        </p:nvPicPr>
        <p:blipFill>
          <a:blip r:embed="rId2"/>
          <a:stretch>
            <a:fillRect/>
          </a:stretch>
        </p:blipFill>
        <p:spPr>
          <a:xfrm>
            <a:off x="1524000" y="1"/>
            <a:ext cx="9144000" cy="6857999"/>
          </a:xfrm>
          <a:prstGeom prst="rect">
            <a:avLst/>
          </a:prstGeom>
          <a:noFill/>
        </p:spPr>
      </p:pic>
      <p:sp>
        <p:nvSpPr>
          <p:cNvPr id="92" name="Text Box92"/>
          <p:cNvSpPr txBox="1"/>
          <p:nvPr/>
        </p:nvSpPr>
        <p:spPr>
          <a:xfrm>
            <a:off x="2984882" y="614426"/>
            <a:ext cx="6261521" cy="610424"/>
          </a:xfrm>
          <a:prstGeom prst="rect">
            <a:avLst/>
          </a:prstGeom>
        </p:spPr>
        <p:txBody>
          <a:bodyPr wrap="square" lIns="0" tIns="0" rIns="0" rtlCol="0">
            <a:spAutoFit/>
          </a:bodyPr>
          <a:lstStyle/>
          <a:p>
            <a:pPr>
              <a:lnSpc>
                <a:spcPts val="4404"/>
              </a:lnSpc>
            </a:pPr>
            <a:r>
              <a:rPr lang="en-US" altLang="zh-CN" sz="4400" b="1" spc="21" dirty="0">
                <a:solidFill>
                  <a:srgbClr val="000000"/>
                </a:solidFill>
                <a:latin typeface="Calibri"/>
                <a:ea typeface="Calibri"/>
                <a:cs typeface="Calibri"/>
              </a:rPr>
              <a:t>3.</a:t>
            </a:r>
            <a:r>
              <a:rPr lang="en-US" altLang="zh-CN" sz="4400" b="1" spc="-19" dirty="0">
                <a:solidFill>
                  <a:srgbClr val="000000"/>
                </a:solidFill>
                <a:latin typeface="Calibri"/>
                <a:ea typeface="Calibri"/>
                <a:cs typeface="Calibri"/>
              </a:rPr>
              <a:t> </a:t>
            </a:r>
            <a:r>
              <a:rPr lang="en-US" altLang="zh-CN" sz="4400" b="1" spc="-10" dirty="0">
                <a:solidFill>
                  <a:srgbClr val="000000"/>
                </a:solidFill>
                <a:latin typeface="Calibri"/>
                <a:ea typeface="Calibri"/>
                <a:cs typeface="Calibri"/>
              </a:rPr>
              <a:t>Company</a:t>
            </a:r>
            <a:r>
              <a:rPr lang="en-US" altLang="zh-CN" sz="4400" b="1" dirty="0">
                <a:solidFill>
                  <a:srgbClr val="000000"/>
                </a:solidFill>
                <a:latin typeface="Calibri"/>
                <a:ea typeface="Calibri"/>
                <a:cs typeface="Calibri"/>
              </a:rPr>
              <a:t> </a:t>
            </a:r>
            <a:r>
              <a:rPr lang="en-US" altLang="zh-CN" sz="4400" b="1" spc="-21" dirty="0">
                <a:solidFill>
                  <a:srgbClr val="000000"/>
                </a:solidFill>
                <a:latin typeface="Calibri"/>
                <a:ea typeface="Calibri"/>
                <a:cs typeface="Calibri"/>
              </a:rPr>
              <a:t>related</a:t>
            </a:r>
            <a:r>
              <a:rPr lang="en-US" altLang="zh-CN" sz="4400" b="1" spc="-13" dirty="0">
                <a:solidFill>
                  <a:srgbClr val="000000"/>
                </a:solidFill>
                <a:latin typeface="Calibri"/>
                <a:ea typeface="Calibri"/>
                <a:cs typeface="Calibri"/>
              </a:rPr>
              <a:t> </a:t>
            </a:r>
            <a:r>
              <a:rPr lang="en-US" altLang="zh-CN" sz="4400" b="1" spc="-24" dirty="0">
                <a:solidFill>
                  <a:srgbClr val="000000"/>
                </a:solidFill>
                <a:latin typeface="Calibri"/>
                <a:ea typeface="Calibri"/>
                <a:cs typeface="Calibri"/>
              </a:rPr>
              <a:t>factors</a:t>
            </a:r>
            <a:endParaRPr lang="en-US" altLang="zh-CN" sz="4400">
              <a:latin typeface="Calibri"/>
              <a:ea typeface="Calibri"/>
              <a:cs typeface="Calibri"/>
            </a:endParaRPr>
          </a:p>
        </p:txBody>
      </p:sp>
      <p:sp>
        <p:nvSpPr>
          <p:cNvPr id="93" name="Text Box93"/>
          <p:cNvSpPr txBox="1"/>
          <p:nvPr/>
        </p:nvSpPr>
        <p:spPr>
          <a:xfrm>
            <a:off x="2072641" y="1852828"/>
            <a:ext cx="7625713" cy="1854354"/>
          </a:xfrm>
          <a:prstGeom prst="rect">
            <a:avLst/>
          </a:prstGeom>
        </p:spPr>
        <p:txBody>
          <a:bodyPr wrap="square" lIns="0" tIns="0" rIns="0" rtlCol="0">
            <a:spAutoFit/>
          </a:bodyPr>
          <a:lstStyle/>
          <a:p>
            <a:pPr indent="914654">
              <a:lnSpc>
                <a:spcPts val="4654"/>
              </a:lnSpc>
            </a:pPr>
            <a:r>
              <a:rPr lang="en-US" altLang="zh-CN" sz="3200" spc="3"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characteristics</a:t>
            </a:r>
            <a:r>
              <a:rPr lang="en-US" altLang="zh-CN" sz="3200" spc="-6"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10" dirty="0">
                <a:solidFill>
                  <a:srgbClr val="000000"/>
                </a:solidFill>
                <a:latin typeface="Calibri"/>
                <a:ea typeface="Calibri"/>
                <a:cs typeface="Calibri"/>
              </a:rPr>
              <a:t>company</a:t>
            </a:r>
            <a:r>
              <a:rPr lang="en-US" altLang="zh-CN" sz="3200" spc="723"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influences</a:t>
            </a:r>
            <a:r>
              <a:rPr lang="en-US" altLang="zh-CN" sz="3200" spc="15"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choice</a:t>
            </a:r>
            <a:r>
              <a:rPr lang="en-US" altLang="zh-CN" sz="3200" spc="-13"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of </a:t>
            </a:r>
            <a:r>
              <a:rPr lang="en-US" altLang="zh-CN" sz="3200" spc="-4" dirty="0">
                <a:solidFill>
                  <a:srgbClr val="000000"/>
                </a:solidFill>
                <a:latin typeface="Calibri"/>
                <a:ea typeface="Calibri"/>
                <a:cs typeface="Calibri"/>
              </a:rPr>
              <a:t>distribution</a:t>
            </a:r>
            <a:r>
              <a:rPr lang="en-US" altLang="zh-CN" sz="3200" spc="56"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channels.</a:t>
            </a:r>
            <a:r>
              <a:rPr lang="en-US" altLang="zh-CN" sz="3200"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They</a:t>
            </a:r>
            <a:r>
              <a:rPr lang="en-US" altLang="zh-CN" sz="3200" dirty="0">
                <a:solidFill>
                  <a:srgbClr val="000000"/>
                </a:solidFill>
                <a:latin typeface="Calibri"/>
                <a:ea typeface="Calibri"/>
                <a:cs typeface="Calibri"/>
              </a:rPr>
              <a:t> </a:t>
            </a:r>
            <a:r>
              <a:rPr lang="en-US" altLang="zh-CN" sz="3200" spc="-7" dirty="0">
                <a:solidFill>
                  <a:srgbClr val="000000"/>
                </a:solidFill>
                <a:latin typeface="Calibri"/>
                <a:ea typeface="Calibri"/>
                <a:cs typeface="Calibri"/>
              </a:rPr>
              <a:t>are</a:t>
            </a:r>
            <a:endParaRPr lang="en-US" altLang="zh-CN" sz="3200">
              <a:latin typeface="Calibri"/>
              <a:ea typeface="Calibri"/>
              <a:cs typeface="Calibri"/>
            </a:endParaRPr>
          </a:p>
        </p:txBody>
      </p:sp>
      <p:sp>
        <p:nvSpPr>
          <p:cNvPr id="94" name="Text Box94"/>
          <p:cNvSpPr txBox="1"/>
          <p:nvPr/>
        </p:nvSpPr>
        <p:spPr>
          <a:xfrm>
            <a:off x="2072641" y="3999485"/>
            <a:ext cx="7758773" cy="2610971"/>
          </a:xfrm>
          <a:prstGeom prst="rect">
            <a:avLst/>
          </a:prstGeom>
        </p:spPr>
        <p:txBody>
          <a:bodyPr wrap="square" lIns="0" tIns="0" rIns="0" rtlCol="0">
            <a:spAutoFit/>
          </a:bodyPr>
          <a:lstStyle/>
          <a:p>
            <a:pPr>
              <a:lnSpc>
                <a:spcPts val="5026"/>
              </a:lnSpc>
            </a:pPr>
            <a:r>
              <a:rPr lang="en-US" altLang="zh-CN" sz="3200" spc="2" dirty="0">
                <a:solidFill>
                  <a:srgbClr val="000000"/>
                </a:solidFill>
                <a:latin typeface="Calibri"/>
                <a:ea typeface="Calibri"/>
                <a:cs typeface="Calibri"/>
              </a:rPr>
              <a:t>(a)</a:t>
            </a:r>
            <a:r>
              <a:rPr lang="en-US" altLang="zh-CN" sz="3200" spc="11" dirty="0">
                <a:solidFill>
                  <a:srgbClr val="000000"/>
                </a:solidFill>
                <a:latin typeface="Calibri"/>
                <a:ea typeface="Calibri"/>
                <a:cs typeface="Calibri"/>
              </a:rPr>
              <a:t> </a:t>
            </a:r>
            <a:r>
              <a:rPr lang="en-US" altLang="zh-CN" sz="3200" b="1" spc="2" dirty="0">
                <a:solidFill>
                  <a:srgbClr val="000000"/>
                </a:solidFill>
                <a:latin typeface="Calibri"/>
                <a:ea typeface="Calibri"/>
                <a:cs typeface="Calibri"/>
              </a:rPr>
              <a:t>Financial</a:t>
            </a:r>
            <a:r>
              <a:rPr lang="en-US" altLang="zh-CN" sz="3200" b="1" spc="-8" dirty="0">
                <a:solidFill>
                  <a:srgbClr val="000000"/>
                </a:solidFill>
                <a:latin typeface="Calibri"/>
                <a:ea typeface="Calibri"/>
                <a:cs typeface="Calibri"/>
              </a:rPr>
              <a:t> </a:t>
            </a:r>
            <a:r>
              <a:rPr lang="en-US" altLang="zh-CN" sz="3200" b="1" spc="-10" dirty="0">
                <a:solidFill>
                  <a:srgbClr val="000000"/>
                </a:solidFill>
                <a:latin typeface="Calibri"/>
                <a:ea typeface="Calibri"/>
                <a:cs typeface="Calibri"/>
              </a:rPr>
              <a:t>strength:</a:t>
            </a:r>
            <a:r>
              <a:rPr lang="en-US" altLang="zh-CN" sz="3200" b="1" spc="-37"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A </a:t>
            </a:r>
            <a:r>
              <a:rPr lang="en-US" altLang="zh-CN" sz="3200" spc="-10" dirty="0">
                <a:solidFill>
                  <a:srgbClr val="000000"/>
                </a:solidFill>
                <a:latin typeface="Calibri"/>
                <a:ea typeface="Calibri"/>
                <a:cs typeface="Calibri"/>
              </a:rPr>
              <a:t>company</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having</a:t>
            </a:r>
            <a:r>
              <a:rPr lang="en-US" altLang="zh-CN" sz="3200" spc="19" dirty="0">
                <a:solidFill>
                  <a:srgbClr val="000000"/>
                </a:solidFill>
                <a:latin typeface="Calibri"/>
                <a:ea typeface="Calibri"/>
                <a:cs typeface="Calibri"/>
              </a:rPr>
              <a:t> </a:t>
            </a:r>
            <a:r>
              <a:rPr lang="en-US" altLang="zh-CN" sz="3200" spc="-14" dirty="0">
                <a:solidFill>
                  <a:srgbClr val="000000"/>
                </a:solidFill>
                <a:latin typeface="Calibri"/>
                <a:ea typeface="Calibri"/>
                <a:cs typeface="Calibri"/>
              </a:rPr>
              <a:t>large</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amount</a:t>
            </a:r>
            <a:r>
              <a:rPr lang="en-US" altLang="zh-CN" sz="3200" spc="16"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of funds</a:t>
            </a:r>
            <a:r>
              <a:rPr lang="en-US" altLang="zh-CN" sz="3200" spc="24"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can</a:t>
            </a:r>
            <a:r>
              <a:rPr lang="en-US" altLang="zh-CN" sz="3200" dirty="0">
                <a:solidFill>
                  <a:srgbClr val="000000"/>
                </a:solidFill>
                <a:latin typeface="Calibri"/>
                <a:ea typeface="Calibri"/>
                <a:cs typeface="Calibri"/>
              </a:rPr>
              <a:t> </a:t>
            </a:r>
            <a:r>
              <a:rPr lang="en-US" altLang="zh-CN" sz="3200" spc="-13" dirty="0">
                <a:solidFill>
                  <a:srgbClr val="000000"/>
                </a:solidFill>
                <a:latin typeface="Calibri"/>
                <a:ea typeface="Calibri"/>
                <a:cs typeface="Calibri"/>
              </a:rPr>
              <a:t>create</a:t>
            </a:r>
            <a:r>
              <a:rPr lang="en-US" altLang="zh-CN" sz="3200" spc="-3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its</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own</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a:t>
            </a:r>
            <a:r>
              <a:rPr lang="en-US" altLang="zh-CN" sz="3200" spc="723"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of </a:t>
            </a:r>
            <a:r>
              <a:rPr lang="en-US" altLang="zh-CN" sz="3200" spc="-3" dirty="0">
                <a:solidFill>
                  <a:srgbClr val="000000"/>
                </a:solidFill>
                <a:latin typeface="Calibri"/>
                <a:ea typeface="Calibri"/>
                <a:cs typeface="Calibri"/>
              </a:rPr>
              <a:t>distribution.</a:t>
            </a:r>
            <a:r>
              <a:rPr lang="en-US" altLang="zh-CN" sz="3200" spc="45"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But</a:t>
            </a:r>
            <a:r>
              <a:rPr lang="en-US" altLang="zh-CN" sz="3200" spc="-11"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financially</a:t>
            </a:r>
            <a:r>
              <a:rPr lang="en-US" altLang="zh-CN" sz="3200" spc="4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weak</a:t>
            </a:r>
            <a:r>
              <a:rPr lang="en-US" altLang="zh-CN" sz="3200" spc="-20"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companies will</a:t>
            </a:r>
            <a:r>
              <a:rPr lang="en-US" altLang="zh-CN" sz="3200" spc="-6" dirty="0">
                <a:solidFill>
                  <a:srgbClr val="000000"/>
                </a:solidFill>
                <a:latin typeface="Calibri"/>
                <a:ea typeface="Calibri"/>
                <a:cs typeface="Calibri"/>
              </a:rPr>
              <a:t> </a:t>
            </a:r>
            <a:r>
              <a:rPr lang="en-US" altLang="zh-CN" sz="3200" spc="-16" dirty="0">
                <a:solidFill>
                  <a:srgbClr val="000000"/>
                </a:solidFill>
                <a:latin typeface="Calibri"/>
                <a:ea typeface="Calibri"/>
                <a:cs typeface="Calibri"/>
              </a:rPr>
              <a:t>have</a:t>
            </a:r>
            <a:r>
              <a:rPr lang="en-US" altLang="zh-CN" sz="3200" dirty="0">
                <a:solidFill>
                  <a:srgbClr val="000000"/>
                </a:solidFill>
                <a:latin typeface="Calibri"/>
                <a:ea typeface="Calibri"/>
                <a:cs typeface="Calibri"/>
              </a:rPr>
              <a:t> </a:t>
            </a:r>
            <a:r>
              <a:rPr lang="en-US" altLang="zh-CN" sz="3200" spc="-15" dirty="0">
                <a:solidFill>
                  <a:srgbClr val="000000"/>
                </a:solidFill>
                <a:latin typeface="Calibri"/>
                <a:ea typeface="Calibri"/>
                <a:cs typeface="Calibri"/>
              </a:rPr>
              <a:t>to</a:t>
            </a:r>
            <a:r>
              <a:rPr lang="en-US" altLang="zh-CN" sz="3200" spc="11"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depend</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upon</a:t>
            </a:r>
            <a:r>
              <a:rPr lang="en-US" altLang="zh-CN" sz="3200" spc="11"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middlemen.</a:t>
            </a:r>
            <a:endParaRPr lang="en-US" altLang="zh-CN" sz="3200">
              <a:latin typeface="Calibri"/>
              <a:ea typeface="Calibri"/>
              <a:cs typeface="Calibri"/>
            </a:endParaRPr>
          </a:p>
        </p:txBody>
      </p:sp>
    </p:spTree>
    <p:extLst>
      <p:ext uri="{BB962C8B-B14F-4D97-AF65-F5344CB8AC3E}">
        <p14:creationId xmlns:p14="http://schemas.microsoft.com/office/powerpoint/2010/main" val="1061711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age95"/>
          <p:cNvPicPr>
            <a:picLocks noChangeAspect="1"/>
          </p:cNvPicPr>
          <p:nvPr/>
        </p:nvPicPr>
        <p:blipFill>
          <a:blip r:embed="rId2"/>
          <a:stretch>
            <a:fillRect/>
          </a:stretch>
        </p:blipFill>
        <p:spPr>
          <a:xfrm>
            <a:off x="1524000" y="12699"/>
            <a:ext cx="9144000" cy="6832600"/>
          </a:xfrm>
          <a:prstGeom prst="rect">
            <a:avLst/>
          </a:prstGeom>
          <a:noFill/>
        </p:spPr>
      </p:pic>
      <p:sp>
        <p:nvSpPr>
          <p:cNvPr id="96" name="Text Box96"/>
          <p:cNvSpPr txBox="1"/>
          <p:nvPr/>
        </p:nvSpPr>
        <p:spPr>
          <a:xfrm>
            <a:off x="2072640" y="345695"/>
            <a:ext cx="8506230" cy="1623521"/>
          </a:xfrm>
          <a:prstGeom prst="rect">
            <a:avLst/>
          </a:prstGeom>
        </p:spPr>
        <p:txBody>
          <a:bodyPr wrap="square" lIns="0" tIns="0" rIns="0" rtlCol="0">
            <a:spAutoFit/>
          </a:bodyPr>
          <a:lstStyle/>
          <a:p>
            <a:pPr marL="342900" indent="-342900">
              <a:lnSpc>
                <a:spcPts val="4080"/>
              </a:lnSpc>
            </a:pPr>
            <a:r>
              <a:rPr lang="en-US" altLang="zh-CN" sz="3600" b="1" dirty="0">
                <a:solidFill>
                  <a:srgbClr val="FFFFFF"/>
                </a:solidFill>
                <a:latin typeface="Calibri"/>
                <a:ea typeface="Calibri"/>
                <a:cs typeface="Calibri"/>
              </a:rPr>
              <a:t>(b)</a:t>
            </a:r>
            <a:r>
              <a:rPr lang="en-US" altLang="zh-CN" sz="3600" b="1" spc="7" dirty="0">
                <a:solidFill>
                  <a:srgbClr val="FFFFFF"/>
                </a:solidFill>
                <a:latin typeface="Calibri"/>
                <a:ea typeface="Calibri"/>
                <a:cs typeface="Calibri"/>
              </a:rPr>
              <a:t> </a:t>
            </a:r>
            <a:r>
              <a:rPr lang="en-US" altLang="zh-CN" sz="3600" b="1" spc="-4" dirty="0">
                <a:solidFill>
                  <a:srgbClr val="FFFFFF"/>
                </a:solidFill>
                <a:latin typeface="Calibri"/>
                <a:ea typeface="Calibri"/>
                <a:cs typeface="Calibri"/>
              </a:rPr>
              <a:t>Desire</a:t>
            </a:r>
            <a:r>
              <a:rPr lang="en-US" altLang="zh-CN" sz="3600" b="1" dirty="0">
                <a:solidFill>
                  <a:srgbClr val="FFFFFF"/>
                </a:solidFill>
                <a:latin typeface="Calibri"/>
                <a:ea typeface="Calibri"/>
                <a:cs typeface="Calibri"/>
              </a:rPr>
              <a:t> </a:t>
            </a:r>
            <a:r>
              <a:rPr lang="en-US" altLang="zh-CN" sz="3600" b="1" spc="-21" dirty="0">
                <a:solidFill>
                  <a:srgbClr val="FFFFFF"/>
                </a:solidFill>
                <a:latin typeface="Calibri"/>
                <a:ea typeface="Calibri"/>
                <a:cs typeface="Calibri"/>
              </a:rPr>
              <a:t>for</a:t>
            </a:r>
            <a:r>
              <a:rPr lang="en-US" altLang="zh-CN" sz="3600" b="1" dirty="0">
                <a:solidFill>
                  <a:srgbClr val="FFFFFF"/>
                </a:solidFill>
                <a:latin typeface="Calibri"/>
                <a:ea typeface="Calibri"/>
                <a:cs typeface="Calibri"/>
              </a:rPr>
              <a:t> </a:t>
            </a:r>
            <a:r>
              <a:rPr lang="en-US" altLang="zh-CN" sz="3600" b="1" spc="-14" dirty="0">
                <a:solidFill>
                  <a:srgbClr val="FFFFFF"/>
                </a:solidFill>
                <a:latin typeface="Calibri"/>
                <a:ea typeface="Calibri"/>
                <a:cs typeface="Calibri"/>
              </a:rPr>
              <a:t>control</a:t>
            </a:r>
            <a:r>
              <a:rPr lang="en-US" altLang="zh-CN" sz="3600" dirty="0">
                <a:solidFill>
                  <a:srgbClr val="FFFFFF"/>
                </a:solidFill>
                <a:latin typeface="Calibri"/>
                <a:ea typeface="Calibri"/>
                <a:cs typeface="Calibri"/>
              </a:rPr>
              <a:t>: </a:t>
            </a:r>
            <a:r>
              <a:rPr lang="en-US" altLang="zh-CN" sz="3600" spc="2" dirty="0">
                <a:solidFill>
                  <a:srgbClr val="FFFFFF"/>
                </a:solidFill>
                <a:latin typeface="Calibri"/>
                <a:ea typeface="Calibri"/>
                <a:cs typeface="Calibri"/>
              </a:rPr>
              <a:t>Companies</a:t>
            </a:r>
            <a:r>
              <a:rPr lang="en-US" altLang="zh-CN" sz="3600" spc="-12"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which </a:t>
            </a:r>
            <a:r>
              <a:rPr lang="en-US" altLang="zh-CN" sz="3600" spc="-17" dirty="0">
                <a:solidFill>
                  <a:srgbClr val="FFFFFF"/>
                </a:solidFill>
                <a:latin typeface="Calibri"/>
                <a:ea typeface="Calibri"/>
                <a:cs typeface="Calibri"/>
              </a:rPr>
              <a:t>want</a:t>
            </a:r>
            <a:r>
              <a:rPr lang="en-US" altLang="zh-CN" sz="3600" dirty="0">
                <a:solidFill>
                  <a:srgbClr val="FFFFFF"/>
                </a:solidFill>
                <a:latin typeface="Calibri"/>
                <a:ea typeface="Calibri"/>
                <a:cs typeface="Calibri"/>
              </a:rPr>
              <a:t> a </a:t>
            </a:r>
            <a:r>
              <a:rPr lang="en-US" altLang="zh-CN" sz="3600" spc="-7" dirty="0">
                <a:solidFill>
                  <a:srgbClr val="FFFFFF"/>
                </a:solidFill>
                <a:latin typeface="Calibri"/>
                <a:ea typeface="Calibri"/>
                <a:cs typeface="Calibri"/>
              </a:rPr>
              <a:t>tight</a:t>
            </a:r>
            <a:r>
              <a:rPr lang="en-US" altLang="zh-CN" sz="3600" dirty="0">
                <a:solidFill>
                  <a:srgbClr val="FFFFFF"/>
                </a:solidFill>
                <a:latin typeface="Calibri"/>
                <a:ea typeface="Calibri"/>
                <a:cs typeface="Calibri"/>
              </a:rPr>
              <a:t> </a:t>
            </a:r>
            <a:r>
              <a:rPr lang="en-US" altLang="zh-CN" sz="3600" spc="-16" dirty="0">
                <a:solidFill>
                  <a:srgbClr val="FFFFFF"/>
                </a:solidFill>
                <a:latin typeface="Calibri"/>
                <a:ea typeface="Calibri"/>
                <a:cs typeface="Calibri"/>
              </a:rPr>
              <a:t>control</a:t>
            </a:r>
            <a:r>
              <a:rPr lang="en-US" altLang="zh-CN" sz="3600" spc="7" dirty="0">
                <a:solidFill>
                  <a:srgbClr val="FFFFFF"/>
                </a:solidFill>
                <a:latin typeface="Calibri"/>
                <a:ea typeface="Calibri"/>
                <a:cs typeface="Calibri"/>
              </a:rPr>
              <a:t> </a:t>
            </a:r>
            <a:r>
              <a:rPr lang="en-US" altLang="zh-CN" sz="3600" spc="-12" dirty="0">
                <a:solidFill>
                  <a:srgbClr val="FFFFFF"/>
                </a:solidFill>
                <a:latin typeface="Calibri"/>
                <a:ea typeface="Calibri"/>
                <a:cs typeface="Calibri"/>
              </a:rPr>
              <a:t>over</a:t>
            </a:r>
            <a:r>
              <a:rPr lang="en-US" altLang="zh-CN" sz="3600" spc="-17" dirty="0">
                <a:solidFill>
                  <a:srgbClr val="FFFFFF"/>
                </a:solidFill>
                <a:latin typeface="Calibri"/>
                <a:ea typeface="Calibri"/>
                <a:cs typeface="Calibri"/>
              </a:rPr>
              <a:t> </a:t>
            </a:r>
            <a:r>
              <a:rPr lang="en-US" altLang="zh-CN" sz="3600" spc="-1" dirty="0">
                <a:solidFill>
                  <a:srgbClr val="FFFFFF"/>
                </a:solidFill>
                <a:latin typeface="Calibri"/>
                <a:ea typeface="Calibri"/>
                <a:cs typeface="Calibri"/>
              </a:rPr>
              <a:t>distribution</a:t>
            </a:r>
            <a:r>
              <a:rPr lang="en-US" altLang="zh-CN" sz="3600" spc="-42" dirty="0">
                <a:solidFill>
                  <a:srgbClr val="FFFFFF"/>
                </a:solidFill>
                <a:latin typeface="Calibri"/>
                <a:ea typeface="Calibri"/>
                <a:cs typeface="Calibri"/>
              </a:rPr>
              <a:t> </a:t>
            </a:r>
            <a:r>
              <a:rPr lang="en-US" altLang="zh-CN" sz="3600" spc="-25" dirty="0">
                <a:solidFill>
                  <a:srgbClr val="FFFFFF"/>
                </a:solidFill>
                <a:latin typeface="Calibri"/>
                <a:ea typeface="Calibri"/>
                <a:cs typeface="Calibri"/>
              </a:rPr>
              <a:t>prefer</a:t>
            </a:r>
            <a:r>
              <a:rPr lang="en-US" altLang="zh-CN" sz="3600" spc="814" dirty="0">
                <a:solidFill>
                  <a:srgbClr val="FFFFFF"/>
                </a:solidFill>
                <a:latin typeface="Calibri"/>
                <a:ea typeface="Calibri"/>
                <a:cs typeface="Calibri"/>
              </a:rPr>
              <a:t> </a:t>
            </a:r>
            <a:r>
              <a:rPr lang="en-US" altLang="zh-CN" sz="3600" spc="-5" dirty="0">
                <a:solidFill>
                  <a:srgbClr val="FFFFFF"/>
                </a:solidFill>
                <a:latin typeface="Calibri"/>
                <a:ea typeface="Calibri"/>
                <a:cs typeface="Calibri"/>
              </a:rPr>
              <a:t>direct</a:t>
            </a:r>
            <a:r>
              <a:rPr lang="en-US" altLang="zh-CN" sz="3600" spc="-28" dirty="0">
                <a:solidFill>
                  <a:srgbClr val="FFFFFF"/>
                </a:solidFill>
                <a:latin typeface="Calibri"/>
                <a:ea typeface="Calibri"/>
                <a:cs typeface="Calibri"/>
              </a:rPr>
              <a:t> </a:t>
            </a:r>
            <a:r>
              <a:rPr lang="en-US" altLang="zh-CN" sz="3600" spc="3" dirty="0">
                <a:solidFill>
                  <a:srgbClr val="FFFFFF"/>
                </a:solidFill>
                <a:latin typeface="Calibri"/>
                <a:ea typeface="Calibri"/>
                <a:cs typeface="Calibri"/>
              </a:rPr>
              <a:t>channels.</a:t>
            </a:r>
            <a:r>
              <a:rPr lang="en-US" altLang="zh-CN" sz="3600" spc="-16" dirty="0">
                <a:solidFill>
                  <a:srgbClr val="FFFFFF"/>
                </a:solidFill>
                <a:latin typeface="Calibri"/>
                <a:ea typeface="Calibri"/>
                <a:cs typeface="Calibri"/>
              </a:rPr>
              <a:t> </a:t>
            </a:r>
            <a:r>
              <a:rPr lang="en-US" altLang="zh-CN" sz="3600" spc="4" dirty="0">
                <a:solidFill>
                  <a:srgbClr val="FFFFFF"/>
                </a:solidFill>
                <a:latin typeface="Calibri"/>
                <a:ea typeface="Calibri"/>
                <a:cs typeface="Calibri"/>
              </a:rPr>
              <a:t>Otherwise</a:t>
            </a:r>
            <a:r>
              <a:rPr lang="en-US" altLang="zh-CN" sz="3600" spc="-26" dirty="0">
                <a:solidFill>
                  <a:srgbClr val="FFFFFF"/>
                </a:solidFill>
                <a:latin typeface="Calibri"/>
                <a:ea typeface="Calibri"/>
                <a:cs typeface="Calibri"/>
              </a:rPr>
              <a:t> </a:t>
            </a:r>
            <a:r>
              <a:rPr lang="en-US" altLang="zh-CN" sz="3600" spc="-4" dirty="0">
                <a:solidFill>
                  <a:srgbClr val="FFFFFF"/>
                </a:solidFill>
                <a:latin typeface="Calibri"/>
                <a:ea typeface="Calibri"/>
                <a:cs typeface="Calibri"/>
              </a:rPr>
              <a:t>indirect</a:t>
            </a:r>
            <a:endParaRPr lang="en-US" altLang="zh-CN" sz="3600">
              <a:latin typeface="Calibri"/>
              <a:ea typeface="Calibri"/>
              <a:cs typeface="Calibri"/>
            </a:endParaRPr>
          </a:p>
        </p:txBody>
      </p:sp>
      <p:sp>
        <p:nvSpPr>
          <p:cNvPr id="97" name="Text Box97"/>
          <p:cNvSpPr txBox="1"/>
          <p:nvPr/>
        </p:nvSpPr>
        <p:spPr>
          <a:xfrm>
            <a:off x="2415541" y="1991869"/>
            <a:ext cx="4245255" cy="507831"/>
          </a:xfrm>
          <a:prstGeom prst="rect">
            <a:avLst/>
          </a:prstGeom>
        </p:spPr>
        <p:txBody>
          <a:bodyPr wrap="square" lIns="0" tIns="0" rIns="0" rtlCol="0">
            <a:spAutoFit/>
          </a:bodyPr>
          <a:lstStyle/>
          <a:p>
            <a:pPr>
              <a:lnSpc>
                <a:spcPts val="3600"/>
              </a:lnSpc>
            </a:pPr>
            <a:r>
              <a:rPr lang="en-US" altLang="zh-CN" sz="3600" spc="2" dirty="0">
                <a:solidFill>
                  <a:srgbClr val="FFFFFF"/>
                </a:solidFill>
                <a:latin typeface="Calibri"/>
                <a:ea typeface="Calibri"/>
                <a:cs typeface="Calibri"/>
              </a:rPr>
              <a:t>channels</a:t>
            </a:r>
            <a:r>
              <a:rPr lang="en-US" altLang="zh-CN" sz="3600" spc="-18" dirty="0">
                <a:solidFill>
                  <a:srgbClr val="FFFFFF"/>
                </a:solidFill>
                <a:latin typeface="Calibri"/>
                <a:ea typeface="Calibri"/>
                <a:cs typeface="Calibri"/>
              </a:rPr>
              <a:t> </a:t>
            </a:r>
            <a:r>
              <a:rPr lang="en-US" altLang="zh-CN" sz="3600" spc="-20" dirty="0">
                <a:solidFill>
                  <a:srgbClr val="FFFFFF"/>
                </a:solidFill>
                <a:latin typeface="Calibri"/>
                <a:ea typeface="Calibri"/>
                <a:cs typeface="Calibri"/>
              </a:rPr>
              <a:t>may</a:t>
            </a:r>
            <a:r>
              <a:rPr lang="en-US" altLang="zh-CN" sz="3600" dirty="0">
                <a:solidFill>
                  <a:srgbClr val="FFFFFF"/>
                </a:solidFill>
                <a:latin typeface="Calibri"/>
                <a:ea typeface="Calibri"/>
                <a:cs typeface="Calibri"/>
              </a:rPr>
              <a:t> be </a:t>
            </a:r>
            <a:r>
              <a:rPr lang="en-US" altLang="zh-CN" sz="3600" spc="1" dirty="0">
                <a:solidFill>
                  <a:srgbClr val="FFFFFF"/>
                </a:solidFill>
                <a:latin typeface="Calibri"/>
                <a:ea typeface="Calibri"/>
                <a:cs typeface="Calibri"/>
              </a:rPr>
              <a:t>used.</a:t>
            </a:r>
            <a:endParaRPr lang="en-US" altLang="zh-CN" sz="3600">
              <a:latin typeface="Calibri"/>
              <a:ea typeface="Calibri"/>
              <a:cs typeface="Calibri"/>
            </a:endParaRPr>
          </a:p>
        </p:txBody>
      </p:sp>
      <p:sp>
        <p:nvSpPr>
          <p:cNvPr id="98" name="Text Box98"/>
          <p:cNvSpPr txBox="1"/>
          <p:nvPr/>
        </p:nvSpPr>
        <p:spPr>
          <a:xfrm>
            <a:off x="2072640" y="2650236"/>
            <a:ext cx="8324394" cy="3277820"/>
          </a:xfrm>
          <a:prstGeom prst="rect">
            <a:avLst/>
          </a:prstGeom>
        </p:spPr>
        <p:txBody>
          <a:bodyPr wrap="square" lIns="0" tIns="0" rIns="0" rtlCol="0">
            <a:spAutoFit/>
          </a:bodyPr>
          <a:lstStyle/>
          <a:p>
            <a:pPr marL="342900" indent="-342900">
              <a:lnSpc>
                <a:spcPts val="4201"/>
              </a:lnSpc>
            </a:pPr>
            <a:r>
              <a:rPr lang="en-US" altLang="zh-CN" sz="3600" b="1" dirty="0">
                <a:solidFill>
                  <a:srgbClr val="FFFFFF"/>
                </a:solidFill>
                <a:latin typeface="Calibri"/>
                <a:ea typeface="Calibri"/>
                <a:cs typeface="Calibri"/>
              </a:rPr>
              <a:t>(c) </a:t>
            </a:r>
            <a:r>
              <a:rPr lang="en-US" altLang="zh-CN" sz="3600" b="1" spc="-7" dirty="0">
                <a:solidFill>
                  <a:srgbClr val="FFFFFF"/>
                </a:solidFill>
                <a:latin typeface="Calibri"/>
                <a:ea typeface="Calibri"/>
                <a:cs typeface="Calibri"/>
              </a:rPr>
              <a:t>Management</a:t>
            </a:r>
            <a:r>
              <a:rPr lang="en-US" altLang="zh-CN" sz="3600" dirty="0">
                <a:solidFill>
                  <a:srgbClr val="FFFFFF"/>
                </a:solidFill>
                <a:latin typeface="Calibri"/>
                <a:ea typeface="Calibri"/>
                <a:cs typeface="Calibri"/>
              </a:rPr>
              <a:t>:</a:t>
            </a:r>
            <a:r>
              <a:rPr lang="en-US" altLang="zh-CN" sz="3600" spc="19"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If</a:t>
            </a:r>
            <a:r>
              <a:rPr lang="en-US" altLang="zh-CN" sz="3600" spc="11"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the</a:t>
            </a:r>
            <a:r>
              <a:rPr lang="en-US" altLang="zh-CN" sz="3600" spc="-14" dirty="0">
                <a:solidFill>
                  <a:srgbClr val="FFFFFF"/>
                </a:solidFill>
                <a:latin typeface="Calibri"/>
                <a:ea typeface="Calibri"/>
                <a:cs typeface="Calibri"/>
              </a:rPr>
              <a:t> </a:t>
            </a:r>
            <a:r>
              <a:rPr lang="en-US" altLang="zh-CN" sz="3600" spc="-5" dirty="0">
                <a:solidFill>
                  <a:srgbClr val="FFFFFF"/>
                </a:solidFill>
                <a:latin typeface="Calibri"/>
                <a:ea typeface="Calibri"/>
                <a:cs typeface="Calibri"/>
              </a:rPr>
              <a:t>management</a:t>
            </a:r>
            <a:r>
              <a:rPr lang="en-US" altLang="zh-CN" sz="3600" spc="-40"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of a</a:t>
            </a:r>
            <a:r>
              <a:rPr lang="en-US" altLang="zh-CN" sz="3600" spc="814" dirty="0">
                <a:solidFill>
                  <a:srgbClr val="FFFFFF"/>
                </a:solidFill>
                <a:latin typeface="Calibri"/>
                <a:ea typeface="Calibri"/>
                <a:cs typeface="Calibri"/>
              </a:rPr>
              <a:t> </a:t>
            </a:r>
            <a:r>
              <a:rPr lang="en-US" altLang="zh-CN" sz="3600" spc="3" dirty="0">
                <a:solidFill>
                  <a:srgbClr val="FFFFFF"/>
                </a:solidFill>
                <a:latin typeface="Calibri"/>
                <a:ea typeface="Calibri"/>
                <a:cs typeface="Calibri"/>
              </a:rPr>
              <a:t>firm</a:t>
            </a:r>
            <a:r>
              <a:rPr lang="en-US" altLang="zh-CN" sz="3600" spc="-21" dirty="0">
                <a:solidFill>
                  <a:srgbClr val="FFFFFF"/>
                </a:solidFill>
                <a:latin typeface="Calibri"/>
                <a:ea typeface="Calibri"/>
                <a:cs typeface="Calibri"/>
              </a:rPr>
              <a:t> </a:t>
            </a:r>
            <a:r>
              <a:rPr lang="en-US" altLang="zh-CN" sz="3600" spc="4" dirty="0">
                <a:solidFill>
                  <a:srgbClr val="FFFFFF"/>
                </a:solidFill>
                <a:latin typeface="Calibri"/>
                <a:ea typeface="Calibri"/>
                <a:cs typeface="Calibri"/>
              </a:rPr>
              <a:t>has</a:t>
            </a:r>
            <a:r>
              <a:rPr lang="en-US" altLang="zh-CN" sz="3600" spc="-16" dirty="0">
                <a:solidFill>
                  <a:srgbClr val="FFFFFF"/>
                </a:solidFill>
                <a:latin typeface="Calibri"/>
                <a:ea typeface="Calibri"/>
                <a:cs typeface="Calibri"/>
              </a:rPr>
              <a:t> </a:t>
            </a:r>
            <a:r>
              <a:rPr lang="en-US" altLang="zh-CN" sz="3600" spc="-3" dirty="0">
                <a:solidFill>
                  <a:srgbClr val="FFFFFF"/>
                </a:solidFill>
                <a:latin typeface="Calibri"/>
                <a:ea typeface="Calibri"/>
                <a:cs typeface="Calibri"/>
              </a:rPr>
              <a:t>sufficient</a:t>
            </a:r>
            <a:r>
              <a:rPr lang="en-US" altLang="zh-CN" sz="3600" spc="-18" dirty="0">
                <a:solidFill>
                  <a:srgbClr val="FFFFFF"/>
                </a:solidFill>
                <a:latin typeface="Calibri"/>
                <a:ea typeface="Calibri"/>
                <a:cs typeface="Calibri"/>
              </a:rPr>
              <a:t> </a:t>
            </a:r>
            <a:r>
              <a:rPr lang="en-US" altLang="zh-CN" sz="3600" spc="-3" dirty="0">
                <a:solidFill>
                  <a:srgbClr val="FFFFFF"/>
                </a:solidFill>
                <a:latin typeface="Calibri"/>
                <a:ea typeface="Calibri"/>
                <a:cs typeface="Calibri"/>
              </a:rPr>
              <a:t>knowledge</a:t>
            </a:r>
            <a:r>
              <a:rPr lang="en-US" altLang="zh-CN" sz="3600" spc="-12" dirty="0">
                <a:solidFill>
                  <a:srgbClr val="FFFFFF"/>
                </a:solidFill>
                <a:latin typeface="Calibri"/>
                <a:ea typeface="Calibri"/>
                <a:cs typeface="Calibri"/>
              </a:rPr>
              <a:t> </a:t>
            </a:r>
            <a:r>
              <a:rPr lang="en-US" altLang="zh-CN" sz="3600" spc="4" dirty="0">
                <a:solidFill>
                  <a:srgbClr val="FFFFFF"/>
                </a:solidFill>
                <a:latin typeface="Calibri"/>
                <a:ea typeface="Calibri"/>
                <a:cs typeface="Calibri"/>
              </a:rPr>
              <a:t>and</a:t>
            </a:r>
            <a:r>
              <a:rPr lang="en-US" altLang="zh-CN" sz="3600" spc="814" dirty="0">
                <a:solidFill>
                  <a:srgbClr val="FFFFFF"/>
                </a:solidFill>
                <a:latin typeface="Calibri"/>
                <a:ea typeface="Calibri"/>
                <a:cs typeface="Calibri"/>
              </a:rPr>
              <a:t> </a:t>
            </a:r>
            <a:r>
              <a:rPr lang="en-US" altLang="zh-CN" sz="3600" spc="-4" dirty="0">
                <a:solidFill>
                  <a:srgbClr val="FFFFFF"/>
                </a:solidFill>
                <a:latin typeface="Calibri"/>
                <a:ea typeface="Calibri"/>
                <a:cs typeface="Calibri"/>
              </a:rPr>
              <a:t>experience</a:t>
            </a:r>
            <a:r>
              <a:rPr lang="en-US" altLang="zh-CN" sz="3600" spc="-28"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of</a:t>
            </a:r>
            <a:r>
              <a:rPr lang="en-US" altLang="zh-CN" sz="3600" spc="7" dirty="0">
                <a:solidFill>
                  <a:srgbClr val="FFFFFF"/>
                </a:solidFill>
                <a:latin typeface="Calibri"/>
                <a:ea typeface="Calibri"/>
                <a:cs typeface="Calibri"/>
              </a:rPr>
              <a:t> </a:t>
            </a:r>
            <a:r>
              <a:rPr lang="en-US" altLang="zh-CN" sz="3600" spc="-1" dirty="0">
                <a:solidFill>
                  <a:srgbClr val="FFFFFF"/>
                </a:solidFill>
                <a:latin typeface="Calibri"/>
                <a:ea typeface="Calibri"/>
                <a:cs typeface="Calibri"/>
              </a:rPr>
              <a:t>distribution,</a:t>
            </a:r>
            <a:r>
              <a:rPr lang="en-US" altLang="zh-CN" sz="3600" spc="-52"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it </a:t>
            </a:r>
            <a:r>
              <a:rPr lang="en-US" altLang="zh-CN" sz="3600" spc="-20" dirty="0">
                <a:solidFill>
                  <a:srgbClr val="FFFFFF"/>
                </a:solidFill>
                <a:latin typeface="Calibri"/>
                <a:ea typeface="Calibri"/>
                <a:cs typeface="Calibri"/>
              </a:rPr>
              <a:t>may</a:t>
            </a:r>
            <a:r>
              <a:rPr lang="en-US" altLang="zh-CN" sz="3600" dirty="0">
                <a:solidFill>
                  <a:srgbClr val="FFFFFF"/>
                </a:solidFill>
                <a:latin typeface="Calibri"/>
                <a:ea typeface="Calibri"/>
                <a:cs typeface="Calibri"/>
              </a:rPr>
              <a:t> </a:t>
            </a:r>
            <a:r>
              <a:rPr lang="en-US" altLang="zh-CN" sz="3600" spc="-26" dirty="0">
                <a:solidFill>
                  <a:srgbClr val="FFFFFF"/>
                </a:solidFill>
                <a:latin typeface="Calibri"/>
                <a:ea typeface="Calibri"/>
                <a:cs typeface="Calibri"/>
              </a:rPr>
              <a:t>prefer</a:t>
            </a:r>
            <a:r>
              <a:rPr lang="en-US" altLang="zh-CN" sz="3600" spc="814" dirty="0">
                <a:solidFill>
                  <a:srgbClr val="FFFFFF"/>
                </a:solidFill>
                <a:latin typeface="Calibri"/>
                <a:ea typeface="Calibri"/>
                <a:cs typeface="Calibri"/>
              </a:rPr>
              <a:t> </a:t>
            </a:r>
            <a:r>
              <a:rPr lang="en-US" altLang="zh-CN" sz="3600" spc="-5" dirty="0">
                <a:solidFill>
                  <a:srgbClr val="FFFFFF"/>
                </a:solidFill>
                <a:latin typeface="Calibri"/>
                <a:ea typeface="Calibri"/>
                <a:cs typeface="Calibri"/>
              </a:rPr>
              <a:t>direct</a:t>
            </a:r>
            <a:r>
              <a:rPr lang="en-US" altLang="zh-CN" sz="3600" spc="-28" dirty="0">
                <a:solidFill>
                  <a:srgbClr val="FFFFFF"/>
                </a:solidFill>
                <a:latin typeface="Calibri"/>
                <a:ea typeface="Calibri"/>
                <a:cs typeface="Calibri"/>
              </a:rPr>
              <a:t> </a:t>
            </a:r>
            <a:r>
              <a:rPr lang="en-US" altLang="zh-CN" sz="3600" spc="1" dirty="0">
                <a:solidFill>
                  <a:srgbClr val="FFFFFF"/>
                </a:solidFill>
                <a:latin typeface="Calibri"/>
                <a:ea typeface="Calibri"/>
                <a:cs typeface="Calibri"/>
              </a:rPr>
              <a:t>selling.</a:t>
            </a:r>
            <a:r>
              <a:rPr lang="en-US" altLang="zh-CN" sz="3600" dirty="0">
                <a:solidFill>
                  <a:srgbClr val="FFFFFF"/>
                </a:solidFill>
                <a:latin typeface="Calibri"/>
                <a:ea typeface="Calibri"/>
                <a:cs typeface="Calibri"/>
              </a:rPr>
              <a:t> </a:t>
            </a:r>
            <a:r>
              <a:rPr lang="en-US" altLang="zh-CN" sz="3600" spc="6" dirty="0">
                <a:solidFill>
                  <a:srgbClr val="FFFFFF"/>
                </a:solidFill>
                <a:latin typeface="Calibri"/>
                <a:ea typeface="Calibri"/>
                <a:cs typeface="Calibri"/>
              </a:rPr>
              <a:t>On</a:t>
            </a:r>
            <a:r>
              <a:rPr lang="en-US" altLang="zh-CN" sz="3600" spc="-5"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the </a:t>
            </a:r>
            <a:r>
              <a:rPr lang="en-US" altLang="zh-CN" sz="3600" spc="-2" dirty="0">
                <a:solidFill>
                  <a:srgbClr val="FFFFFF"/>
                </a:solidFill>
                <a:latin typeface="Calibri"/>
                <a:ea typeface="Calibri"/>
                <a:cs typeface="Calibri"/>
              </a:rPr>
              <a:t>other</a:t>
            </a:r>
            <a:r>
              <a:rPr lang="en-US" altLang="zh-CN" sz="3600" spc="-15" dirty="0">
                <a:solidFill>
                  <a:srgbClr val="FFFFFF"/>
                </a:solidFill>
                <a:latin typeface="Calibri"/>
                <a:ea typeface="Calibri"/>
                <a:cs typeface="Calibri"/>
              </a:rPr>
              <a:t> </a:t>
            </a:r>
            <a:r>
              <a:rPr lang="en-US" altLang="zh-CN" sz="3600" spc="5" dirty="0">
                <a:solidFill>
                  <a:srgbClr val="FFFFFF"/>
                </a:solidFill>
                <a:latin typeface="Calibri"/>
                <a:ea typeface="Calibri"/>
                <a:cs typeface="Calibri"/>
              </a:rPr>
              <a:t>hand,</a:t>
            </a:r>
            <a:r>
              <a:rPr lang="en-US" altLang="zh-CN" sz="3600" spc="-37" dirty="0">
                <a:solidFill>
                  <a:srgbClr val="FFFFFF"/>
                </a:solidFill>
                <a:latin typeface="Calibri"/>
                <a:ea typeface="Calibri"/>
                <a:cs typeface="Calibri"/>
              </a:rPr>
              <a:t> </a:t>
            </a:r>
            <a:r>
              <a:rPr lang="en-US" altLang="zh-CN" sz="3600" spc="2" dirty="0">
                <a:solidFill>
                  <a:srgbClr val="FFFFFF"/>
                </a:solidFill>
                <a:latin typeface="Calibri"/>
                <a:ea typeface="Calibri"/>
                <a:cs typeface="Calibri"/>
              </a:rPr>
              <a:t>firms</a:t>
            </a:r>
            <a:r>
              <a:rPr lang="en-US" altLang="zh-CN" sz="3600" spc="814" dirty="0">
                <a:solidFill>
                  <a:srgbClr val="FFFFFF"/>
                </a:solidFill>
                <a:latin typeface="Calibri"/>
                <a:ea typeface="Calibri"/>
                <a:cs typeface="Calibri"/>
              </a:rPr>
              <a:t> </a:t>
            </a:r>
            <a:r>
              <a:rPr lang="en-US" altLang="zh-CN" sz="3600" spc="1" dirty="0">
                <a:solidFill>
                  <a:srgbClr val="FFFFFF"/>
                </a:solidFill>
                <a:latin typeface="Calibri"/>
                <a:ea typeface="Calibri"/>
                <a:cs typeface="Calibri"/>
              </a:rPr>
              <a:t>whose</a:t>
            </a:r>
            <a:r>
              <a:rPr lang="en-US" altLang="zh-CN" sz="3600" dirty="0">
                <a:solidFill>
                  <a:srgbClr val="FFFFFF"/>
                </a:solidFill>
                <a:latin typeface="Calibri"/>
                <a:ea typeface="Calibri"/>
                <a:cs typeface="Calibri"/>
              </a:rPr>
              <a:t> </a:t>
            </a:r>
            <a:r>
              <a:rPr lang="en-US" altLang="zh-CN" sz="3600" spc="-2" dirty="0">
                <a:solidFill>
                  <a:srgbClr val="FFFFFF"/>
                </a:solidFill>
                <a:latin typeface="Calibri"/>
                <a:ea typeface="Calibri"/>
                <a:cs typeface="Calibri"/>
              </a:rPr>
              <a:t>management</a:t>
            </a:r>
            <a:r>
              <a:rPr lang="en-US" altLang="zh-CN" sz="3600" spc="-41" dirty="0">
                <a:solidFill>
                  <a:srgbClr val="FFFFFF"/>
                </a:solidFill>
                <a:latin typeface="Calibri"/>
                <a:ea typeface="Calibri"/>
                <a:cs typeface="Calibri"/>
              </a:rPr>
              <a:t> </a:t>
            </a:r>
            <a:r>
              <a:rPr lang="en-US" altLang="zh-CN" sz="3600" spc="4" dirty="0">
                <a:solidFill>
                  <a:srgbClr val="FFFFFF"/>
                </a:solidFill>
                <a:latin typeface="Calibri"/>
                <a:ea typeface="Calibri"/>
                <a:cs typeface="Calibri"/>
              </a:rPr>
              <a:t>has</a:t>
            </a:r>
            <a:r>
              <a:rPr lang="en-US" altLang="zh-CN" sz="3600" spc="-16"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not </a:t>
            </a:r>
            <a:r>
              <a:rPr lang="en-US" altLang="zh-CN" sz="3600" spc="-3" dirty="0">
                <a:solidFill>
                  <a:srgbClr val="FFFFFF"/>
                </a:solidFill>
                <a:latin typeface="Calibri"/>
                <a:ea typeface="Calibri"/>
                <a:cs typeface="Calibri"/>
              </a:rPr>
              <a:t>sufficient</a:t>
            </a:r>
            <a:r>
              <a:rPr lang="en-US" altLang="zh-CN" sz="3600" spc="814" dirty="0">
                <a:solidFill>
                  <a:srgbClr val="FFFFFF"/>
                </a:solidFill>
                <a:latin typeface="Calibri"/>
                <a:ea typeface="Calibri"/>
                <a:cs typeface="Calibri"/>
              </a:rPr>
              <a:t> </a:t>
            </a:r>
            <a:r>
              <a:rPr lang="en-US" altLang="zh-CN" sz="3600" spc="-3" dirty="0">
                <a:solidFill>
                  <a:srgbClr val="FFFFFF"/>
                </a:solidFill>
                <a:latin typeface="Calibri"/>
                <a:ea typeface="Calibri"/>
                <a:cs typeface="Calibri"/>
              </a:rPr>
              <a:t>knowledge</a:t>
            </a:r>
            <a:r>
              <a:rPr lang="en-US" altLang="zh-CN" sz="3600" spc="-13" dirty="0">
                <a:solidFill>
                  <a:srgbClr val="FFFFFF"/>
                </a:solidFill>
                <a:latin typeface="Calibri"/>
                <a:ea typeface="Calibri"/>
                <a:cs typeface="Calibri"/>
              </a:rPr>
              <a:t> </a:t>
            </a:r>
            <a:r>
              <a:rPr lang="en-US" altLang="zh-CN" sz="3600" spc="-19" dirty="0">
                <a:solidFill>
                  <a:srgbClr val="FFFFFF"/>
                </a:solidFill>
                <a:latin typeface="Calibri"/>
                <a:ea typeface="Calibri"/>
                <a:cs typeface="Calibri"/>
              </a:rPr>
              <a:t>have</a:t>
            </a:r>
            <a:r>
              <a:rPr lang="en-US" altLang="zh-CN" sz="3600" spc="-10" dirty="0">
                <a:solidFill>
                  <a:srgbClr val="FFFFFF"/>
                </a:solidFill>
                <a:latin typeface="Calibri"/>
                <a:ea typeface="Calibri"/>
                <a:cs typeface="Calibri"/>
              </a:rPr>
              <a:t> </a:t>
            </a:r>
            <a:r>
              <a:rPr lang="en-US" altLang="zh-CN" sz="3600" spc="-20" dirty="0">
                <a:solidFill>
                  <a:srgbClr val="FFFFFF"/>
                </a:solidFill>
                <a:latin typeface="Calibri"/>
                <a:ea typeface="Calibri"/>
                <a:cs typeface="Calibri"/>
              </a:rPr>
              <a:t>to</a:t>
            </a:r>
            <a:r>
              <a:rPr lang="en-US" altLang="zh-CN" sz="3600" dirty="0">
                <a:solidFill>
                  <a:srgbClr val="FFFFFF"/>
                </a:solidFill>
                <a:latin typeface="Calibri"/>
                <a:ea typeface="Calibri"/>
                <a:cs typeface="Calibri"/>
              </a:rPr>
              <a:t> </a:t>
            </a:r>
            <a:r>
              <a:rPr lang="en-US" altLang="zh-CN" sz="3600" spc="2" dirty="0">
                <a:solidFill>
                  <a:srgbClr val="FFFFFF"/>
                </a:solidFill>
                <a:latin typeface="Calibri"/>
                <a:ea typeface="Calibri"/>
                <a:cs typeface="Calibri"/>
              </a:rPr>
              <a:t>depend</a:t>
            </a:r>
            <a:r>
              <a:rPr lang="en-US" altLang="zh-CN" sz="3600" spc="-35"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on</a:t>
            </a:r>
            <a:r>
              <a:rPr lang="en-US" altLang="zh-CN" sz="3600" spc="7" dirty="0">
                <a:solidFill>
                  <a:srgbClr val="FFFFFF"/>
                </a:solidFill>
                <a:latin typeface="Calibri"/>
                <a:ea typeface="Calibri"/>
                <a:cs typeface="Calibri"/>
              </a:rPr>
              <a:t> </a:t>
            </a:r>
            <a:r>
              <a:rPr lang="en-US" altLang="zh-CN" sz="3600" spc="3" dirty="0">
                <a:solidFill>
                  <a:srgbClr val="FFFFFF"/>
                </a:solidFill>
                <a:latin typeface="Calibri"/>
                <a:ea typeface="Calibri"/>
                <a:cs typeface="Calibri"/>
              </a:rPr>
              <a:t>middlemen.</a:t>
            </a:r>
            <a:endParaRPr lang="en-US" altLang="zh-CN" sz="3600">
              <a:latin typeface="Calibri"/>
              <a:ea typeface="Calibri"/>
              <a:cs typeface="Calibri"/>
            </a:endParaRPr>
          </a:p>
        </p:txBody>
      </p:sp>
    </p:spTree>
    <p:extLst>
      <p:ext uri="{BB962C8B-B14F-4D97-AF65-F5344CB8AC3E}">
        <p14:creationId xmlns:p14="http://schemas.microsoft.com/office/powerpoint/2010/main" val="739994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99"/>
          <p:cNvPicPr>
            <a:picLocks noChangeAspect="1"/>
          </p:cNvPicPr>
          <p:nvPr/>
        </p:nvPicPr>
        <p:blipFill>
          <a:blip r:embed="rId2"/>
          <a:stretch>
            <a:fillRect/>
          </a:stretch>
        </p:blipFill>
        <p:spPr>
          <a:xfrm>
            <a:off x="1524000" y="12699"/>
            <a:ext cx="9144000" cy="6832600"/>
          </a:xfrm>
          <a:prstGeom prst="rect">
            <a:avLst/>
          </a:prstGeom>
          <a:noFill/>
        </p:spPr>
      </p:pic>
      <p:sp>
        <p:nvSpPr>
          <p:cNvPr id="100" name="Text Box100"/>
          <p:cNvSpPr txBox="1"/>
          <p:nvPr/>
        </p:nvSpPr>
        <p:spPr>
          <a:xfrm>
            <a:off x="3547238" y="608356"/>
            <a:ext cx="5136733" cy="610424"/>
          </a:xfrm>
          <a:prstGeom prst="rect">
            <a:avLst/>
          </a:prstGeom>
        </p:spPr>
        <p:txBody>
          <a:bodyPr wrap="square" lIns="0" tIns="0" rIns="0" rtlCol="0">
            <a:spAutoFit/>
          </a:bodyPr>
          <a:lstStyle/>
          <a:p>
            <a:pPr>
              <a:lnSpc>
                <a:spcPts val="4406"/>
              </a:lnSpc>
            </a:pPr>
            <a:r>
              <a:rPr lang="en-US" altLang="zh-CN" sz="4400" b="1" spc="22" dirty="0">
                <a:solidFill>
                  <a:srgbClr val="0D0D0D"/>
                </a:solidFill>
                <a:latin typeface="Calibri"/>
                <a:ea typeface="Calibri"/>
                <a:cs typeface="Calibri"/>
              </a:rPr>
              <a:t>4.</a:t>
            </a:r>
            <a:r>
              <a:rPr lang="en-US" altLang="zh-CN" sz="4400" b="1" spc="-20" dirty="0">
                <a:solidFill>
                  <a:srgbClr val="0D0D0D"/>
                </a:solidFill>
                <a:latin typeface="Calibri"/>
                <a:ea typeface="Calibri"/>
                <a:cs typeface="Calibri"/>
              </a:rPr>
              <a:t> </a:t>
            </a:r>
            <a:r>
              <a:rPr lang="en-US" altLang="zh-CN" sz="4400" b="1" spc="-5" dirty="0">
                <a:solidFill>
                  <a:srgbClr val="0D0D0D"/>
                </a:solidFill>
                <a:latin typeface="Calibri"/>
                <a:ea typeface="Calibri"/>
                <a:cs typeface="Calibri"/>
              </a:rPr>
              <a:t>Competitive</a:t>
            </a:r>
            <a:r>
              <a:rPr lang="en-US" altLang="zh-CN" sz="4400" b="1" dirty="0">
                <a:solidFill>
                  <a:srgbClr val="0D0D0D"/>
                </a:solidFill>
                <a:latin typeface="Calibri"/>
                <a:ea typeface="Calibri"/>
                <a:cs typeface="Calibri"/>
              </a:rPr>
              <a:t> </a:t>
            </a:r>
            <a:r>
              <a:rPr lang="en-US" altLang="zh-CN" sz="4400" b="1" spc="-25" dirty="0">
                <a:solidFill>
                  <a:srgbClr val="0D0D0D"/>
                </a:solidFill>
                <a:latin typeface="Calibri"/>
                <a:ea typeface="Calibri"/>
                <a:cs typeface="Calibri"/>
              </a:rPr>
              <a:t>factors</a:t>
            </a:r>
            <a:endParaRPr lang="en-US" altLang="zh-CN" sz="4400">
              <a:latin typeface="Calibri"/>
              <a:ea typeface="Calibri"/>
              <a:cs typeface="Calibri"/>
            </a:endParaRPr>
          </a:p>
        </p:txBody>
      </p:sp>
      <p:sp>
        <p:nvSpPr>
          <p:cNvPr id="101" name="Text Box101"/>
          <p:cNvSpPr txBox="1"/>
          <p:nvPr/>
        </p:nvSpPr>
        <p:spPr>
          <a:xfrm>
            <a:off x="2072640" y="1860449"/>
            <a:ext cx="8069284" cy="4714111"/>
          </a:xfrm>
          <a:prstGeom prst="rect">
            <a:avLst/>
          </a:prstGeom>
        </p:spPr>
        <p:txBody>
          <a:bodyPr wrap="square" lIns="0" tIns="0" rIns="0" rtlCol="0">
            <a:spAutoFit/>
          </a:bodyPr>
          <a:lstStyle/>
          <a:p>
            <a:pPr indent="914654">
              <a:lnSpc>
                <a:spcPts val="5225"/>
              </a:lnSpc>
            </a:pPr>
            <a:r>
              <a:rPr lang="en-US" altLang="zh-CN" sz="3300" dirty="0">
                <a:solidFill>
                  <a:srgbClr val="000000"/>
                </a:solidFill>
                <a:latin typeface="Calibri"/>
                <a:ea typeface="Calibri"/>
                <a:cs typeface="Calibri"/>
              </a:rPr>
              <a:t>The choice</a:t>
            </a:r>
            <a:r>
              <a:rPr lang="en-US" altLang="zh-CN" sz="3300" spc="28"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of </a:t>
            </a:r>
            <a:r>
              <a:rPr lang="en-US" altLang="zh-CN" sz="3300" spc="-2" dirty="0">
                <a:solidFill>
                  <a:srgbClr val="000000"/>
                </a:solidFill>
                <a:latin typeface="Calibri"/>
                <a:ea typeface="Calibri"/>
                <a:cs typeface="Calibri"/>
              </a:rPr>
              <a:t>channel</a:t>
            </a:r>
            <a:r>
              <a:rPr lang="en-US" altLang="zh-CN" sz="3300" spc="28"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is </a:t>
            </a:r>
            <a:r>
              <a:rPr lang="en-US" altLang="zh-CN" sz="3300" spc="1" dirty="0">
                <a:solidFill>
                  <a:srgbClr val="000000"/>
                </a:solidFill>
                <a:latin typeface="Calibri"/>
                <a:ea typeface="Calibri"/>
                <a:cs typeface="Calibri"/>
              </a:rPr>
              <a:t>also</a:t>
            </a:r>
            <a:r>
              <a:rPr lang="en-US" altLang="zh-CN" sz="3300" dirty="0">
                <a:solidFill>
                  <a:srgbClr val="000000"/>
                </a:solidFill>
                <a:latin typeface="Calibri"/>
                <a:ea typeface="Calibri"/>
                <a:cs typeface="Calibri"/>
              </a:rPr>
              <a:t> </a:t>
            </a:r>
            <a:r>
              <a:rPr lang="en-US" altLang="zh-CN" sz="3300" spc="-22" dirty="0">
                <a:solidFill>
                  <a:srgbClr val="000000"/>
                </a:solidFill>
                <a:latin typeface="Calibri"/>
                <a:ea typeface="Calibri"/>
                <a:cs typeface="Calibri"/>
              </a:rPr>
              <a:t>affected</a:t>
            </a:r>
            <a:r>
              <a:rPr lang="en-US" altLang="zh-CN" sz="3300" dirty="0">
                <a:solidFill>
                  <a:srgbClr val="000000"/>
                </a:solidFill>
                <a:latin typeface="Calibri"/>
                <a:ea typeface="Calibri"/>
                <a:cs typeface="Calibri"/>
              </a:rPr>
              <a:t> </a:t>
            </a:r>
            <a:r>
              <a:rPr lang="en-US" altLang="zh-CN" sz="3300" spc="-5" dirty="0">
                <a:solidFill>
                  <a:srgbClr val="000000"/>
                </a:solidFill>
                <a:latin typeface="Calibri"/>
                <a:ea typeface="Calibri"/>
                <a:cs typeface="Calibri"/>
              </a:rPr>
              <a:t>by</a:t>
            </a:r>
            <a:r>
              <a:rPr lang="en-US" altLang="zh-CN" sz="3300" dirty="0">
                <a:solidFill>
                  <a:srgbClr val="000000"/>
                </a:solidFill>
                <a:latin typeface="Calibri"/>
                <a:ea typeface="Calibri"/>
                <a:cs typeface="Calibri"/>
              </a:rPr>
              <a:t> the </a:t>
            </a:r>
            <a:r>
              <a:rPr lang="en-US" altLang="zh-CN" sz="3300" spc="-3" dirty="0">
                <a:solidFill>
                  <a:srgbClr val="000000"/>
                </a:solidFill>
                <a:latin typeface="Calibri"/>
                <a:ea typeface="Calibri"/>
                <a:cs typeface="Calibri"/>
              </a:rPr>
              <a:t>channel</a:t>
            </a:r>
            <a:r>
              <a:rPr lang="en-US" altLang="zh-CN" sz="3300" spc="31" dirty="0">
                <a:solidFill>
                  <a:srgbClr val="000000"/>
                </a:solidFill>
                <a:latin typeface="Calibri"/>
                <a:ea typeface="Calibri"/>
                <a:cs typeface="Calibri"/>
              </a:rPr>
              <a:t> </a:t>
            </a:r>
            <a:r>
              <a:rPr lang="en-US" altLang="zh-CN" sz="3300" spc="-5" dirty="0">
                <a:solidFill>
                  <a:srgbClr val="000000"/>
                </a:solidFill>
                <a:latin typeface="Calibri"/>
                <a:ea typeface="Calibri"/>
                <a:cs typeface="Calibri"/>
              </a:rPr>
              <a:t>selected</a:t>
            </a:r>
            <a:r>
              <a:rPr lang="en-US" altLang="zh-CN" sz="3300" dirty="0">
                <a:solidFill>
                  <a:srgbClr val="000000"/>
                </a:solidFill>
                <a:latin typeface="Calibri"/>
                <a:ea typeface="Calibri"/>
                <a:cs typeface="Calibri"/>
              </a:rPr>
              <a:t> </a:t>
            </a:r>
            <a:r>
              <a:rPr lang="en-US" altLang="zh-CN" sz="3300" spc="-10" dirty="0">
                <a:solidFill>
                  <a:srgbClr val="000000"/>
                </a:solidFill>
                <a:latin typeface="Calibri"/>
                <a:ea typeface="Calibri"/>
                <a:cs typeface="Calibri"/>
              </a:rPr>
              <a:t>by</a:t>
            </a:r>
            <a:r>
              <a:rPr lang="en-US" altLang="zh-CN" sz="3300" dirty="0">
                <a:solidFill>
                  <a:srgbClr val="000000"/>
                </a:solidFill>
                <a:latin typeface="Calibri"/>
                <a:ea typeface="Calibri"/>
                <a:cs typeface="Calibri"/>
              </a:rPr>
              <a:t> </a:t>
            </a:r>
            <a:r>
              <a:rPr lang="en-US" altLang="zh-CN" sz="3300" spc="-13" dirty="0">
                <a:solidFill>
                  <a:srgbClr val="000000"/>
                </a:solidFill>
                <a:latin typeface="Calibri"/>
                <a:ea typeface="Calibri"/>
                <a:cs typeface="Calibri"/>
              </a:rPr>
              <a:t>competitors</a:t>
            </a:r>
            <a:r>
              <a:rPr lang="en-US" altLang="zh-CN" sz="3300" spc="5"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in</a:t>
            </a:r>
            <a:r>
              <a:rPr lang="en-US" altLang="zh-CN" sz="3300" spc="16"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the</a:t>
            </a:r>
            <a:r>
              <a:rPr lang="en-US" altLang="zh-CN" sz="3300" spc="746" dirty="0">
                <a:solidFill>
                  <a:srgbClr val="000000"/>
                </a:solidFill>
                <a:latin typeface="Calibri"/>
                <a:ea typeface="Calibri"/>
                <a:cs typeface="Calibri"/>
              </a:rPr>
              <a:t> </a:t>
            </a:r>
            <a:r>
              <a:rPr lang="en-US" altLang="zh-CN" sz="3300" spc="1" dirty="0">
                <a:solidFill>
                  <a:srgbClr val="000000"/>
                </a:solidFill>
                <a:latin typeface="Calibri"/>
                <a:ea typeface="Calibri"/>
                <a:cs typeface="Calibri"/>
              </a:rPr>
              <a:t>same</a:t>
            </a:r>
            <a:r>
              <a:rPr lang="en-US" altLang="zh-CN" sz="3300" spc="-19" dirty="0">
                <a:solidFill>
                  <a:srgbClr val="000000"/>
                </a:solidFill>
                <a:latin typeface="Calibri"/>
                <a:ea typeface="Calibri"/>
                <a:cs typeface="Calibri"/>
              </a:rPr>
              <a:t> </a:t>
            </a:r>
            <a:r>
              <a:rPr lang="en-US" altLang="zh-CN" sz="3300" spc="-28" dirty="0">
                <a:solidFill>
                  <a:srgbClr val="000000"/>
                </a:solidFill>
                <a:latin typeface="Calibri"/>
                <a:ea typeface="Calibri"/>
                <a:cs typeface="Calibri"/>
              </a:rPr>
              <a:t>industry.</a:t>
            </a:r>
            <a:r>
              <a:rPr lang="en-US" altLang="zh-CN" sz="3300" spc="27"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If</a:t>
            </a:r>
            <a:r>
              <a:rPr lang="en-US" altLang="zh-CN" sz="3300" spc="18"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the</a:t>
            </a:r>
            <a:r>
              <a:rPr lang="en-US" altLang="zh-CN" sz="3300" spc="-6" dirty="0">
                <a:solidFill>
                  <a:srgbClr val="000000"/>
                </a:solidFill>
                <a:latin typeface="Calibri"/>
                <a:ea typeface="Calibri"/>
                <a:cs typeface="Calibri"/>
              </a:rPr>
              <a:t> </a:t>
            </a:r>
            <a:r>
              <a:rPr lang="en-US" altLang="zh-CN" sz="3300" spc="-12" dirty="0">
                <a:solidFill>
                  <a:srgbClr val="000000"/>
                </a:solidFill>
                <a:latin typeface="Calibri"/>
                <a:ea typeface="Calibri"/>
                <a:cs typeface="Calibri"/>
              </a:rPr>
              <a:t>competitors</a:t>
            </a:r>
            <a:r>
              <a:rPr lang="en-US" altLang="zh-CN" sz="3300" dirty="0">
                <a:solidFill>
                  <a:srgbClr val="000000"/>
                </a:solidFill>
                <a:latin typeface="Calibri"/>
                <a:ea typeface="Calibri"/>
                <a:cs typeface="Calibri"/>
              </a:rPr>
              <a:t> </a:t>
            </a:r>
            <a:r>
              <a:rPr lang="en-US" altLang="zh-CN" sz="3300" spc="-25" dirty="0">
                <a:solidFill>
                  <a:srgbClr val="000000"/>
                </a:solidFill>
                <a:latin typeface="Calibri"/>
                <a:ea typeface="Calibri"/>
                <a:cs typeface="Calibri"/>
              </a:rPr>
              <a:t>have</a:t>
            </a:r>
            <a:r>
              <a:rPr lang="en-US" altLang="zh-CN" sz="3300" dirty="0">
                <a:solidFill>
                  <a:srgbClr val="000000"/>
                </a:solidFill>
                <a:latin typeface="Calibri"/>
                <a:ea typeface="Calibri"/>
                <a:cs typeface="Calibri"/>
              </a:rPr>
              <a:t> </a:t>
            </a:r>
            <a:r>
              <a:rPr lang="en-US" altLang="zh-CN" sz="3300" spc="-4" dirty="0">
                <a:solidFill>
                  <a:srgbClr val="000000"/>
                </a:solidFill>
                <a:latin typeface="Calibri"/>
                <a:ea typeface="Calibri"/>
                <a:cs typeface="Calibri"/>
              </a:rPr>
              <a:t>selected</a:t>
            </a:r>
            <a:r>
              <a:rPr lang="en-US" altLang="zh-CN" sz="3300" dirty="0">
                <a:solidFill>
                  <a:srgbClr val="000000"/>
                </a:solidFill>
                <a:latin typeface="Calibri"/>
                <a:ea typeface="Calibri"/>
                <a:cs typeface="Calibri"/>
              </a:rPr>
              <a:t> a </a:t>
            </a:r>
            <a:r>
              <a:rPr lang="en-US" altLang="zh-CN" sz="3300" spc="-1" dirty="0">
                <a:solidFill>
                  <a:srgbClr val="000000"/>
                </a:solidFill>
                <a:latin typeface="Calibri"/>
                <a:ea typeface="Calibri"/>
                <a:cs typeface="Calibri"/>
              </a:rPr>
              <a:t>particular</a:t>
            </a:r>
            <a:r>
              <a:rPr lang="en-US" altLang="zh-CN" sz="3300" dirty="0">
                <a:solidFill>
                  <a:srgbClr val="000000"/>
                </a:solidFill>
                <a:latin typeface="Calibri"/>
                <a:ea typeface="Calibri"/>
                <a:cs typeface="Calibri"/>
              </a:rPr>
              <a:t> </a:t>
            </a:r>
            <a:r>
              <a:rPr lang="en-US" altLang="zh-CN" sz="3300" spc="-1" dirty="0">
                <a:solidFill>
                  <a:srgbClr val="000000"/>
                </a:solidFill>
                <a:latin typeface="Calibri"/>
                <a:ea typeface="Calibri"/>
                <a:cs typeface="Calibri"/>
              </a:rPr>
              <a:t>channel,</a:t>
            </a:r>
            <a:r>
              <a:rPr lang="en-US" altLang="zh-CN" sz="3300" spc="31"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the </a:t>
            </a:r>
            <a:r>
              <a:rPr lang="en-US" altLang="zh-CN" sz="3300" spc="-3" dirty="0">
                <a:solidFill>
                  <a:srgbClr val="000000"/>
                </a:solidFill>
                <a:latin typeface="Calibri"/>
                <a:ea typeface="Calibri"/>
                <a:cs typeface="Calibri"/>
              </a:rPr>
              <a:t>other</a:t>
            </a:r>
            <a:r>
              <a:rPr lang="en-US" altLang="zh-CN" sz="3300" dirty="0">
                <a:solidFill>
                  <a:srgbClr val="000000"/>
                </a:solidFill>
                <a:latin typeface="Calibri"/>
                <a:ea typeface="Calibri"/>
                <a:cs typeface="Calibri"/>
              </a:rPr>
              <a:t> firm</a:t>
            </a:r>
            <a:r>
              <a:rPr lang="en-US" altLang="zh-CN" sz="3300" spc="8" dirty="0">
                <a:solidFill>
                  <a:srgbClr val="000000"/>
                </a:solidFill>
                <a:latin typeface="Calibri"/>
                <a:ea typeface="Calibri"/>
                <a:cs typeface="Calibri"/>
              </a:rPr>
              <a:t> </a:t>
            </a:r>
            <a:r>
              <a:rPr lang="en-US" altLang="zh-CN" sz="3300" spc="-18" dirty="0">
                <a:solidFill>
                  <a:srgbClr val="000000"/>
                </a:solidFill>
                <a:latin typeface="Calibri"/>
                <a:ea typeface="Calibri"/>
                <a:cs typeface="Calibri"/>
              </a:rPr>
              <a:t>may</a:t>
            </a:r>
            <a:r>
              <a:rPr lang="en-US" altLang="zh-CN" sz="3300" dirty="0">
                <a:solidFill>
                  <a:srgbClr val="000000"/>
                </a:solidFill>
                <a:latin typeface="Calibri"/>
                <a:ea typeface="Calibri"/>
                <a:cs typeface="Calibri"/>
              </a:rPr>
              <a:t> also</a:t>
            </a:r>
            <a:r>
              <a:rPr lang="en-US" altLang="zh-CN" sz="3300" spc="746" dirty="0">
                <a:solidFill>
                  <a:srgbClr val="000000"/>
                </a:solidFill>
                <a:latin typeface="Calibri"/>
                <a:ea typeface="Calibri"/>
                <a:cs typeface="Calibri"/>
              </a:rPr>
              <a:t> </a:t>
            </a:r>
            <a:r>
              <a:rPr lang="en-US" altLang="zh-CN" sz="3300" spc="-29" dirty="0">
                <a:solidFill>
                  <a:srgbClr val="000000"/>
                </a:solidFill>
                <a:latin typeface="Calibri"/>
                <a:ea typeface="Calibri"/>
                <a:cs typeface="Calibri"/>
              </a:rPr>
              <a:t>like</a:t>
            </a:r>
            <a:r>
              <a:rPr lang="en-US" altLang="zh-CN" sz="3300" spc="7" dirty="0">
                <a:solidFill>
                  <a:srgbClr val="000000"/>
                </a:solidFill>
                <a:latin typeface="Calibri"/>
                <a:ea typeface="Calibri"/>
                <a:cs typeface="Calibri"/>
              </a:rPr>
              <a:t> </a:t>
            </a:r>
            <a:r>
              <a:rPr lang="en-US" altLang="zh-CN" sz="3300" spc="-18" dirty="0">
                <a:solidFill>
                  <a:srgbClr val="000000"/>
                </a:solidFill>
                <a:latin typeface="Calibri"/>
                <a:ea typeface="Calibri"/>
                <a:cs typeface="Calibri"/>
              </a:rPr>
              <a:t>to</a:t>
            </a:r>
            <a:r>
              <a:rPr lang="en-US" altLang="zh-CN" sz="3300" dirty="0">
                <a:solidFill>
                  <a:srgbClr val="000000"/>
                </a:solidFill>
                <a:latin typeface="Calibri"/>
                <a:ea typeface="Calibri"/>
                <a:cs typeface="Calibri"/>
              </a:rPr>
              <a:t> select </a:t>
            </a:r>
            <a:r>
              <a:rPr lang="en-US" altLang="zh-CN" sz="3300" spc="-3" dirty="0">
                <a:solidFill>
                  <a:srgbClr val="000000"/>
                </a:solidFill>
                <a:latin typeface="Calibri"/>
                <a:ea typeface="Calibri"/>
                <a:cs typeface="Calibri"/>
              </a:rPr>
              <a:t>the</a:t>
            </a:r>
            <a:r>
              <a:rPr lang="en-US" altLang="zh-CN" sz="3300" dirty="0">
                <a:solidFill>
                  <a:srgbClr val="000000"/>
                </a:solidFill>
                <a:latin typeface="Calibri"/>
                <a:ea typeface="Calibri"/>
                <a:cs typeface="Calibri"/>
              </a:rPr>
              <a:t> similar</a:t>
            </a:r>
            <a:r>
              <a:rPr lang="en-US" altLang="zh-CN" sz="3300" spc="9" dirty="0">
                <a:solidFill>
                  <a:srgbClr val="000000"/>
                </a:solidFill>
                <a:latin typeface="Calibri"/>
                <a:ea typeface="Calibri"/>
                <a:cs typeface="Calibri"/>
              </a:rPr>
              <a:t> </a:t>
            </a:r>
            <a:r>
              <a:rPr lang="en-US" altLang="zh-CN" sz="3300" spc="-1" dirty="0">
                <a:solidFill>
                  <a:srgbClr val="000000"/>
                </a:solidFill>
                <a:latin typeface="Calibri"/>
                <a:ea typeface="Calibri"/>
                <a:cs typeface="Calibri"/>
              </a:rPr>
              <a:t>channel.</a:t>
            </a:r>
            <a:r>
              <a:rPr lang="en-US" altLang="zh-CN" sz="3300" spc="28" dirty="0">
                <a:solidFill>
                  <a:srgbClr val="000000"/>
                </a:solidFill>
                <a:latin typeface="Calibri"/>
                <a:ea typeface="Calibri"/>
                <a:cs typeface="Calibri"/>
              </a:rPr>
              <a:t> </a:t>
            </a:r>
            <a:r>
              <a:rPr lang="en-US" altLang="zh-CN" sz="3300" spc="-1" dirty="0">
                <a:solidFill>
                  <a:srgbClr val="000000"/>
                </a:solidFill>
                <a:latin typeface="Calibri"/>
                <a:ea typeface="Calibri"/>
                <a:cs typeface="Calibri"/>
              </a:rPr>
              <a:t>Sometimes,</a:t>
            </a:r>
            <a:r>
              <a:rPr lang="en-US" altLang="zh-CN" sz="3300" dirty="0">
                <a:solidFill>
                  <a:srgbClr val="000000"/>
                </a:solidFill>
                <a:latin typeface="Calibri"/>
                <a:ea typeface="Calibri"/>
                <a:cs typeface="Calibri"/>
              </a:rPr>
              <a:t> </a:t>
            </a:r>
            <a:r>
              <a:rPr lang="en-US" altLang="zh-CN" sz="3300" spc="-10" dirty="0">
                <a:solidFill>
                  <a:srgbClr val="000000"/>
                </a:solidFill>
                <a:latin typeface="Calibri"/>
                <a:ea typeface="Calibri"/>
                <a:cs typeface="Calibri"/>
              </a:rPr>
              <a:t>we</a:t>
            </a:r>
            <a:r>
              <a:rPr lang="en-US" altLang="zh-CN" sz="3300" spc="-13" dirty="0">
                <a:solidFill>
                  <a:srgbClr val="000000"/>
                </a:solidFill>
                <a:latin typeface="Calibri"/>
                <a:ea typeface="Calibri"/>
                <a:cs typeface="Calibri"/>
              </a:rPr>
              <a:t> </a:t>
            </a:r>
            <a:r>
              <a:rPr lang="en-US" altLang="zh-CN" sz="3300" spc="-18" dirty="0">
                <a:solidFill>
                  <a:srgbClr val="000000"/>
                </a:solidFill>
                <a:latin typeface="Calibri"/>
                <a:ea typeface="Calibri"/>
                <a:cs typeface="Calibri"/>
              </a:rPr>
              <a:t>may</a:t>
            </a:r>
            <a:r>
              <a:rPr lang="en-US" altLang="zh-CN" sz="3300" dirty="0">
                <a:solidFill>
                  <a:srgbClr val="000000"/>
                </a:solidFill>
                <a:latin typeface="Calibri"/>
                <a:ea typeface="Calibri"/>
                <a:cs typeface="Calibri"/>
              </a:rPr>
              <a:t> </a:t>
            </a:r>
            <a:r>
              <a:rPr lang="en-US" altLang="zh-CN" sz="3300" spc="-21" dirty="0">
                <a:solidFill>
                  <a:srgbClr val="000000"/>
                </a:solidFill>
                <a:latin typeface="Calibri"/>
                <a:ea typeface="Calibri"/>
                <a:cs typeface="Calibri"/>
              </a:rPr>
              <a:t>avoid</a:t>
            </a:r>
            <a:r>
              <a:rPr lang="en-US" altLang="zh-CN" sz="3300" spc="14"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the </a:t>
            </a:r>
            <a:r>
              <a:rPr lang="en-US" altLang="zh-CN" sz="3300" spc="-2" dirty="0">
                <a:solidFill>
                  <a:srgbClr val="000000"/>
                </a:solidFill>
                <a:latin typeface="Calibri"/>
                <a:ea typeface="Calibri"/>
                <a:cs typeface="Calibri"/>
              </a:rPr>
              <a:t>channels</a:t>
            </a:r>
            <a:r>
              <a:rPr lang="en-US" altLang="zh-CN" sz="3300" spc="19"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used by</a:t>
            </a:r>
            <a:r>
              <a:rPr lang="en-US" altLang="zh-CN" sz="3300" spc="-10" dirty="0">
                <a:solidFill>
                  <a:srgbClr val="000000"/>
                </a:solidFill>
                <a:latin typeface="Calibri"/>
                <a:ea typeface="Calibri"/>
                <a:cs typeface="Calibri"/>
              </a:rPr>
              <a:t> </a:t>
            </a:r>
            <a:r>
              <a:rPr lang="en-US" altLang="zh-CN" sz="3300" dirty="0">
                <a:solidFill>
                  <a:srgbClr val="000000"/>
                </a:solidFill>
                <a:latin typeface="Calibri"/>
                <a:ea typeface="Calibri"/>
                <a:cs typeface="Calibri"/>
              </a:rPr>
              <a:t>the</a:t>
            </a:r>
            <a:r>
              <a:rPr lang="en-US" altLang="zh-CN" sz="3300" spc="746" dirty="0">
                <a:solidFill>
                  <a:srgbClr val="000000"/>
                </a:solidFill>
                <a:latin typeface="Calibri"/>
                <a:ea typeface="Calibri"/>
                <a:cs typeface="Calibri"/>
              </a:rPr>
              <a:t> </a:t>
            </a:r>
            <a:r>
              <a:rPr lang="en-US" altLang="zh-CN" sz="3300" spc="-13" dirty="0">
                <a:solidFill>
                  <a:srgbClr val="000000"/>
                </a:solidFill>
                <a:latin typeface="Calibri"/>
                <a:ea typeface="Calibri"/>
                <a:cs typeface="Calibri"/>
              </a:rPr>
              <a:t>competitors</a:t>
            </a:r>
            <a:endParaRPr lang="en-US" altLang="zh-CN" sz="3300">
              <a:latin typeface="Calibri"/>
              <a:ea typeface="Calibri"/>
              <a:cs typeface="Calibri"/>
            </a:endParaRPr>
          </a:p>
        </p:txBody>
      </p:sp>
    </p:spTree>
    <p:extLst>
      <p:ext uri="{BB962C8B-B14F-4D97-AF65-F5344CB8AC3E}">
        <p14:creationId xmlns:p14="http://schemas.microsoft.com/office/powerpoint/2010/main" val="1009644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102"/>
          <p:cNvPicPr>
            <a:picLocks noChangeAspect="1"/>
          </p:cNvPicPr>
          <p:nvPr/>
        </p:nvPicPr>
        <p:blipFill>
          <a:blip r:embed="rId2"/>
          <a:stretch>
            <a:fillRect/>
          </a:stretch>
        </p:blipFill>
        <p:spPr>
          <a:xfrm>
            <a:off x="1524000" y="12699"/>
            <a:ext cx="9144000" cy="6832600"/>
          </a:xfrm>
          <a:prstGeom prst="rect">
            <a:avLst/>
          </a:prstGeom>
          <a:noFill/>
        </p:spPr>
      </p:pic>
      <p:sp>
        <p:nvSpPr>
          <p:cNvPr id="103" name="Text Box103"/>
          <p:cNvSpPr txBox="1"/>
          <p:nvPr/>
        </p:nvSpPr>
        <p:spPr>
          <a:xfrm>
            <a:off x="3527425" y="614426"/>
            <a:ext cx="5174784" cy="610424"/>
          </a:xfrm>
          <a:prstGeom prst="rect">
            <a:avLst/>
          </a:prstGeom>
        </p:spPr>
        <p:txBody>
          <a:bodyPr wrap="square" lIns="0" tIns="0" rIns="0" rtlCol="0">
            <a:spAutoFit/>
          </a:bodyPr>
          <a:lstStyle/>
          <a:p>
            <a:pPr>
              <a:lnSpc>
                <a:spcPts val="4404"/>
              </a:lnSpc>
            </a:pPr>
            <a:r>
              <a:rPr lang="en-US" altLang="zh-CN" sz="4400" spc="6" dirty="0">
                <a:solidFill>
                  <a:srgbClr val="FFFFFF"/>
                </a:solidFill>
                <a:latin typeface="Calibri"/>
                <a:ea typeface="Calibri"/>
                <a:cs typeface="Calibri"/>
              </a:rPr>
              <a:t>5.</a:t>
            </a:r>
            <a:r>
              <a:rPr lang="en-US" altLang="zh-CN" sz="4400" spc="-5" dirty="0">
                <a:solidFill>
                  <a:srgbClr val="FFFFFF"/>
                </a:solidFill>
                <a:latin typeface="Calibri"/>
                <a:ea typeface="Calibri"/>
                <a:cs typeface="Calibri"/>
              </a:rPr>
              <a:t> </a:t>
            </a:r>
            <a:r>
              <a:rPr lang="en-US" altLang="zh-CN" sz="4400" spc="-14" dirty="0">
                <a:solidFill>
                  <a:srgbClr val="FFFFFF"/>
                </a:solidFill>
                <a:latin typeface="Calibri"/>
                <a:ea typeface="Calibri"/>
                <a:cs typeface="Calibri"/>
              </a:rPr>
              <a:t>Environment</a:t>
            </a:r>
            <a:r>
              <a:rPr lang="en-US" altLang="zh-CN" sz="4400" spc="-18" dirty="0">
                <a:solidFill>
                  <a:srgbClr val="FFFFFF"/>
                </a:solidFill>
                <a:latin typeface="Calibri"/>
                <a:ea typeface="Calibri"/>
                <a:cs typeface="Calibri"/>
              </a:rPr>
              <a:t> </a:t>
            </a:r>
            <a:r>
              <a:rPr lang="en-US" altLang="zh-CN" sz="4400" spc="-27" dirty="0">
                <a:solidFill>
                  <a:srgbClr val="FFFFFF"/>
                </a:solidFill>
                <a:latin typeface="Calibri"/>
                <a:ea typeface="Calibri"/>
                <a:cs typeface="Calibri"/>
              </a:rPr>
              <a:t>factors</a:t>
            </a:r>
            <a:endParaRPr lang="en-US" altLang="zh-CN" sz="4400">
              <a:latin typeface="Calibri"/>
              <a:ea typeface="Calibri"/>
              <a:cs typeface="Calibri"/>
            </a:endParaRPr>
          </a:p>
        </p:txBody>
      </p:sp>
      <p:sp>
        <p:nvSpPr>
          <p:cNvPr id="104" name="Text Box104"/>
          <p:cNvSpPr txBox="1"/>
          <p:nvPr/>
        </p:nvSpPr>
        <p:spPr>
          <a:xfrm>
            <a:off x="2072640" y="1920265"/>
            <a:ext cx="7836372" cy="2162130"/>
          </a:xfrm>
          <a:prstGeom prst="rect">
            <a:avLst/>
          </a:prstGeom>
        </p:spPr>
        <p:txBody>
          <a:bodyPr wrap="square" lIns="0" tIns="0" rIns="0" rtlCol="0">
            <a:spAutoFit/>
          </a:bodyPr>
          <a:lstStyle/>
          <a:p>
            <a:pPr indent="914654">
              <a:lnSpc>
                <a:spcPts val="5522"/>
              </a:lnSpc>
            </a:pPr>
            <a:r>
              <a:rPr lang="en-US" altLang="zh-CN" sz="3600" spc="-15" dirty="0">
                <a:solidFill>
                  <a:srgbClr val="FFFFFF"/>
                </a:solidFill>
                <a:latin typeface="Calibri"/>
                <a:ea typeface="Calibri"/>
                <a:cs typeface="Calibri"/>
              </a:rPr>
              <a:t>Environmental</a:t>
            </a:r>
            <a:r>
              <a:rPr lang="en-US" altLang="zh-CN" sz="3600" spc="-24" dirty="0">
                <a:solidFill>
                  <a:srgbClr val="FFFFFF"/>
                </a:solidFill>
                <a:latin typeface="Calibri"/>
                <a:ea typeface="Calibri"/>
                <a:cs typeface="Calibri"/>
              </a:rPr>
              <a:t> </a:t>
            </a:r>
            <a:r>
              <a:rPr lang="en-US" altLang="zh-CN" sz="3600" spc="-23" dirty="0">
                <a:solidFill>
                  <a:srgbClr val="FFFFFF"/>
                </a:solidFill>
                <a:latin typeface="Calibri"/>
                <a:ea typeface="Calibri"/>
                <a:cs typeface="Calibri"/>
              </a:rPr>
              <a:t>factors</a:t>
            </a:r>
            <a:r>
              <a:rPr lang="en-US" altLang="zh-CN" sz="3600" spc="-15" dirty="0">
                <a:solidFill>
                  <a:srgbClr val="FFFFFF"/>
                </a:solidFill>
                <a:latin typeface="Calibri"/>
                <a:ea typeface="Calibri"/>
                <a:cs typeface="Calibri"/>
              </a:rPr>
              <a:t> </a:t>
            </a:r>
            <a:r>
              <a:rPr lang="en-US" altLang="zh-CN" sz="3600" spc="3" dirty="0">
                <a:solidFill>
                  <a:srgbClr val="FFFFFF"/>
                </a:solidFill>
                <a:latin typeface="Calibri"/>
                <a:ea typeface="Calibri"/>
                <a:cs typeface="Calibri"/>
              </a:rPr>
              <a:t>include</a:t>
            </a:r>
            <a:r>
              <a:rPr lang="en-US" altLang="zh-CN" sz="3600" spc="-34" dirty="0">
                <a:solidFill>
                  <a:srgbClr val="FFFFFF"/>
                </a:solidFill>
                <a:latin typeface="Calibri"/>
                <a:ea typeface="Calibri"/>
                <a:cs typeface="Calibri"/>
              </a:rPr>
              <a:t> </a:t>
            </a:r>
            <a:r>
              <a:rPr lang="en-US" altLang="zh-CN" sz="3600" spc="-23" dirty="0">
                <a:solidFill>
                  <a:srgbClr val="FFFFFF"/>
                </a:solidFill>
                <a:latin typeface="Calibri"/>
                <a:ea typeface="Calibri"/>
                <a:cs typeface="Calibri"/>
              </a:rPr>
              <a:t>factors</a:t>
            </a:r>
            <a:r>
              <a:rPr lang="en-US" altLang="zh-CN" sz="3600" dirty="0">
                <a:solidFill>
                  <a:srgbClr val="FFFFFF"/>
                </a:solidFill>
                <a:latin typeface="Calibri"/>
                <a:ea typeface="Calibri"/>
                <a:cs typeface="Calibri"/>
              </a:rPr>
              <a:t> such as </a:t>
            </a:r>
            <a:r>
              <a:rPr lang="en-US" altLang="zh-CN" sz="3600" spc="-3" dirty="0">
                <a:solidFill>
                  <a:srgbClr val="FFFFFF"/>
                </a:solidFill>
                <a:latin typeface="Calibri"/>
                <a:ea typeface="Calibri"/>
                <a:cs typeface="Calibri"/>
              </a:rPr>
              <a:t>economic</a:t>
            </a:r>
            <a:r>
              <a:rPr lang="en-US" altLang="zh-CN" sz="3600" dirty="0">
                <a:solidFill>
                  <a:srgbClr val="FFFFFF"/>
                </a:solidFill>
                <a:latin typeface="Calibri"/>
                <a:ea typeface="Calibri"/>
                <a:cs typeface="Calibri"/>
              </a:rPr>
              <a:t> </a:t>
            </a:r>
            <a:r>
              <a:rPr lang="en-US" altLang="zh-CN" sz="3600" spc="-3" dirty="0">
                <a:solidFill>
                  <a:srgbClr val="FFFFFF"/>
                </a:solidFill>
                <a:latin typeface="Calibri"/>
                <a:ea typeface="Calibri"/>
                <a:cs typeface="Calibri"/>
              </a:rPr>
              <a:t>condition</a:t>
            </a:r>
            <a:r>
              <a:rPr lang="en-US" altLang="zh-CN" sz="3600" spc="-25"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and</a:t>
            </a:r>
            <a:r>
              <a:rPr lang="en-US" altLang="zh-CN" sz="3600" spc="-11" dirty="0">
                <a:solidFill>
                  <a:srgbClr val="FFFFFF"/>
                </a:solidFill>
                <a:latin typeface="Calibri"/>
                <a:ea typeface="Calibri"/>
                <a:cs typeface="Calibri"/>
              </a:rPr>
              <a:t> </a:t>
            </a:r>
            <a:r>
              <a:rPr lang="en-US" altLang="zh-CN" sz="3600" spc="-17" dirty="0">
                <a:solidFill>
                  <a:srgbClr val="FFFFFF"/>
                </a:solidFill>
                <a:latin typeface="Calibri"/>
                <a:ea typeface="Calibri"/>
                <a:cs typeface="Calibri"/>
              </a:rPr>
              <a:t>legal</a:t>
            </a:r>
            <a:r>
              <a:rPr lang="en-US" altLang="zh-CN" sz="3600" spc="814" dirty="0">
                <a:solidFill>
                  <a:srgbClr val="FFFFFF"/>
                </a:solidFill>
                <a:latin typeface="Calibri"/>
                <a:ea typeface="Calibri"/>
                <a:cs typeface="Calibri"/>
              </a:rPr>
              <a:t> </a:t>
            </a:r>
            <a:r>
              <a:rPr lang="en-US" altLang="zh-CN" sz="3600" spc="-13" dirty="0">
                <a:solidFill>
                  <a:srgbClr val="FFFFFF"/>
                </a:solidFill>
                <a:latin typeface="Calibri"/>
                <a:ea typeface="Calibri"/>
                <a:cs typeface="Calibri"/>
              </a:rPr>
              <a:t>constraints.</a:t>
            </a:r>
            <a:endParaRPr lang="en-US" altLang="zh-CN" sz="3600">
              <a:latin typeface="Calibri"/>
              <a:ea typeface="Calibri"/>
              <a:cs typeface="Calibri"/>
            </a:endParaRPr>
          </a:p>
        </p:txBody>
      </p:sp>
      <p:sp>
        <p:nvSpPr>
          <p:cNvPr id="105" name="Text Box105"/>
          <p:cNvSpPr txBox="1"/>
          <p:nvPr/>
        </p:nvSpPr>
        <p:spPr>
          <a:xfrm>
            <a:off x="2072640" y="4499738"/>
            <a:ext cx="8003134" cy="1328569"/>
          </a:xfrm>
          <a:prstGeom prst="rect">
            <a:avLst/>
          </a:prstGeom>
        </p:spPr>
        <p:txBody>
          <a:bodyPr wrap="square" lIns="0" tIns="0" rIns="0" rtlCol="0">
            <a:spAutoFit/>
          </a:bodyPr>
          <a:lstStyle/>
          <a:p>
            <a:pPr>
              <a:lnSpc>
                <a:spcPts val="5041"/>
              </a:lnSpc>
            </a:pPr>
            <a:r>
              <a:rPr lang="en-US" altLang="zh-CN" sz="3600" spc="-2" dirty="0">
                <a:solidFill>
                  <a:srgbClr val="FFFFFF"/>
                </a:solidFill>
                <a:latin typeface="Calibri"/>
                <a:ea typeface="Calibri"/>
                <a:cs typeface="Calibri"/>
              </a:rPr>
              <a:t>eg:</a:t>
            </a:r>
            <a:r>
              <a:rPr lang="en-US" altLang="zh-CN" sz="3600" dirty="0">
                <a:solidFill>
                  <a:srgbClr val="FFFFFF"/>
                </a:solidFill>
                <a:latin typeface="Calibri"/>
                <a:ea typeface="Calibri"/>
                <a:cs typeface="Calibri"/>
              </a:rPr>
              <a:t> </a:t>
            </a:r>
            <a:r>
              <a:rPr lang="en-US" altLang="zh-CN" sz="3600" spc="5" dirty="0">
                <a:solidFill>
                  <a:srgbClr val="FFFFFF"/>
                </a:solidFill>
                <a:latin typeface="Calibri"/>
                <a:ea typeface="Calibri"/>
                <a:cs typeface="Calibri"/>
              </a:rPr>
              <a:t>In</a:t>
            </a:r>
            <a:r>
              <a:rPr lang="en-US" altLang="zh-CN" sz="3600" dirty="0">
                <a:solidFill>
                  <a:srgbClr val="FFFFFF"/>
                </a:solidFill>
                <a:latin typeface="Calibri"/>
                <a:ea typeface="Calibri"/>
                <a:cs typeface="Calibri"/>
              </a:rPr>
              <a:t> a </a:t>
            </a:r>
            <a:r>
              <a:rPr lang="en-US" altLang="zh-CN" sz="3600" spc="-7" dirty="0">
                <a:solidFill>
                  <a:srgbClr val="FFFFFF"/>
                </a:solidFill>
                <a:latin typeface="Calibri"/>
                <a:ea typeface="Calibri"/>
                <a:cs typeface="Calibri"/>
              </a:rPr>
              <a:t>depressed</a:t>
            </a:r>
            <a:r>
              <a:rPr lang="en-US" altLang="zh-CN" sz="3600" spc="-20" dirty="0">
                <a:solidFill>
                  <a:srgbClr val="FFFFFF"/>
                </a:solidFill>
                <a:latin typeface="Calibri"/>
                <a:ea typeface="Calibri"/>
                <a:cs typeface="Calibri"/>
              </a:rPr>
              <a:t> </a:t>
            </a:r>
            <a:r>
              <a:rPr lang="en-US" altLang="zh-CN" sz="3600" spc="-43" dirty="0">
                <a:solidFill>
                  <a:srgbClr val="FFFFFF"/>
                </a:solidFill>
                <a:latin typeface="Calibri"/>
                <a:ea typeface="Calibri"/>
                <a:cs typeface="Calibri"/>
              </a:rPr>
              <a:t>economy,</a:t>
            </a:r>
            <a:r>
              <a:rPr lang="en-US" altLang="zh-CN" sz="3600" spc="-23" dirty="0">
                <a:solidFill>
                  <a:srgbClr val="FFFFFF"/>
                </a:solidFill>
                <a:latin typeface="Calibri"/>
                <a:ea typeface="Calibri"/>
                <a:cs typeface="Calibri"/>
              </a:rPr>
              <a:t> </a:t>
            </a:r>
            <a:r>
              <a:rPr lang="en-US" altLang="zh-CN" sz="3600" spc="-28" dirty="0">
                <a:solidFill>
                  <a:srgbClr val="FFFFFF"/>
                </a:solidFill>
                <a:latin typeface="Calibri"/>
                <a:ea typeface="Calibri"/>
                <a:cs typeface="Calibri"/>
              </a:rPr>
              <a:t>marketers</a:t>
            </a:r>
            <a:r>
              <a:rPr lang="en-US" altLang="zh-CN" sz="3600" spc="-14"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use </a:t>
            </a:r>
            <a:r>
              <a:rPr lang="en-US" altLang="zh-CN" sz="3600" spc="-5" dirty="0">
                <a:solidFill>
                  <a:srgbClr val="FFFFFF"/>
                </a:solidFill>
                <a:latin typeface="Calibri"/>
                <a:ea typeface="Calibri"/>
                <a:cs typeface="Calibri"/>
              </a:rPr>
              <a:t>shorter</a:t>
            </a:r>
            <a:r>
              <a:rPr lang="en-US" altLang="zh-CN" sz="3600" spc="-23" dirty="0">
                <a:solidFill>
                  <a:srgbClr val="FFFFFF"/>
                </a:solidFill>
                <a:latin typeface="Calibri"/>
                <a:ea typeface="Calibri"/>
                <a:cs typeface="Calibri"/>
              </a:rPr>
              <a:t> </a:t>
            </a:r>
            <a:r>
              <a:rPr lang="en-US" altLang="zh-CN" sz="3600" spc="2" dirty="0">
                <a:solidFill>
                  <a:srgbClr val="FFFFFF"/>
                </a:solidFill>
                <a:latin typeface="Calibri"/>
                <a:ea typeface="Calibri"/>
                <a:cs typeface="Calibri"/>
              </a:rPr>
              <a:t>channels</a:t>
            </a:r>
            <a:r>
              <a:rPr lang="en-US" altLang="zh-CN" sz="3600" spc="-32" dirty="0">
                <a:solidFill>
                  <a:srgbClr val="FFFFFF"/>
                </a:solidFill>
                <a:latin typeface="Calibri"/>
                <a:ea typeface="Calibri"/>
                <a:cs typeface="Calibri"/>
              </a:rPr>
              <a:t> </a:t>
            </a:r>
            <a:r>
              <a:rPr lang="en-US" altLang="zh-CN" sz="3600" spc="-22" dirty="0">
                <a:solidFill>
                  <a:srgbClr val="FFFFFF"/>
                </a:solidFill>
                <a:latin typeface="Calibri"/>
                <a:ea typeface="Calibri"/>
                <a:cs typeface="Calibri"/>
              </a:rPr>
              <a:t>to</a:t>
            </a:r>
            <a:r>
              <a:rPr lang="en-US" altLang="zh-CN" sz="3600" dirty="0">
                <a:solidFill>
                  <a:srgbClr val="FFFFFF"/>
                </a:solidFill>
                <a:latin typeface="Calibri"/>
                <a:ea typeface="Calibri"/>
                <a:cs typeface="Calibri"/>
              </a:rPr>
              <a:t> </a:t>
            </a:r>
            <a:r>
              <a:rPr lang="en-US" altLang="zh-CN" sz="3600" spc="-6" dirty="0">
                <a:solidFill>
                  <a:srgbClr val="FFFFFF"/>
                </a:solidFill>
                <a:latin typeface="Calibri"/>
                <a:ea typeface="Calibri"/>
                <a:cs typeface="Calibri"/>
              </a:rPr>
              <a:t>distribute</a:t>
            </a:r>
            <a:r>
              <a:rPr lang="en-US" altLang="zh-CN" sz="3600" spc="-54" dirty="0">
                <a:solidFill>
                  <a:srgbClr val="FFFFFF"/>
                </a:solidFill>
                <a:latin typeface="Calibri"/>
                <a:ea typeface="Calibri"/>
                <a:cs typeface="Calibri"/>
              </a:rPr>
              <a:t> </a:t>
            </a:r>
            <a:r>
              <a:rPr lang="en-US" altLang="zh-CN" sz="3600" dirty="0">
                <a:solidFill>
                  <a:srgbClr val="FFFFFF"/>
                </a:solidFill>
                <a:latin typeface="Calibri"/>
                <a:ea typeface="Calibri"/>
                <a:cs typeface="Calibri"/>
              </a:rPr>
              <a:t>their</a:t>
            </a:r>
            <a:r>
              <a:rPr lang="en-US" altLang="zh-CN" sz="3600" spc="-22" dirty="0">
                <a:solidFill>
                  <a:srgbClr val="FFFFFF"/>
                </a:solidFill>
                <a:latin typeface="Calibri"/>
                <a:ea typeface="Calibri"/>
                <a:cs typeface="Calibri"/>
              </a:rPr>
              <a:t> </a:t>
            </a:r>
            <a:r>
              <a:rPr lang="en-US" altLang="zh-CN" sz="3600" spc="-4" dirty="0">
                <a:solidFill>
                  <a:srgbClr val="FFFFFF"/>
                </a:solidFill>
                <a:latin typeface="Calibri"/>
                <a:ea typeface="Calibri"/>
                <a:cs typeface="Calibri"/>
              </a:rPr>
              <a:t>goods.</a:t>
            </a:r>
            <a:endParaRPr lang="en-US" altLang="zh-CN" sz="3600">
              <a:latin typeface="Calibri"/>
              <a:ea typeface="Calibri"/>
              <a:cs typeface="Calibri"/>
            </a:endParaRPr>
          </a:p>
        </p:txBody>
      </p:sp>
    </p:spTree>
    <p:extLst>
      <p:ext uri="{BB962C8B-B14F-4D97-AF65-F5344CB8AC3E}">
        <p14:creationId xmlns:p14="http://schemas.microsoft.com/office/powerpoint/2010/main" val="1819656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CONFLICT</a:t>
            </a:r>
            <a:endParaRPr lang="en-US" dirty="0"/>
          </a:p>
        </p:txBody>
      </p:sp>
      <p:sp>
        <p:nvSpPr>
          <p:cNvPr id="3" name="Content Placeholder 2"/>
          <p:cNvSpPr>
            <a:spLocks noGrp="1"/>
          </p:cNvSpPr>
          <p:nvPr>
            <p:ph idx="1"/>
          </p:nvPr>
        </p:nvSpPr>
        <p:spPr/>
        <p:txBody>
          <a:bodyPr/>
          <a:lstStyle/>
          <a:p>
            <a:r>
              <a:rPr lang="en-US" dirty="0"/>
              <a:t>Channel conflict can be explained as any dispute, difference or discord arising between two or more channel partners, where one partner’s activities or operations affect the business, sales, profitability, market share or similar goal accomplishment of the other channel partner.</a:t>
            </a:r>
          </a:p>
        </p:txBody>
      </p:sp>
    </p:spTree>
    <p:extLst>
      <p:ext uri="{BB962C8B-B14F-4D97-AF65-F5344CB8AC3E}">
        <p14:creationId xmlns:p14="http://schemas.microsoft.com/office/powerpoint/2010/main" val="207802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MANAGEMENT</a:t>
            </a:r>
            <a:endParaRPr lang="en-US" dirty="0"/>
          </a:p>
        </p:txBody>
      </p:sp>
      <p:sp>
        <p:nvSpPr>
          <p:cNvPr id="3" name="Content Placeholder 2"/>
          <p:cNvSpPr>
            <a:spLocks noGrp="1"/>
          </p:cNvSpPr>
          <p:nvPr>
            <p:ph idx="1"/>
          </p:nvPr>
        </p:nvSpPr>
        <p:spPr/>
        <p:txBody>
          <a:bodyPr/>
          <a:lstStyle/>
          <a:p>
            <a:pPr marL="0" indent="0">
              <a:buNone/>
            </a:pPr>
            <a:r>
              <a:rPr lang="en-US" dirty="0"/>
              <a:t>To manage channel conflict marketer must understand- </a:t>
            </a:r>
            <a:endParaRPr lang="en-US" dirty="0" smtClean="0"/>
          </a:p>
          <a:p>
            <a:r>
              <a:rPr lang="en-US" dirty="0" smtClean="0"/>
              <a:t>the </a:t>
            </a:r>
            <a:r>
              <a:rPr lang="en-US" dirty="0"/>
              <a:t>type; </a:t>
            </a:r>
            <a:endParaRPr lang="en-US" dirty="0" smtClean="0"/>
          </a:p>
          <a:p>
            <a:r>
              <a:rPr lang="en-US" dirty="0" smtClean="0"/>
              <a:t>nature </a:t>
            </a:r>
            <a:r>
              <a:rPr lang="en-US" dirty="0"/>
              <a:t>or the cause; </a:t>
            </a:r>
            <a:endParaRPr lang="en-US" dirty="0" smtClean="0"/>
          </a:p>
          <a:p>
            <a:r>
              <a:rPr lang="en-US" dirty="0" smtClean="0"/>
              <a:t>and </a:t>
            </a:r>
            <a:r>
              <a:rPr lang="en-US" dirty="0"/>
              <a:t>magnitude of the conflict. </a:t>
            </a:r>
            <a:endParaRPr lang="en-US" dirty="0" smtClean="0"/>
          </a:p>
          <a:p>
            <a:r>
              <a:rPr lang="en-US" dirty="0" smtClean="0"/>
              <a:t>He </a:t>
            </a:r>
            <a:r>
              <a:rPr lang="en-US" dirty="0"/>
              <a:t>should also appreciate that conflict cannot be totally eliminated. It can only be minimized. </a:t>
            </a:r>
          </a:p>
          <a:p>
            <a:endParaRPr lang="en-US" dirty="0"/>
          </a:p>
        </p:txBody>
      </p:sp>
    </p:spTree>
    <p:extLst>
      <p:ext uri="{BB962C8B-B14F-4D97-AF65-F5344CB8AC3E}">
        <p14:creationId xmlns:p14="http://schemas.microsoft.com/office/powerpoint/2010/main" val="1875764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CONFLICTS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9521" y="1825625"/>
            <a:ext cx="4972957" cy="4351338"/>
          </a:xfrm>
        </p:spPr>
      </p:pic>
    </p:spTree>
    <p:extLst>
      <p:ext uri="{BB962C8B-B14F-4D97-AF65-F5344CB8AC3E}">
        <p14:creationId xmlns:p14="http://schemas.microsoft.com/office/powerpoint/2010/main" val="186224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Conflict </a:t>
            </a:r>
            <a:r>
              <a:rPr lang="en-US" dirty="0"/>
              <a:t/>
            </a:r>
            <a:br>
              <a:rPr lang="en-US" dirty="0"/>
            </a:br>
            <a:endParaRPr lang="en-US" dirty="0"/>
          </a:p>
        </p:txBody>
      </p:sp>
      <p:sp>
        <p:nvSpPr>
          <p:cNvPr id="3" name="Content Placeholder 2"/>
          <p:cNvSpPr>
            <a:spLocks noGrp="1"/>
          </p:cNvSpPr>
          <p:nvPr>
            <p:ph idx="1"/>
          </p:nvPr>
        </p:nvSpPr>
        <p:spPr/>
        <p:txBody>
          <a:bodyPr/>
          <a:lstStyle/>
          <a:p>
            <a:r>
              <a:rPr lang="en-US" i="1" dirty="0"/>
              <a:t>(</a:t>
            </a:r>
            <a:r>
              <a:rPr lang="en-US" i="1" dirty="0" err="1"/>
              <a:t>i</a:t>
            </a:r>
            <a:r>
              <a:rPr lang="en-US" i="1" dirty="0"/>
              <a:t>) The Vertical Level Conflict</a:t>
            </a:r>
            <a:r>
              <a:rPr lang="en-US" dirty="0"/>
              <a:t>: Vertical level conflict occurs when the channel member at one level is in conflict with another member at the next higher or lower level. For example, a conflict between the wholesaler and the manufacturer is a vertical level conflict or the major retailers in the town conflicting with the distributor over entitlements. </a:t>
            </a:r>
          </a:p>
          <a:p>
            <a:endParaRPr lang="en-US" dirty="0"/>
          </a:p>
        </p:txBody>
      </p:sp>
    </p:spTree>
    <p:extLst>
      <p:ext uri="{BB962C8B-B14F-4D97-AF65-F5344CB8AC3E}">
        <p14:creationId xmlns:p14="http://schemas.microsoft.com/office/powerpoint/2010/main" val="946628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t>(ii) Horizontal Level Conflict</a:t>
            </a:r>
            <a:r>
              <a:rPr lang="en-US" dirty="0"/>
              <a:t>: Conflict at the same level between channel members is called horizontal level conflict. Hence, inter </a:t>
            </a:r>
            <a:r>
              <a:rPr lang="en-US" dirty="0" err="1"/>
              <a:t>stockist</a:t>
            </a:r>
            <a:r>
              <a:rPr lang="en-US" dirty="0"/>
              <a:t> conflict or conflict at the retail level among retailers on issues like pricing and territory jumping are examples of horizontal level </a:t>
            </a:r>
            <a:r>
              <a:rPr lang="en-US" dirty="0" smtClean="0"/>
              <a:t>conflict </a:t>
            </a:r>
            <a:endParaRPr lang="en-US" dirty="0"/>
          </a:p>
          <a:p>
            <a:endParaRPr lang="en-US" dirty="0"/>
          </a:p>
        </p:txBody>
      </p:sp>
    </p:spTree>
    <p:extLst>
      <p:ext uri="{BB962C8B-B14F-4D97-AF65-F5344CB8AC3E}">
        <p14:creationId xmlns:p14="http://schemas.microsoft.com/office/powerpoint/2010/main" val="105727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7"/>
          <p:cNvPicPr>
            <a:picLocks noChangeAspect="1"/>
          </p:cNvPicPr>
          <p:nvPr/>
        </p:nvPicPr>
        <p:blipFill>
          <a:blip r:embed="rId2"/>
          <a:stretch>
            <a:fillRect/>
          </a:stretch>
        </p:blipFill>
        <p:spPr>
          <a:xfrm>
            <a:off x="1524000" y="12699"/>
            <a:ext cx="9144000" cy="6832600"/>
          </a:xfrm>
          <a:prstGeom prst="rect">
            <a:avLst/>
          </a:prstGeom>
          <a:noFill/>
        </p:spPr>
      </p:pic>
      <p:sp>
        <p:nvSpPr>
          <p:cNvPr id="8" name="Path8"/>
          <p:cNvSpPr/>
          <p:nvPr/>
        </p:nvSpPr>
        <p:spPr>
          <a:xfrm>
            <a:off x="2678328" y="770001"/>
            <a:ext cx="6833592" cy="33528"/>
          </a:xfrm>
          <a:custGeom>
            <a:avLst/>
            <a:gdLst/>
            <a:ahLst/>
            <a:cxnLst/>
            <a:rect l="l" t="t" r="r" b="b"/>
            <a:pathLst>
              <a:path w="6833592" h="33528">
                <a:moveTo>
                  <a:pt x="0" y="0"/>
                </a:moveTo>
                <a:lnTo>
                  <a:pt x="1708379" y="0"/>
                </a:lnTo>
                <a:lnTo>
                  <a:pt x="3416783" y="0"/>
                </a:lnTo>
                <a:lnTo>
                  <a:pt x="5125187" y="0"/>
                </a:lnTo>
                <a:lnTo>
                  <a:pt x="6833591" y="0"/>
                </a:lnTo>
                <a:lnTo>
                  <a:pt x="6833591" y="33528"/>
                </a:lnTo>
                <a:lnTo>
                  <a:pt x="5125187" y="33528"/>
                </a:lnTo>
                <a:lnTo>
                  <a:pt x="3416783" y="33528"/>
                </a:lnTo>
                <a:lnTo>
                  <a:pt x="1708379" y="33528"/>
                </a:lnTo>
                <a:lnTo>
                  <a:pt x="0" y="33528"/>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9" name="Text Box9"/>
          <p:cNvSpPr txBox="1"/>
          <p:nvPr/>
        </p:nvSpPr>
        <p:spPr>
          <a:xfrm>
            <a:off x="1829714" y="331725"/>
            <a:ext cx="7929470" cy="1405513"/>
          </a:xfrm>
          <a:prstGeom prst="rect">
            <a:avLst/>
          </a:prstGeom>
        </p:spPr>
        <p:txBody>
          <a:bodyPr wrap="square" lIns="0" tIns="0" rIns="0" rtlCol="0">
            <a:spAutoFit/>
          </a:bodyPr>
          <a:lstStyle/>
          <a:p>
            <a:pPr indent="848868">
              <a:lnSpc>
                <a:spcPts val="5276"/>
              </a:lnSpc>
            </a:pPr>
            <a:r>
              <a:rPr lang="en-US" altLang="zh-CN" sz="4000" spc="-1" dirty="0">
                <a:solidFill>
                  <a:srgbClr val="000000"/>
                </a:solidFill>
                <a:latin typeface="Calibri"/>
                <a:ea typeface="Calibri"/>
                <a:cs typeface="Calibri"/>
              </a:rPr>
              <a:t>Functions</a:t>
            </a:r>
            <a:r>
              <a:rPr lang="en-US" altLang="zh-CN" sz="4000" dirty="0">
                <a:solidFill>
                  <a:srgbClr val="000000"/>
                </a:solidFill>
                <a:latin typeface="Calibri"/>
                <a:ea typeface="Calibri"/>
                <a:cs typeface="Calibri"/>
              </a:rPr>
              <a:t> of </a:t>
            </a:r>
            <a:r>
              <a:rPr lang="en-US" altLang="zh-CN" sz="4000" spc="-6" dirty="0">
                <a:solidFill>
                  <a:srgbClr val="000000"/>
                </a:solidFill>
                <a:latin typeface="Calibri"/>
                <a:ea typeface="Calibri"/>
                <a:cs typeface="Calibri"/>
              </a:rPr>
              <a:t>Distribution</a:t>
            </a:r>
            <a:r>
              <a:rPr lang="en-US" altLang="zh-CN" sz="4000" dirty="0">
                <a:solidFill>
                  <a:srgbClr val="000000"/>
                </a:solidFill>
                <a:latin typeface="Calibri"/>
                <a:ea typeface="Calibri"/>
                <a:cs typeface="Calibri"/>
              </a:rPr>
              <a:t> </a:t>
            </a:r>
            <a:r>
              <a:rPr lang="en-US" altLang="zh-CN" sz="4000" spc="-2" dirty="0">
                <a:solidFill>
                  <a:srgbClr val="000000"/>
                </a:solidFill>
                <a:latin typeface="Calibri"/>
                <a:ea typeface="Calibri"/>
                <a:cs typeface="Calibri"/>
              </a:rPr>
              <a:t>channel</a:t>
            </a:r>
            <a:r>
              <a:rPr lang="en-US" altLang="zh-CN" sz="4000" dirty="0">
                <a:solidFill>
                  <a:srgbClr val="000000"/>
                </a:solidFill>
                <a:latin typeface="Calibri"/>
                <a:ea typeface="Calibri"/>
                <a:cs typeface="Calibri"/>
              </a:rPr>
              <a:t> </a:t>
            </a:r>
            <a:r>
              <a:rPr lang="en-US" altLang="zh-CN" sz="3200" dirty="0">
                <a:solidFill>
                  <a:srgbClr val="000000"/>
                </a:solidFill>
                <a:latin typeface="Arial"/>
                <a:ea typeface="Arial"/>
                <a:cs typeface="Arial"/>
              </a:rPr>
              <a:t>•</a:t>
            </a:r>
            <a:r>
              <a:rPr lang="en-US" altLang="zh-CN" sz="3200" spc="690" dirty="0">
                <a:solidFill>
                  <a:srgbClr val="000000"/>
                </a:solidFill>
                <a:latin typeface="Arial"/>
                <a:ea typeface="Arial"/>
                <a:cs typeface="Arial"/>
              </a:rPr>
              <a:t> </a:t>
            </a:r>
            <a:r>
              <a:rPr lang="en-US" altLang="zh-CN" sz="3200" spc="5" dirty="0">
                <a:solidFill>
                  <a:srgbClr val="000000"/>
                </a:solidFill>
                <a:latin typeface="Calibri"/>
                <a:ea typeface="Calibri"/>
                <a:cs typeface="Calibri"/>
              </a:rPr>
              <a:t>1.</a:t>
            </a:r>
            <a:r>
              <a:rPr lang="en-US" altLang="zh-CN" sz="3200" spc="10" dirty="0">
                <a:solidFill>
                  <a:srgbClr val="000000"/>
                </a:solidFill>
                <a:latin typeface="Calibri"/>
                <a:ea typeface="Calibri"/>
                <a:cs typeface="Calibri"/>
              </a:rPr>
              <a:t> </a:t>
            </a:r>
            <a:r>
              <a:rPr lang="en-US" altLang="zh-CN" sz="3200" b="1" spc="3" dirty="0">
                <a:solidFill>
                  <a:srgbClr val="000000"/>
                </a:solidFill>
                <a:latin typeface="Calibri"/>
                <a:ea typeface="Calibri"/>
                <a:cs typeface="Calibri"/>
              </a:rPr>
              <a:t>Sorting:</a:t>
            </a:r>
            <a:r>
              <a:rPr lang="en-US" altLang="zh-CN" sz="3200" b="1" spc="-25"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middlemen</a:t>
            </a:r>
            <a:r>
              <a:rPr lang="en-US" altLang="zh-CN" sz="3200" spc="18"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collect</a:t>
            </a:r>
            <a:r>
              <a:rPr lang="en-US" altLang="zh-CN" sz="3200" spc="-6"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goods</a:t>
            </a:r>
            <a:r>
              <a:rPr lang="en-US" altLang="zh-CN" sz="3200" dirty="0">
                <a:solidFill>
                  <a:srgbClr val="000000"/>
                </a:solidFill>
                <a:latin typeface="Calibri"/>
                <a:ea typeface="Calibri"/>
                <a:cs typeface="Calibri"/>
              </a:rPr>
              <a:t> </a:t>
            </a:r>
            <a:r>
              <a:rPr lang="en-US" altLang="zh-CN" sz="3200" spc="-13" dirty="0">
                <a:solidFill>
                  <a:srgbClr val="000000"/>
                </a:solidFill>
                <a:latin typeface="Calibri"/>
                <a:ea typeface="Calibri"/>
                <a:cs typeface="Calibri"/>
              </a:rPr>
              <a:t>from</a:t>
            </a:r>
            <a:endParaRPr lang="en-US" altLang="zh-CN" sz="3200" dirty="0">
              <a:latin typeface="Calibri"/>
              <a:ea typeface="Calibri"/>
              <a:cs typeface="Calibri"/>
            </a:endParaRPr>
          </a:p>
        </p:txBody>
      </p:sp>
      <p:sp>
        <p:nvSpPr>
          <p:cNvPr id="10" name="Text Box10"/>
          <p:cNvSpPr txBox="1"/>
          <p:nvPr/>
        </p:nvSpPr>
        <p:spPr>
          <a:xfrm>
            <a:off x="2172614" y="1752246"/>
            <a:ext cx="7377704" cy="456535"/>
          </a:xfrm>
          <a:prstGeom prst="rect">
            <a:avLst/>
          </a:prstGeom>
        </p:spPr>
        <p:txBody>
          <a:bodyPr wrap="square" lIns="0" tIns="0" rIns="0" rtlCol="0">
            <a:spAutoFit/>
          </a:bodyPr>
          <a:lstStyle/>
          <a:p>
            <a:pPr>
              <a:lnSpc>
                <a:spcPts val="3206"/>
              </a:lnSpc>
            </a:pPr>
            <a:r>
              <a:rPr lang="en-US" altLang="zh-CN" sz="3200" spc="-4" dirty="0">
                <a:solidFill>
                  <a:srgbClr val="000000"/>
                </a:solidFill>
                <a:latin typeface="Calibri"/>
                <a:ea typeface="Calibri"/>
                <a:cs typeface="Calibri"/>
              </a:rPr>
              <a:t>various</a:t>
            </a:r>
            <a:r>
              <a:rPr lang="en-US" altLang="zh-CN" sz="3200" spc="-13"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sources.</a:t>
            </a:r>
            <a:r>
              <a:rPr lang="en-US" altLang="zh-CN" sz="3200" spc="-8"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These</a:t>
            </a:r>
            <a:r>
              <a:rPr lang="en-US" altLang="zh-CN" sz="3200" spc="-8"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goods</a:t>
            </a:r>
            <a:r>
              <a:rPr lang="en-US" altLang="zh-CN" sz="3200"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are</a:t>
            </a:r>
            <a:r>
              <a:rPr lang="en-US" altLang="zh-CN" sz="3200" spc="-15" dirty="0">
                <a:solidFill>
                  <a:srgbClr val="000000"/>
                </a:solidFill>
                <a:latin typeface="Calibri"/>
                <a:ea typeface="Calibri"/>
                <a:cs typeface="Calibri"/>
              </a:rPr>
              <a:t> </a:t>
            </a:r>
            <a:r>
              <a:rPr lang="en-US" altLang="zh-CN" sz="3200" spc="-21" dirty="0">
                <a:solidFill>
                  <a:srgbClr val="000000"/>
                </a:solidFill>
                <a:latin typeface="Calibri"/>
                <a:ea typeface="Calibri"/>
                <a:cs typeface="Calibri"/>
              </a:rPr>
              <a:t>different</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in</a:t>
            </a:r>
            <a:endParaRPr lang="en-US" altLang="zh-CN" sz="3200">
              <a:latin typeface="Calibri"/>
              <a:ea typeface="Calibri"/>
              <a:cs typeface="Calibri"/>
            </a:endParaRPr>
          </a:p>
        </p:txBody>
      </p:sp>
      <p:sp>
        <p:nvSpPr>
          <p:cNvPr id="11" name="Text Box11"/>
          <p:cNvSpPr txBox="1"/>
          <p:nvPr/>
        </p:nvSpPr>
        <p:spPr>
          <a:xfrm>
            <a:off x="1829714" y="2275000"/>
            <a:ext cx="5510272" cy="520655"/>
          </a:xfrm>
          <a:prstGeom prst="rect">
            <a:avLst/>
          </a:prstGeom>
        </p:spPr>
        <p:txBody>
          <a:bodyPr wrap="square" lIns="0" tIns="0" rIns="0" rtlCol="0">
            <a:spAutoFit/>
          </a:bodyPr>
          <a:lstStyle/>
          <a:p>
            <a:pPr>
              <a:lnSpc>
                <a:spcPts val="3701"/>
              </a:lnSpc>
            </a:pPr>
            <a:r>
              <a:rPr lang="en-US" altLang="zh-CN" sz="3200" dirty="0">
                <a:solidFill>
                  <a:srgbClr val="000000"/>
                </a:solidFill>
                <a:latin typeface="Arial"/>
                <a:ea typeface="Arial"/>
                <a:cs typeface="Arial"/>
              </a:rPr>
              <a:t>•</a:t>
            </a:r>
            <a:r>
              <a:rPr lang="en-US" altLang="zh-CN" sz="3200" spc="690" dirty="0">
                <a:solidFill>
                  <a:srgbClr val="000000"/>
                </a:solidFill>
                <a:latin typeface="Arial"/>
                <a:ea typeface="Arial"/>
                <a:cs typeface="Arial"/>
              </a:rPr>
              <a:t> </a:t>
            </a:r>
            <a:r>
              <a:rPr lang="en-US" altLang="zh-CN" sz="3200" spc="-29" dirty="0">
                <a:solidFill>
                  <a:srgbClr val="000000"/>
                </a:solidFill>
                <a:latin typeface="Calibri"/>
                <a:ea typeface="Calibri"/>
                <a:cs typeface="Calibri"/>
              </a:rPr>
              <a:t>quality,</a:t>
            </a:r>
            <a:r>
              <a:rPr lang="en-US" altLang="zh-CN" sz="3200" spc="30" dirty="0">
                <a:solidFill>
                  <a:srgbClr val="000000"/>
                </a:solidFill>
                <a:latin typeface="Calibri"/>
                <a:ea typeface="Calibri"/>
                <a:cs typeface="Calibri"/>
              </a:rPr>
              <a:t> </a:t>
            </a:r>
            <a:r>
              <a:rPr lang="en-US" altLang="zh-CN" sz="3200" spc="-16" dirty="0">
                <a:solidFill>
                  <a:srgbClr val="000000"/>
                </a:solidFill>
                <a:latin typeface="Calibri"/>
                <a:ea typeface="Calibri"/>
                <a:cs typeface="Calibri"/>
              </a:rPr>
              <a:t>size,</a:t>
            </a:r>
            <a:r>
              <a:rPr lang="en-US" altLang="zh-CN" sz="3200"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nature,</a:t>
            </a:r>
            <a:r>
              <a:rPr lang="en-US" altLang="zh-CN" sz="3200" spc="6"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colour</a:t>
            </a:r>
            <a:r>
              <a:rPr lang="en-US" altLang="zh-CN" sz="3200" dirty="0">
                <a:solidFill>
                  <a:srgbClr val="000000"/>
                </a:solidFill>
                <a:latin typeface="Calibri"/>
                <a:ea typeface="Calibri"/>
                <a:cs typeface="Calibri"/>
              </a:rPr>
              <a:t> </a:t>
            </a:r>
            <a:r>
              <a:rPr lang="en-US" altLang="zh-CN" sz="3200" spc="-12" dirty="0">
                <a:solidFill>
                  <a:srgbClr val="000000"/>
                </a:solidFill>
                <a:latin typeface="Calibri"/>
                <a:ea typeface="Calibri"/>
                <a:cs typeface="Calibri"/>
              </a:rPr>
              <a:t>etc.</a:t>
            </a:r>
            <a:endParaRPr lang="en-US" altLang="zh-CN" sz="3200">
              <a:latin typeface="Calibri"/>
              <a:ea typeface="Calibri"/>
              <a:cs typeface="Calibri"/>
            </a:endParaRPr>
          </a:p>
        </p:txBody>
      </p:sp>
      <p:sp>
        <p:nvSpPr>
          <p:cNvPr id="12" name="Text Box12"/>
          <p:cNvSpPr txBox="1"/>
          <p:nvPr/>
        </p:nvSpPr>
        <p:spPr>
          <a:xfrm>
            <a:off x="1829714" y="2860216"/>
            <a:ext cx="7913216" cy="1508105"/>
          </a:xfrm>
          <a:prstGeom prst="rect">
            <a:avLst/>
          </a:prstGeom>
        </p:spPr>
        <p:txBody>
          <a:bodyPr wrap="square" lIns="0" tIns="0" rIns="0" rtlCol="0">
            <a:spAutoFit/>
          </a:bodyPr>
          <a:lstStyle/>
          <a:p>
            <a:pPr marL="342900" indent="-342900">
              <a:lnSpc>
                <a:spcPts val="3794"/>
              </a:lnSpc>
            </a:pPr>
            <a:r>
              <a:rPr lang="en-US" altLang="zh-CN" sz="3200" dirty="0">
                <a:solidFill>
                  <a:srgbClr val="000000"/>
                </a:solidFill>
                <a:latin typeface="Arial"/>
                <a:ea typeface="Arial"/>
                <a:cs typeface="Arial"/>
              </a:rPr>
              <a:t>•</a:t>
            </a:r>
            <a:r>
              <a:rPr lang="en-US" altLang="zh-CN" sz="3200" spc="690" dirty="0">
                <a:solidFill>
                  <a:srgbClr val="000000"/>
                </a:solidFill>
                <a:latin typeface="Arial"/>
                <a:ea typeface="Arial"/>
                <a:cs typeface="Arial"/>
              </a:rPr>
              <a:t> </a:t>
            </a:r>
            <a:r>
              <a:rPr lang="en-US" altLang="zh-CN" sz="3200" spc="2" dirty="0">
                <a:solidFill>
                  <a:srgbClr val="000000"/>
                </a:solidFill>
                <a:latin typeface="Calibri"/>
                <a:ea typeface="Calibri"/>
                <a:cs typeface="Calibri"/>
              </a:rPr>
              <a:t>The</a:t>
            </a:r>
            <a:r>
              <a:rPr lang="en-US" altLang="zh-CN" sz="3200" spc="723"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intermediaries</a:t>
            </a:r>
            <a:r>
              <a:rPr lang="en-US" altLang="zh-CN" sz="3200" spc="-12"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sort</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these</a:t>
            </a:r>
            <a:r>
              <a:rPr lang="en-US" altLang="zh-CN" sz="3200" dirty="0">
                <a:solidFill>
                  <a:srgbClr val="000000"/>
                </a:solidFill>
                <a:latin typeface="Calibri"/>
                <a:ea typeface="Calibri"/>
                <a:cs typeface="Calibri"/>
              </a:rPr>
              <a:t> </a:t>
            </a:r>
            <a:r>
              <a:rPr lang="en-US" altLang="zh-CN" sz="3200" spc="-15" dirty="0">
                <a:solidFill>
                  <a:srgbClr val="000000"/>
                </a:solidFill>
                <a:latin typeface="Calibri"/>
                <a:ea typeface="Calibri"/>
                <a:cs typeface="Calibri"/>
              </a:rPr>
              <a:t>foods</a:t>
            </a:r>
            <a:r>
              <a:rPr lang="en-US" altLang="zh-CN" sz="3200" dirty="0">
                <a:solidFill>
                  <a:srgbClr val="000000"/>
                </a:solidFill>
                <a:latin typeface="Calibri"/>
                <a:ea typeface="Calibri"/>
                <a:cs typeface="Calibri"/>
              </a:rPr>
              <a:t> </a:t>
            </a:r>
            <a:r>
              <a:rPr lang="en-US" altLang="zh-CN" sz="3200" spc="-14" dirty="0">
                <a:solidFill>
                  <a:srgbClr val="000000"/>
                </a:solidFill>
                <a:latin typeface="Calibri"/>
                <a:ea typeface="Calibri"/>
                <a:cs typeface="Calibri"/>
              </a:rPr>
              <a:t>into</a:t>
            </a:r>
            <a:r>
              <a:rPr lang="en-US" altLang="zh-CN" sz="3200" spc="723"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homogeneous</a:t>
            </a:r>
            <a:r>
              <a:rPr lang="en-US" altLang="zh-CN" sz="3200" spc="-12"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groups</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on</a:t>
            </a:r>
            <a:r>
              <a:rPr lang="en-US" altLang="zh-CN" sz="3200" dirty="0">
                <a:solidFill>
                  <a:srgbClr val="000000"/>
                </a:solidFill>
                <a:latin typeface="Calibri"/>
                <a:ea typeface="Calibri"/>
                <a:cs typeface="Calibri"/>
              </a:rPr>
              <a:t> the</a:t>
            </a:r>
            <a:r>
              <a:rPr lang="en-US" altLang="zh-CN" sz="3200" spc="6"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basis</a:t>
            </a:r>
            <a:r>
              <a:rPr lang="en-US" altLang="zh-CN" sz="3200" spc="-2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the</a:t>
            </a:r>
            <a:r>
              <a:rPr lang="en-US" altLang="zh-CN" sz="3200" spc="-11" dirty="0">
                <a:solidFill>
                  <a:srgbClr val="000000"/>
                </a:solidFill>
                <a:latin typeface="Calibri"/>
                <a:ea typeface="Calibri"/>
                <a:cs typeface="Calibri"/>
              </a:rPr>
              <a:t> </a:t>
            </a:r>
            <a:r>
              <a:rPr lang="en-US" altLang="zh-CN" sz="3200" spc="-14" dirty="0">
                <a:solidFill>
                  <a:srgbClr val="000000"/>
                </a:solidFill>
                <a:latin typeface="Calibri"/>
                <a:ea typeface="Calibri"/>
                <a:cs typeface="Calibri"/>
              </a:rPr>
              <a:t>size,</a:t>
            </a:r>
            <a:r>
              <a:rPr lang="en-US" altLang="zh-CN" sz="3200" dirty="0">
                <a:solidFill>
                  <a:srgbClr val="000000"/>
                </a:solidFill>
                <a:latin typeface="Calibri"/>
                <a:ea typeface="Calibri"/>
                <a:cs typeface="Calibri"/>
              </a:rPr>
              <a:t> </a:t>
            </a:r>
            <a:r>
              <a:rPr lang="en-US" altLang="zh-CN" sz="3200" spc="-29" dirty="0">
                <a:solidFill>
                  <a:srgbClr val="000000"/>
                </a:solidFill>
                <a:latin typeface="Calibri"/>
                <a:ea typeface="Calibri"/>
                <a:cs typeface="Calibri"/>
              </a:rPr>
              <a:t>quality,</a:t>
            </a:r>
            <a:r>
              <a:rPr lang="en-US" altLang="zh-CN" sz="3200" spc="30" dirty="0">
                <a:solidFill>
                  <a:srgbClr val="000000"/>
                </a:solidFill>
                <a:latin typeface="Calibri"/>
                <a:ea typeface="Calibri"/>
                <a:cs typeface="Calibri"/>
              </a:rPr>
              <a:t> </a:t>
            </a:r>
            <a:r>
              <a:rPr lang="en-US" altLang="zh-CN" sz="3200" spc="-10" dirty="0">
                <a:solidFill>
                  <a:srgbClr val="000000"/>
                </a:solidFill>
                <a:latin typeface="Calibri"/>
                <a:ea typeface="Calibri"/>
                <a:cs typeface="Calibri"/>
              </a:rPr>
              <a:t>nature</a:t>
            </a:r>
            <a:r>
              <a:rPr lang="en-US" altLang="zh-CN" sz="3200" dirty="0">
                <a:solidFill>
                  <a:srgbClr val="000000"/>
                </a:solidFill>
                <a:latin typeface="Calibri"/>
                <a:ea typeface="Calibri"/>
                <a:cs typeface="Calibri"/>
              </a:rPr>
              <a:t> </a:t>
            </a:r>
            <a:r>
              <a:rPr lang="en-US" altLang="zh-CN" sz="3200" spc="-11" dirty="0">
                <a:solidFill>
                  <a:srgbClr val="000000"/>
                </a:solidFill>
                <a:latin typeface="Calibri"/>
                <a:ea typeface="Calibri"/>
                <a:cs typeface="Calibri"/>
              </a:rPr>
              <a:t>etc.</a:t>
            </a:r>
            <a:endParaRPr lang="en-US" altLang="zh-CN" sz="3200">
              <a:latin typeface="Calibri"/>
              <a:ea typeface="Calibri"/>
              <a:cs typeface="Calibri"/>
            </a:endParaRPr>
          </a:p>
        </p:txBody>
      </p:sp>
      <p:sp>
        <p:nvSpPr>
          <p:cNvPr id="13" name="Text Box13"/>
          <p:cNvSpPr txBox="1"/>
          <p:nvPr/>
        </p:nvSpPr>
        <p:spPr>
          <a:xfrm>
            <a:off x="1829714" y="4421047"/>
            <a:ext cx="8538690" cy="1508105"/>
          </a:xfrm>
          <a:prstGeom prst="rect">
            <a:avLst/>
          </a:prstGeom>
        </p:spPr>
        <p:txBody>
          <a:bodyPr wrap="square" lIns="0" tIns="0" rIns="0" rtlCol="0">
            <a:spAutoFit/>
          </a:bodyPr>
          <a:lstStyle/>
          <a:p>
            <a:pPr marL="342900" indent="-342900">
              <a:lnSpc>
                <a:spcPts val="3794"/>
              </a:lnSpc>
            </a:pPr>
            <a:r>
              <a:rPr lang="en-US" altLang="zh-CN" sz="3200" dirty="0">
                <a:solidFill>
                  <a:srgbClr val="000000"/>
                </a:solidFill>
                <a:latin typeface="Arial"/>
                <a:ea typeface="Arial"/>
                <a:cs typeface="Arial"/>
              </a:rPr>
              <a:t>•</a:t>
            </a:r>
            <a:r>
              <a:rPr lang="en-US" altLang="zh-CN" sz="3200" spc="690" dirty="0">
                <a:solidFill>
                  <a:srgbClr val="000000"/>
                </a:solidFill>
                <a:latin typeface="Arial"/>
                <a:ea typeface="Arial"/>
                <a:cs typeface="Arial"/>
              </a:rPr>
              <a:t> </a:t>
            </a:r>
            <a:r>
              <a:rPr lang="en-US" altLang="zh-CN" sz="3200" spc="5" dirty="0">
                <a:solidFill>
                  <a:srgbClr val="000000"/>
                </a:solidFill>
                <a:latin typeface="Calibri"/>
                <a:ea typeface="Calibri"/>
                <a:cs typeface="Calibri"/>
              </a:rPr>
              <a:t>2.</a:t>
            </a:r>
            <a:r>
              <a:rPr lang="en-US" altLang="zh-CN" sz="3200" spc="10" dirty="0">
                <a:solidFill>
                  <a:srgbClr val="000000"/>
                </a:solidFill>
                <a:latin typeface="Calibri"/>
                <a:ea typeface="Calibri"/>
                <a:cs typeface="Calibri"/>
              </a:rPr>
              <a:t> </a:t>
            </a:r>
            <a:r>
              <a:rPr lang="en-US" altLang="zh-CN" sz="3200" b="1" spc="-2" dirty="0">
                <a:solidFill>
                  <a:srgbClr val="000000"/>
                </a:solidFill>
                <a:latin typeface="Calibri"/>
                <a:ea typeface="Calibri"/>
                <a:cs typeface="Calibri"/>
              </a:rPr>
              <a:t>Accumulation:</a:t>
            </a:r>
            <a:r>
              <a:rPr lang="en-US" altLang="zh-CN" sz="3200" b="1" spc="-16"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This</a:t>
            </a:r>
            <a:r>
              <a:rPr lang="en-US" altLang="zh-CN" sz="3200" spc="-15"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function</a:t>
            </a:r>
            <a:r>
              <a:rPr lang="en-US" altLang="zh-CN" sz="3200" spc="34" dirty="0">
                <a:solidFill>
                  <a:srgbClr val="000000"/>
                </a:solidFill>
                <a:latin typeface="Calibri"/>
                <a:ea typeface="Calibri"/>
                <a:cs typeface="Calibri"/>
              </a:rPr>
              <a:t> </a:t>
            </a:r>
            <a:r>
              <a:rPr lang="en-US" altLang="zh-CN" sz="3200" spc="-12" dirty="0">
                <a:solidFill>
                  <a:srgbClr val="000000"/>
                </a:solidFill>
                <a:latin typeface="Calibri"/>
                <a:ea typeface="Calibri"/>
                <a:cs typeface="Calibri"/>
              </a:rPr>
              <a:t>involves</a:t>
            </a:r>
            <a:r>
              <a:rPr lang="en-US" altLang="zh-CN" sz="3200" spc="723"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accumulation</a:t>
            </a:r>
            <a:r>
              <a:rPr lang="en-US" altLang="zh-CN" sz="3200" spc="32"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goods</a:t>
            </a:r>
            <a:r>
              <a:rPr lang="en-US" altLang="zh-CN" sz="3200" dirty="0">
                <a:solidFill>
                  <a:srgbClr val="000000"/>
                </a:solidFill>
                <a:latin typeface="Calibri"/>
                <a:ea typeface="Calibri"/>
                <a:cs typeface="Calibri"/>
              </a:rPr>
              <a:t> </a:t>
            </a:r>
            <a:r>
              <a:rPr lang="en-US" altLang="zh-CN" sz="3200" spc="-14" dirty="0">
                <a:solidFill>
                  <a:srgbClr val="000000"/>
                </a:solidFill>
                <a:latin typeface="Calibri"/>
                <a:ea typeface="Calibri"/>
                <a:cs typeface="Calibri"/>
              </a:rPr>
              <a:t>into</a:t>
            </a:r>
            <a:r>
              <a:rPr lang="en-US" altLang="zh-CN" sz="3200"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larger</a:t>
            </a:r>
            <a:r>
              <a:rPr lang="en-US" altLang="zh-CN" sz="3200" dirty="0">
                <a:solidFill>
                  <a:srgbClr val="000000"/>
                </a:solidFill>
                <a:latin typeface="Calibri"/>
                <a:ea typeface="Calibri"/>
                <a:cs typeface="Calibri"/>
              </a:rPr>
              <a:t> homogeneous </a:t>
            </a:r>
            <a:r>
              <a:rPr lang="en-US" altLang="zh-CN" sz="3200" spc="-14" dirty="0">
                <a:solidFill>
                  <a:srgbClr val="000000"/>
                </a:solidFill>
                <a:latin typeface="Calibri"/>
                <a:ea typeface="Calibri"/>
                <a:cs typeface="Calibri"/>
              </a:rPr>
              <a:t>stocks,</a:t>
            </a:r>
            <a:r>
              <a:rPr lang="en-US" altLang="zh-CN" sz="3200" dirty="0">
                <a:solidFill>
                  <a:srgbClr val="000000"/>
                </a:solidFill>
                <a:latin typeface="Calibri"/>
                <a:ea typeface="Calibri"/>
                <a:cs typeface="Calibri"/>
              </a:rPr>
              <a:t> which </a:t>
            </a:r>
            <a:r>
              <a:rPr lang="en-US" altLang="zh-CN" sz="3200" spc="-7" dirty="0">
                <a:solidFill>
                  <a:srgbClr val="000000"/>
                </a:solidFill>
                <a:latin typeface="Calibri"/>
                <a:ea typeface="Calibri"/>
                <a:cs typeface="Calibri"/>
              </a:rPr>
              <a:t>maintain</a:t>
            </a:r>
            <a:r>
              <a:rPr lang="en-US" altLang="zh-CN" sz="3200" spc="25"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continuous</a:t>
            </a:r>
            <a:r>
              <a:rPr lang="en-US" altLang="zh-CN" sz="3200" spc="27"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flow</a:t>
            </a:r>
            <a:r>
              <a:rPr lang="en-US" altLang="zh-CN" sz="3200" spc="-14"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of </a:t>
            </a:r>
            <a:r>
              <a:rPr lang="en-US" altLang="zh-CN" sz="3200" spc="-31" dirty="0">
                <a:solidFill>
                  <a:srgbClr val="000000"/>
                </a:solidFill>
                <a:latin typeface="Calibri"/>
                <a:ea typeface="Calibri"/>
                <a:cs typeface="Calibri"/>
              </a:rPr>
              <a:t>supply.</a:t>
            </a:r>
            <a:endParaRPr lang="en-US" altLang="zh-CN" sz="3200">
              <a:latin typeface="Calibri"/>
              <a:ea typeface="Calibri"/>
              <a:cs typeface="Calibri"/>
            </a:endParaRPr>
          </a:p>
        </p:txBody>
      </p:sp>
    </p:spTree>
    <p:extLst>
      <p:ext uri="{BB962C8B-B14F-4D97-AF65-F5344CB8AC3E}">
        <p14:creationId xmlns:p14="http://schemas.microsoft.com/office/powerpoint/2010/main" val="122145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t>iii) Multichannel Level Conflict</a:t>
            </a:r>
            <a:r>
              <a:rPr lang="en-US" dirty="0"/>
              <a:t>: Sometimes the middlemen come in conflict with the manufacturer, using both direct and indirect means of distribution. Such a conflict is called multichannel level conflict. </a:t>
            </a:r>
            <a:endParaRPr lang="en-US" dirty="0" smtClean="0"/>
          </a:p>
          <a:p>
            <a:r>
              <a:rPr lang="en-US" dirty="0" smtClean="0"/>
              <a:t>For </a:t>
            </a:r>
            <a:r>
              <a:rPr lang="en-US" dirty="0"/>
              <a:t>example, the firm may have its own franchise outlet or its own shop in an area, where, it may also be distributing the product through established middlemen. The former is direct distribution while the latter is indirect distribution. </a:t>
            </a:r>
          </a:p>
          <a:p>
            <a:endParaRPr lang="en-US" dirty="0"/>
          </a:p>
          <a:p>
            <a:endParaRPr lang="en-US" dirty="0"/>
          </a:p>
          <a:p>
            <a:endParaRPr lang="en-US" dirty="0"/>
          </a:p>
        </p:txBody>
      </p:sp>
    </p:spTree>
    <p:extLst>
      <p:ext uri="{BB962C8B-B14F-4D97-AF65-F5344CB8AC3E}">
        <p14:creationId xmlns:p14="http://schemas.microsoft.com/office/powerpoint/2010/main" val="140852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Nature or Causes of Conflict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Channel conflict occurs largely due to financial and non-financial reasons. These in turn may be traced to the following causes: </a:t>
            </a:r>
          </a:p>
          <a:p>
            <a:pPr marL="0" indent="0">
              <a:buNone/>
            </a:pPr>
            <a:r>
              <a:rPr lang="en-US" i="1" dirty="0"/>
              <a:t>(</a:t>
            </a:r>
            <a:r>
              <a:rPr lang="en-US" i="1" dirty="0" err="1"/>
              <a:t>i</a:t>
            </a:r>
            <a:r>
              <a:rPr lang="en-US" i="1" dirty="0"/>
              <a:t>) </a:t>
            </a:r>
            <a:r>
              <a:rPr lang="en-US" b="1" i="1" dirty="0"/>
              <a:t>Goal incompatibility</a:t>
            </a:r>
            <a:r>
              <a:rPr lang="en-US" dirty="0"/>
              <a:t>: A major factor causing conflict between manufacturers and wholesalers is the perceived goal incompatibility between them. For example, while the manufacturer perceives his goals to be market share and profit maximization in the long run, wholesalers perceive their goal to be sales maximization and thereby profit maximization </a:t>
            </a:r>
          </a:p>
          <a:p>
            <a:endParaRPr lang="en-US" dirty="0"/>
          </a:p>
        </p:txBody>
      </p:sp>
    </p:spTree>
    <p:extLst>
      <p:ext uri="{BB962C8B-B14F-4D97-AF65-F5344CB8AC3E}">
        <p14:creationId xmlns:p14="http://schemas.microsoft.com/office/powerpoint/2010/main" val="61325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t>(ii) </a:t>
            </a:r>
            <a:r>
              <a:rPr lang="en-US" b="1" i="1" dirty="0"/>
              <a:t>Role ambiguity</a:t>
            </a:r>
            <a:r>
              <a:rPr lang="en-US" dirty="0"/>
              <a:t>: Many a time conflict has occurred because of role ambiguity. </a:t>
            </a:r>
            <a:endParaRPr lang="en-US" dirty="0" smtClean="0"/>
          </a:p>
          <a:p>
            <a:r>
              <a:rPr lang="en-US" dirty="0"/>
              <a:t>A well known automobiles component manufacturer had such a conflict when one of its distributors started directly selling to retailers, through his mobile van bypassing large wholesalers in the territory. </a:t>
            </a:r>
            <a:r>
              <a:rPr lang="en-US" dirty="0" smtClean="0"/>
              <a:t>The wholesalers </a:t>
            </a:r>
            <a:r>
              <a:rPr lang="en-US" dirty="0"/>
              <a:t>revolted and started pushing the competitors’ products. Lack of role clarity of any of the channel members can be a source of potential conflict.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147428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t>(iii) </a:t>
            </a:r>
            <a:r>
              <a:rPr lang="en-US" b="1" i="1" dirty="0"/>
              <a:t>Differences in Perceptions of the Market</a:t>
            </a:r>
            <a:r>
              <a:rPr lang="en-US" dirty="0"/>
              <a:t>: Different perceptions of the market and economy may also create a conflict between the manufacturer and middlemen. </a:t>
            </a:r>
          </a:p>
          <a:p>
            <a:r>
              <a:rPr lang="en-US" dirty="0"/>
              <a:t>For example, a manufacturer may perceive an opportunity in the booming Indian middle class market and, hence introduce new products, multiple brands and even appoint wholesalers in distant areas. The existing dealers of this firm may not see the picture this way and may perceive the appointment of multiple dealers and downsizing their (former dealers) territory as dilution of their control over the market. </a:t>
            </a:r>
          </a:p>
          <a:p>
            <a:endParaRPr lang="en-US" dirty="0"/>
          </a:p>
        </p:txBody>
      </p:sp>
    </p:spTree>
    <p:extLst>
      <p:ext uri="{BB962C8B-B14F-4D97-AF65-F5344CB8AC3E}">
        <p14:creationId xmlns:p14="http://schemas.microsoft.com/office/powerpoint/2010/main" val="132228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the Conflict </a:t>
            </a:r>
            <a:r>
              <a:rPr lang="en-US" dirty="0"/>
              <a:t/>
            </a:r>
            <a:br>
              <a:rPr lang="en-US" dirty="0"/>
            </a:br>
            <a:endParaRPr lang="en-US" dirty="0"/>
          </a:p>
        </p:txBody>
      </p:sp>
      <p:sp>
        <p:nvSpPr>
          <p:cNvPr id="3" name="Content Placeholder 2"/>
          <p:cNvSpPr>
            <a:spLocks noGrp="1"/>
          </p:cNvSpPr>
          <p:nvPr>
            <p:ph idx="1"/>
          </p:nvPr>
        </p:nvSpPr>
        <p:spPr/>
        <p:txBody>
          <a:bodyPr/>
          <a:lstStyle/>
          <a:p>
            <a:r>
              <a:rPr lang="en-US" i="1" dirty="0"/>
              <a:t>(</a:t>
            </a:r>
            <a:r>
              <a:rPr lang="en-US" i="1" dirty="0" err="1"/>
              <a:t>i</a:t>
            </a:r>
            <a:r>
              <a:rPr lang="en-US" i="1" dirty="0"/>
              <a:t>) Communication </a:t>
            </a:r>
            <a:endParaRPr lang="en-US" dirty="0"/>
          </a:p>
          <a:p>
            <a:r>
              <a:rPr lang="en-US" i="1" dirty="0"/>
              <a:t>(ii) Dealer </a:t>
            </a:r>
            <a:r>
              <a:rPr lang="en-US" i="1" dirty="0" smtClean="0"/>
              <a:t>councils</a:t>
            </a:r>
            <a:endParaRPr lang="en-US" dirty="0"/>
          </a:p>
          <a:p>
            <a:r>
              <a:rPr lang="en-US" i="1" dirty="0"/>
              <a:t>iii) Superordinate goals </a:t>
            </a:r>
            <a:endParaRPr lang="en-US" dirty="0"/>
          </a:p>
          <a:p>
            <a:r>
              <a:rPr lang="en-US" i="1" dirty="0"/>
              <a:t>iv) Arbitration and mediation </a:t>
            </a:r>
            <a:endParaRPr lang="en-US" dirty="0"/>
          </a:p>
          <a:p>
            <a:endParaRPr lang="en-US" dirty="0"/>
          </a:p>
          <a:p>
            <a:endParaRPr lang="en-US" dirty="0"/>
          </a:p>
        </p:txBody>
      </p:sp>
    </p:spTree>
    <p:extLst>
      <p:ext uri="{BB962C8B-B14F-4D97-AF65-F5344CB8AC3E}">
        <p14:creationId xmlns:p14="http://schemas.microsoft.com/office/powerpoint/2010/main" val="73281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14"/>
          <p:cNvPicPr>
            <a:picLocks noChangeAspect="1"/>
          </p:cNvPicPr>
          <p:nvPr/>
        </p:nvPicPr>
        <p:blipFill>
          <a:blip r:embed="rId2"/>
          <a:stretch>
            <a:fillRect/>
          </a:stretch>
        </p:blipFill>
        <p:spPr>
          <a:xfrm>
            <a:off x="1524000" y="1"/>
            <a:ext cx="9144000" cy="6857999"/>
          </a:xfrm>
          <a:prstGeom prst="rect">
            <a:avLst/>
          </a:prstGeom>
          <a:noFill/>
        </p:spPr>
      </p:pic>
      <p:sp>
        <p:nvSpPr>
          <p:cNvPr id="15" name="Path15"/>
          <p:cNvSpPr/>
          <p:nvPr/>
        </p:nvSpPr>
        <p:spPr>
          <a:xfrm>
            <a:off x="2327783" y="1097661"/>
            <a:ext cx="7534656" cy="36576"/>
          </a:xfrm>
          <a:custGeom>
            <a:avLst/>
            <a:gdLst/>
            <a:ahLst/>
            <a:cxnLst/>
            <a:rect l="l" t="t" r="r" b="b"/>
            <a:pathLst>
              <a:path w="7534656" h="36576">
                <a:moveTo>
                  <a:pt x="0" y="0"/>
                </a:moveTo>
                <a:lnTo>
                  <a:pt x="1883664" y="0"/>
                </a:lnTo>
                <a:lnTo>
                  <a:pt x="3767328" y="0"/>
                </a:lnTo>
                <a:lnTo>
                  <a:pt x="5650992" y="0"/>
                </a:lnTo>
                <a:lnTo>
                  <a:pt x="7534657" y="0"/>
                </a:lnTo>
                <a:lnTo>
                  <a:pt x="7534657" y="36576"/>
                </a:lnTo>
                <a:lnTo>
                  <a:pt x="5650992" y="36576"/>
                </a:lnTo>
                <a:lnTo>
                  <a:pt x="3767328" y="36576"/>
                </a:lnTo>
                <a:lnTo>
                  <a:pt x="1883664" y="36576"/>
                </a:lnTo>
                <a:lnTo>
                  <a:pt x="0" y="36576"/>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16" name="Text Box16"/>
          <p:cNvSpPr txBox="1"/>
          <p:nvPr/>
        </p:nvSpPr>
        <p:spPr>
          <a:xfrm>
            <a:off x="2328063" y="614426"/>
            <a:ext cx="7570301" cy="610424"/>
          </a:xfrm>
          <a:prstGeom prst="rect">
            <a:avLst/>
          </a:prstGeom>
        </p:spPr>
        <p:txBody>
          <a:bodyPr wrap="square" lIns="0" tIns="0" rIns="0" rtlCol="0">
            <a:spAutoFit/>
          </a:bodyPr>
          <a:lstStyle/>
          <a:p>
            <a:pPr>
              <a:lnSpc>
                <a:spcPts val="4404"/>
              </a:lnSpc>
            </a:pPr>
            <a:r>
              <a:rPr lang="en-US" altLang="zh-CN" sz="4400" spc="3" dirty="0">
                <a:solidFill>
                  <a:srgbClr val="000000"/>
                </a:solidFill>
                <a:latin typeface="Calibri"/>
                <a:ea typeface="Calibri"/>
                <a:cs typeface="Calibri"/>
              </a:rPr>
              <a:t>Functions</a:t>
            </a:r>
            <a:r>
              <a:rPr lang="en-US" altLang="zh-CN" sz="4400" dirty="0">
                <a:solidFill>
                  <a:srgbClr val="000000"/>
                </a:solidFill>
                <a:latin typeface="Calibri"/>
                <a:ea typeface="Calibri"/>
                <a:cs typeface="Calibri"/>
              </a:rPr>
              <a:t> of </a:t>
            </a:r>
            <a:r>
              <a:rPr lang="en-US" altLang="zh-CN" sz="4400" spc="-1" dirty="0">
                <a:solidFill>
                  <a:srgbClr val="000000"/>
                </a:solidFill>
                <a:latin typeface="Calibri"/>
                <a:ea typeface="Calibri"/>
                <a:cs typeface="Calibri"/>
              </a:rPr>
              <a:t>Distribution</a:t>
            </a:r>
            <a:r>
              <a:rPr lang="en-US" altLang="zh-CN" sz="4400" dirty="0">
                <a:solidFill>
                  <a:srgbClr val="000000"/>
                </a:solidFill>
                <a:latin typeface="Calibri"/>
                <a:ea typeface="Calibri"/>
                <a:cs typeface="Calibri"/>
              </a:rPr>
              <a:t> </a:t>
            </a:r>
            <a:r>
              <a:rPr lang="en-US" altLang="zh-CN" sz="4400" spc="2" dirty="0">
                <a:solidFill>
                  <a:srgbClr val="000000"/>
                </a:solidFill>
                <a:latin typeface="Calibri"/>
                <a:ea typeface="Calibri"/>
                <a:cs typeface="Calibri"/>
              </a:rPr>
              <a:t>channel</a:t>
            </a:r>
            <a:endParaRPr lang="en-US" altLang="zh-CN" sz="4400">
              <a:latin typeface="Calibri"/>
              <a:ea typeface="Calibri"/>
              <a:cs typeface="Calibri"/>
            </a:endParaRPr>
          </a:p>
        </p:txBody>
      </p:sp>
      <p:sp>
        <p:nvSpPr>
          <p:cNvPr id="17" name="Text Box17"/>
          <p:cNvSpPr txBox="1"/>
          <p:nvPr/>
        </p:nvSpPr>
        <p:spPr>
          <a:xfrm>
            <a:off x="2072640" y="1451381"/>
            <a:ext cx="7987666" cy="1072088"/>
          </a:xfrm>
          <a:prstGeom prst="rect">
            <a:avLst/>
          </a:prstGeom>
        </p:spPr>
        <p:txBody>
          <a:bodyPr wrap="square" lIns="0" tIns="0" rIns="0" rtlCol="0">
            <a:spAutoFit/>
          </a:bodyPr>
          <a:lstStyle/>
          <a:p>
            <a:pPr marL="342900" indent="-342900">
              <a:lnSpc>
                <a:spcPts val="3998"/>
              </a:lnSpc>
            </a:pPr>
            <a:r>
              <a:rPr lang="en-US" altLang="zh-CN" sz="3000" spc="4" dirty="0">
                <a:solidFill>
                  <a:srgbClr val="000000"/>
                </a:solidFill>
                <a:latin typeface="Calibri"/>
                <a:ea typeface="Calibri"/>
                <a:cs typeface="Calibri"/>
              </a:rPr>
              <a:t>3.</a:t>
            </a:r>
            <a:r>
              <a:rPr lang="en-US" altLang="zh-CN" sz="3000" dirty="0">
                <a:solidFill>
                  <a:srgbClr val="000000"/>
                </a:solidFill>
                <a:latin typeface="Calibri"/>
                <a:ea typeface="Calibri"/>
                <a:cs typeface="Calibri"/>
              </a:rPr>
              <a:t> </a:t>
            </a:r>
            <a:r>
              <a:rPr lang="en-US" altLang="zh-CN" sz="3000" b="1" spc="-4" dirty="0">
                <a:solidFill>
                  <a:srgbClr val="000000"/>
                </a:solidFill>
                <a:latin typeface="Calibri"/>
                <a:ea typeface="Calibri"/>
                <a:cs typeface="Calibri"/>
              </a:rPr>
              <a:t>Allocation:</a:t>
            </a:r>
            <a:r>
              <a:rPr lang="en-US" altLang="zh-CN" sz="3000" b="1" spc="-29" dirty="0">
                <a:solidFill>
                  <a:srgbClr val="000000"/>
                </a:solidFill>
                <a:latin typeface="Calibri"/>
                <a:ea typeface="Calibri"/>
                <a:cs typeface="Calibri"/>
              </a:rPr>
              <a:t> </a:t>
            </a:r>
            <a:r>
              <a:rPr lang="en-US" altLang="zh-CN" sz="3000" spc="-4" dirty="0">
                <a:solidFill>
                  <a:srgbClr val="000000"/>
                </a:solidFill>
                <a:latin typeface="Calibri"/>
                <a:ea typeface="Calibri"/>
                <a:cs typeface="Calibri"/>
              </a:rPr>
              <a:t>Allocation</a:t>
            </a:r>
            <a:r>
              <a:rPr lang="en-US" altLang="zh-CN" sz="3000" spc="-16" dirty="0">
                <a:solidFill>
                  <a:srgbClr val="000000"/>
                </a:solidFill>
                <a:latin typeface="Calibri"/>
                <a:ea typeface="Calibri"/>
                <a:cs typeface="Calibri"/>
              </a:rPr>
              <a:t> </a:t>
            </a:r>
            <a:r>
              <a:rPr lang="en-US" altLang="zh-CN" sz="3000" spc="-13" dirty="0">
                <a:solidFill>
                  <a:srgbClr val="000000"/>
                </a:solidFill>
                <a:latin typeface="Calibri"/>
                <a:ea typeface="Calibri"/>
                <a:cs typeface="Calibri"/>
              </a:rPr>
              <a:t>involves</a:t>
            </a:r>
            <a:r>
              <a:rPr lang="en-US" altLang="zh-CN" sz="3000" spc="-26" dirty="0">
                <a:solidFill>
                  <a:srgbClr val="000000"/>
                </a:solidFill>
                <a:latin typeface="Calibri"/>
                <a:ea typeface="Calibri"/>
                <a:cs typeface="Calibri"/>
              </a:rPr>
              <a:t> </a:t>
            </a:r>
            <a:r>
              <a:rPr lang="en-US" altLang="zh-CN" sz="3000" spc="-6" dirty="0">
                <a:solidFill>
                  <a:srgbClr val="000000"/>
                </a:solidFill>
                <a:latin typeface="Calibri"/>
                <a:ea typeface="Calibri"/>
                <a:cs typeface="Calibri"/>
              </a:rPr>
              <a:t>breaking</a:t>
            </a:r>
            <a:r>
              <a:rPr lang="en-US" altLang="zh-CN" sz="3000" spc="678" dirty="0">
                <a:solidFill>
                  <a:srgbClr val="000000"/>
                </a:solidFill>
                <a:latin typeface="Calibri"/>
                <a:ea typeface="Calibri"/>
                <a:cs typeface="Calibri"/>
              </a:rPr>
              <a:t> </a:t>
            </a:r>
            <a:r>
              <a:rPr lang="en-US" altLang="zh-CN" sz="3000" spc="-1" dirty="0">
                <a:solidFill>
                  <a:srgbClr val="000000"/>
                </a:solidFill>
                <a:latin typeface="Calibri"/>
                <a:ea typeface="Calibri"/>
                <a:cs typeface="Calibri"/>
              </a:rPr>
              <a:t>homogeneous</a:t>
            </a:r>
            <a:r>
              <a:rPr lang="en-US" altLang="zh-CN" sz="3000" dirty="0">
                <a:solidFill>
                  <a:srgbClr val="000000"/>
                </a:solidFill>
                <a:latin typeface="Calibri"/>
                <a:ea typeface="Calibri"/>
                <a:cs typeface="Calibri"/>
              </a:rPr>
              <a:t> </a:t>
            </a:r>
            <a:r>
              <a:rPr lang="en-US" altLang="zh-CN" sz="3000" spc="-6" dirty="0">
                <a:solidFill>
                  <a:srgbClr val="000000"/>
                </a:solidFill>
                <a:latin typeface="Calibri"/>
                <a:ea typeface="Calibri"/>
                <a:cs typeface="Calibri"/>
              </a:rPr>
              <a:t>stock</a:t>
            </a:r>
            <a:r>
              <a:rPr lang="en-US" altLang="zh-CN" sz="3000" spc="-10" dirty="0">
                <a:solidFill>
                  <a:srgbClr val="000000"/>
                </a:solidFill>
                <a:latin typeface="Calibri"/>
                <a:ea typeface="Calibri"/>
                <a:cs typeface="Calibri"/>
              </a:rPr>
              <a:t> </a:t>
            </a:r>
            <a:r>
              <a:rPr lang="en-US" altLang="zh-CN" sz="3000" spc="-13" dirty="0">
                <a:solidFill>
                  <a:srgbClr val="000000"/>
                </a:solidFill>
                <a:latin typeface="Calibri"/>
                <a:ea typeface="Calibri"/>
                <a:cs typeface="Calibri"/>
              </a:rPr>
              <a:t>into</a:t>
            </a:r>
            <a:r>
              <a:rPr lang="en-US" altLang="zh-CN" sz="3000" spc="-11"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smaller </a:t>
            </a:r>
            <a:r>
              <a:rPr lang="en-US" altLang="zh-CN" sz="3000" spc="-13" dirty="0">
                <a:solidFill>
                  <a:srgbClr val="000000"/>
                </a:solidFill>
                <a:latin typeface="Calibri"/>
                <a:ea typeface="Calibri"/>
                <a:cs typeface="Calibri"/>
              </a:rPr>
              <a:t>marketable</a:t>
            </a:r>
            <a:r>
              <a:rPr lang="en-US" altLang="zh-CN" sz="3000" spc="-8" dirty="0">
                <a:solidFill>
                  <a:srgbClr val="000000"/>
                </a:solidFill>
                <a:latin typeface="Calibri"/>
                <a:ea typeface="Calibri"/>
                <a:cs typeface="Calibri"/>
              </a:rPr>
              <a:t> </a:t>
            </a:r>
            <a:r>
              <a:rPr lang="en-US" altLang="zh-CN" sz="3000" spc="1" dirty="0">
                <a:solidFill>
                  <a:srgbClr val="000000"/>
                </a:solidFill>
                <a:latin typeface="Calibri"/>
                <a:ea typeface="Calibri"/>
                <a:cs typeface="Calibri"/>
              </a:rPr>
              <a:t>lots.</a:t>
            </a:r>
            <a:endParaRPr lang="en-US" altLang="zh-CN" sz="3000">
              <a:latin typeface="Calibri"/>
              <a:ea typeface="Calibri"/>
              <a:cs typeface="Calibri"/>
            </a:endParaRPr>
          </a:p>
        </p:txBody>
      </p:sp>
      <p:sp>
        <p:nvSpPr>
          <p:cNvPr id="18" name="Text Box18"/>
          <p:cNvSpPr txBox="1"/>
          <p:nvPr/>
        </p:nvSpPr>
        <p:spPr>
          <a:xfrm>
            <a:off x="2072640" y="2812568"/>
            <a:ext cx="7725724" cy="1700466"/>
          </a:xfrm>
          <a:prstGeom prst="rect">
            <a:avLst/>
          </a:prstGeom>
        </p:spPr>
        <p:txBody>
          <a:bodyPr wrap="square" lIns="0" tIns="0" rIns="0" rtlCol="0">
            <a:spAutoFit/>
          </a:bodyPr>
          <a:lstStyle/>
          <a:p>
            <a:pPr marL="342900" indent="-342900">
              <a:lnSpc>
                <a:spcPts val="4334"/>
              </a:lnSpc>
            </a:pPr>
            <a:r>
              <a:rPr lang="en-US" altLang="zh-CN" sz="3000" spc="4" dirty="0">
                <a:solidFill>
                  <a:srgbClr val="000000"/>
                </a:solidFill>
                <a:latin typeface="Calibri"/>
                <a:ea typeface="Calibri"/>
                <a:cs typeface="Calibri"/>
              </a:rPr>
              <a:t>4.</a:t>
            </a:r>
            <a:r>
              <a:rPr lang="en-US" altLang="zh-CN" sz="3000" dirty="0">
                <a:solidFill>
                  <a:srgbClr val="000000"/>
                </a:solidFill>
                <a:latin typeface="Calibri"/>
                <a:ea typeface="Calibri"/>
                <a:cs typeface="Calibri"/>
              </a:rPr>
              <a:t> </a:t>
            </a:r>
            <a:r>
              <a:rPr lang="en-US" altLang="zh-CN" sz="3000" b="1" spc="1" dirty="0">
                <a:solidFill>
                  <a:srgbClr val="000000"/>
                </a:solidFill>
                <a:latin typeface="Calibri"/>
                <a:ea typeface="Calibri"/>
                <a:cs typeface="Calibri"/>
              </a:rPr>
              <a:t>Assorting:</a:t>
            </a:r>
            <a:r>
              <a:rPr lang="en-US" altLang="zh-CN" sz="3000" b="1" spc="-15" dirty="0">
                <a:solidFill>
                  <a:srgbClr val="000000"/>
                </a:solidFill>
                <a:latin typeface="Calibri"/>
                <a:ea typeface="Calibri"/>
                <a:cs typeface="Calibri"/>
              </a:rPr>
              <a:t> </a:t>
            </a:r>
            <a:r>
              <a:rPr lang="en-US" altLang="zh-CN" sz="3000" spc="-2" dirty="0">
                <a:solidFill>
                  <a:srgbClr val="000000"/>
                </a:solidFill>
                <a:latin typeface="Calibri"/>
                <a:ea typeface="Calibri"/>
                <a:cs typeface="Calibri"/>
              </a:rPr>
              <a:t>Middlemen</a:t>
            </a:r>
            <a:r>
              <a:rPr lang="en-US" altLang="zh-CN" sz="3000" dirty="0">
                <a:solidFill>
                  <a:srgbClr val="000000"/>
                </a:solidFill>
                <a:latin typeface="Calibri"/>
                <a:ea typeface="Calibri"/>
                <a:cs typeface="Calibri"/>
              </a:rPr>
              <a:t> </a:t>
            </a:r>
            <a:r>
              <a:rPr lang="en-US" altLang="zh-CN" sz="3000" spc="-13" dirty="0">
                <a:solidFill>
                  <a:srgbClr val="000000"/>
                </a:solidFill>
                <a:latin typeface="Calibri"/>
                <a:ea typeface="Calibri"/>
                <a:cs typeface="Calibri"/>
              </a:rPr>
              <a:t>procure</a:t>
            </a:r>
            <a:r>
              <a:rPr lang="en-US" altLang="zh-CN" sz="3000" dirty="0">
                <a:solidFill>
                  <a:srgbClr val="000000"/>
                </a:solidFill>
                <a:latin typeface="Calibri"/>
                <a:ea typeface="Calibri"/>
                <a:cs typeface="Calibri"/>
              </a:rPr>
              <a:t> </a:t>
            </a:r>
            <a:r>
              <a:rPr lang="en-US" altLang="zh-CN" sz="3000" spc="-10" dirty="0">
                <a:solidFill>
                  <a:srgbClr val="000000"/>
                </a:solidFill>
                <a:latin typeface="Calibri"/>
                <a:ea typeface="Calibri"/>
                <a:cs typeface="Calibri"/>
              </a:rPr>
              <a:t>variety</a:t>
            </a:r>
            <a:r>
              <a:rPr lang="en-US" altLang="zh-CN" sz="3000" dirty="0">
                <a:solidFill>
                  <a:srgbClr val="000000"/>
                </a:solidFill>
                <a:latin typeface="Calibri"/>
                <a:ea typeface="Calibri"/>
                <a:cs typeface="Calibri"/>
              </a:rPr>
              <a:t> of </a:t>
            </a:r>
            <a:r>
              <a:rPr lang="en-US" altLang="zh-CN" sz="3000" spc="-3" dirty="0">
                <a:solidFill>
                  <a:srgbClr val="000000"/>
                </a:solidFill>
                <a:latin typeface="Calibri"/>
                <a:ea typeface="Calibri"/>
                <a:cs typeface="Calibri"/>
              </a:rPr>
              <a:t>goods</a:t>
            </a:r>
            <a:r>
              <a:rPr lang="en-US" altLang="zh-CN" sz="3000" dirty="0">
                <a:solidFill>
                  <a:srgbClr val="000000"/>
                </a:solidFill>
                <a:latin typeface="Calibri"/>
                <a:ea typeface="Calibri"/>
                <a:cs typeface="Calibri"/>
              </a:rPr>
              <a:t> </a:t>
            </a:r>
            <a:r>
              <a:rPr lang="en-US" altLang="zh-CN" sz="3000" spc="-14" dirty="0">
                <a:solidFill>
                  <a:srgbClr val="000000"/>
                </a:solidFill>
                <a:latin typeface="Calibri"/>
                <a:ea typeface="Calibri"/>
                <a:cs typeface="Calibri"/>
              </a:rPr>
              <a:t>from</a:t>
            </a:r>
            <a:r>
              <a:rPr lang="en-US" altLang="zh-CN" sz="3000" spc="11" dirty="0">
                <a:solidFill>
                  <a:srgbClr val="000000"/>
                </a:solidFill>
                <a:latin typeface="Calibri"/>
                <a:ea typeface="Calibri"/>
                <a:cs typeface="Calibri"/>
              </a:rPr>
              <a:t> </a:t>
            </a:r>
            <a:r>
              <a:rPr lang="en-US" altLang="zh-CN" sz="3000" spc="-19" dirty="0">
                <a:solidFill>
                  <a:srgbClr val="000000"/>
                </a:solidFill>
                <a:latin typeface="Calibri"/>
                <a:ea typeface="Calibri"/>
                <a:cs typeface="Calibri"/>
              </a:rPr>
              <a:t>different</a:t>
            </a:r>
            <a:r>
              <a:rPr lang="en-US" altLang="zh-CN" sz="3000" dirty="0">
                <a:solidFill>
                  <a:srgbClr val="000000"/>
                </a:solidFill>
                <a:latin typeface="Calibri"/>
                <a:ea typeface="Calibri"/>
                <a:cs typeface="Calibri"/>
              </a:rPr>
              <a:t> </a:t>
            </a:r>
            <a:r>
              <a:rPr lang="en-US" altLang="zh-CN" sz="3000" spc="-6" dirty="0">
                <a:solidFill>
                  <a:srgbClr val="000000"/>
                </a:solidFill>
                <a:latin typeface="Calibri"/>
                <a:ea typeface="Calibri"/>
                <a:cs typeface="Calibri"/>
              </a:rPr>
              <a:t>sources</a:t>
            </a:r>
            <a:r>
              <a:rPr lang="en-US" altLang="zh-CN" sz="3000" dirty="0">
                <a:solidFill>
                  <a:srgbClr val="000000"/>
                </a:solidFill>
                <a:latin typeface="Calibri"/>
                <a:ea typeface="Calibri"/>
                <a:cs typeface="Calibri"/>
              </a:rPr>
              <a:t> and</a:t>
            </a:r>
            <a:r>
              <a:rPr lang="en-US" altLang="zh-CN" sz="3000" spc="6" dirty="0">
                <a:solidFill>
                  <a:srgbClr val="000000"/>
                </a:solidFill>
                <a:latin typeface="Calibri"/>
                <a:ea typeface="Calibri"/>
                <a:cs typeface="Calibri"/>
              </a:rPr>
              <a:t> </a:t>
            </a:r>
            <a:r>
              <a:rPr lang="en-US" altLang="zh-CN" sz="3000" spc="-5" dirty="0">
                <a:solidFill>
                  <a:srgbClr val="000000"/>
                </a:solidFill>
                <a:latin typeface="Calibri"/>
                <a:ea typeface="Calibri"/>
                <a:cs typeface="Calibri"/>
              </a:rPr>
              <a:t>deliver</a:t>
            </a:r>
            <a:r>
              <a:rPr lang="en-US" altLang="zh-CN" sz="3000" spc="-10"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them in</a:t>
            </a:r>
            <a:r>
              <a:rPr lang="en-US" altLang="zh-CN" sz="3000" spc="678" dirty="0">
                <a:solidFill>
                  <a:srgbClr val="000000"/>
                </a:solidFill>
                <a:latin typeface="Calibri"/>
                <a:ea typeface="Calibri"/>
                <a:cs typeface="Calibri"/>
              </a:rPr>
              <a:t> </a:t>
            </a:r>
            <a:r>
              <a:rPr lang="en-US" altLang="zh-CN" sz="3000" spc="-3" dirty="0">
                <a:solidFill>
                  <a:srgbClr val="000000"/>
                </a:solidFill>
                <a:latin typeface="Calibri"/>
                <a:ea typeface="Calibri"/>
                <a:cs typeface="Calibri"/>
              </a:rPr>
              <a:t>combinations</a:t>
            </a:r>
            <a:r>
              <a:rPr lang="en-US" altLang="zh-CN" sz="3000" dirty="0">
                <a:solidFill>
                  <a:srgbClr val="000000"/>
                </a:solidFill>
                <a:latin typeface="Calibri"/>
                <a:ea typeface="Calibri"/>
                <a:cs typeface="Calibri"/>
              </a:rPr>
              <a:t> </a:t>
            </a:r>
            <a:r>
              <a:rPr lang="en-US" altLang="zh-CN" sz="3000" spc="-6" dirty="0">
                <a:solidFill>
                  <a:srgbClr val="000000"/>
                </a:solidFill>
                <a:latin typeface="Calibri"/>
                <a:ea typeface="Calibri"/>
                <a:cs typeface="Calibri"/>
              </a:rPr>
              <a:t>desired</a:t>
            </a:r>
            <a:r>
              <a:rPr lang="en-US" altLang="zh-CN" sz="3000" dirty="0">
                <a:solidFill>
                  <a:srgbClr val="000000"/>
                </a:solidFill>
                <a:latin typeface="Calibri"/>
                <a:ea typeface="Calibri"/>
                <a:cs typeface="Calibri"/>
              </a:rPr>
              <a:t> </a:t>
            </a:r>
            <a:r>
              <a:rPr lang="en-US" altLang="zh-CN" sz="3000" spc="-6" dirty="0">
                <a:solidFill>
                  <a:srgbClr val="000000"/>
                </a:solidFill>
                <a:latin typeface="Calibri"/>
                <a:ea typeface="Calibri"/>
                <a:cs typeface="Calibri"/>
              </a:rPr>
              <a:t>by</a:t>
            </a:r>
            <a:r>
              <a:rPr lang="en-US" altLang="zh-CN" sz="3000" dirty="0">
                <a:solidFill>
                  <a:srgbClr val="000000"/>
                </a:solidFill>
                <a:latin typeface="Calibri"/>
                <a:ea typeface="Calibri"/>
                <a:cs typeface="Calibri"/>
              </a:rPr>
              <a:t> the </a:t>
            </a:r>
            <a:r>
              <a:rPr lang="en-US" altLang="zh-CN" sz="3000" spc="-9" dirty="0">
                <a:solidFill>
                  <a:srgbClr val="000000"/>
                </a:solidFill>
                <a:latin typeface="Calibri"/>
                <a:ea typeface="Calibri"/>
                <a:cs typeface="Calibri"/>
              </a:rPr>
              <a:t>customers.</a:t>
            </a:r>
            <a:endParaRPr lang="en-US" altLang="zh-CN" sz="3000">
              <a:latin typeface="Calibri"/>
              <a:ea typeface="Calibri"/>
              <a:cs typeface="Calibri"/>
            </a:endParaRPr>
          </a:p>
        </p:txBody>
      </p:sp>
      <p:sp>
        <p:nvSpPr>
          <p:cNvPr id="19" name="Text Box19"/>
          <p:cNvSpPr txBox="1"/>
          <p:nvPr/>
        </p:nvSpPr>
        <p:spPr>
          <a:xfrm>
            <a:off x="2415540" y="4809871"/>
            <a:ext cx="7240068" cy="1072088"/>
          </a:xfrm>
          <a:prstGeom prst="rect">
            <a:avLst/>
          </a:prstGeom>
        </p:spPr>
        <p:txBody>
          <a:bodyPr wrap="square" lIns="0" tIns="0" rIns="0" rtlCol="0">
            <a:spAutoFit/>
          </a:bodyPr>
          <a:lstStyle/>
          <a:p>
            <a:pPr indent="85649">
              <a:lnSpc>
                <a:spcPts val="4002"/>
              </a:lnSpc>
            </a:pPr>
            <a:r>
              <a:rPr lang="en-US" altLang="zh-CN" sz="3000" dirty="0">
                <a:solidFill>
                  <a:srgbClr val="000000"/>
                </a:solidFill>
                <a:latin typeface="Calibri"/>
                <a:ea typeface="Calibri"/>
                <a:cs typeface="Calibri"/>
              </a:rPr>
              <a:t>A </a:t>
            </a:r>
            <a:r>
              <a:rPr lang="en-US" altLang="zh-CN" sz="3000" spc="-13" dirty="0">
                <a:solidFill>
                  <a:srgbClr val="000000"/>
                </a:solidFill>
                <a:latin typeface="Calibri"/>
                <a:ea typeface="Calibri"/>
                <a:cs typeface="Calibri"/>
              </a:rPr>
              <a:t>retailer</a:t>
            </a:r>
            <a:r>
              <a:rPr lang="en-US" altLang="zh-CN" sz="3000" spc="-7" dirty="0">
                <a:solidFill>
                  <a:srgbClr val="000000"/>
                </a:solidFill>
                <a:latin typeface="Calibri"/>
                <a:ea typeface="Calibri"/>
                <a:cs typeface="Calibri"/>
              </a:rPr>
              <a:t> </a:t>
            </a:r>
            <a:r>
              <a:rPr lang="en-US" altLang="zh-CN" sz="3000" spc="-3" dirty="0">
                <a:solidFill>
                  <a:srgbClr val="000000"/>
                </a:solidFill>
                <a:latin typeface="Calibri"/>
                <a:ea typeface="Calibri"/>
                <a:cs typeface="Calibri"/>
              </a:rPr>
              <a:t>collects</a:t>
            </a:r>
            <a:r>
              <a:rPr lang="en-US" altLang="zh-CN" sz="3000" spc="-27" dirty="0">
                <a:solidFill>
                  <a:srgbClr val="000000"/>
                </a:solidFill>
                <a:latin typeface="Calibri"/>
                <a:ea typeface="Calibri"/>
                <a:cs typeface="Calibri"/>
              </a:rPr>
              <a:t> </a:t>
            </a:r>
            <a:r>
              <a:rPr lang="en-US" altLang="zh-CN" sz="3000" dirty="0">
                <a:solidFill>
                  <a:srgbClr val="000000"/>
                </a:solidFill>
                <a:latin typeface="Calibri"/>
                <a:ea typeface="Calibri"/>
                <a:cs typeface="Calibri"/>
              </a:rPr>
              <a:t>a </a:t>
            </a:r>
            <a:r>
              <a:rPr lang="en-US" altLang="zh-CN" sz="3000" spc="-11" dirty="0">
                <a:solidFill>
                  <a:srgbClr val="000000"/>
                </a:solidFill>
                <a:latin typeface="Calibri"/>
                <a:ea typeface="Calibri"/>
                <a:cs typeface="Calibri"/>
              </a:rPr>
              <a:t>variety</a:t>
            </a:r>
            <a:r>
              <a:rPr lang="en-US" altLang="zh-CN" sz="3000" dirty="0">
                <a:solidFill>
                  <a:srgbClr val="000000"/>
                </a:solidFill>
                <a:latin typeface="Calibri"/>
                <a:ea typeface="Calibri"/>
                <a:cs typeface="Calibri"/>
              </a:rPr>
              <a:t> of </a:t>
            </a:r>
            <a:r>
              <a:rPr lang="en-US" altLang="zh-CN" sz="3000" spc="-2" dirty="0">
                <a:solidFill>
                  <a:srgbClr val="000000"/>
                </a:solidFill>
                <a:latin typeface="Calibri"/>
                <a:ea typeface="Calibri"/>
                <a:cs typeface="Calibri"/>
              </a:rPr>
              <a:t>consumer</a:t>
            </a:r>
            <a:r>
              <a:rPr lang="en-US" altLang="zh-CN" sz="3000" dirty="0">
                <a:solidFill>
                  <a:srgbClr val="000000"/>
                </a:solidFill>
                <a:latin typeface="Calibri"/>
                <a:ea typeface="Calibri"/>
                <a:cs typeface="Calibri"/>
              </a:rPr>
              <a:t> </a:t>
            </a:r>
            <a:r>
              <a:rPr lang="en-US" altLang="zh-CN" sz="3000" spc="-5" dirty="0">
                <a:solidFill>
                  <a:srgbClr val="000000"/>
                </a:solidFill>
                <a:latin typeface="Calibri"/>
                <a:ea typeface="Calibri"/>
                <a:cs typeface="Calibri"/>
              </a:rPr>
              <a:t>goods</a:t>
            </a:r>
            <a:r>
              <a:rPr lang="en-US" altLang="zh-CN" sz="3000" dirty="0">
                <a:solidFill>
                  <a:srgbClr val="000000"/>
                </a:solidFill>
                <a:latin typeface="Calibri"/>
                <a:ea typeface="Calibri"/>
                <a:cs typeface="Calibri"/>
              </a:rPr>
              <a:t> and</a:t>
            </a:r>
            <a:r>
              <a:rPr lang="en-US" altLang="zh-CN" sz="3000" spc="3378" dirty="0">
                <a:solidFill>
                  <a:srgbClr val="000000"/>
                </a:solidFill>
                <a:latin typeface="Calibri"/>
                <a:ea typeface="Calibri"/>
                <a:cs typeface="Calibri"/>
              </a:rPr>
              <a:t> </a:t>
            </a:r>
            <a:r>
              <a:rPr lang="en-US" altLang="zh-CN" sz="3000" spc="-11" dirty="0">
                <a:solidFill>
                  <a:srgbClr val="000000"/>
                </a:solidFill>
                <a:latin typeface="Calibri"/>
                <a:ea typeface="Calibri"/>
                <a:cs typeface="Calibri"/>
              </a:rPr>
              <a:t>delivers</a:t>
            </a:r>
            <a:r>
              <a:rPr lang="en-US" altLang="zh-CN" sz="3000" dirty="0">
                <a:solidFill>
                  <a:srgbClr val="000000"/>
                </a:solidFill>
                <a:latin typeface="Calibri"/>
                <a:ea typeface="Calibri"/>
                <a:cs typeface="Calibri"/>
              </a:rPr>
              <a:t> them </a:t>
            </a:r>
            <a:r>
              <a:rPr lang="en-US" altLang="zh-CN" sz="3000" spc="-13" dirty="0">
                <a:solidFill>
                  <a:srgbClr val="000000"/>
                </a:solidFill>
                <a:latin typeface="Calibri"/>
                <a:ea typeface="Calibri"/>
                <a:cs typeface="Calibri"/>
              </a:rPr>
              <a:t>to</a:t>
            </a:r>
            <a:r>
              <a:rPr lang="en-US" altLang="zh-CN" sz="3000" spc="-12" dirty="0">
                <a:solidFill>
                  <a:srgbClr val="000000"/>
                </a:solidFill>
                <a:latin typeface="Calibri"/>
                <a:ea typeface="Calibri"/>
                <a:cs typeface="Calibri"/>
              </a:rPr>
              <a:t> </a:t>
            </a:r>
            <a:r>
              <a:rPr lang="en-US" altLang="zh-CN" sz="3000" spc="1" dirty="0">
                <a:solidFill>
                  <a:srgbClr val="000000"/>
                </a:solidFill>
                <a:latin typeface="Calibri"/>
                <a:ea typeface="Calibri"/>
                <a:cs typeface="Calibri"/>
              </a:rPr>
              <a:t>households.</a:t>
            </a:r>
            <a:endParaRPr lang="en-US" altLang="zh-CN" sz="3000">
              <a:latin typeface="Calibri"/>
              <a:ea typeface="Calibri"/>
              <a:cs typeface="Calibri"/>
            </a:endParaRPr>
          </a:p>
        </p:txBody>
      </p:sp>
    </p:spTree>
    <p:extLst>
      <p:ext uri="{BB962C8B-B14F-4D97-AF65-F5344CB8AC3E}">
        <p14:creationId xmlns:p14="http://schemas.microsoft.com/office/powerpoint/2010/main" val="204749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20"/>
          <p:cNvPicPr>
            <a:picLocks noChangeAspect="1"/>
          </p:cNvPicPr>
          <p:nvPr/>
        </p:nvPicPr>
        <p:blipFill>
          <a:blip r:embed="rId2"/>
          <a:stretch>
            <a:fillRect/>
          </a:stretch>
        </p:blipFill>
        <p:spPr>
          <a:xfrm>
            <a:off x="1524000" y="1"/>
            <a:ext cx="9144000" cy="6857999"/>
          </a:xfrm>
          <a:prstGeom prst="rect">
            <a:avLst/>
          </a:prstGeom>
          <a:noFill/>
        </p:spPr>
      </p:pic>
      <p:sp>
        <p:nvSpPr>
          <p:cNvPr id="21" name="Path21"/>
          <p:cNvSpPr/>
          <p:nvPr/>
        </p:nvSpPr>
        <p:spPr>
          <a:xfrm>
            <a:off x="2327783" y="924560"/>
            <a:ext cx="7534656" cy="36576"/>
          </a:xfrm>
          <a:custGeom>
            <a:avLst/>
            <a:gdLst/>
            <a:ahLst/>
            <a:cxnLst/>
            <a:rect l="l" t="t" r="r" b="b"/>
            <a:pathLst>
              <a:path w="7534656" h="36576">
                <a:moveTo>
                  <a:pt x="0" y="0"/>
                </a:moveTo>
                <a:lnTo>
                  <a:pt x="1883664" y="0"/>
                </a:lnTo>
                <a:lnTo>
                  <a:pt x="3767328" y="0"/>
                </a:lnTo>
                <a:lnTo>
                  <a:pt x="5650992" y="0"/>
                </a:lnTo>
                <a:lnTo>
                  <a:pt x="7534657" y="0"/>
                </a:lnTo>
                <a:lnTo>
                  <a:pt x="7534657" y="36576"/>
                </a:lnTo>
                <a:lnTo>
                  <a:pt x="5650992" y="36576"/>
                </a:lnTo>
                <a:lnTo>
                  <a:pt x="3767328" y="36576"/>
                </a:lnTo>
                <a:lnTo>
                  <a:pt x="1883664" y="36576"/>
                </a:lnTo>
                <a:lnTo>
                  <a:pt x="0" y="36576"/>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22" name="Text Box22"/>
          <p:cNvSpPr txBox="1"/>
          <p:nvPr/>
        </p:nvSpPr>
        <p:spPr>
          <a:xfrm>
            <a:off x="2328063" y="441325"/>
            <a:ext cx="7570301" cy="610424"/>
          </a:xfrm>
          <a:prstGeom prst="rect">
            <a:avLst/>
          </a:prstGeom>
        </p:spPr>
        <p:txBody>
          <a:bodyPr wrap="square" lIns="0" tIns="0" rIns="0" rtlCol="0">
            <a:spAutoFit/>
          </a:bodyPr>
          <a:lstStyle/>
          <a:p>
            <a:pPr>
              <a:lnSpc>
                <a:spcPts val="4404"/>
              </a:lnSpc>
            </a:pPr>
            <a:r>
              <a:rPr lang="en-US" altLang="zh-CN" sz="4400" spc="3" dirty="0">
                <a:solidFill>
                  <a:srgbClr val="000000"/>
                </a:solidFill>
                <a:latin typeface="Calibri"/>
                <a:ea typeface="Calibri"/>
                <a:cs typeface="Calibri"/>
              </a:rPr>
              <a:t>Functions</a:t>
            </a:r>
            <a:r>
              <a:rPr lang="en-US" altLang="zh-CN" sz="4400" dirty="0">
                <a:solidFill>
                  <a:srgbClr val="000000"/>
                </a:solidFill>
                <a:latin typeface="Calibri"/>
                <a:ea typeface="Calibri"/>
                <a:cs typeface="Calibri"/>
              </a:rPr>
              <a:t> of </a:t>
            </a:r>
            <a:r>
              <a:rPr lang="en-US" altLang="zh-CN" sz="4400" spc="-1" dirty="0">
                <a:solidFill>
                  <a:srgbClr val="000000"/>
                </a:solidFill>
                <a:latin typeface="Calibri"/>
                <a:ea typeface="Calibri"/>
                <a:cs typeface="Calibri"/>
              </a:rPr>
              <a:t>Distribution</a:t>
            </a:r>
            <a:r>
              <a:rPr lang="en-US" altLang="zh-CN" sz="4400" dirty="0">
                <a:solidFill>
                  <a:srgbClr val="000000"/>
                </a:solidFill>
                <a:latin typeface="Calibri"/>
                <a:ea typeface="Calibri"/>
                <a:cs typeface="Calibri"/>
              </a:rPr>
              <a:t> </a:t>
            </a:r>
            <a:r>
              <a:rPr lang="en-US" altLang="zh-CN" sz="4400" spc="2" dirty="0">
                <a:solidFill>
                  <a:srgbClr val="000000"/>
                </a:solidFill>
                <a:latin typeface="Calibri"/>
                <a:ea typeface="Calibri"/>
                <a:cs typeface="Calibri"/>
              </a:rPr>
              <a:t>channel</a:t>
            </a:r>
            <a:endParaRPr lang="en-US" altLang="zh-CN" sz="4400">
              <a:latin typeface="Calibri"/>
              <a:ea typeface="Calibri"/>
              <a:cs typeface="Calibri"/>
            </a:endParaRPr>
          </a:p>
        </p:txBody>
      </p:sp>
      <p:sp>
        <p:nvSpPr>
          <p:cNvPr id="23" name="Text Box23"/>
          <p:cNvSpPr txBox="1"/>
          <p:nvPr/>
        </p:nvSpPr>
        <p:spPr>
          <a:xfrm>
            <a:off x="2072640" y="1174751"/>
            <a:ext cx="7385418" cy="2251899"/>
          </a:xfrm>
          <a:prstGeom prst="rect">
            <a:avLst/>
          </a:prstGeom>
        </p:spPr>
        <p:txBody>
          <a:bodyPr wrap="square" lIns="0" tIns="0" rIns="0" rtlCol="0">
            <a:spAutoFit/>
          </a:bodyPr>
          <a:lstStyle/>
          <a:p>
            <a:pPr marL="342900" indent="-342900">
              <a:lnSpc>
                <a:spcPts val="4276"/>
              </a:lnSpc>
            </a:pPr>
            <a:r>
              <a:rPr lang="en-US" altLang="zh-CN" sz="2700" spc="3" dirty="0">
                <a:solidFill>
                  <a:srgbClr val="000000"/>
                </a:solidFill>
                <a:latin typeface="Calibri"/>
                <a:ea typeface="Calibri"/>
                <a:cs typeface="Calibri"/>
              </a:rPr>
              <a:t>5.</a:t>
            </a:r>
            <a:r>
              <a:rPr lang="en-US" altLang="zh-CN" sz="2700" dirty="0">
                <a:solidFill>
                  <a:srgbClr val="000000"/>
                </a:solidFill>
                <a:latin typeface="Calibri"/>
                <a:ea typeface="Calibri"/>
                <a:cs typeface="Calibri"/>
              </a:rPr>
              <a:t> </a:t>
            </a:r>
            <a:r>
              <a:rPr lang="en-US" altLang="zh-CN" sz="2700" b="1" spc="-3" dirty="0">
                <a:solidFill>
                  <a:srgbClr val="000000"/>
                </a:solidFill>
                <a:latin typeface="Calibri"/>
                <a:ea typeface="Calibri"/>
                <a:cs typeface="Calibri"/>
              </a:rPr>
              <a:t>Product</a:t>
            </a:r>
            <a:r>
              <a:rPr lang="en-US" altLang="zh-CN" sz="2700" b="1" dirty="0">
                <a:solidFill>
                  <a:srgbClr val="000000"/>
                </a:solidFill>
                <a:latin typeface="Calibri"/>
                <a:ea typeface="Calibri"/>
                <a:cs typeface="Calibri"/>
              </a:rPr>
              <a:t> </a:t>
            </a:r>
            <a:r>
              <a:rPr lang="en-US" altLang="zh-CN" sz="2700" b="1" spc="-2" dirty="0">
                <a:solidFill>
                  <a:srgbClr val="000000"/>
                </a:solidFill>
                <a:latin typeface="Calibri"/>
                <a:ea typeface="Calibri"/>
                <a:cs typeface="Calibri"/>
              </a:rPr>
              <a:t>promotion:</a:t>
            </a:r>
            <a:r>
              <a:rPr lang="en-US" altLang="zh-CN" sz="2700" b="1" spc="-16"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The middlemen</a:t>
            </a:r>
            <a:r>
              <a:rPr lang="en-US" altLang="zh-CN" sz="2700" spc="-11" dirty="0">
                <a:solidFill>
                  <a:srgbClr val="000000"/>
                </a:solidFill>
                <a:latin typeface="Calibri"/>
                <a:ea typeface="Calibri"/>
                <a:cs typeface="Calibri"/>
              </a:rPr>
              <a:t> </a:t>
            </a:r>
            <a:r>
              <a:rPr lang="en-US" altLang="zh-CN" sz="2700" spc="-3" dirty="0">
                <a:solidFill>
                  <a:srgbClr val="000000"/>
                </a:solidFill>
                <a:latin typeface="Calibri"/>
                <a:ea typeface="Calibri"/>
                <a:cs typeface="Calibri"/>
              </a:rPr>
              <a:t>advertise</a:t>
            </a:r>
            <a:r>
              <a:rPr lang="en-US" altLang="zh-CN" sz="2700" spc="-35"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the </a:t>
            </a:r>
            <a:r>
              <a:rPr lang="en-US" altLang="zh-CN" sz="2700" spc="-7" dirty="0">
                <a:solidFill>
                  <a:srgbClr val="000000"/>
                </a:solidFill>
                <a:latin typeface="Calibri"/>
                <a:ea typeface="Calibri"/>
                <a:cs typeface="Calibri"/>
              </a:rPr>
              <a:t>product</a:t>
            </a:r>
            <a:r>
              <a:rPr lang="en-US" altLang="zh-CN" sz="2700" spc="-13" dirty="0">
                <a:solidFill>
                  <a:srgbClr val="000000"/>
                </a:solidFill>
                <a:latin typeface="Calibri"/>
                <a:ea typeface="Calibri"/>
                <a:cs typeface="Calibri"/>
              </a:rPr>
              <a:t> </a:t>
            </a:r>
            <a:r>
              <a:rPr lang="en-US" altLang="zh-CN" sz="2700" spc="-24" dirty="0">
                <a:solidFill>
                  <a:srgbClr val="000000"/>
                </a:solidFill>
                <a:latin typeface="Calibri"/>
                <a:ea typeface="Calibri"/>
                <a:cs typeface="Calibri"/>
              </a:rPr>
              <a:t>kept</a:t>
            </a:r>
            <a:r>
              <a:rPr lang="en-US" altLang="zh-CN" sz="2700" spc="-12"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with </a:t>
            </a:r>
            <a:r>
              <a:rPr lang="en-US" altLang="zh-CN" sz="2700" spc="2" dirty="0">
                <a:solidFill>
                  <a:srgbClr val="000000"/>
                </a:solidFill>
                <a:latin typeface="Calibri"/>
                <a:ea typeface="Calibri"/>
                <a:cs typeface="Calibri"/>
              </a:rPr>
              <a:t>them.</a:t>
            </a:r>
            <a:r>
              <a:rPr lang="en-US" altLang="zh-CN" sz="2700" dirty="0">
                <a:solidFill>
                  <a:srgbClr val="000000"/>
                </a:solidFill>
                <a:latin typeface="Calibri"/>
                <a:ea typeface="Calibri"/>
                <a:cs typeface="Calibri"/>
              </a:rPr>
              <a:t> </a:t>
            </a:r>
            <a:r>
              <a:rPr lang="en-US" altLang="zh-CN" sz="2700" spc="-2" dirty="0">
                <a:solidFill>
                  <a:srgbClr val="000000"/>
                </a:solidFill>
                <a:latin typeface="Calibri"/>
                <a:ea typeface="Calibri"/>
                <a:cs typeface="Calibri"/>
              </a:rPr>
              <a:t>They</a:t>
            </a:r>
            <a:r>
              <a:rPr lang="en-US" altLang="zh-CN" sz="2700" spc="-20" dirty="0">
                <a:solidFill>
                  <a:srgbClr val="000000"/>
                </a:solidFill>
                <a:latin typeface="Calibri"/>
                <a:ea typeface="Calibri"/>
                <a:cs typeface="Calibri"/>
              </a:rPr>
              <a:t> </a:t>
            </a:r>
            <a:r>
              <a:rPr lang="en-US" altLang="zh-CN" sz="2700" spc="1" dirty="0">
                <a:solidFill>
                  <a:srgbClr val="000000"/>
                </a:solidFill>
                <a:latin typeface="Calibri"/>
                <a:ea typeface="Calibri"/>
                <a:cs typeface="Calibri"/>
              </a:rPr>
              <a:t>also</a:t>
            </a:r>
            <a:r>
              <a:rPr lang="en-US" altLang="zh-CN" sz="2700" dirty="0">
                <a:solidFill>
                  <a:srgbClr val="000000"/>
                </a:solidFill>
                <a:latin typeface="Calibri"/>
                <a:ea typeface="Calibri"/>
                <a:cs typeface="Calibri"/>
              </a:rPr>
              <a:t> do </a:t>
            </a:r>
            <a:r>
              <a:rPr lang="en-US" altLang="zh-CN" sz="2700" spc="-5" dirty="0">
                <a:solidFill>
                  <a:srgbClr val="000000"/>
                </a:solidFill>
                <a:latin typeface="Calibri"/>
                <a:ea typeface="Calibri"/>
                <a:cs typeface="Calibri"/>
              </a:rPr>
              <a:t>certain</a:t>
            </a:r>
            <a:r>
              <a:rPr lang="en-US" altLang="zh-CN" sz="2700" spc="-21" dirty="0">
                <a:solidFill>
                  <a:srgbClr val="000000"/>
                </a:solidFill>
                <a:latin typeface="Calibri"/>
                <a:ea typeface="Calibri"/>
                <a:cs typeface="Calibri"/>
              </a:rPr>
              <a:t> </a:t>
            </a:r>
            <a:r>
              <a:rPr lang="en-US" altLang="zh-CN" sz="2700" spc="2" dirty="0">
                <a:solidFill>
                  <a:srgbClr val="000000"/>
                </a:solidFill>
                <a:latin typeface="Calibri"/>
                <a:ea typeface="Calibri"/>
                <a:cs typeface="Calibri"/>
              </a:rPr>
              <a:t>sales</a:t>
            </a:r>
            <a:r>
              <a:rPr lang="en-US" altLang="zh-CN" sz="2700" dirty="0">
                <a:solidFill>
                  <a:srgbClr val="000000"/>
                </a:solidFill>
                <a:latin typeface="Calibri"/>
                <a:ea typeface="Calibri"/>
                <a:cs typeface="Calibri"/>
              </a:rPr>
              <a:t> </a:t>
            </a:r>
            <a:r>
              <a:rPr lang="en-US" altLang="zh-CN" sz="2700" spc="-4" dirty="0">
                <a:solidFill>
                  <a:srgbClr val="000000"/>
                </a:solidFill>
                <a:latin typeface="Calibri"/>
                <a:ea typeface="Calibri"/>
                <a:cs typeface="Calibri"/>
              </a:rPr>
              <a:t>promotion</a:t>
            </a:r>
            <a:r>
              <a:rPr lang="en-US" altLang="zh-CN" sz="2700" dirty="0">
                <a:solidFill>
                  <a:srgbClr val="000000"/>
                </a:solidFill>
                <a:latin typeface="Calibri"/>
                <a:ea typeface="Calibri"/>
                <a:cs typeface="Calibri"/>
              </a:rPr>
              <a:t> </a:t>
            </a:r>
            <a:r>
              <a:rPr lang="en-US" altLang="zh-CN" sz="2700" spc="1" dirty="0">
                <a:solidFill>
                  <a:srgbClr val="000000"/>
                </a:solidFill>
                <a:latin typeface="Calibri"/>
                <a:ea typeface="Calibri"/>
                <a:cs typeface="Calibri"/>
              </a:rPr>
              <a:t>activities</a:t>
            </a:r>
            <a:r>
              <a:rPr lang="en-US" altLang="zh-CN" sz="2700" spc="-15" dirty="0">
                <a:solidFill>
                  <a:srgbClr val="000000"/>
                </a:solidFill>
                <a:latin typeface="Calibri"/>
                <a:ea typeface="Calibri"/>
                <a:cs typeface="Calibri"/>
              </a:rPr>
              <a:t> </a:t>
            </a:r>
            <a:r>
              <a:rPr lang="en-US" altLang="zh-CN" sz="2700" spc="-20" dirty="0">
                <a:solidFill>
                  <a:srgbClr val="000000"/>
                </a:solidFill>
                <a:latin typeface="Calibri"/>
                <a:ea typeface="Calibri"/>
                <a:cs typeface="Calibri"/>
              </a:rPr>
              <a:t>like</a:t>
            </a:r>
            <a:r>
              <a:rPr lang="en-US" altLang="zh-CN" sz="2700" spc="-9" dirty="0">
                <a:solidFill>
                  <a:srgbClr val="000000"/>
                </a:solidFill>
                <a:latin typeface="Calibri"/>
                <a:ea typeface="Calibri"/>
                <a:cs typeface="Calibri"/>
              </a:rPr>
              <a:t> </a:t>
            </a:r>
            <a:r>
              <a:rPr lang="en-US" altLang="zh-CN" sz="2700" spc="-7" dirty="0">
                <a:solidFill>
                  <a:srgbClr val="000000"/>
                </a:solidFill>
                <a:latin typeface="Calibri"/>
                <a:ea typeface="Calibri"/>
                <a:cs typeface="Calibri"/>
              </a:rPr>
              <a:t>demonstrations;</a:t>
            </a:r>
            <a:r>
              <a:rPr lang="en-US" altLang="zh-CN" sz="2700" spc="-22"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special </a:t>
            </a:r>
            <a:r>
              <a:rPr lang="en-US" altLang="zh-CN" sz="2700" spc="-7" dirty="0">
                <a:solidFill>
                  <a:srgbClr val="000000"/>
                </a:solidFill>
                <a:latin typeface="Calibri"/>
                <a:ea typeface="Calibri"/>
                <a:cs typeface="Calibri"/>
              </a:rPr>
              <a:t>displays</a:t>
            </a:r>
            <a:r>
              <a:rPr lang="en-US" altLang="zh-CN" sz="2700" spc="-20" dirty="0">
                <a:solidFill>
                  <a:srgbClr val="000000"/>
                </a:solidFill>
                <a:latin typeface="Calibri"/>
                <a:ea typeface="Calibri"/>
                <a:cs typeface="Calibri"/>
              </a:rPr>
              <a:t> </a:t>
            </a:r>
            <a:r>
              <a:rPr lang="en-US" altLang="zh-CN" sz="2700" spc="-11" dirty="0">
                <a:solidFill>
                  <a:srgbClr val="000000"/>
                </a:solidFill>
                <a:latin typeface="Calibri"/>
                <a:ea typeface="Calibri"/>
                <a:cs typeface="Calibri"/>
              </a:rPr>
              <a:t>etc.</a:t>
            </a:r>
            <a:r>
              <a:rPr lang="en-US" altLang="zh-CN" sz="2700" dirty="0">
                <a:solidFill>
                  <a:srgbClr val="000000"/>
                </a:solidFill>
                <a:latin typeface="Calibri"/>
                <a:ea typeface="Calibri"/>
                <a:cs typeface="Calibri"/>
              </a:rPr>
              <a:t> </a:t>
            </a:r>
            <a:r>
              <a:rPr lang="en-US" altLang="zh-CN" sz="2700" spc="-19" dirty="0">
                <a:solidFill>
                  <a:srgbClr val="000000"/>
                </a:solidFill>
                <a:latin typeface="Calibri"/>
                <a:ea typeface="Calibri"/>
                <a:cs typeface="Calibri"/>
              </a:rPr>
              <a:t>to</a:t>
            </a:r>
            <a:r>
              <a:rPr lang="en-US" altLang="zh-CN" sz="2700" spc="6" dirty="0">
                <a:solidFill>
                  <a:srgbClr val="000000"/>
                </a:solidFill>
                <a:latin typeface="Calibri"/>
                <a:ea typeface="Calibri"/>
                <a:cs typeface="Calibri"/>
              </a:rPr>
              <a:t> </a:t>
            </a:r>
            <a:r>
              <a:rPr lang="en-US" altLang="zh-CN" sz="2700" spc="-4" dirty="0">
                <a:solidFill>
                  <a:srgbClr val="000000"/>
                </a:solidFill>
                <a:latin typeface="Calibri"/>
                <a:ea typeface="Calibri"/>
                <a:cs typeface="Calibri"/>
              </a:rPr>
              <a:t>increase</a:t>
            </a:r>
            <a:r>
              <a:rPr lang="en-US" altLang="zh-CN" sz="2700" spc="-30"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the </a:t>
            </a:r>
            <a:r>
              <a:rPr lang="en-US" altLang="zh-CN" sz="2700" spc="2" dirty="0">
                <a:solidFill>
                  <a:srgbClr val="000000"/>
                </a:solidFill>
                <a:latin typeface="Calibri"/>
                <a:ea typeface="Calibri"/>
                <a:cs typeface="Calibri"/>
              </a:rPr>
              <a:t>sale</a:t>
            </a:r>
            <a:r>
              <a:rPr lang="en-US" altLang="zh-CN" sz="2700" spc="-24"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of</a:t>
            </a:r>
            <a:r>
              <a:rPr lang="en-US" altLang="zh-CN" sz="2700" spc="8" dirty="0">
                <a:solidFill>
                  <a:srgbClr val="000000"/>
                </a:solidFill>
                <a:latin typeface="Calibri"/>
                <a:ea typeface="Calibri"/>
                <a:cs typeface="Calibri"/>
              </a:rPr>
              <a:t> </a:t>
            </a:r>
            <a:r>
              <a:rPr lang="en-US" altLang="zh-CN" sz="2700" spc="-5" dirty="0">
                <a:solidFill>
                  <a:srgbClr val="000000"/>
                </a:solidFill>
                <a:latin typeface="Calibri"/>
                <a:ea typeface="Calibri"/>
                <a:cs typeface="Calibri"/>
              </a:rPr>
              <a:t>products.</a:t>
            </a:r>
            <a:endParaRPr lang="en-US" altLang="zh-CN" sz="2700">
              <a:latin typeface="Calibri"/>
              <a:ea typeface="Calibri"/>
              <a:cs typeface="Calibri"/>
            </a:endParaRPr>
          </a:p>
        </p:txBody>
      </p:sp>
      <p:sp>
        <p:nvSpPr>
          <p:cNvPr id="24" name="Text Box24"/>
          <p:cNvSpPr txBox="1"/>
          <p:nvPr/>
        </p:nvSpPr>
        <p:spPr>
          <a:xfrm>
            <a:off x="2072641" y="3695599"/>
            <a:ext cx="6593179" cy="1020792"/>
          </a:xfrm>
          <a:prstGeom prst="rect">
            <a:avLst/>
          </a:prstGeom>
        </p:spPr>
        <p:txBody>
          <a:bodyPr wrap="square" lIns="0" tIns="0" rIns="0" rtlCol="0">
            <a:spAutoFit/>
          </a:bodyPr>
          <a:lstStyle/>
          <a:p>
            <a:pPr marL="342900" indent="-342900">
              <a:lnSpc>
                <a:spcPts val="3752"/>
              </a:lnSpc>
            </a:pPr>
            <a:r>
              <a:rPr lang="en-US" altLang="zh-CN" sz="2700" spc="4" dirty="0">
                <a:solidFill>
                  <a:srgbClr val="000000"/>
                </a:solidFill>
                <a:latin typeface="Calibri"/>
                <a:ea typeface="Calibri"/>
                <a:cs typeface="Calibri"/>
              </a:rPr>
              <a:t>6.</a:t>
            </a:r>
            <a:r>
              <a:rPr lang="en-US" altLang="zh-CN" sz="2700" dirty="0">
                <a:solidFill>
                  <a:srgbClr val="000000"/>
                </a:solidFill>
                <a:latin typeface="Calibri"/>
                <a:ea typeface="Calibri"/>
                <a:cs typeface="Calibri"/>
              </a:rPr>
              <a:t> </a:t>
            </a:r>
            <a:r>
              <a:rPr lang="en-US" altLang="zh-CN" sz="2700" b="1" spc="-3" dirty="0">
                <a:solidFill>
                  <a:srgbClr val="000000"/>
                </a:solidFill>
                <a:latin typeface="Calibri"/>
                <a:ea typeface="Calibri"/>
                <a:cs typeface="Calibri"/>
              </a:rPr>
              <a:t>Negotiation:</a:t>
            </a:r>
            <a:r>
              <a:rPr lang="en-US" altLang="zh-CN" sz="2700" b="1" spc="-24" dirty="0">
                <a:solidFill>
                  <a:srgbClr val="000000"/>
                </a:solidFill>
                <a:latin typeface="Calibri"/>
                <a:ea typeface="Calibri"/>
                <a:cs typeface="Calibri"/>
              </a:rPr>
              <a:t> </a:t>
            </a:r>
            <a:r>
              <a:rPr lang="en-US" altLang="zh-CN" sz="2700" spc="-2" dirty="0">
                <a:solidFill>
                  <a:srgbClr val="000000"/>
                </a:solidFill>
                <a:latin typeface="Calibri"/>
                <a:ea typeface="Calibri"/>
                <a:cs typeface="Calibri"/>
              </a:rPr>
              <a:t>They</a:t>
            </a:r>
            <a:r>
              <a:rPr lang="en-US" altLang="zh-CN" sz="2700" spc="-11" dirty="0">
                <a:solidFill>
                  <a:srgbClr val="000000"/>
                </a:solidFill>
                <a:latin typeface="Calibri"/>
                <a:ea typeface="Calibri"/>
                <a:cs typeface="Calibri"/>
              </a:rPr>
              <a:t> </a:t>
            </a:r>
            <a:r>
              <a:rPr lang="en-US" altLang="zh-CN" sz="2700" spc="-8" dirty="0">
                <a:solidFill>
                  <a:srgbClr val="000000"/>
                </a:solidFill>
                <a:latin typeface="Calibri"/>
                <a:ea typeface="Calibri"/>
                <a:cs typeface="Calibri"/>
              </a:rPr>
              <a:t>negotiate</a:t>
            </a:r>
            <a:r>
              <a:rPr lang="en-US" altLang="zh-CN" sz="2700" spc="-23"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and</a:t>
            </a:r>
            <a:r>
              <a:rPr lang="en-US" altLang="zh-CN" sz="2700" spc="-23"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try</a:t>
            </a:r>
            <a:r>
              <a:rPr lang="en-US" altLang="zh-CN" sz="2700" spc="14" dirty="0">
                <a:solidFill>
                  <a:srgbClr val="000000"/>
                </a:solidFill>
                <a:latin typeface="Calibri"/>
                <a:ea typeface="Calibri"/>
                <a:cs typeface="Calibri"/>
              </a:rPr>
              <a:t> </a:t>
            </a:r>
            <a:r>
              <a:rPr lang="en-US" altLang="zh-CN" sz="2700" spc="-14" dirty="0">
                <a:solidFill>
                  <a:srgbClr val="000000"/>
                </a:solidFill>
                <a:latin typeface="Calibri"/>
                <a:ea typeface="Calibri"/>
                <a:cs typeface="Calibri"/>
              </a:rPr>
              <a:t>to</a:t>
            </a:r>
            <a:r>
              <a:rPr lang="en-US" altLang="zh-CN" sz="2700" dirty="0">
                <a:solidFill>
                  <a:srgbClr val="000000"/>
                </a:solidFill>
                <a:latin typeface="Calibri"/>
                <a:ea typeface="Calibri"/>
                <a:cs typeface="Calibri"/>
              </a:rPr>
              <a:t> </a:t>
            </a:r>
            <a:r>
              <a:rPr lang="en-US" altLang="zh-CN" sz="2700" spc="-9" dirty="0">
                <a:solidFill>
                  <a:srgbClr val="000000"/>
                </a:solidFill>
                <a:latin typeface="Calibri"/>
                <a:ea typeface="Calibri"/>
                <a:cs typeface="Calibri"/>
              </a:rPr>
              <a:t>reach</a:t>
            </a:r>
            <a:r>
              <a:rPr lang="en-US" altLang="zh-CN" sz="2700" dirty="0">
                <a:solidFill>
                  <a:srgbClr val="000000"/>
                </a:solidFill>
                <a:latin typeface="Calibri"/>
                <a:ea typeface="Calibri"/>
                <a:cs typeface="Calibri"/>
              </a:rPr>
              <a:t> </a:t>
            </a:r>
            <a:r>
              <a:rPr lang="en-US" altLang="zh-CN" sz="2700" spc="-6" dirty="0">
                <a:solidFill>
                  <a:srgbClr val="000000"/>
                </a:solidFill>
                <a:latin typeface="Calibri"/>
                <a:ea typeface="Calibri"/>
                <a:cs typeface="Calibri"/>
              </a:rPr>
              <a:t>agreement</a:t>
            </a:r>
            <a:r>
              <a:rPr lang="en-US" altLang="zh-CN" sz="2700" spc="-24"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on</a:t>
            </a:r>
            <a:r>
              <a:rPr lang="en-US" altLang="zh-CN" sz="2700" spc="-5"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price and</a:t>
            </a:r>
            <a:r>
              <a:rPr lang="en-US" altLang="zh-CN" sz="2700" spc="-16"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other </a:t>
            </a:r>
            <a:r>
              <a:rPr lang="en-US" altLang="zh-CN" sz="2700" spc="-5" dirty="0">
                <a:solidFill>
                  <a:srgbClr val="000000"/>
                </a:solidFill>
                <a:latin typeface="Calibri"/>
                <a:ea typeface="Calibri"/>
                <a:cs typeface="Calibri"/>
              </a:rPr>
              <a:t>terms</a:t>
            </a:r>
            <a:r>
              <a:rPr lang="en-US" altLang="zh-CN" sz="2700" spc="-21"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of</a:t>
            </a:r>
            <a:r>
              <a:rPr lang="en-US" altLang="zh-CN" sz="2700" spc="8" dirty="0">
                <a:solidFill>
                  <a:srgbClr val="000000"/>
                </a:solidFill>
                <a:latin typeface="Calibri"/>
                <a:ea typeface="Calibri"/>
                <a:cs typeface="Calibri"/>
              </a:rPr>
              <a:t> </a:t>
            </a:r>
            <a:r>
              <a:rPr lang="en-US" altLang="zh-CN" sz="2700" spc="3" dirty="0">
                <a:solidFill>
                  <a:srgbClr val="000000"/>
                </a:solidFill>
                <a:latin typeface="Calibri"/>
                <a:ea typeface="Calibri"/>
                <a:cs typeface="Calibri"/>
              </a:rPr>
              <a:t>sale.</a:t>
            </a:r>
            <a:endParaRPr lang="en-US" altLang="zh-CN" sz="2700">
              <a:latin typeface="Calibri"/>
              <a:ea typeface="Calibri"/>
              <a:cs typeface="Calibri"/>
            </a:endParaRPr>
          </a:p>
        </p:txBody>
      </p:sp>
      <p:sp>
        <p:nvSpPr>
          <p:cNvPr id="25" name="Text Box25"/>
          <p:cNvSpPr txBox="1"/>
          <p:nvPr/>
        </p:nvSpPr>
        <p:spPr>
          <a:xfrm>
            <a:off x="2072640" y="4997577"/>
            <a:ext cx="7920522" cy="1020792"/>
          </a:xfrm>
          <a:prstGeom prst="rect">
            <a:avLst/>
          </a:prstGeom>
        </p:spPr>
        <p:txBody>
          <a:bodyPr wrap="square" lIns="0" tIns="0" rIns="0" rtlCol="0">
            <a:spAutoFit/>
          </a:bodyPr>
          <a:lstStyle/>
          <a:p>
            <a:pPr marL="342900" indent="-342900">
              <a:lnSpc>
                <a:spcPts val="3751"/>
              </a:lnSpc>
            </a:pPr>
            <a:r>
              <a:rPr lang="en-US" altLang="zh-CN" sz="2700" spc="3" dirty="0">
                <a:solidFill>
                  <a:srgbClr val="000000"/>
                </a:solidFill>
                <a:latin typeface="Calibri"/>
                <a:ea typeface="Calibri"/>
                <a:cs typeface="Calibri"/>
              </a:rPr>
              <a:t>7.</a:t>
            </a:r>
            <a:r>
              <a:rPr lang="en-US" altLang="zh-CN" sz="2700" dirty="0">
                <a:solidFill>
                  <a:srgbClr val="000000"/>
                </a:solidFill>
                <a:latin typeface="Calibri"/>
                <a:ea typeface="Calibri"/>
                <a:cs typeface="Calibri"/>
              </a:rPr>
              <a:t> </a:t>
            </a:r>
            <a:r>
              <a:rPr lang="en-US" altLang="zh-CN" sz="2700" b="1" dirty="0">
                <a:solidFill>
                  <a:srgbClr val="000000"/>
                </a:solidFill>
                <a:latin typeface="Calibri"/>
                <a:ea typeface="Calibri"/>
                <a:cs typeface="Calibri"/>
              </a:rPr>
              <a:t>Risk</a:t>
            </a:r>
            <a:r>
              <a:rPr lang="en-US" altLang="zh-CN" sz="2700" b="1" spc="9" dirty="0">
                <a:solidFill>
                  <a:srgbClr val="000000"/>
                </a:solidFill>
                <a:latin typeface="Calibri"/>
                <a:ea typeface="Calibri"/>
                <a:cs typeface="Calibri"/>
              </a:rPr>
              <a:t> </a:t>
            </a:r>
            <a:r>
              <a:rPr lang="en-US" altLang="zh-CN" sz="2700" b="1" spc="-2" dirty="0">
                <a:solidFill>
                  <a:srgbClr val="000000"/>
                </a:solidFill>
                <a:latin typeface="Calibri"/>
                <a:ea typeface="Calibri"/>
                <a:cs typeface="Calibri"/>
              </a:rPr>
              <a:t>taking:</a:t>
            </a:r>
            <a:r>
              <a:rPr lang="en-US" altLang="zh-CN" sz="2700" b="1" dirty="0">
                <a:solidFill>
                  <a:srgbClr val="000000"/>
                </a:solidFill>
                <a:latin typeface="Calibri"/>
                <a:ea typeface="Calibri"/>
                <a:cs typeface="Calibri"/>
              </a:rPr>
              <a:t> </a:t>
            </a:r>
            <a:r>
              <a:rPr lang="en-US" altLang="zh-CN" sz="2700" spc="-2" dirty="0">
                <a:solidFill>
                  <a:srgbClr val="000000"/>
                </a:solidFill>
                <a:latin typeface="Calibri"/>
                <a:ea typeface="Calibri"/>
                <a:cs typeface="Calibri"/>
              </a:rPr>
              <a:t>They</a:t>
            </a:r>
            <a:r>
              <a:rPr lang="en-US" altLang="zh-CN" sz="2700" spc="-22" dirty="0">
                <a:solidFill>
                  <a:srgbClr val="000000"/>
                </a:solidFill>
                <a:latin typeface="Calibri"/>
                <a:ea typeface="Calibri"/>
                <a:cs typeface="Calibri"/>
              </a:rPr>
              <a:t> </a:t>
            </a:r>
            <a:r>
              <a:rPr lang="en-US" altLang="zh-CN" sz="2700" spc="-11" dirty="0">
                <a:solidFill>
                  <a:srgbClr val="000000"/>
                </a:solidFill>
                <a:latin typeface="Calibri"/>
                <a:ea typeface="Calibri"/>
                <a:cs typeface="Calibri"/>
              </a:rPr>
              <a:t>bears</a:t>
            </a:r>
            <a:r>
              <a:rPr lang="en-US" altLang="zh-CN" sz="2700" spc="-21"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the</a:t>
            </a:r>
            <a:r>
              <a:rPr lang="en-US" altLang="zh-CN" sz="2700" spc="-16"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risk of </a:t>
            </a:r>
            <a:r>
              <a:rPr lang="en-US" altLang="zh-CN" sz="2700" spc="-3" dirty="0">
                <a:solidFill>
                  <a:srgbClr val="000000"/>
                </a:solidFill>
                <a:latin typeface="Calibri"/>
                <a:ea typeface="Calibri"/>
                <a:cs typeface="Calibri"/>
              </a:rPr>
              <a:t>changes</a:t>
            </a:r>
            <a:r>
              <a:rPr lang="en-US" altLang="zh-CN" sz="2700" spc="-22"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in demand, </a:t>
            </a:r>
            <a:r>
              <a:rPr lang="en-US" altLang="zh-CN" sz="2700" spc="-1" dirty="0">
                <a:solidFill>
                  <a:srgbClr val="000000"/>
                </a:solidFill>
                <a:latin typeface="Calibri"/>
                <a:ea typeface="Calibri"/>
                <a:cs typeface="Calibri"/>
              </a:rPr>
              <a:t>damage</a:t>
            </a:r>
            <a:r>
              <a:rPr lang="en-US" altLang="zh-CN" sz="2700" spc="-24" dirty="0">
                <a:solidFill>
                  <a:srgbClr val="000000"/>
                </a:solidFill>
                <a:latin typeface="Calibri"/>
                <a:ea typeface="Calibri"/>
                <a:cs typeface="Calibri"/>
              </a:rPr>
              <a:t> </a:t>
            </a:r>
            <a:r>
              <a:rPr lang="en-US" altLang="zh-CN" sz="2700" dirty="0">
                <a:solidFill>
                  <a:srgbClr val="000000"/>
                </a:solidFill>
                <a:latin typeface="Calibri"/>
                <a:ea typeface="Calibri"/>
                <a:cs typeface="Calibri"/>
              </a:rPr>
              <a:t>in </a:t>
            </a:r>
            <a:r>
              <a:rPr lang="en-US" altLang="zh-CN" sz="2700" spc="-7" dirty="0">
                <a:solidFill>
                  <a:srgbClr val="000000"/>
                </a:solidFill>
                <a:latin typeface="Calibri"/>
                <a:ea typeface="Calibri"/>
                <a:cs typeface="Calibri"/>
              </a:rPr>
              <a:t>transit,</a:t>
            </a:r>
            <a:r>
              <a:rPr lang="en-US" altLang="zh-CN" sz="2700" dirty="0">
                <a:solidFill>
                  <a:srgbClr val="000000"/>
                </a:solidFill>
                <a:latin typeface="Calibri"/>
                <a:ea typeface="Calibri"/>
                <a:cs typeface="Calibri"/>
              </a:rPr>
              <a:t> </a:t>
            </a:r>
            <a:r>
              <a:rPr lang="en-US" altLang="zh-CN" sz="2700" spc="-6" dirty="0">
                <a:solidFill>
                  <a:srgbClr val="000000"/>
                </a:solidFill>
                <a:latin typeface="Calibri"/>
                <a:ea typeface="Calibri"/>
                <a:cs typeface="Calibri"/>
              </a:rPr>
              <a:t>theft,</a:t>
            </a:r>
            <a:r>
              <a:rPr lang="en-US" altLang="zh-CN" sz="2700" spc="-11" dirty="0">
                <a:solidFill>
                  <a:srgbClr val="000000"/>
                </a:solidFill>
                <a:latin typeface="Calibri"/>
                <a:ea typeface="Calibri"/>
                <a:cs typeface="Calibri"/>
              </a:rPr>
              <a:t> </a:t>
            </a:r>
            <a:r>
              <a:rPr lang="en-US" altLang="zh-CN" sz="2700" spc="-1" dirty="0">
                <a:solidFill>
                  <a:srgbClr val="000000"/>
                </a:solidFill>
                <a:latin typeface="Calibri"/>
                <a:ea typeface="Calibri"/>
                <a:cs typeface="Calibri"/>
              </a:rPr>
              <a:t>spoilage,</a:t>
            </a:r>
            <a:endParaRPr lang="en-US" altLang="zh-CN" sz="2700">
              <a:latin typeface="Calibri"/>
              <a:ea typeface="Calibri"/>
              <a:cs typeface="Calibri"/>
            </a:endParaRPr>
          </a:p>
        </p:txBody>
      </p:sp>
      <p:sp>
        <p:nvSpPr>
          <p:cNvPr id="26" name="Text Box26"/>
          <p:cNvSpPr txBox="1"/>
          <p:nvPr/>
        </p:nvSpPr>
        <p:spPr>
          <a:xfrm>
            <a:off x="2461261" y="6299379"/>
            <a:ext cx="2219287" cy="392415"/>
          </a:xfrm>
          <a:prstGeom prst="rect">
            <a:avLst/>
          </a:prstGeom>
        </p:spPr>
        <p:txBody>
          <a:bodyPr wrap="square" lIns="0" tIns="0" rIns="0" rtlCol="0">
            <a:spAutoFit/>
          </a:bodyPr>
          <a:lstStyle/>
          <a:p>
            <a:pPr>
              <a:lnSpc>
                <a:spcPts val="2700"/>
              </a:lnSpc>
            </a:pPr>
            <a:r>
              <a:rPr lang="en-US" altLang="zh-CN" sz="2700" spc="-4" dirty="0">
                <a:solidFill>
                  <a:srgbClr val="000000"/>
                </a:solidFill>
                <a:latin typeface="Calibri"/>
                <a:ea typeface="Calibri"/>
                <a:cs typeface="Calibri"/>
              </a:rPr>
              <a:t>destruction</a:t>
            </a:r>
            <a:r>
              <a:rPr lang="en-US" altLang="zh-CN" sz="2700" dirty="0">
                <a:solidFill>
                  <a:srgbClr val="000000"/>
                </a:solidFill>
                <a:latin typeface="Calibri"/>
                <a:ea typeface="Calibri"/>
                <a:cs typeface="Calibri"/>
              </a:rPr>
              <a:t> </a:t>
            </a:r>
            <a:r>
              <a:rPr lang="en-US" altLang="zh-CN" sz="2700" spc="-12" dirty="0">
                <a:solidFill>
                  <a:srgbClr val="000000"/>
                </a:solidFill>
                <a:latin typeface="Calibri"/>
                <a:ea typeface="Calibri"/>
                <a:cs typeface="Calibri"/>
              </a:rPr>
              <a:t>etc.</a:t>
            </a:r>
            <a:endParaRPr lang="en-US" altLang="zh-CN" sz="2700">
              <a:latin typeface="Calibri"/>
              <a:ea typeface="Calibri"/>
              <a:cs typeface="Calibri"/>
            </a:endParaRPr>
          </a:p>
        </p:txBody>
      </p:sp>
    </p:spTree>
    <p:extLst>
      <p:ext uri="{BB962C8B-B14F-4D97-AF65-F5344CB8AC3E}">
        <p14:creationId xmlns:p14="http://schemas.microsoft.com/office/powerpoint/2010/main" val="94554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27"/>
          <p:cNvPicPr>
            <a:picLocks noChangeAspect="1"/>
          </p:cNvPicPr>
          <p:nvPr/>
        </p:nvPicPr>
        <p:blipFill>
          <a:blip r:embed="rId2"/>
          <a:stretch>
            <a:fillRect/>
          </a:stretch>
        </p:blipFill>
        <p:spPr>
          <a:xfrm>
            <a:off x="1524000" y="12699"/>
            <a:ext cx="9144000" cy="6832600"/>
          </a:xfrm>
          <a:prstGeom prst="rect">
            <a:avLst/>
          </a:prstGeom>
          <a:noFill/>
        </p:spPr>
      </p:pic>
      <p:sp>
        <p:nvSpPr>
          <p:cNvPr id="28" name="Text Box28"/>
          <p:cNvSpPr txBox="1"/>
          <p:nvPr/>
        </p:nvSpPr>
        <p:spPr>
          <a:xfrm>
            <a:off x="2992502" y="2313408"/>
            <a:ext cx="6249313" cy="1277273"/>
          </a:xfrm>
          <a:prstGeom prst="rect">
            <a:avLst/>
          </a:prstGeom>
        </p:spPr>
        <p:txBody>
          <a:bodyPr wrap="square" lIns="0" tIns="0" rIns="0" rtlCol="0">
            <a:spAutoFit/>
          </a:bodyPr>
          <a:lstStyle/>
          <a:p>
            <a:pPr>
              <a:lnSpc>
                <a:spcPts val="4800"/>
              </a:lnSpc>
            </a:pPr>
            <a:r>
              <a:rPr lang="en-US" altLang="zh-CN" sz="4800" b="1" spc="13" dirty="0">
                <a:solidFill>
                  <a:srgbClr val="002060"/>
                </a:solidFill>
                <a:latin typeface="Gabriola"/>
                <a:ea typeface="Gabriola"/>
                <a:cs typeface="Gabriola"/>
              </a:rPr>
              <a:t>TYPE</a:t>
            </a:r>
            <a:r>
              <a:rPr lang="en-US" altLang="zh-CN" sz="4800" b="1" spc="-79" dirty="0">
                <a:solidFill>
                  <a:srgbClr val="002060"/>
                </a:solidFill>
                <a:latin typeface="Gabriola"/>
                <a:ea typeface="Gabriola"/>
                <a:cs typeface="Gabriola"/>
              </a:rPr>
              <a:t> </a:t>
            </a:r>
            <a:r>
              <a:rPr lang="en-US" altLang="zh-CN" sz="4800" b="1" spc="22" dirty="0" smtClean="0">
                <a:solidFill>
                  <a:srgbClr val="002060"/>
                </a:solidFill>
                <a:latin typeface="Gabriola"/>
                <a:ea typeface="Gabriola"/>
                <a:cs typeface="Gabriola"/>
              </a:rPr>
              <a:t>OF</a:t>
            </a:r>
            <a:r>
              <a:rPr lang="en-US" altLang="zh-CN" sz="4800" b="1" spc="-66" dirty="0" smtClean="0">
                <a:solidFill>
                  <a:srgbClr val="002060"/>
                </a:solidFill>
                <a:latin typeface="Gabriola"/>
                <a:ea typeface="Gabriola"/>
                <a:cs typeface="Gabriola"/>
              </a:rPr>
              <a:t> </a:t>
            </a:r>
            <a:r>
              <a:rPr lang="en-US" altLang="zh-CN" sz="4800" b="1" spc="-3" dirty="0" smtClean="0">
                <a:solidFill>
                  <a:srgbClr val="002060"/>
                </a:solidFill>
                <a:latin typeface="Gabriola"/>
                <a:ea typeface="Gabriola"/>
                <a:cs typeface="Gabriola"/>
              </a:rPr>
              <a:t>CHANNELS/</a:t>
            </a:r>
          </a:p>
          <a:p>
            <a:pPr>
              <a:lnSpc>
                <a:spcPts val="4800"/>
              </a:lnSpc>
            </a:pPr>
            <a:endParaRPr lang="en-US" altLang="zh-CN" sz="4800" dirty="0">
              <a:latin typeface="Gabriola"/>
              <a:ea typeface="Gabriola"/>
              <a:cs typeface="Gabriola"/>
            </a:endParaRPr>
          </a:p>
        </p:txBody>
      </p:sp>
      <p:sp>
        <p:nvSpPr>
          <p:cNvPr id="29" name="Text Box29"/>
          <p:cNvSpPr txBox="1"/>
          <p:nvPr/>
        </p:nvSpPr>
        <p:spPr>
          <a:xfrm>
            <a:off x="2992502" y="3044718"/>
            <a:ext cx="3883356" cy="1277273"/>
          </a:xfrm>
          <a:prstGeom prst="rect">
            <a:avLst/>
          </a:prstGeom>
        </p:spPr>
        <p:txBody>
          <a:bodyPr wrap="square" lIns="0" tIns="0" rIns="0" rtlCol="0">
            <a:spAutoFit/>
          </a:bodyPr>
          <a:lstStyle/>
          <a:p>
            <a:pPr>
              <a:lnSpc>
                <a:spcPts val="4802"/>
              </a:lnSpc>
            </a:pPr>
            <a:r>
              <a:rPr lang="en-US" altLang="zh-CN" sz="4800" b="1" spc="6" dirty="0" smtClean="0">
                <a:solidFill>
                  <a:srgbClr val="002060"/>
                </a:solidFill>
                <a:latin typeface="Gabriola"/>
                <a:ea typeface="Gabriola"/>
                <a:cs typeface="Gabriola"/>
              </a:rPr>
              <a:t>   CHANNEL     LEVELS</a:t>
            </a:r>
            <a:endParaRPr lang="en-US" altLang="zh-CN" sz="4800" dirty="0">
              <a:latin typeface="Gabriola"/>
              <a:ea typeface="Gabriola"/>
              <a:cs typeface="Gabriola"/>
            </a:endParaRPr>
          </a:p>
        </p:txBody>
      </p:sp>
    </p:spTree>
    <p:extLst>
      <p:ext uri="{BB962C8B-B14F-4D97-AF65-F5344CB8AC3E}">
        <p14:creationId xmlns:p14="http://schemas.microsoft.com/office/powerpoint/2010/main" val="430735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30"/>
          <p:cNvPicPr>
            <a:picLocks noChangeAspect="1"/>
          </p:cNvPicPr>
          <p:nvPr/>
        </p:nvPicPr>
        <p:blipFill>
          <a:blip r:embed="rId2"/>
          <a:stretch>
            <a:fillRect/>
          </a:stretch>
        </p:blipFill>
        <p:spPr>
          <a:xfrm>
            <a:off x="1524000" y="1"/>
            <a:ext cx="9144000" cy="6857999"/>
          </a:xfrm>
          <a:prstGeom prst="rect">
            <a:avLst/>
          </a:prstGeom>
          <a:noFill/>
        </p:spPr>
      </p:pic>
      <p:sp>
        <p:nvSpPr>
          <p:cNvPr id="31" name="Path31"/>
          <p:cNvSpPr/>
          <p:nvPr/>
        </p:nvSpPr>
        <p:spPr>
          <a:xfrm>
            <a:off x="2240940" y="1173988"/>
            <a:ext cx="7709892" cy="33528"/>
          </a:xfrm>
          <a:custGeom>
            <a:avLst/>
            <a:gdLst/>
            <a:ahLst/>
            <a:cxnLst/>
            <a:rect l="l" t="t" r="r" b="b"/>
            <a:pathLst>
              <a:path w="7709892" h="33528">
                <a:moveTo>
                  <a:pt x="0" y="0"/>
                </a:moveTo>
                <a:lnTo>
                  <a:pt x="1927454" y="0"/>
                </a:lnTo>
                <a:lnTo>
                  <a:pt x="3854933" y="0"/>
                </a:lnTo>
                <a:lnTo>
                  <a:pt x="5782412" y="0"/>
                </a:lnTo>
                <a:lnTo>
                  <a:pt x="7709891" y="0"/>
                </a:lnTo>
                <a:lnTo>
                  <a:pt x="7709891" y="33528"/>
                </a:lnTo>
                <a:lnTo>
                  <a:pt x="5782412" y="33528"/>
                </a:lnTo>
                <a:lnTo>
                  <a:pt x="3854933" y="33528"/>
                </a:lnTo>
                <a:lnTo>
                  <a:pt x="1927454" y="33528"/>
                </a:lnTo>
                <a:lnTo>
                  <a:pt x="0" y="33528"/>
                </a:lnTo>
                <a:lnTo>
                  <a:pt x="0" y="0"/>
                </a:lnTo>
                <a:close/>
              </a:path>
            </a:pathLst>
          </a:custGeom>
          <a:solidFill>
            <a:srgbClr val="002060">
              <a:alpha val="100000"/>
            </a:srgbClr>
          </a:solidFill>
          <a:ln w="0" cap="sq">
            <a:solidFill>
              <a:srgbClr val="002060"/>
            </a:solidFill>
            <a:prstDash val="solid"/>
          </a:ln>
        </p:spPr>
        <p:txBody>
          <a:bodyPr rtlCol="0" anchor="ctr"/>
          <a:lstStyle/>
          <a:p>
            <a:pPr algn="ctr"/>
            <a:endParaRPr lang="en-US" altLang="zh-CN"/>
          </a:p>
        </p:txBody>
      </p:sp>
      <p:sp>
        <p:nvSpPr>
          <p:cNvPr id="32" name="Text Box32"/>
          <p:cNvSpPr txBox="1"/>
          <p:nvPr/>
        </p:nvSpPr>
        <p:spPr>
          <a:xfrm>
            <a:off x="2241194" y="735356"/>
            <a:ext cx="7750012" cy="1072088"/>
          </a:xfrm>
          <a:prstGeom prst="rect">
            <a:avLst/>
          </a:prstGeom>
        </p:spPr>
        <p:txBody>
          <a:bodyPr wrap="square" lIns="0" tIns="0" rIns="0" rtlCol="0">
            <a:spAutoFit/>
          </a:bodyPr>
          <a:lstStyle/>
          <a:p>
            <a:pPr>
              <a:lnSpc>
                <a:spcPts val="3998"/>
              </a:lnSpc>
            </a:pPr>
            <a:r>
              <a:rPr lang="en-US" altLang="zh-CN" sz="4000" b="1" dirty="0">
                <a:solidFill>
                  <a:srgbClr val="002060"/>
                </a:solidFill>
                <a:latin typeface="Calibri"/>
                <a:ea typeface="Calibri"/>
                <a:cs typeface="Calibri"/>
              </a:rPr>
              <a:t>TYPE</a:t>
            </a:r>
            <a:r>
              <a:rPr lang="en-US" altLang="zh-CN" sz="4000" b="1" spc="-16" dirty="0">
                <a:solidFill>
                  <a:srgbClr val="002060"/>
                </a:solidFill>
                <a:latin typeface="Calibri"/>
                <a:ea typeface="Calibri"/>
                <a:cs typeface="Calibri"/>
              </a:rPr>
              <a:t> </a:t>
            </a:r>
            <a:r>
              <a:rPr lang="en-US" altLang="zh-CN" sz="4000" b="1" dirty="0">
                <a:solidFill>
                  <a:srgbClr val="002060"/>
                </a:solidFill>
                <a:latin typeface="Calibri"/>
                <a:ea typeface="Calibri"/>
                <a:cs typeface="Calibri"/>
              </a:rPr>
              <a:t>OF </a:t>
            </a:r>
            <a:r>
              <a:rPr lang="en-US" altLang="zh-CN" sz="4000" b="1" spc="-6" dirty="0">
                <a:solidFill>
                  <a:srgbClr val="002060"/>
                </a:solidFill>
                <a:latin typeface="Calibri"/>
                <a:ea typeface="Calibri"/>
                <a:cs typeface="Calibri"/>
              </a:rPr>
              <a:t>CHANNELS/</a:t>
            </a:r>
            <a:r>
              <a:rPr lang="en-US" altLang="zh-CN" sz="4000" b="1" spc="40" dirty="0">
                <a:solidFill>
                  <a:srgbClr val="002060"/>
                </a:solidFill>
                <a:latin typeface="Calibri"/>
                <a:ea typeface="Calibri"/>
                <a:cs typeface="Calibri"/>
              </a:rPr>
              <a:t> </a:t>
            </a:r>
            <a:r>
              <a:rPr lang="en-US" altLang="zh-CN" sz="4000" b="1" spc="-3" dirty="0" smtClean="0">
                <a:solidFill>
                  <a:srgbClr val="002060"/>
                </a:solidFill>
                <a:latin typeface="Calibri"/>
                <a:ea typeface="Calibri"/>
                <a:cs typeface="Calibri"/>
              </a:rPr>
              <a:t>CHANNEL</a:t>
            </a:r>
            <a:r>
              <a:rPr lang="en-US" altLang="zh-CN" sz="4000" b="1" dirty="0" smtClean="0">
                <a:solidFill>
                  <a:srgbClr val="002060"/>
                </a:solidFill>
                <a:latin typeface="Calibri"/>
                <a:ea typeface="Calibri"/>
                <a:cs typeface="Calibri"/>
              </a:rPr>
              <a:t> </a:t>
            </a:r>
            <a:r>
              <a:rPr lang="en-US" altLang="zh-CN" sz="4000" b="1" dirty="0">
                <a:solidFill>
                  <a:srgbClr val="002060"/>
                </a:solidFill>
                <a:latin typeface="Calibri"/>
                <a:ea typeface="Calibri"/>
                <a:cs typeface="Calibri"/>
              </a:rPr>
              <a:t>LEVELS</a:t>
            </a:r>
            <a:endParaRPr lang="en-US" altLang="zh-CN" sz="4000" dirty="0">
              <a:latin typeface="Calibri"/>
              <a:ea typeface="Calibri"/>
              <a:cs typeface="Calibri"/>
            </a:endParaRPr>
          </a:p>
        </p:txBody>
      </p:sp>
      <p:sp>
        <p:nvSpPr>
          <p:cNvPr id="33" name="Text Box33"/>
          <p:cNvSpPr txBox="1"/>
          <p:nvPr/>
        </p:nvSpPr>
        <p:spPr>
          <a:xfrm>
            <a:off x="2072640" y="1852828"/>
            <a:ext cx="7977972" cy="3970318"/>
          </a:xfrm>
          <a:prstGeom prst="rect">
            <a:avLst/>
          </a:prstGeom>
        </p:spPr>
        <p:txBody>
          <a:bodyPr wrap="square" lIns="0" tIns="0" rIns="0" rtlCol="0">
            <a:spAutoFit/>
          </a:bodyPr>
          <a:lstStyle/>
          <a:p>
            <a:pPr marL="342900" indent="-342900">
              <a:lnSpc>
                <a:spcPts val="5144"/>
              </a:lnSpc>
            </a:pPr>
            <a:r>
              <a:rPr lang="en-US" altLang="zh-CN" sz="3200" dirty="0">
                <a:solidFill>
                  <a:srgbClr val="000000"/>
                </a:solidFill>
                <a:latin typeface="Calibri"/>
                <a:ea typeface="Calibri"/>
                <a:cs typeface="Calibri"/>
              </a:rPr>
              <a:t>A</a:t>
            </a:r>
            <a:r>
              <a:rPr lang="en-US" altLang="zh-CN" sz="3200" spc="5"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distribution</a:t>
            </a:r>
            <a:r>
              <a:rPr lang="en-US" altLang="zh-CN" sz="3200" spc="44"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connects</a:t>
            </a:r>
            <a:r>
              <a:rPr lang="en-US" altLang="zh-CN" sz="3200" spc="-8"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the</a:t>
            </a:r>
            <a:r>
              <a:rPr lang="en-US" altLang="zh-CN" sz="3200" spc="-11"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producer</a:t>
            </a:r>
            <a:r>
              <a:rPr lang="en-US" altLang="zh-CN" sz="3200" spc="723"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and</a:t>
            </a:r>
            <a:r>
              <a:rPr lang="en-US" altLang="zh-CN" sz="3200" spc="21"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35" dirty="0">
                <a:solidFill>
                  <a:srgbClr val="000000"/>
                </a:solidFill>
                <a:latin typeface="Calibri"/>
                <a:ea typeface="Calibri"/>
                <a:cs typeface="Calibri"/>
              </a:rPr>
              <a:t>consumer.</a:t>
            </a:r>
            <a:r>
              <a:rPr lang="en-US" altLang="zh-CN" sz="3200" dirty="0">
                <a:solidFill>
                  <a:srgbClr val="000000"/>
                </a:solidFill>
                <a:latin typeface="Calibri"/>
                <a:ea typeface="Calibri"/>
                <a:cs typeface="Calibri"/>
              </a:rPr>
              <a:t> </a:t>
            </a:r>
            <a:r>
              <a:rPr lang="en-US" altLang="zh-CN" sz="3200" spc="-10" dirty="0">
                <a:solidFill>
                  <a:srgbClr val="000000"/>
                </a:solidFill>
                <a:latin typeface="Calibri"/>
                <a:ea typeface="Calibri"/>
                <a:cs typeface="Calibri"/>
              </a:rPr>
              <a:t>Several</a:t>
            </a:r>
            <a:r>
              <a:rPr lang="en-US" altLang="zh-CN" sz="3200" spc="-15"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intermediaries</a:t>
            </a:r>
            <a:r>
              <a:rPr lang="en-US" altLang="zh-CN" sz="3200" spc="723"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function</a:t>
            </a:r>
            <a:r>
              <a:rPr lang="en-US" altLang="zh-CN" sz="3200" spc="17"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in</a:t>
            </a:r>
            <a:r>
              <a:rPr lang="en-US" altLang="zh-CN" sz="3200" spc="16"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between</a:t>
            </a:r>
            <a:r>
              <a:rPr lang="en-US" altLang="zh-CN" sz="3200" spc="-13"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them.</a:t>
            </a:r>
            <a:r>
              <a:rPr lang="en-US" altLang="zh-CN" sz="3200" spc="6"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The</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number</a:t>
            </a:r>
            <a:r>
              <a:rPr lang="en-US" altLang="zh-CN" sz="3200" spc="7"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spc="723"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intermediaries</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determines</a:t>
            </a:r>
            <a:r>
              <a:rPr lang="en-US" altLang="zh-CN" sz="3200" dirty="0">
                <a:solidFill>
                  <a:srgbClr val="000000"/>
                </a:solidFill>
                <a:latin typeface="Calibri"/>
                <a:ea typeface="Calibri"/>
                <a:cs typeface="Calibri"/>
              </a:rPr>
              <a:t> the</a:t>
            </a:r>
            <a:r>
              <a:rPr lang="en-US" altLang="zh-CN" sz="3200" spc="13"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length</a:t>
            </a:r>
            <a:r>
              <a:rPr lang="en-US" altLang="zh-CN" sz="3200" spc="15"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of </a:t>
            </a:r>
            <a:r>
              <a:rPr lang="en-US" altLang="zh-CN" sz="3200" spc="6" dirty="0">
                <a:solidFill>
                  <a:srgbClr val="000000"/>
                </a:solidFill>
                <a:latin typeface="Calibri"/>
                <a:ea typeface="Calibri"/>
                <a:cs typeface="Calibri"/>
              </a:rPr>
              <a:t>a</a:t>
            </a:r>
            <a:r>
              <a:rPr lang="en-US" altLang="zh-CN" sz="3200" spc="723"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channel.</a:t>
            </a:r>
            <a:r>
              <a:rPr lang="en-US" altLang="zh-CN" sz="3200" spc="10"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It</a:t>
            </a:r>
            <a:r>
              <a:rPr lang="en-US" altLang="zh-CN" sz="3200" spc="13"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is </a:t>
            </a:r>
            <a:r>
              <a:rPr lang="en-US" altLang="zh-CN" sz="3200" spc="2" dirty="0">
                <a:solidFill>
                  <a:srgbClr val="000000"/>
                </a:solidFill>
                <a:latin typeface="Calibri"/>
                <a:ea typeface="Calibri"/>
                <a:cs typeface="Calibri"/>
              </a:rPr>
              <a:t>also</a:t>
            </a:r>
            <a:r>
              <a:rPr lang="en-US" altLang="zh-CN" sz="3200" spc="7"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called</a:t>
            </a:r>
            <a:r>
              <a:rPr lang="en-US" altLang="zh-CN" sz="3200"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channel</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levels</a:t>
            </a:r>
            <a:r>
              <a:rPr lang="en-US" altLang="zh-CN" sz="3200" dirty="0">
                <a:solidFill>
                  <a:srgbClr val="000000"/>
                </a:solidFill>
                <a:latin typeface="Calibri"/>
                <a:ea typeface="Calibri"/>
                <a:cs typeface="Calibri"/>
              </a:rPr>
              <a:t> or</a:t>
            </a:r>
            <a:r>
              <a:rPr lang="en-US" altLang="zh-CN" sz="3200" spc="5"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type</a:t>
            </a:r>
            <a:r>
              <a:rPr lang="en-US" altLang="zh-CN" sz="3200" dirty="0">
                <a:solidFill>
                  <a:srgbClr val="000000"/>
                </a:solidFill>
                <a:latin typeface="Calibri"/>
                <a:ea typeface="Calibri"/>
                <a:cs typeface="Calibri"/>
              </a:rPr>
              <a:t> of </a:t>
            </a:r>
            <a:r>
              <a:rPr lang="en-US" altLang="zh-CN" sz="3200" spc="3" dirty="0">
                <a:solidFill>
                  <a:srgbClr val="000000"/>
                </a:solidFill>
                <a:latin typeface="Calibri"/>
                <a:ea typeface="Calibri"/>
                <a:cs typeface="Calibri"/>
              </a:rPr>
              <a:t>channels.</a:t>
            </a:r>
            <a:endParaRPr lang="en-US" altLang="zh-CN" sz="3200">
              <a:latin typeface="Calibri"/>
              <a:ea typeface="Calibri"/>
              <a:cs typeface="Calibri"/>
            </a:endParaRPr>
          </a:p>
        </p:txBody>
      </p:sp>
    </p:spTree>
    <p:extLst>
      <p:ext uri="{BB962C8B-B14F-4D97-AF65-F5344CB8AC3E}">
        <p14:creationId xmlns:p14="http://schemas.microsoft.com/office/powerpoint/2010/main" val="20146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34"/>
          <p:cNvPicPr>
            <a:picLocks noChangeAspect="1"/>
          </p:cNvPicPr>
          <p:nvPr/>
        </p:nvPicPr>
        <p:blipFill>
          <a:blip r:embed="rId2"/>
          <a:stretch>
            <a:fillRect/>
          </a:stretch>
        </p:blipFill>
        <p:spPr>
          <a:xfrm>
            <a:off x="1524000" y="1"/>
            <a:ext cx="9144000" cy="6845299"/>
          </a:xfrm>
          <a:prstGeom prst="rect">
            <a:avLst/>
          </a:prstGeom>
          <a:noFill/>
        </p:spPr>
      </p:pic>
      <p:sp>
        <p:nvSpPr>
          <p:cNvPr id="35" name="Text Box35"/>
          <p:cNvSpPr txBox="1"/>
          <p:nvPr/>
        </p:nvSpPr>
        <p:spPr>
          <a:xfrm>
            <a:off x="4902073" y="92584"/>
            <a:ext cx="3199854" cy="302647"/>
          </a:xfrm>
          <a:prstGeom prst="rect">
            <a:avLst/>
          </a:prstGeom>
        </p:spPr>
        <p:txBody>
          <a:bodyPr wrap="square" lIns="0" tIns="0" rIns="0" rtlCol="0">
            <a:spAutoFit/>
          </a:bodyPr>
          <a:lstStyle/>
          <a:p>
            <a:pPr>
              <a:lnSpc>
                <a:spcPts val="2004"/>
              </a:lnSpc>
            </a:pPr>
            <a:r>
              <a:rPr lang="en-US" altLang="zh-CN" sz="2000" b="1" spc="-2" dirty="0">
                <a:solidFill>
                  <a:srgbClr val="000000"/>
                </a:solidFill>
                <a:latin typeface="Calibri"/>
                <a:ea typeface="Calibri"/>
                <a:cs typeface="Calibri"/>
              </a:rPr>
              <a:t>DIRECT</a:t>
            </a:r>
            <a:r>
              <a:rPr lang="en-US" altLang="zh-CN" sz="2000" b="1"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CHANNEL/ZERO</a:t>
            </a:r>
            <a:r>
              <a:rPr lang="en-US" altLang="zh-CN" sz="2000" b="1" spc="-24"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LEVEL</a:t>
            </a:r>
            <a:endParaRPr lang="en-US" altLang="zh-CN" sz="2000">
              <a:latin typeface="Calibri"/>
              <a:ea typeface="Calibri"/>
              <a:cs typeface="Calibri"/>
            </a:endParaRPr>
          </a:p>
        </p:txBody>
      </p:sp>
      <p:sp>
        <p:nvSpPr>
          <p:cNvPr id="36" name="Text Box36"/>
          <p:cNvSpPr txBox="1"/>
          <p:nvPr/>
        </p:nvSpPr>
        <p:spPr>
          <a:xfrm>
            <a:off x="5759451" y="1531367"/>
            <a:ext cx="1397813" cy="353943"/>
          </a:xfrm>
          <a:prstGeom prst="rect">
            <a:avLst/>
          </a:prstGeom>
        </p:spPr>
        <p:txBody>
          <a:bodyPr wrap="square" lIns="0" tIns="0" rIns="0" rtlCol="0">
            <a:spAutoFit/>
          </a:bodyPr>
          <a:lstStyle/>
          <a:p>
            <a:pPr>
              <a:lnSpc>
                <a:spcPts val="2400"/>
              </a:lnSpc>
            </a:pPr>
            <a:r>
              <a:rPr lang="en-US" altLang="zh-CN" sz="2400" b="1" dirty="0">
                <a:solidFill>
                  <a:srgbClr val="000000"/>
                </a:solidFill>
                <a:latin typeface="Calibri"/>
                <a:ea typeface="Calibri"/>
                <a:cs typeface="Calibri"/>
              </a:rPr>
              <a:t>ONE</a:t>
            </a:r>
            <a:r>
              <a:rPr lang="en-US" altLang="zh-CN" sz="2400" b="1" spc="-10" dirty="0">
                <a:solidFill>
                  <a:srgbClr val="000000"/>
                </a:solidFill>
                <a:latin typeface="Calibri"/>
                <a:ea typeface="Calibri"/>
                <a:cs typeface="Calibri"/>
              </a:rPr>
              <a:t> </a:t>
            </a:r>
            <a:r>
              <a:rPr lang="en-US" altLang="zh-CN" sz="2400" b="1" spc="1" dirty="0">
                <a:solidFill>
                  <a:srgbClr val="000000"/>
                </a:solidFill>
                <a:latin typeface="Calibri"/>
                <a:ea typeface="Calibri"/>
                <a:cs typeface="Calibri"/>
              </a:rPr>
              <a:t>LEVEL</a:t>
            </a:r>
            <a:endParaRPr lang="en-US" altLang="zh-CN" sz="2400">
              <a:latin typeface="Calibri"/>
              <a:ea typeface="Calibri"/>
              <a:cs typeface="Calibri"/>
            </a:endParaRPr>
          </a:p>
        </p:txBody>
      </p:sp>
      <p:sp>
        <p:nvSpPr>
          <p:cNvPr id="37" name="Text Box37"/>
          <p:cNvSpPr txBox="1"/>
          <p:nvPr/>
        </p:nvSpPr>
        <p:spPr>
          <a:xfrm>
            <a:off x="5187951" y="3093594"/>
            <a:ext cx="2425385" cy="302647"/>
          </a:xfrm>
          <a:prstGeom prst="rect">
            <a:avLst/>
          </a:prstGeom>
        </p:spPr>
        <p:txBody>
          <a:bodyPr wrap="square" lIns="0" tIns="0" rIns="0" rtlCol="0">
            <a:spAutoFit/>
          </a:bodyPr>
          <a:lstStyle/>
          <a:p>
            <a:pPr>
              <a:lnSpc>
                <a:spcPts val="2004"/>
              </a:lnSpc>
            </a:pPr>
            <a:r>
              <a:rPr lang="en-US" altLang="zh-CN" sz="2000" b="1" spc="-5" dirty="0">
                <a:solidFill>
                  <a:srgbClr val="000000"/>
                </a:solidFill>
                <a:latin typeface="Calibri"/>
                <a:ea typeface="Calibri"/>
                <a:cs typeface="Calibri"/>
              </a:rPr>
              <a:t>TWO</a:t>
            </a:r>
            <a:r>
              <a:rPr lang="en-US" altLang="zh-CN" sz="2000" b="1" spc="-20" dirty="0">
                <a:solidFill>
                  <a:srgbClr val="000000"/>
                </a:solidFill>
                <a:latin typeface="Calibri"/>
                <a:ea typeface="Calibri"/>
                <a:cs typeface="Calibri"/>
              </a:rPr>
              <a:t> </a:t>
            </a:r>
            <a:r>
              <a:rPr lang="en-US" altLang="zh-CN" sz="2000" b="1" spc="2" dirty="0">
                <a:solidFill>
                  <a:srgbClr val="000000"/>
                </a:solidFill>
                <a:latin typeface="Calibri"/>
                <a:ea typeface="Calibri"/>
                <a:cs typeface="Calibri"/>
              </a:rPr>
              <a:t>LEVEL</a:t>
            </a:r>
            <a:r>
              <a:rPr lang="en-US" altLang="zh-CN" sz="2000" b="1" dirty="0">
                <a:solidFill>
                  <a:srgbClr val="000000"/>
                </a:solidFill>
                <a:latin typeface="Calibri"/>
                <a:ea typeface="Calibri"/>
                <a:cs typeface="Calibri"/>
              </a:rPr>
              <a:t> CHANNELS</a:t>
            </a:r>
            <a:endParaRPr lang="en-US" altLang="zh-CN" sz="2000">
              <a:latin typeface="Calibri"/>
              <a:ea typeface="Calibri"/>
              <a:cs typeface="Calibri"/>
            </a:endParaRPr>
          </a:p>
        </p:txBody>
      </p:sp>
      <p:sp>
        <p:nvSpPr>
          <p:cNvPr id="38" name="Text Box38"/>
          <p:cNvSpPr txBox="1"/>
          <p:nvPr/>
        </p:nvSpPr>
        <p:spPr>
          <a:xfrm>
            <a:off x="5616576" y="4879494"/>
            <a:ext cx="2578075" cy="302647"/>
          </a:xfrm>
          <a:prstGeom prst="rect">
            <a:avLst/>
          </a:prstGeom>
        </p:spPr>
        <p:txBody>
          <a:bodyPr wrap="square" lIns="0" tIns="0" rIns="0" rtlCol="0">
            <a:spAutoFit/>
          </a:bodyPr>
          <a:lstStyle/>
          <a:p>
            <a:pPr>
              <a:lnSpc>
                <a:spcPts val="2006"/>
              </a:lnSpc>
            </a:pPr>
            <a:r>
              <a:rPr lang="en-US" altLang="zh-CN" sz="2000" b="1" spc="1" dirty="0">
                <a:solidFill>
                  <a:srgbClr val="000000"/>
                </a:solidFill>
                <a:latin typeface="Calibri"/>
                <a:ea typeface="Calibri"/>
                <a:cs typeface="Calibri"/>
              </a:rPr>
              <a:t>THREE</a:t>
            </a:r>
            <a:r>
              <a:rPr lang="en-US" altLang="zh-CN" sz="2000" b="1" spc="-18"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LEVEL</a:t>
            </a:r>
            <a:r>
              <a:rPr lang="en-US" altLang="zh-CN" sz="2000" b="1" dirty="0">
                <a:solidFill>
                  <a:srgbClr val="000000"/>
                </a:solidFill>
                <a:latin typeface="Calibri"/>
                <a:ea typeface="Calibri"/>
                <a:cs typeface="Calibri"/>
              </a:rPr>
              <a:t> </a:t>
            </a:r>
            <a:r>
              <a:rPr lang="en-US" altLang="zh-CN" sz="2000" b="1" spc="1" dirty="0">
                <a:solidFill>
                  <a:srgbClr val="000000"/>
                </a:solidFill>
                <a:latin typeface="Calibri"/>
                <a:ea typeface="Calibri"/>
                <a:cs typeface="Calibri"/>
              </a:rPr>
              <a:t>CHANNELS</a:t>
            </a:r>
            <a:endParaRPr lang="en-US" altLang="zh-CN" sz="2000">
              <a:latin typeface="Calibri"/>
              <a:ea typeface="Calibri"/>
              <a:cs typeface="Calibri"/>
            </a:endParaRPr>
          </a:p>
        </p:txBody>
      </p:sp>
    </p:spTree>
    <p:extLst>
      <p:ext uri="{BB962C8B-B14F-4D97-AF65-F5344CB8AC3E}">
        <p14:creationId xmlns:p14="http://schemas.microsoft.com/office/powerpoint/2010/main" val="1647456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39"/>
          <p:cNvPicPr>
            <a:picLocks noChangeAspect="1"/>
          </p:cNvPicPr>
          <p:nvPr/>
        </p:nvPicPr>
        <p:blipFill>
          <a:blip r:embed="rId2"/>
          <a:stretch>
            <a:fillRect/>
          </a:stretch>
        </p:blipFill>
        <p:spPr>
          <a:xfrm>
            <a:off x="1524000" y="1"/>
            <a:ext cx="9144000" cy="6857999"/>
          </a:xfrm>
          <a:prstGeom prst="rect">
            <a:avLst/>
          </a:prstGeom>
          <a:noFill/>
        </p:spPr>
      </p:pic>
      <p:sp>
        <p:nvSpPr>
          <p:cNvPr id="40" name="Text Box40"/>
          <p:cNvSpPr txBox="1"/>
          <p:nvPr/>
        </p:nvSpPr>
        <p:spPr>
          <a:xfrm>
            <a:off x="2277770" y="331725"/>
            <a:ext cx="7674328" cy="559127"/>
          </a:xfrm>
          <a:prstGeom prst="rect">
            <a:avLst/>
          </a:prstGeom>
        </p:spPr>
        <p:txBody>
          <a:bodyPr wrap="square" lIns="0" tIns="0" rIns="0" rtlCol="0">
            <a:spAutoFit/>
          </a:bodyPr>
          <a:lstStyle/>
          <a:p>
            <a:pPr>
              <a:lnSpc>
                <a:spcPts val="3996"/>
              </a:lnSpc>
            </a:pPr>
            <a:r>
              <a:rPr lang="en-US" altLang="zh-CN" sz="4000" dirty="0">
                <a:solidFill>
                  <a:srgbClr val="000000"/>
                </a:solidFill>
                <a:latin typeface="Calibri"/>
                <a:ea typeface="Calibri"/>
                <a:cs typeface="Calibri"/>
              </a:rPr>
              <a:t>1. </a:t>
            </a:r>
            <a:r>
              <a:rPr lang="en-US" altLang="zh-CN" sz="4000" b="1" spc="-9" dirty="0">
                <a:solidFill>
                  <a:srgbClr val="000000"/>
                </a:solidFill>
                <a:latin typeface="Calibri"/>
                <a:ea typeface="Calibri"/>
                <a:cs typeface="Calibri"/>
              </a:rPr>
              <a:t>Direct</a:t>
            </a:r>
            <a:r>
              <a:rPr lang="en-US" altLang="zh-CN" sz="4000" b="1" spc="27" dirty="0">
                <a:solidFill>
                  <a:srgbClr val="000000"/>
                </a:solidFill>
                <a:latin typeface="Calibri"/>
                <a:ea typeface="Calibri"/>
                <a:cs typeface="Calibri"/>
              </a:rPr>
              <a:t> </a:t>
            </a:r>
            <a:r>
              <a:rPr lang="en-US" altLang="zh-CN" sz="4000" b="1" spc="-6" dirty="0">
                <a:solidFill>
                  <a:srgbClr val="000000"/>
                </a:solidFill>
                <a:latin typeface="Calibri"/>
                <a:ea typeface="Calibri"/>
                <a:cs typeface="Calibri"/>
              </a:rPr>
              <a:t>Channel/ZERO</a:t>
            </a:r>
            <a:r>
              <a:rPr lang="en-US" altLang="zh-CN" sz="4000" b="1" spc="27" dirty="0">
                <a:solidFill>
                  <a:srgbClr val="000000"/>
                </a:solidFill>
                <a:latin typeface="Calibri"/>
                <a:ea typeface="Calibri"/>
                <a:cs typeface="Calibri"/>
              </a:rPr>
              <a:t> </a:t>
            </a:r>
            <a:r>
              <a:rPr lang="en-US" altLang="zh-CN" sz="4000" b="1" spc="-10" dirty="0">
                <a:solidFill>
                  <a:srgbClr val="000000"/>
                </a:solidFill>
                <a:latin typeface="Calibri"/>
                <a:ea typeface="Calibri"/>
                <a:cs typeface="Calibri"/>
              </a:rPr>
              <a:t>level/</a:t>
            </a:r>
            <a:r>
              <a:rPr lang="en-US" altLang="zh-CN" sz="4000" b="1" dirty="0">
                <a:solidFill>
                  <a:srgbClr val="000000"/>
                </a:solidFill>
                <a:latin typeface="Calibri"/>
                <a:ea typeface="Calibri"/>
                <a:cs typeface="Calibri"/>
              </a:rPr>
              <a:t> </a:t>
            </a:r>
            <a:r>
              <a:rPr lang="en-US" altLang="zh-CN" sz="4000" b="1" spc="-9" dirty="0">
                <a:solidFill>
                  <a:srgbClr val="000000"/>
                </a:solidFill>
                <a:latin typeface="Calibri"/>
                <a:ea typeface="Calibri"/>
                <a:cs typeface="Calibri"/>
              </a:rPr>
              <a:t>Direct</a:t>
            </a:r>
            <a:endParaRPr lang="en-US" altLang="zh-CN" sz="4000">
              <a:latin typeface="Calibri"/>
              <a:ea typeface="Calibri"/>
              <a:cs typeface="Calibri"/>
            </a:endParaRPr>
          </a:p>
        </p:txBody>
      </p:sp>
      <p:sp>
        <p:nvSpPr>
          <p:cNvPr id="41" name="Text Box41"/>
          <p:cNvSpPr txBox="1"/>
          <p:nvPr/>
        </p:nvSpPr>
        <p:spPr>
          <a:xfrm>
            <a:off x="5025899" y="941325"/>
            <a:ext cx="2177687" cy="559127"/>
          </a:xfrm>
          <a:prstGeom prst="rect">
            <a:avLst/>
          </a:prstGeom>
        </p:spPr>
        <p:txBody>
          <a:bodyPr wrap="square" lIns="0" tIns="0" rIns="0" rtlCol="0">
            <a:spAutoFit/>
          </a:bodyPr>
          <a:lstStyle/>
          <a:p>
            <a:pPr>
              <a:lnSpc>
                <a:spcPts val="3996"/>
              </a:lnSpc>
            </a:pPr>
            <a:r>
              <a:rPr lang="en-US" altLang="zh-CN" sz="4000" b="1" spc="-17" dirty="0">
                <a:solidFill>
                  <a:srgbClr val="000000"/>
                </a:solidFill>
                <a:latin typeface="Calibri"/>
                <a:ea typeface="Calibri"/>
                <a:cs typeface="Calibri"/>
              </a:rPr>
              <a:t>marketing</a:t>
            </a:r>
            <a:endParaRPr lang="en-US" altLang="zh-CN" sz="4000">
              <a:latin typeface="Calibri"/>
              <a:ea typeface="Calibri"/>
              <a:cs typeface="Calibri"/>
            </a:endParaRPr>
          </a:p>
        </p:txBody>
      </p:sp>
      <p:sp>
        <p:nvSpPr>
          <p:cNvPr id="42" name="Text Box42"/>
          <p:cNvSpPr txBox="1"/>
          <p:nvPr/>
        </p:nvSpPr>
        <p:spPr>
          <a:xfrm>
            <a:off x="1958340" y="1889405"/>
            <a:ext cx="8303706" cy="4124206"/>
          </a:xfrm>
          <a:prstGeom prst="rect">
            <a:avLst/>
          </a:prstGeom>
        </p:spPr>
        <p:txBody>
          <a:bodyPr wrap="square" lIns="0" tIns="0" rIns="0" rtlCol="0">
            <a:spAutoFit/>
          </a:bodyPr>
          <a:lstStyle/>
          <a:p>
            <a:pPr indent="571805">
              <a:lnSpc>
                <a:spcPts val="5336"/>
              </a:lnSpc>
            </a:pPr>
            <a:r>
              <a:rPr lang="en-US" altLang="zh-CN" sz="3200" spc="-5" dirty="0">
                <a:solidFill>
                  <a:srgbClr val="000000"/>
                </a:solidFill>
                <a:latin typeface="Calibri"/>
                <a:ea typeface="Calibri"/>
                <a:cs typeface="Calibri"/>
              </a:rPr>
              <a:t>Direct</a:t>
            </a:r>
            <a:r>
              <a:rPr lang="en-US" altLang="zh-CN" sz="3200" spc="-14"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channel</a:t>
            </a:r>
            <a:r>
              <a:rPr lang="en-US" altLang="zh-CN" sz="3200" spc="14"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of</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distribution</a:t>
            </a:r>
            <a:r>
              <a:rPr lang="en-US" altLang="zh-CN" sz="3200" spc="45"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means</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making</a:t>
            </a:r>
            <a:r>
              <a:rPr lang="en-US" altLang="zh-CN" sz="3200" spc="723"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goods</a:t>
            </a:r>
            <a:r>
              <a:rPr lang="en-US" altLang="zh-CN" sz="3200"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available</a:t>
            </a:r>
            <a:r>
              <a:rPr lang="en-US" altLang="zh-CN" sz="3200" dirty="0">
                <a:solidFill>
                  <a:srgbClr val="000000"/>
                </a:solidFill>
                <a:latin typeface="Calibri"/>
                <a:ea typeface="Calibri"/>
                <a:cs typeface="Calibri"/>
              </a:rPr>
              <a:t> </a:t>
            </a:r>
            <a:r>
              <a:rPr lang="en-US" altLang="zh-CN" sz="3200" spc="-13" dirty="0">
                <a:solidFill>
                  <a:srgbClr val="000000"/>
                </a:solidFill>
                <a:latin typeface="Calibri"/>
                <a:ea typeface="Calibri"/>
                <a:cs typeface="Calibri"/>
              </a:rPr>
              <a:t>to</a:t>
            </a:r>
            <a:r>
              <a:rPr lang="en-US" altLang="zh-CN" sz="3200" spc="11"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consumers</a:t>
            </a:r>
            <a:r>
              <a:rPr lang="en-US" altLang="zh-CN" sz="3200" dirty="0">
                <a:solidFill>
                  <a:srgbClr val="000000"/>
                </a:solidFill>
                <a:latin typeface="Calibri"/>
                <a:ea typeface="Calibri"/>
                <a:cs typeface="Calibri"/>
              </a:rPr>
              <a:t> </a:t>
            </a:r>
            <a:r>
              <a:rPr lang="en-US" altLang="zh-CN" sz="3200" spc="-4" dirty="0">
                <a:solidFill>
                  <a:srgbClr val="000000"/>
                </a:solidFill>
                <a:latin typeface="Calibri"/>
                <a:ea typeface="Calibri"/>
                <a:cs typeface="Calibri"/>
              </a:rPr>
              <a:t>directly</a:t>
            </a:r>
            <a:r>
              <a:rPr lang="en-US" altLang="zh-CN" sz="3200"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by</a:t>
            </a:r>
            <a:r>
              <a:rPr lang="en-US" altLang="zh-CN" sz="3200" dirty="0">
                <a:solidFill>
                  <a:srgbClr val="000000"/>
                </a:solidFill>
                <a:latin typeface="Calibri"/>
                <a:ea typeface="Calibri"/>
                <a:cs typeface="Calibri"/>
              </a:rPr>
              <a:t> the</a:t>
            </a:r>
            <a:r>
              <a:rPr lang="en-US" altLang="zh-CN" sz="3200" spc="723" dirty="0">
                <a:solidFill>
                  <a:srgbClr val="000000"/>
                </a:solidFill>
                <a:latin typeface="Calibri"/>
                <a:ea typeface="Calibri"/>
                <a:cs typeface="Calibri"/>
              </a:rPr>
              <a:t> </a:t>
            </a:r>
            <a:r>
              <a:rPr lang="en-US" altLang="zh-CN" sz="3200" spc="-28" dirty="0">
                <a:solidFill>
                  <a:srgbClr val="000000"/>
                </a:solidFill>
                <a:latin typeface="Calibri"/>
                <a:ea typeface="Calibri"/>
                <a:cs typeface="Calibri"/>
              </a:rPr>
              <a:t>manufacturer,</a:t>
            </a:r>
            <a:r>
              <a:rPr lang="en-US" altLang="zh-CN" sz="3200"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without</a:t>
            </a:r>
            <a:r>
              <a:rPr lang="en-US" altLang="zh-CN" sz="3200" spc="22"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involving</a:t>
            </a:r>
            <a:r>
              <a:rPr lang="en-US" altLang="zh-CN" sz="3200" dirty="0">
                <a:solidFill>
                  <a:srgbClr val="000000"/>
                </a:solidFill>
                <a:latin typeface="Calibri"/>
                <a:ea typeface="Calibri"/>
                <a:cs typeface="Calibri"/>
              </a:rPr>
              <a:t> </a:t>
            </a:r>
            <a:r>
              <a:rPr lang="en-US" altLang="zh-CN" sz="3200" spc="-19" dirty="0">
                <a:solidFill>
                  <a:srgbClr val="000000"/>
                </a:solidFill>
                <a:latin typeface="Calibri"/>
                <a:ea typeface="Calibri"/>
                <a:cs typeface="Calibri"/>
              </a:rPr>
              <a:t>any</a:t>
            </a:r>
            <a:r>
              <a:rPr lang="en-US" altLang="zh-CN" sz="3200" dirty="0">
                <a:solidFill>
                  <a:srgbClr val="000000"/>
                </a:solidFill>
                <a:latin typeface="Calibri"/>
                <a:ea typeface="Calibri"/>
                <a:cs typeface="Calibri"/>
              </a:rPr>
              <a:t> </a:t>
            </a:r>
            <a:r>
              <a:rPr lang="en-US" altLang="zh-CN" sz="3200" spc="-19" dirty="0">
                <a:solidFill>
                  <a:srgbClr val="000000"/>
                </a:solidFill>
                <a:latin typeface="Calibri"/>
                <a:ea typeface="Calibri"/>
                <a:cs typeface="Calibri"/>
              </a:rPr>
              <a:t>intermediary.</a:t>
            </a:r>
            <a:r>
              <a:rPr lang="en-US" altLang="zh-CN" sz="3200" dirty="0">
                <a:solidFill>
                  <a:srgbClr val="000000"/>
                </a:solidFill>
                <a:latin typeface="Calibri"/>
                <a:ea typeface="Calibri"/>
                <a:cs typeface="Calibri"/>
              </a:rPr>
              <a:t> Eg:</a:t>
            </a:r>
            <a:r>
              <a:rPr lang="en-US" altLang="zh-CN" sz="3200" spc="15"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Mail</a:t>
            </a:r>
            <a:r>
              <a:rPr lang="en-US" altLang="zh-CN" sz="3200" spc="8" dirty="0">
                <a:solidFill>
                  <a:srgbClr val="000000"/>
                </a:solidFill>
                <a:latin typeface="Calibri"/>
                <a:ea typeface="Calibri"/>
                <a:cs typeface="Calibri"/>
              </a:rPr>
              <a:t> </a:t>
            </a:r>
            <a:r>
              <a:rPr lang="en-US" altLang="zh-CN" sz="3200" spc="-8" dirty="0">
                <a:solidFill>
                  <a:srgbClr val="000000"/>
                </a:solidFill>
                <a:latin typeface="Calibri"/>
                <a:ea typeface="Calibri"/>
                <a:cs typeface="Calibri"/>
              </a:rPr>
              <a:t>order</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selling,</a:t>
            </a:r>
            <a:r>
              <a:rPr lang="en-US" altLang="zh-CN" sz="3200" spc="9" dirty="0">
                <a:solidFill>
                  <a:srgbClr val="000000"/>
                </a:solidFill>
                <a:latin typeface="Calibri"/>
                <a:ea typeface="Calibri"/>
                <a:cs typeface="Calibri"/>
              </a:rPr>
              <a:t> </a:t>
            </a:r>
            <a:r>
              <a:rPr lang="en-US" altLang="zh-CN" sz="3200" spc="-9" dirty="0">
                <a:solidFill>
                  <a:srgbClr val="000000"/>
                </a:solidFill>
                <a:latin typeface="Calibri"/>
                <a:ea typeface="Calibri"/>
                <a:cs typeface="Calibri"/>
              </a:rPr>
              <a:t>Internet</a:t>
            </a:r>
            <a:r>
              <a:rPr lang="en-US" altLang="zh-CN" sz="3200" spc="12" dirty="0">
                <a:solidFill>
                  <a:srgbClr val="000000"/>
                </a:solidFill>
                <a:latin typeface="Calibri"/>
                <a:ea typeface="Calibri"/>
                <a:cs typeface="Calibri"/>
              </a:rPr>
              <a:t> </a:t>
            </a:r>
            <a:r>
              <a:rPr lang="en-US" altLang="zh-CN" sz="3200" spc="3" dirty="0">
                <a:solidFill>
                  <a:srgbClr val="000000"/>
                </a:solidFill>
                <a:latin typeface="Calibri"/>
                <a:ea typeface="Calibri"/>
                <a:cs typeface="Calibri"/>
              </a:rPr>
              <a:t>selling,</a:t>
            </a:r>
            <a:r>
              <a:rPr lang="en-US" altLang="zh-CN" sz="3200" spc="8"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Selling</a:t>
            </a:r>
            <a:r>
              <a:rPr lang="en-US" altLang="zh-CN" sz="3200" spc="723"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through</a:t>
            </a:r>
            <a:r>
              <a:rPr lang="en-US" altLang="zh-CN" sz="3200" spc="16"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own sales</a:t>
            </a:r>
            <a:r>
              <a:rPr lang="en-US" altLang="zh-CN" sz="3200" spc="-8" dirty="0">
                <a:solidFill>
                  <a:srgbClr val="000000"/>
                </a:solidFill>
                <a:latin typeface="Calibri"/>
                <a:ea typeface="Calibri"/>
                <a:cs typeface="Calibri"/>
              </a:rPr>
              <a:t> </a:t>
            </a:r>
            <a:r>
              <a:rPr lang="en-US" altLang="zh-CN" sz="3200" spc="-17" dirty="0">
                <a:solidFill>
                  <a:srgbClr val="000000"/>
                </a:solidFill>
                <a:latin typeface="Calibri"/>
                <a:ea typeface="Calibri"/>
                <a:cs typeface="Calibri"/>
              </a:rPr>
              <a:t>force/</a:t>
            </a:r>
            <a:r>
              <a:rPr lang="en-US" altLang="zh-CN" sz="3200" spc="-19" dirty="0">
                <a:solidFill>
                  <a:srgbClr val="000000"/>
                </a:solidFill>
                <a:latin typeface="Calibri"/>
                <a:ea typeface="Calibri"/>
                <a:cs typeface="Calibri"/>
              </a:rPr>
              <a:t> </a:t>
            </a:r>
            <a:r>
              <a:rPr lang="en-US" altLang="zh-CN" sz="3200" dirty="0">
                <a:solidFill>
                  <a:srgbClr val="000000"/>
                </a:solidFill>
                <a:latin typeface="Calibri"/>
                <a:ea typeface="Calibri"/>
                <a:cs typeface="Calibri"/>
              </a:rPr>
              <a:t>own </a:t>
            </a:r>
            <a:r>
              <a:rPr lang="en-US" altLang="zh-CN" sz="3200" spc="-13" dirty="0">
                <a:solidFill>
                  <a:srgbClr val="000000"/>
                </a:solidFill>
                <a:latin typeface="Calibri"/>
                <a:ea typeface="Calibri"/>
                <a:cs typeface="Calibri"/>
              </a:rPr>
              <a:t>retail</a:t>
            </a:r>
            <a:r>
              <a:rPr lang="en-US" altLang="zh-CN" sz="3200" spc="-19" dirty="0">
                <a:solidFill>
                  <a:srgbClr val="000000"/>
                </a:solidFill>
                <a:latin typeface="Calibri"/>
                <a:ea typeface="Calibri"/>
                <a:cs typeface="Calibri"/>
              </a:rPr>
              <a:t> </a:t>
            </a:r>
            <a:r>
              <a:rPr lang="en-US" altLang="zh-CN" sz="3200" spc="-1" dirty="0">
                <a:solidFill>
                  <a:srgbClr val="000000"/>
                </a:solidFill>
                <a:latin typeface="Calibri"/>
                <a:ea typeface="Calibri"/>
                <a:cs typeface="Calibri"/>
              </a:rPr>
              <a:t>outlets</a:t>
            </a:r>
            <a:r>
              <a:rPr lang="en-US" altLang="zh-CN" sz="3200"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 </a:t>
            </a:r>
            <a:r>
              <a:rPr lang="en-US" altLang="zh-CN" sz="3200" spc="5" dirty="0">
                <a:solidFill>
                  <a:srgbClr val="000000"/>
                </a:solidFill>
                <a:latin typeface="Calibri"/>
                <a:ea typeface="Calibri"/>
                <a:cs typeface="Calibri"/>
              </a:rPr>
              <a:t>eg.</a:t>
            </a:r>
            <a:r>
              <a:rPr lang="en-US" altLang="zh-CN" sz="3200" dirty="0">
                <a:solidFill>
                  <a:srgbClr val="000000"/>
                </a:solidFill>
                <a:latin typeface="Calibri"/>
                <a:ea typeface="Calibri"/>
                <a:cs typeface="Calibri"/>
              </a:rPr>
              <a:t> </a:t>
            </a:r>
            <a:r>
              <a:rPr lang="en-US" altLang="zh-CN" sz="3200" spc="-12" dirty="0">
                <a:solidFill>
                  <a:srgbClr val="000000"/>
                </a:solidFill>
                <a:latin typeface="Calibri"/>
                <a:ea typeface="Calibri"/>
                <a:cs typeface="Calibri"/>
              </a:rPr>
              <a:t>Bata,</a:t>
            </a:r>
            <a:r>
              <a:rPr lang="en-US" altLang="zh-CN" sz="3200" dirty="0">
                <a:solidFill>
                  <a:srgbClr val="000000"/>
                </a:solidFill>
                <a:latin typeface="Calibri"/>
                <a:ea typeface="Calibri"/>
                <a:cs typeface="Calibri"/>
              </a:rPr>
              <a:t> </a:t>
            </a:r>
            <a:r>
              <a:rPr lang="en-US" altLang="zh-CN" sz="3200" spc="2" dirty="0">
                <a:solidFill>
                  <a:srgbClr val="000000"/>
                </a:solidFill>
                <a:latin typeface="Calibri"/>
                <a:ea typeface="Calibri"/>
                <a:cs typeface="Calibri"/>
              </a:rPr>
              <a:t>McDonald,</a:t>
            </a:r>
            <a:r>
              <a:rPr lang="en-US" altLang="zh-CN" sz="3200" spc="10" dirty="0">
                <a:solidFill>
                  <a:srgbClr val="000000"/>
                </a:solidFill>
                <a:latin typeface="Calibri"/>
                <a:ea typeface="Calibri"/>
                <a:cs typeface="Calibri"/>
              </a:rPr>
              <a:t> </a:t>
            </a:r>
            <a:r>
              <a:rPr lang="en-US" altLang="zh-CN" sz="3200" spc="-16" dirty="0">
                <a:solidFill>
                  <a:srgbClr val="000000"/>
                </a:solidFill>
                <a:latin typeface="Calibri"/>
                <a:ea typeface="Calibri"/>
                <a:cs typeface="Calibri"/>
              </a:rPr>
              <a:t>Eureka</a:t>
            </a:r>
            <a:r>
              <a:rPr lang="en-US" altLang="zh-CN" sz="3200" dirty="0">
                <a:solidFill>
                  <a:srgbClr val="000000"/>
                </a:solidFill>
                <a:latin typeface="Calibri"/>
                <a:ea typeface="Calibri"/>
                <a:cs typeface="Calibri"/>
              </a:rPr>
              <a:t> </a:t>
            </a:r>
            <a:r>
              <a:rPr lang="en-US" altLang="zh-CN" sz="3200" spc="-6" dirty="0">
                <a:solidFill>
                  <a:srgbClr val="000000"/>
                </a:solidFill>
                <a:latin typeface="Calibri"/>
                <a:ea typeface="Calibri"/>
                <a:cs typeface="Calibri"/>
              </a:rPr>
              <a:t>Forbes</a:t>
            </a:r>
            <a:r>
              <a:rPr lang="en-US" altLang="zh-CN" sz="3200" dirty="0">
                <a:solidFill>
                  <a:srgbClr val="000000"/>
                </a:solidFill>
                <a:latin typeface="Calibri"/>
                <a:ea typeface="Calibri"/>
                <a:cs typeface="Calibri"/>
              </a:rPr>
              <a:t> </a:t>
            </a:r>
            <a:r>
              <a:rPr lang="en-US" altLang="zh-CN" sz="3200" spc="-10" dirty="0">
                <a:solidFill>
                  <a:srgbClr val="000000"/>
                </a:solidFill>
                <a:latin typeface="Calibri"/>
                <a:ea typeface="Calibri"/>
                <a:cs typeface="Calibri"/>
              </a:rPr>
              <a:t>etc.)</a:t>
            </a:r>
            <a:endParaRPr lang="en-US" altLang="zh-CN" sz="3200">
              <a:latin typeface="Calibri"/>
              <a:ea typeface="Calibri"/>
              <a:cs typeface="Calibri"/>
            </a:endParaRPr>
          </a:p>
        </p:txBody>
      </p:sp>
    </p:spTree>
    <p:extLst>
      <p:ext uri="{BB962C8B-B14F-4D97-AF65-F5344CB8AC3E}">
        <p14:creationId xmlns:p14="http://schemas.microsoft.com/office/powerpoint/2010/main" val="130112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1701</Words>
  <Application>Microsoft Macintosh PowerPoint</Application>
  <PresentationFormat>Widescreen</PresentationFormat>
  <Paragraphs>106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Calibri Light</vt:lpstr>
      <vt:lpstr>Gabriola</vt:lpstr>
      <vt:lpstr>宋体</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CHANNEL CONFLICT</vt:lpstr>
      <vt:lpstr>CONFLICT MANAGEMENT</vt:lpstr>
      <vt:lpstr>TYPES OF CONFLICTS</vt:lpstr>
      <vt:lpstr>Types of Conflict  </vt:lpstr>
      <vt:lpstr>PowerPoint Presentation</vt:lpstr>
      <vt:lpstr>PowerPoint Presentation</vt:lpstr>
      <vt:lpstr>Nature or Causes of Conflict  </vt:lpstr>
      <vt:lpstr>PowerPoint Presentation</vt:lpstr>
      <vt:lpstr>PowerPoint Presentation</vt:lpstr>
      <vt:lpstr>Managing the Conflict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dcterms:created xsi:type="dcterms:W3CDTF">2020-05-20T03:21:51Z</dcterms:created>
  <dcterms:modified xsi:type="dcterms:W3CDTF">2020-05-21T10:33:01Z</dcterms:modified>
</cp:coreProperties>
</file>