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73"/>
  </p:notesMasterIdLst>
  <p:sldIdLst>
    <p:sldId id="256" r:id="rId2"/>
    <p:sldId id="257" r:id="rId3"/>
    <p:sldId id="258" r:id="rId4"/>
    <p:sldId id="259" r:id="rId5"/>
    <p:sldId id="260" r:id="rId6"/>
    <p:sldId id="261" r:id="rId7"/>
    <p:sldId id="268" r:id="rId8"/>
    <p:sldId id="262" r:id="rId9"/>
    <p:sldId id="263" r:id="rId10"/>
    <p:sldId id="264" r:id="rId11"/>
    <p:sldId id="265" r:id="rId12"/>
    <p:sldId id="269" r:id="rId13"/>
    <p:sldId id="270" r:id="rId14"/>
    <p:sldId id="275" r:id="rId15"/>
    <p:sldId id="277" r:id="rId16"/>
    <p:sldId id="271" r:id="rId17"/>
    <p:sldId id="276" r:id="rId18"/>
    <p:sldId id="278" r:id="rId19"/>
    <p:sldId id="272" r:id="rId20"/>
    <p:sldId id="279" r:id="rId21"/>
    <p:sldId id="280" r:id="rId22"/>
    <p:sldId id="273" r:id="rId23"/>
    <p:sldId id="281" r:id="rId24"/>
    <p:sldId id="282" r:id="rId25"/>
    <p:sldId id="274" r:id="rId26"/>
    <p:sldId id="283" r:id="rId27"/>
    <p:sldId id="266" r:id="rId28"/>
    <p:sldId id="284" r:id="rId29"/>
    <p:sldId id="286" r:id="rId30"/>
    <p:sldId id="285"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4" autoAdjust="0"/>
    <p:restoredTop sz="86446" autoAdjust="0"/>
  </p:normalViewPr>
  <p:slideViewPr>
    <p:cSldViewPr>
      <p:cViewPr varScale="1">
        <p:scale>
          <a:sx n="98" d="100"/>
          <a:sy n="98" d="100"/>
        </p:scale>
        <p:origin x="952" y="200"/>
      </p:cViewPr>
      <p:guideLst>
        <p:guide orient="horz" pos="2160"/>
        <p:guide pos="2880"/>
      </p:guideLst>
    </p:cSldViewPr>
  </p:slideViewPr>
  <p:outlineViewPr>
    <p:cViewPr>
      <p:scale>
        <a:sx n="33" d="100"/>
        <a:sy n="33" d="100"/>
      </p:scale>
      <p:origin x="0" y="3759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30F7C7-AEBA-4C06-8A88-36FE8B3C1025}"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F49649EC-5250-47FB-8DA5-53921D9807A1}">
      <dgm:prSet/>
      <dgm:spPr/>
      <dgm:t>
        <a:bodyPr/>
        <a:lstStyle/>
        <a:p>
          <a:pPr rtl="0"/>
          <a:r>
            <a:rPr lang="en-US" dirty="0"/>
            <a:t>Dealers</a:t>
          </a:r>
        </a:p>
      </dgm:t>
    </dgm:pt>
    <dgm:pt modelId="{5566BC2C-A35F-4524-8E48-71BDD83586FB}" type="parTrans" cxnId="{7A31E8DF-CE65-47F6-954B-C346F6CCD09B}">
      <dgm:prSet/>
      <dgm:spPr/>
      <dgm:t>
        <a:bodyPr/>
        <a:lstStyle/>
        <a:p>
          <a:endParaRPr lang="en-US"/>
        </a:p>
      </dgm:t>
    </dgm:pt>
    <dgm:pt modelId="{787ECEA7-B624-488D-990F-46017DA5FBD1}" type="sibTrans" cxnId="{7A31E8DF-CE65-47F6-954B-C346F6CCD09B}">
      <dgm:prSet/>
      <dgm:spPr/>
      <dgm:t>
        <a:bodyPr/>
        <a:lstStyle/>
        <a:p>
          <a:endParaRPr lang="en-US"/>
        </a:p>
      </dgm:t>
    </dgm:pt>
    <dgm:pt modelId="{213CA9FC-F4FE-41C6-B50F-211CF4D4A374}">
      <dgm:prSet/>
      <dgm:spPr/>
      <dgm:t>
        <a:bodyPr/>
        <a:lstStyle/>
        <a:p>
          <a:pPr rtl="0"/>
          <a:r>
            <a:rPr lang="en-US" dirty="0"/>
            <a:t>Salespeople</a:t>
          </a:r>
        </a:p>
      </dgm:t>
    </dgm:pt>
    <dgm:pt modelId="{8A3F6398-F4AB-45DE-BED8-DEEF3F7F6819}" type="parTrans" cxnId="{7B68953F-3354-47EC-9B31-CD0965A86E07}">
      <dgm:prSet/>
      <dgm:spPr/>
      <dgm:t>
        <a:bodyPr/>
        <a:lstStyle/>
        <a:p>
          <a:endParaRPr lang="en-US"/>
        </a:p>
      </dgm:t>
    </dgm:pt>
    <dgm:pt modelId="{A3CC016C-2268-40CC-AB99-B624E669211F}" type="sibTrans" cxnId="{7B68953F-3354-47EC-9B31-CD0965A86E07}">
      <dgm:prSet/>
      <dgm:spPr/>
      <dgm:t>
        <a:bodyPr/>
        <a:lstStyle/>
        <a:p>
          <a:endParaRPr lang="en-US"/>
        </a:p>
      </dgm:t>
    </dgm:pt>
    <dgm:pt modelId="{6893F86C-5725-40D2-8C45-170D049F9751}">
      <dgm:prSet/>
      <dgm:spPr/>
      <dgm:t>
        <a:bodyPr/>
        <a:lstStyle/>
        <a:p>
          <a:pPr rtl="0"/>
          <a:r>
            <a:rPr lang="en-US" dirty="0"/>
            <a:t>Receptionists and Schedulers </a:t>
          </a:r>
        </a:p>
      </dgm:t>
    </dgm:pt>
    <dgm:pt modelId="{4EEA95BF-BB7E-491D-BD73-3D04E07968CD}" type="parTrans" cxnId="{C51BDDD5-0CA0-452B-B974-B9BF50577DC3}">
      <dgm:prSet/>
      <dgm:spPr/>
      <dgm:t>
        <a:bodyPr/>
        <a:lstStyle/>
        <a:p>
          <a:endParaRPr lang="en-US"/>
        </a:p>
      </dgm:t>
    </dgm:pt>
    <dgm:pt modelId="{C99732B5-F994-46B0-8FBF-270B1C964758}" type="sibTrans" cxnId="{C51BDDD5-0CA0-452B-B974-B9BF50577DC3}">
      <dgm:prSet/>
      <dgm:spPr/>
      <dgm:t>
        <a:bodyPr/>
        <a:lstStyle/>
        <a:p>
          <a:endParaRPr lang="en-US"/>
        </a:p>
      </dgm:t>
    </dgm:pt>
    <dgm:pt modelId="{A3827986-C57B-4CBC-BC0B-B603102B479F}">
      <dgm:prSet/>
      <dgm:spPr/>
      <dgm:t>
        <a:bodyPr/>
        <a:lstStyle/>
        <a:p>
          <a:pPr rtl="0"/>
          <a:r>
            <a:rPr lang="en-US" dirty="0"/>
            <a:t>Management and Executives</a:t>
          </a:r>
        </a:p>
      </dgm:t>
    </dgm:pt>
    <dgm:pt modelId="{A6F55321-1130-4A5B-9F0C-B8687E3DEC55}" type="parTrans" cxnId="{8F137D6B-8218-47DB-A0F3-4F9CE0F266AB}">
      <dgm:prSet/>
      <dgm:spPr/>
      <dgm:t>
        <a:bodyPr/>
        <a:lstStyle/>
        <a:p>
          <a:endParaRPr lang="en-US"/>
        </a:p>
      </dgm:t>
    </dgm:pt>
    <dgm:pt modelId="{7DA4F70A-FFAC-4649-A14B-BA8BBE98A043}" type="sibTrans" cxnId="{8F137D6B-8218-47DB-A0F3-4F9CE0F266AB}">
      <dgm:prSet/>
      <dgm:spPr/>
      <dgm:t>
        <a:bodyPr/>
        <a:lstStyle/>
        <a:p>
          <a:endParaRPr lang="en-US"/>
        </a:p>
      </dgm:t>
    </dgm:pt>
    <dgm:pt modelId="{696E1ADA-96F0-44C3-883F-7CBEB8B461C9}">
      <dgm:prSet/>
      <dgm:spPr/>
      <dgm:t>
        <a:bodyPr/>
        <a:lstStyle/>
        <a:p>
          <a:pPr rtl="0"/>
          <a:r>
            <a:rPr lang="en-US" dirty="0"/>
            <a:t>Service Employees</a:t>
          </a:r>
        </a:p>
      </dgm:t>
    </dgm:pt>
    <dgm:pt modelId="{B63B03DD-F8F6-463C-97F9-B9091A14C579}" type="parTrans" cxnId="{081F5E36-AFC8-4942-A3D6-EC2641977592}">
      <dgm:prSet/>
      <dgm:spPr/>
      <dgm:t>
        <a:bodyPr/>
        <a:lstStyle/>
        <a:p>
          <a:endParaRPr lang="en-US"/>
        </a:p>
      </dgm:t>
    </dgm:pt>
    <dgm:pt modelId="{6966E2C9-6904-4A7F-98BF-B4266497534F}" type="sibTrans" cxnId="{081F5E36-AFC8-4942-A3D6-EC2641977592}">
      <dgm:prSet/>
      <dgm:spPr/>
      <dgm:t>
        <a:bodyPr/>
        <a:lstStyle/>
        <a:p>
          <a:endParaRPr lang="en-US"/>
        </a:p>
      </dgm:t>
    </dgm:pt>
    <dgm:pt modelId="{DB6771D2-C8CE-4453-804C-64C28D7C48D3}">
      <dgm:prSet/>
      <dgm:spPr/>
      <dgm:t>
        <a:bodyPr/>
        <a:lstStyle/>
        <a:p>
          <a:pPr rtl="0"/>
          <a:r>
            <a:rPr lang="en-US" dirty="0"/>
            <a:t>Billing and Accounting Personnel</a:t>
          </a:r>
        </a:p>
      </dgm:t>
    </dgm:pt>
    <dgm:pt modelId="{AB995129-27DB-4829-8F18-63057C0A1D3F}" type="parTrans" cxnId="{B248E301-6EE9-449B-A9B6-9CEE08F1DA5A}">
      <dgm:prSet/>
      <dgm:spPr/>
      <dgm:t>
        <a:bodyPr/>
        <a:lstStyle/>
        <a:p>
          <a:endParaRPr lang="en-US"/>
        </a:p>
      </dgm:t>
    </dgm:pt>
    <dgm:pt modelId="{21950782-471C-42AA-9481-E2484DB82B45}" type="sibTrans" cxnId="{B248E301-6EE9-449B-A9B6-9CEE08F1DA5A}">
      <dgm:prSet/>
      <dgm:spPr/>
      <dgm:t>
        <a:bodyPr/>
        <a:lstStyle/>
        <a:p>
          <a:endParaRPr lang="en-US"/>
        </a:p>
      </dgm:t>
    </dgm:pt>
    <dgm:pt modelId="{1DFC0C3F-D362-4FAC-A0A5-1BD83C5FD5CC}">
      <dgm:prSet/>
      <dgm:spPr/>
      <dgm:t>
        <a:bodyPr/>
        <a:lstStyle/>
        <a:p>
          <a:pPr rtl="0"/>
          <a:r>
            <a:rPr lang="en-US" dirty="0"/>
            <a:t>Web site and any e-channel Interaction</a:t>
          </a:r>
        </a:p>
      </dgm:t>
    </dgm:pt>
    <dgm:pt modelId="{4025D4FD-FAA3-48FC-8705-6AF6560B7A3E}" type="parTrans" cxnId="{6387773B-FEE6-4F70-BDE5-20F1B6F41412}">
      <dgm:prSet/>
      <dgm:spPr/>
      <dgm:t>
        <a:bodyPr/>
        <a:lstStyle/>
        <a:p>
          <a:endParaRPr lang="en-US"/>
        </a:p>
      </dgm:t>
    </dgm:pt>
    <dgm:pt modelId="{729F805C-7251-48A2-B2A5-61C6279A49FF}" type="sibTrans" cxnId="{6387773B-FEE6-4F70-BDE5-20F1B6F41412}">
      <dgm:prSet/>
      <dgm:spPr/>
      <dgm:t>
        <a:bodyPr/>
        <a:lstStyle/>
        <a:p>
          <a:endParaRPr lang="en-US"/>
        </a:p>
      </dgm:t>
    </dgm:pt>
    <dgm:pt modelId="{E7321DBF-9D41-4881-90E9-AD209D430FFA}" type="pres">
      <dgm:prSet presAssocID="{7C30F7C7-AEBA-4C06-8A88-36FE8B3C1025}" presName="compositeShape" presStyleCnt="0">
        <dgm:presLayoutVars>
          <dgm:chMax val="7"/>
          <dgm:dir/>
          <dgm:resizeHandles val="exact"/>
        </dgm:presLayoutVars>
      </dgm:prSet>
      <dgm:spPr/>
    </dgm:pt>
    <dgm:pt modelId="{F9D11A7F-2E4D-4087-9FA6-224F1498D2FD}" type="pres">
      <dgm:prSet presAssocID="{F49649EC-5250-47FB-8DA5-53921D9807A1}" presName="circ1" presStyleLbl="vennNode1" presStyleIdx="0" presStyleCnt="7"/>
      <dgm:spPr/>
    </dgm:pt>
    <dgm:pt modelId="{1A9C7052-6613-415F-8679-985824772721}" type="pres">
      <dgm:prSet presAssocID="{F49649EC-5250-47FB-8DA5-53921D9807A1}" presName="circ1Tx" presStyleLbl="revTx" presStyleIdx="0" presStyleCnt="0">
        <dgm:presLayoutVars>
          <dgm:chMax val="0"/>
          <dgm:chPref val="0"/>
          <dgm:bulletEnabled val="1"/>
        </dgm:presLayoutVars>
      </dgm:prSet>
      <dgm:spPr/>
    </dgm:pt>
    <dgm:pt modelId="{277467B5-687B-42D5-B4EC-D85AD58EEFBF}" type="pres">
      <dgm:prSet presAssocID="{213CA9FC-F4FE-41C6-B50F-211CF4D4A374}" presName="circ2" presStyleLbl="vennNode1" presStyleIdx="1" presStyleCnt="7"/>
      <dgm:spPr/>
    </dgm:pt>
    <dgm:pt modelId="{507798E1-12FB-4A72-B421-94F89E6E80D9}" type="pres">
      <dgm:prSet presAssocID="{213CA9FC-F4FE-41C6-B50F-211CF4D4A374}" presName="circ2Tx" presStyleLbl="revTx" presStyleIdx="0" presStyleCnt="0">
        <dgm:presLayoutVars>
          <dgm:chMax val="0"/>
          <dgm:chPref val="0"/>
          <dgm:bulletEnabled val="1"/>
        </dgm:presLayoutVars>
      </dgm:prSet>
      <dgm:spPr/>
    </dgm:pt>
    <dgm:pt modelId="{134A2CC1-A28C-4A28-910D-E685743B8099}" type="pres">
      <dgm:prSet presAssocID="{6893F86C-5725-40D2-8C45-170D049F9751}" presName="circ3" presStyleLbl="vennNode1" presStyleIdx="2" presStyleCnt="7"/>
      <dgm:spPr/>
    </dgm:pt>
    <dgm:pt modelId="{9B61A3E6-86C4-4536-A87C-4466FCC85873}" type="pres">
      <dgm:prSet presAssocID="{6893F86C-5725-40D2-8C45-170D049F9751}" presName="circ3Tx" presStyleLbl="revTx" presStyleIdx="0" presStyleCnt="0">
        <dgm:presLayoutVars>
          <dgm:chMax val="0"/>
          <dgm:chPref val="0"/>
          <dgm:bulletEnabled val="1"/>
        </dgm:presLayoutVars>
      </dgm:prSet>
      <dgm:spPr/>
    </dgm:pt>
    <dgm:pt modelId="{DAA27A04-CC3A-4D87-8D28-2C6F1E5A1CFB}" type="pres">
      <dgm:prSet presAssocID="{A3827986-C57B-4CBC-BC0B-B603102B479F}" presName="circ4" presStyleLbl="vennNode1" presStyleIdx="3" presStyleCnt="7"/>
      <dgm:spPr/>
    </dgm:pt>
    <dgm:pt modelId="{BFD7C45C-7BDF-4D75-9989-EEF6D3F1394C}" type="pres">
      <dgm:prSet presAssocID="{A3827986-C57B-4CBC-BC0B-B603102B479F}" presName="circ4Tx" presStyleLbl="revTx" presStyleIdx="0" presStyleCnt="0">
        <dgm:presLayoutVars>
          <dgm:chMax val="0"/>
          <dgm:chPref val="0"/>
          <dgm:bulletEnabled val="1"/>
        </dgm:presLayoutVars>
      </dgm:prSet>
      <dgm:spPr/>
    </dgm:pt>
    <dgm:pt modelId="{81D6E2B8-5017-40A3-BE52-93168256DA9C}" type="pres">
      <dgm:prSet presAssocID="{696E1ADA-96F0-44C3-883F-7CBEB8B461C9}" presName="circ5" presStyleLbl="vennNode1" presStyleIdx="4" presStyleCnt="7"/>
      <dgm:spPr/>
    </dgm:pt>
    <dgm:pt modelId="{6AFFCD92-E35C-4A0E-93A0-51C19F3EE5C3}" type="pres">
      <dgm:prSet presAssocID="{696E1ADA-96F0-44C3-883F-7CBEB8B461C9}" presName="circ5Tx" presStyleLbl="revTx" presStyleIdx="0" presStyleCnt="0">
        <dgm:presLayoutVars>
          <dgm:chMax val="0"/>
          <dgm:chPref val="0"/>
          <dgm:bulletEnabled val="1"/>
        </dgm:presLayoutVars>
      </dgm:prSet>
      <dgm:spPr/>
    </dgm:pt>
    <dgm:pt modelId="{F11564BF-0D61-4D80-A19A-579EB141938A}" type="pres">
      <dgm:prSet presAssocID="{DB6771D2-C8CE-4453-804C-64C28D7C48D3}" presName="circ6" presStyleLbl="vennNode1" presStyleIdx="5" presStyleCnt="7"/>
      <dgm:spPr/>
    </dgm:pt>
    <dgm:pt modelId="{C66BF499-1D7D-4F27-961C-76F9A5031F58}" type="pres">
      <dgm:prSet presAssocID="{DB6771D2-C8CE-4453-804C-64C28D7C48D3}" presName="circ6Tx" presStyleLbl="revTx" presStyleIdx="0" presStyleCnt="0">
        <dgm:presLayoutVars>
          <dgm:chMax val="0"/>
          <dgm:chPref val="0"/>
          <dgm:bulletEnabled val="1"/>
        </dgm:presLayoutVars>
      </dgm:prSet>
      <dgm:spPr/>
    </dgm:pt>
    <dgm:pt modelId="{0235BC25-2C51-46E2-864F-29FF950F3937}" type="pres">
      <dgm:prSet presAssocID="{1DFC0C3F-D362-4FAC-A0A5-1BD83C5FD5CC}" presName="circ7" presStyleLbl="vennNode1" presStyleIdx="6" presStyleCnt="7"/>
      <dgm:spPr/>
    </dgm:pt>
    <dgm:pt modelId="{0FF35A1A-4DBA-48B1-BBDD-2EA4851C59F7}" type="pres">
      <dgm:prSet presAssocID="{1DFC0C3F-D362-4FAC-A0A5-1BD83C5FD5CC}" presName="circ7Tx" presStyleLbl="revTx" presStyleIdx="0" presStyleCnt="0">
        <dgm:presLayoutVars>
          <dgm:chMax val="0"/>
          <dgm:chPref val="0"/>
          <dgm:bulletEnabled val="1"/>
        </dgm:presLayoutVars>
      </dgm:prSet>
      <dgm:spPr/>
    </dgm:pt>
  </dgm:ptLst>
  <dgm:cxnLst>
    <dgm:cxn modelId="{B248E301-6EE9-449B-A9B6-9CEE08F1DA5A}" srcId="{7C30F7C7-AEBA-4C06-8A88-36FE8B3C1025}" destId="{DB6771D2-C8CE-4453-804C-64C28D7C48D3}" srcOrd="5" destOrd="0" parTransId="{AB995129-27DB-4829-8F18-63057C0A1D3F}" sibTransId="{21950782-471C-42AA-9481-E2484DB82B45}"/>
    <dgm:cxn modelId="{E2530B10-1DDE-4604-B206-49B6DA337008}" type="presOf" srcId="{1DFC0C3F-D362-4FAC-A0A5-1BD83C5FD5CC}" destId="{0FF35A1A-4DBA-48B1-BBDD-2EA4851C59F7}" srcOrd="0" destOrd="0" presId="urn:microsoft.com/office/officeart/2005/8/layout/venn1"/>
    <dgm:cxn modelId="{9EF87230-AA23-4F71-8254-A9B0735D0CEA}" type="presOf" srcId="{F49649EC-5250-47FB-8DA5-53921D9807A1}" destId="{1A9C7052-6613-415F-8679-985824772721}" srcOrd="0" destOrd="0" presId="urn:microsoft.com/office/officeart/2005/8/layout/venn1"/>
    <dgm:cxn modelId="{081F5E36-AFC8-4942-A3D6-EC2641977592}" srcId="{7C30F7C7-AEBA-4C06-8A88-36FE8B3C1025}" destId="{696E1ADA-96F0-44C3-883F-7CBEB8B461C9}" srcOrd="4" destOrd="0" parTransId="{B63B03DD-F8F6-463C-97F9-B9091A14C579}" sibTransId="{6966E2C9-6904-4A7F-98BF-B4266497534F}"/>
    <dgm:cxn modelId="{6387773B-FEE6-4F70-BDE5-20F1B6F41412}" srcId="{7C30F7C7-AEBA-4C06-8A88-36FE8B3C1025}" destId="{1DFC0C3F-D362-4FAC-A0A5-1BD83C5FD5CC}" srcOrd="6" destOrd="0" parTransId="{4025D4FD-FAA3-48FC-8705-6AF6560B7A3E}" sibTransId="{729F805C-7251-48A2-B2A5-61C6279A49FF}"/>
    <dgm:cxn modelId="{7B68953F-3354-47EC-9B31-CD0965A86E07}" srcId="{7C30F7C7-AEBA-4C06-8A88-36FE8B3C1025}" destId="{213CA9FC-F4FE-41C6-B50F-211CF4D4A374}" srcOrd="1" destOrd="0" parTransId="{8A3F6398-F4AB-45DE-BED8-DEEF3F7F6819}" sibTransId="{A3CC016C-2268-40CC-AB99-B624E669211F}"/>
    <dgm:cxn modelId="{8F137D6B-8218-47DB-A0F3-4F9CE0F266AB}" srcId="{7C30F7C7-AEBA-4C06-8A88-36FE8B3C1025}" destId="{A3827986-C57B-4CBC-BC0B-B603102B479F}" srcOrd="3" destOrd="0" parTransId="{A6F55321-1130-4A5B-9F0C-B8687E3DEC55}" sibTransId="{7DA4F70A-FFAC-4649-A14B-BA8BBE98A043}"/>
    <dgm:cxn modelId="{786F337B-55E5-4C40-B7FF-E12930CA56D9}" type="presOf" srcId="{6893F86C-5725-40D2-8C45-170D049F9751}" destId="{9B61A3E6-86C4-4536-A87C-4466FCC85873}" srcOrd="0" destOrd="0" presId="urn:microsoft.com/office/officeart/2005/8/layout/venn1"/>
    <dgm:cxn modelId="{0C28FBA8-4974-47F4-8582-C6C4F5D3C919}" type="presOf" srcId="{696E1ADA-96F0-44C3-883F-7CBEB8B461C9}" destId="{6AFFCD92-E35C-4A0E-93A0-51C19F3EE5C3}" srcOrd="0" destOrd="0" presId="urn:microsoft.com/office/officeart/2005/8/layout/venn1"/>
    <dgm:cxn modelId="{401340BE-4130-4273-940F-AAA9233B22C7}" type="presOf" srcId="{7C30F7C7-AEBA-4C06-8A88-36FE8B3C1025}" destId="{E7321DBF-9D41-4881-90E9-AD209D430FFA}" srcOrd="0" destOrd="0" presId="urn:microsoft.com/office/officeart/2005/8/layout/venn1"/>
    <dgm:cxn modelId="{C17B54C2-5AB4-4ED6-8C01-B7F64CEB0B2A}" type="presOf" srcId="{A3827986-C57B-4CBC-BC0B-B603102B479F}" destId="{BFD7C45C-7BDF-4D75-9989-EEF6D3F1394C}" srcOrd="0" destOrd="0" presId="urn:microsoft.com/office/officeart/2005/8/layout/venn1"/>
    <dgm:cxn modelId="{FE097DD5-747D-45A3-9F42-AC761A07CA2F}" type="presOf" srcId="{DB6771D2-C8CE-4453-804C-64C28D7C48D3}" destId="{C66BF499-1D7D-4F27-961C-76F9A5031F58}" srcOrd="0" destOrd="0" presId="urn:microsoft.com/office/officeart/2005/8/layout/venn1"/>
    <dgm:cxn modelId="{C51BDDD5-0CA0-452B-B974-B9BF50577DC3}" srcId="{7C30F7C7-AEBA-4C06-8A88-36FE8B3C1025}" destId="{6893F86C-5725-40D2-8C45-170D049F9751}" srcOrd="2" destOrd="0" parTransId="{4EEA95BF-BB7E-491D-BD73-3D04E07968CD}" sibTransId="{C99732B5-F994-46B0-8FBF-270B1C964758}"/>
    <dgm:cxn modelId="{FD5BB8D7-5313-4E22-9834-8F83B0F9E839}" type="presOf" srcId="{213CA9FC-F4FE-41C6-B50F-211CF4D4A374}" destId="{507798E1-12FB-4A72-B421-94F89E6E80D9}" srcOrd="0" destOrd="0" presId="urn:microsoft.com/office/officeart/2005/8/layout/venn1"/>
    <dgm:cxn modelId="{7A31E8DF-CE65-47F6-954B-C346F6CCD09B}" srcId="{7C30F7C7-AEBA-4C06-8A88-36FE8B3C1025}" destId="{F49649EC-5250-47FB-8DA5-53921D9807A1}" srcOrd="0" destOrd="0" parTransId="{5566BC2C-A35F-4524-8E48-71BDD83586FB}" sibTransId="{787ECEA7-B624-488D-990F-46017DA5FBD1}"/>
    <dgm:cxn modelId="{61A91DC2-7EF8-4574-A961-4D0C55292AE8}" type="presParOf" srcId="{E7321DBF-9D41-4881-90E9-AD209D430FFA}" destId="{F9D11A7F-2E4D-4087-9FA6-224F1498D2FD}" srcOrd="0" destOrd="0" presId="urn:microsoft.com/office/officeart/2005/8/layout/venn1"/>
    <dgm:cxn modelId="{0B3A41AD-D51E-4397-A9F1-252585567D34}" type="presParOf" srcId="{E7321DBF-9D41-4881-90E9-AD209D430FFA}" destId="{1A9C7052-6613-415F-8679-985824772721}" srcOrd="1" destOrd="0" presId="urn:microsoft.com/office/officeart/2005/8/layout/venn1"/>
    <dgm:cxn modelId="{C53AFB95-5743-4783-8B05-F246C4FDD49D}" type="presParOf" srcId="{E7321DBF-9D41-4881-90E9-AD209D430FFA}" destId="{277467B5-687B-42D5-B4EC-D85AD58EEFBF}" srcOrd="2" destOrd="0" presId="urn:microsoft.com/office/officeart/2005/8/layout/venn1"/>
    <dgm:cxn modelId="{948D6FDD-CA67-47EA-9019-89BD2017461C}" type="presParOf" srcId="{E7321DBF-9D41-4881-90E9-AD209D430FFA}" destId="{507798E1-12FB-4A72-B421-94F89E6E80D9}" srcOrd="3" destOrd="0" presId="urn:microsoft.com/office/officeart/2005/8/layout/venn1"/>
    <dgm:cxn modelId="{C30D7482-EFD6-4A7F-9D33-230EAA59517D}" type="presParOf" srcId="{E7321DBF-9D41-4881-90E9-AD209D430FFA}" destId="{134A2CC1-A28C-4A28-910D-E685743B8099}" srcOrd="4" destOrd="0" presId="urn:microsoft.com/office/officeart/2005/8/layout/venn1"/>
    <dgm:cxn modelId="{31569720-81F7-4A0C-B867-60B29F62F24D}" type="presParOf" srcId="{E7321DBF-9D41-4881-90E9-AD209D430FFA}" destId="{9B61A3E6-86C4-4536-A87C-4466FCC85873}" srcOrd="5" destOrd="0" presId="urn:microsoft.com/office/officeart/2005/8/layout/venn1"/>
    <dgm:cxn modelId="{BB9E0CC6-E21A-4D5E-9089-1C19B813DB65}" type="presParOf" srcId="{E7321DBF-9D41-4881-90E9-AD209D430FFA}" destId="{DAA27A04-CC3A-4D87-8D28-2C6F1E5A1CFB}" srcOrd="6" destOrd="0" presId="urn:microsoft.com/office/officeart/2005/8/layout/venn1"/>
    <dgm:cxn modelId="{02BB11C6-CC3B-4174-9AC5-88422E15DA43}" type="presParOf" srcId="{E7321DBF-9D41-4881-90E9-AD209D430FFA}" destId="{BFD7C45C-7BDF-4D75-9989-EEF6D3F1394C}" srcOrd="7" destOrd="0" presId="urn:microsoft.com/office/officeart/2005/8/layout/venn1"/>
    <dgm:cxn modelId="{FB99B832-51BE-498B-9581-D7F1825FCDFB}" type="presParOf" srcId="{E7321DBF-9D41-4881-90E9-AD209D430FFA}" destId="{81D6E2B8-5017-40A3-BE52-93168256DA9C}" srcOrd="8" destOrd="0" presId="urn:microsoft.com/office/officeart/2005/8/layout/venn1"/>
    <dgm:cxn modelId="{2B6E9D41-2B65-4111-AB34-F63906C302F4}" type="presParOf" srcId="{E7321DBF-9D41-4881-90E9-AD209D430FFA}" destId="{6AFFCD92-E35C-4A0E-93A0-51C19F3EE5C3}" srcOrd="9" destOrd="0" presId="urn:microsoft.com/office/officeart/2005/8/layout/venn1"/>
    <dgm:cxn modelId="{D90B759A-A372-4D15-A0D5-7456B5EA862A}" type="presParOf" srcId="{E7321DBF-9D41-4881-90E9-AD209D430FFA}" destId="{F11564BF-0D61-4D80-A19A-579EB141938A}" srcOrd="10" destOrd="0" presId="urn:microsoft.com/office/officeart/2005/8/layout/venn1"/>
    <dgm:cxn modelId="{EB65E147-37D3-4897-AC7D-451177CABD78}" type="presParOf" srcId="{E7321DBF-9D41-4881-90E9-AD209D430FFA}" destId="{C66BF499-1D7D-4F27-961C-76F9A5031F58}" srcOrd="11" destOrd="0" presId="urn:microsoft.com/office/officeart/2005/8/layout/venn1"/>
    <dgm:cxn modelId="{DA26DD82-4FEE-4669-BEEF-4D33AE1214BB}" type="presParOf" srcId="{E7321DBF-9D41-4881-90E9-AD209D430FFA}" destId="{0235BC25-2C51-46E2-864F-29FF950F3937}" srcOrd="12" destOrd="0" presId="urn:microsoft.com/office/officeart/2005/8/layout/venn1"/>
    <dgm:cxn modelId="{16C87693-5D91-40E5-A941-135C1F12849B}" type="presParOf" srcId="{E7321DBF-9D41-4881-90E9-AD209D430FFA}" destId="{0FF35A1A-4DBA-48B1-BBDD-2EA4851C59F7}" srcOrd="13"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11A7F-2E4D-4087-9FA6-224F1498D2FD}">
      <dsp:nvSpPr>
        <dsp:cNvPr id="0" name=""/>
        <dsp:cNvSpPr/>
      </dsp:nvSpPr>
      <dsp:spPr>
        <a:xfrm>
          <a:off x="2084831" y="1178463"/>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1A9C7052-6613-415F-8679-985824772721}">
      <dsp:nvSpPr>
        <dsp:cNvPr id="0" name=""/>
        <dsp:cNvSpPr/>
      </dsp:nvSpPr>
      <dsp:spPr>
        <a:xfrm>
          <a:off x="1988820" y="150620"/>
          <a:ext cx="1508760" cy="807417"/>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Dealers</a:t>
          </a:r>
        </a:p>
      </dsp:txBody>
      <dsp:txXfrm>
        <a:off x="1988820" y="150620"/>
        <a:ext cx="1508760" cy="807417"/>
      </dsp:txXfrm>
    </dsp:sp>
    <dsp:sp modelId="{277467B5-687B-42D5-B4EC-D85AD58EEFBF}">
      <dsp:nvSpPr>
        <dsp:cNvPr id="0" name=""/>
        <dsp:cNvSpPr/>
      </dsp:nvSpPr>
      <dsp:spPr>
        <a:xfrm>
          <a:off x="2471074" y="1364169"/>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07798E1-12FB-4A72-B421-94F89E6E80D9}">
      <dsp:nvSpPr>
        <dsp:cNvPr id="0" name=""/>
        <dsp:cNvSpPr/>
      </dsp:nvSpPr>
      <dsp:spPr>
        <a:xfrm>
          <a:off x="3950208" y="917667"/>
          <a:ext cx="1426464" cy="8881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Salespeople</a:t>
          </a:r>
        </a:p>
      </dsp:txBody>
      <dsp:txXfrm>
        <a:off x="3950208" y="917667"/>
        <a:ext cx="1426464" cy="888158"/>
      </dsp:txXfrm>
    </dsp:sp>
    <dsp:sp modelId="{134A2CC1-A28C-4A28-910D-E685743B8099}">
      <dsp:nvSpPr>
        <dsp:cNvPr id="0" name=""/>
        <dsp:cNvSpPr/>
      </dsp:nvSpPr>
      <dsp:spPr>
        <a:xfrm>
          <a:off x="2565989" y="1782007"/>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9B61A3E6-86C4-4536-A87C-4466FCC85873}">
      <dsp:nvSpPr>
        <dsp:cNvPr id="0" name=""/>
        <dsp:cNvSpPr/>
      </dsp:nvSpPr>
      <dsp:spPr>
        <a:xfrm>
          <a:off x="4087368" y="2048051"/>
          <a:ext cx="1399032" cy="94871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Receptionists and Schedulers </a:t>
          </a:r>
        </a:p>
      </dsp:txBody>
      <dsp:txXfrm>
        <a:off x="4087368" y="2048051"/>
        <a:ext cx="1399032" cy="948715"/>
      </dsp:txXfrm>
    </dsp:sp>
    <dsp:sp modelId="{DAA27A04-CC3A-4D87-8D28-2C6F1E5A1CFB}">
      <dsp:nvSpPr>
        <dsp:cNvPr id="0" name=""/>
        <dsp:cNvSpPr/>
      </dsp:nvSpPr>
      <dsp:spPr>
        <a:xfrm>
          <a:off x="2298801" y="2117085"/>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FD7C45C-7BDF-4D75-9989-EEF6D3F1394C}">
      <dsp:nvSpPr>
        <dsp:cNvPr id="0" name=""/>
        <dsp:cNvSpPr/>
      </dsp:nvSpPr>
      <dsp:spPr>
        <a:xfrm>
          <a:off x="3483864" y="3319733"/>
          <a:ext cx="1508760" cy="8679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Management and Executives</a:t>
          </a:r>
        </a:p>
      </dsp:txBody>
      <dsp:txXfrm>
        <a:off x="3483864" y="3319733"/>
        <a:ext cx="1508760" cy="867973"/>
      </dsp:txXfrm>
    </dsp:sp>
    <dsp:sp modelId="{81D6E2B8-5017-40A3-BE52-93168256DA9C}">
      <dsp:nvSpPr>
        <dsp:cNvPr id="0" name=""/>
        <dsp:cNvSpPr/>
      </dsp:nvSpPr>
      <dsp:spPr>
        <a:xfrm>
          <a:off x="1870862" y="2117085"/>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AFFCD92-E35C-4A0E-93A0-51C19F3EE5C3}">
      <dsp:nvSpPr>
        <dsp:cNvPr id="0" name=""/>
        <dsp:cNvSpPr/>
      </dsp:nvSpPr>
      <dsp:spPr>
        <a:xfrm>
          <a:off x="493775" y="3319733"/>
          <a:ext cx="1508760" cy="8679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Service Employees</a:t>
          </a:r>
        </a:p>
      </dsp:txBody>
      <dsp:txXfrm>
        <a:off x="493775" y="3319733"/>
        <a:ext cx="1508760" cy="867973"/>
      </dsp:txXfrm>
    </dsp:sp>
    <dsp:sp modelId="{F11564BF-0D61-4D80-A19A-579EB141938A}">
      <dsp:nvSpPr>
        <dsp:cNvPr id="0" name=""/>
        <dsp:cNvSpPr/>
      </dsp:nvSpPr>
      <dsp:spPr>
        <a:xfrm>
          <a:off x="1603674" y="1782007"/>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66BF499-1D7D-4F27-961C-76F9A5031F58}">
      <dsp:nvSpPr>
        <dsp:cNvPr id="0" name=""/>
        <dsp:cNvSpPr/>
      </dsp:nvSpPr>
      <dsp:spPr>
        <a:xfrm>
          <a:off x="0" y="2048051"/>
          <a:ext cx="1399032" cy="948715"/>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Billing and Accounting Personnel</a:t>
          </a:r>
        </a:p>
      </dsp:txBody>
      <dsp:txXfrm>
        <a:off x="0" y="2048051"/>
        <a:ext cx="1399032" cy="948715"/>
      </dsp:txXfrm>
    </dsp:sp>
    <dsp:sp modelId="{0235BC25-2C51-46E2-864F-29FF950F3937}">
      <dsp:nvSpPr>
        <dsp:cNvPr id="0" name=""/>
        <dsp:cNvSpPr/>
      </dsp:nvSpPr>
      <dsp:spPr>
        <a:xfrm>
          <a:off x="1698589" y="1364169"/>
          <a:ext cx="1316736" cy="1316897"/>
        </a:xfrm>
        <a:prstGeom prst="ellipse">
          <a:avLst/>
        </a:prstGeom>
        <a:solidFill>
          <a:schemeClr val="accent1">
            <a:alpha val="5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FF35A1A-4DBA-48B1-BBDD-2EA4851C59F7}">
      <dsp:nvSpPr>
        <dsp:cNvPr id="0" name=""/>
        <dsp:cNvSpPr/>
      </dsp:nvSpPr>
      <dsp:spPr>
        <a:xfrm>
          <a:off x="109727" y="917667"/>
          <a:ext cx="1426464" cy="88815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800100" rtl="0">
            <a:lnSpc>
              <a:spcPct val="90000"/>
            </a:lnSpc>
            <a:spcBef>
              <a:spcPct val="0"/>
            </a:spcBef>
            <a:spcAft>
              <a:spcPct val="35000"/>
            </a:spcAft>
            <a:buNone/>
          </a:pPr>
          <a:r>
            <a:rPr lang="en-US" sz="1800" kern="1200" dirty="0"/>
            <a:t>Web site and any e-channel Interaction</a:t>
          </a:r>
        </a:p>
      </dsp:txBody>
      <dsp:txXfrm>
        <a:off x="109727" y="917667"/>
        <a:ext cx="1426464" cy="888158"/>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093943-B922-46E6-A3E0-EB445C63C194}" type="datetimeFigureOut">
              <a:rPr lang="en-US" smtClean="0"/>
              <a:pPr/>
              <a:t>3/26/21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A55F71-5CAC-4E64-A8B1-E42023EAB23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446"/>
            <a:ext cx="2971800" cy="456961"/>
          </a:xfrm>
          <a:prstGeom prst="rect">
            <a:avLst/>
          </a:prstGeom>
          <a:noFill/>
          <a:ln w="9525">
            <a:noFill/>
            <a:miter lim="800000"/>
            <a:headEnd/>
            <a:tailEnd/>
          </a:ln>
        </p:spPr>
        <p:txBody>
          <a:bodyPr anchor="b"/>
          <a:lstStyle/>
          <a:p>
            <a:pPr algn="r"/>
            <a:fld id="{702DC088-B4E6-4F2C-97C5-19F16F1E0C5E}" type="slidenum">
              <a:rPr lang="en-US" sz="1200">
                <a:effectLst/>
                <a:cs typeface="Arial" charset="0"/>
              </a:rPr>
              <a:pPr algn="r"/>
              <a:t>3</a:t>
            </a:fld>
            <a:endParaRPr lang="en-US" sz="1200">
              <a:effectLst/>
              <a:cs typeface="Arial" charset="0"/>
            </a:endParaRPr>
          </a:p>
        </p:txBody>
      </p:sp>
      <p:sp>
        <p:nvSpPr>
          <p:cNvPr id="51203" name="Rectangle 2"/>
          <p:cNvSpPr>
            <a:spLocks noGrp="1" noRot="1" noChangeAspect="1" noChangeArrowheads="1" noTextEdit="1"/>
          </p:cNvSpPr>
          <p:nvPr>
            <p:ph type="sldImg"/>
          </p:nvPr>
        </p:nvSpPr>
        <p:spPr>
          <a:xfrm>
            <a:off x="1620838" y="1035050"/>
            <a:ext cx="3614737" cy="2711450"/>
          </a:xfrm>
          <a:ln cap="flat">
            <a:solidFill>
              <a:schemeClr val="tx1"/>
            </a:solid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4613" y="8685446"/>
            <a:ext cx="2971800" cy="456961"/>
          </a:xfrm>
          <a:prstGeom prst="rect">
            <a:avLst/>
          </a:prstGeom>
          <a:noFill/>
          <a:ln w="9525">
            <a:noFill/>
            <a:miter lim="800000"/>
            <a:headEnd/>
            <a:tailEnd/>
          </a:ln>
        </p:spPr>
        <p:txBody>
          <a:bodyPr anchor="b"/>
          <a:lstStyle/>
          <a:p>
            <a:pPr algn="r"/>
            <a:fld id="{5C4C75D1-ED66-4C9A-9320-9215AE07E664}" type="slidenum">
              <a:rPr lang="en-US" sz="1200">
                <a:effectLst/>
                <a:cs typeface="Arial" charset="0"/>
              </a:rPr>
              <a:pPr algn="r"/>
              <a:t>4</a:t>
            </a:fld>
            <a:endParaRPr lang="en-US" sz="1200">
              <a:effectLst/>
              <a:cs typeface="Arial" charset="0"/>
            </a:endParaRPr>
          </a:p>
        </p:txBody>
      </p:sp>
      <p:sp>
        <p:nvSpPr>
          <p:cNvPr id="53251" name="Rectangle 2"/>
          <p:cNvSpPr>
            <a:spLocks noGrp="1" noRot="1" noChangeAspect="1" noChangeArrowheads="1" noTextEdit="1"/>
          </p:cNvSpPr>
          <p:nvPr>
            <p:ph type="sldImg"/>
          </p:nvPr>
        </p:nvSpPr>
        <p:spPr>
          <a:xfrm>
            <a:off x="1620838" y="1035050"/>
            <a:ext cx="3614737" cy="2711450"/>
          </a:xfrm>
          <a:ln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t>
            </a:r>
          </a:p>
        </p:txBody>
      </p:sp>
      <p:sp>
        <p:nvSpPr>
          <p:cNvPr id="4" name="Slide Number Placeholder 3"/>
          <p:cNvSpPr>
            <a:spLocks noGrp="1"/>
          </p:cNvSpPr>
          <p:nvPr>
            <p:ph type="sldNum" sz="quarter" idx="10"/>
          </p:nvPr>
        </p:nvSpPr>
        <p:spPr/>
        <p:txBody>
          <a:bodyPr/>
          <a:lstStyle/>
          <a:p>
            <a:fld id="{1BA55F71-5CAC-4E64-A8B1-E42023EAB23A}"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A55F71-5CAC-4E64-A8B1-E42023EAB23A}" type="slidenum">
              <a:rPr lang="en-US" smtClean="0"/>
              <a:pPr/>
              <a:t>37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BA55F71-5CAC-4E64-A8B1-E42023EAB23A}" type="slidenum">
              <a:rPr lang="en-US" smtClean="0"/>
              <a:pPr/>
              <a:t>71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fld id="{1D8BD707-D9CF-40AE-B4C6-C98DA3205C09}" type="datetimeFigureOut">
              <a:rPr lang="en-US" smtClean="0"/>
              <a:pPr/>
              <a:t>3/26/21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382000" cy="838200"/>
          </a:xfrm>
        </p:spPr>
        <p:txBody>
          <a:bodyPr/>
          <a:lstStyle/>
          <a:p>
            <a:r>
              <a:rPr lang="en-US"/>
              <a:t>Click to edit Master title style</a:t>
            </a:r>
          </a:p>
        </p:txBody>
      </p:sp>
      <p:sp>
        <p:nvSpPr>
          <p:cNvPr id="3" name="Text Placeholder 2"/>
          <p:cNvSpPr>
            <a:spLocks noGrp="1"/>
          </p:cNvSpPr>
          <p:nvPr>
            <p:ph type="body" sz="half" idx="1"/>
          </p:nvPr>
        </p:nvSpPr>
        <p:spPr>
          <a:xfrm>
            <a:off x="381000" y="1600200"/>
            <a:ext cx="41148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114800" cy="4343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fld id="{1D8BD707-D9CF-40AE-B4C6-C98DA3205C09}" type="datetimeFigureOut">
              <a:rPr lang="en-US" smtClean="0"/>
              <a:pPr/>
              <a:t>3/26/21</a:t>
            </a:fld>
            <a:endParaRPr lang="en-US"/>
          </a:p>
        </p:txBody>
      </p:sp>
      <p:sp>
        <p:nvSpPr>
          <p:cNvPr id="27" name="Slide Number Placeholder 26"/>
          <p:cNvSpPr>
            <a:spLocks noGrp="1"/>
          </p:cNvSpPr>
          <p:nvPr>
            <p:ph type="sldNum" sz="quarter" idx="11"/>
          </p:nvPr>
        </p:nvSpPr>
        <p:spPr/>
        <p:txBody>
          <a:bodyPr rtlCol="0"/>
          <a:lstStyle/>
          <a:p>
            <a:fld id="{B6F15528-21DE-4FAA-801E-634DDDAF4B2B}"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fld id="{1D8BD707-D9CF-40AE-B4C6-C98DA3205C09}" type="datetimeFigureOut">
              <a:rPr lang="en-US" smtClean="0"/>
              <a:pPr/>
              <a:t>3/26/21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1D8BD707-D9CF-40AE-B4C6-C98DA3205C09}" type="datetimeFigureOut">
              <a:rPr lang="en-US" smtClean="0"/>
              <a:pPr/>
              <a:t>3/26/21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000" dirty="0">
                <a:solidFill>
                  <a:schemeClr val="accent4">
                    <a:lumMod val="60000"/>
                    <a:lumOff val="40000"/>
                  </a:schemeClr>
                </a:solidFill>
                <a:effectLst>
                  <a:outerShdw blurRad="38100" dist="38100" dir="2700000" algn="tl">
                    <a:srgbClr val="000000">
                      <a:alpha val="43137"/>
                    </a:srgbClr>
                  </a:outerShdw>
                </a:effectLst>
              </a:rPr>
              <a:t>SERVICES MARKETING</a:t>
            </a:r>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9483" name="Group 91"/>
          <p:cNvGraphicFramePr>
            <a:graphicFrameLocks noGrp="1"/>
          </p:cNvGraphicFramePr>
          <p:nvPr/>
        </p:nvGraphicFramePr>
        <p:xfrm>
          <a:off x="247650" y="249238"/>
          <a:ext cx="8610600" cy="6370320"/>
        </p:xfrm>
        <a:graphic>
          <a:graphicData uri="http://schemas.openxmlformats.org/drawingml/2006/table">
            <a:tbl>
              <a:tblPr/>
              <a:tblGrid>
                <a:gridCol w="1012825">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gridCol w="3863975">
                  <a:extLst>
                    <a:ext uri="{9D8B030D-6E8A-4147-A177-3AD203B41FA5}">
                      <a16:colId xmlns:a16="http://schemas.microsoft.com/office/drawing/2014/main" val="20002"/>
                    </a:ext>
                  </a:extLst>
                </a:gridCol>
              </a:tblGrid>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400" b="1" i="0" u="none" strike="noStrike" cap="none" normalizeH="0" baseline="0" dirty="0">
                          <a:ln>
                            <a:noFill/>
                          </a:ln>
                          <a:solidFill>
                            <a:srgbClr val="FF3300"/>
                          </a:solidFill>
                          <a:effectLst/>
                          <a:latin typeface="Arial" charset="0"/>
                        </a:rPr>
                        <a:t>S.No.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0" u="none" strike="noStrike" cap="none" normalizeH="0" baseline="0">
                          <a:ln>
                            <a:noFill/>
                          </a:ln>
                          <a:solidFill>
                            <a:srgbClr val="FF3300"/>
                          </a:solidFill>
                          <a:effectLst/>
                          <a:latin typeface="Arial" charset="0"/>
                        </a:rPr>
                        <a:t>Physical Goods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1" i="0" u="none" strike="noStrike" cap="none" normalizeH="0" baseline="0" dirty="0">
                          <a:ln>
                            <a:noFill/>
                          </a:ln>
                          <a:solidFill>
                            <a:srgbClr val="FF3300"/>
                          </a:solidFill>
                          <a:effectLst/>
                          <a:latin typeface="Arial" charset="0"/>
                        </a:rPr>
                        <a:t>Services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52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Tangible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Intangible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2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Homogeneous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Heterogeneous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48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Product and distribution separated from consumption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Production, distribution and consumption are simultaneous process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52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A thing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A activity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00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Core value produced in factory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Core value produced in buyer-seller interaction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00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Customers do not participate in the production process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Customers participate in production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52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Can be kept in stock</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chemeClr val="tx1"/>
                          </a:solidFill>
                          <a:effectLst/>
                          <a:latin typeface="Arial" charset="0"/>
                        </a:rPr>
                        <a:t>Cannot be kept in stock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683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a:ln>
                            <a:noFill/>
                          </a:ln>
                          <a:solidFill>
                            <a:srgbClr val="FFFF00"/>
                          </a:solidFill>
                          <a:effectLst/>
                          <a:latin typeface="Arial" charset="0"/>
                        </a:rPr>
                        <a:t>8.</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Transfer of ownership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600" b="0" i="0" u="none" strike="noStrike" cap="none" normalizeH="0" baseline="0" dirty="0">
                          <a:ln>
                            <a:noFill/>
                          </a:ln>
                          <a:solidFill>
                            <a:schemeClr val="tx1"/>
                          </a:solidFill>
                          <a:effectLst/>
                          <a:latin typeface="Arial" charset="0"/>
                        </a:rPr>
                        <a:t>No transfer of ownership</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r>
              <a:rPr lang="en-US" dirty="0"/>
              <a:t>Kotler classified product-service relation into four categories:</a:t>
            </a:r>
          </a:p>
          <a:p>
            <a:pPr marL="624078" indent="-514350">
              <a:buFont typeface="+mj-lt"/>
              <a:buAutoNum type="arabicPeriod"/>
            </a:pPr>
            <a:r>
              <a:rPr lang="en-US" dirty="0"/>
              <a:t>Pure tangible good. No service associated.</a:t>
            </a:r>
          </a:p>
          <a:p>
            <a:pPr marL="624078" indent="-514350">
              <a:buFont typeface="+mj-lt"/>
              <a:buAutoNum type="arabicPeriod"/>
            </a:pPr>
            <a:r>
              <a:rPr lang="en-US" dirty="0"/>
              <a:t>A tangible good with accompanying service. Eg. Refrigerator with warranty</a:t>
            </a:r>
          </a:p>
          <a:p>
            <a:pPr marL="624078" indent="-514350">
              <a:buFont typeface="+mj-lt"/>
              <a:buAutoNum type="arabicPeriod"/>
            </a:pPr>
            <a:r>
              <a:rPr lang="en-US" dirty="0"/>
              <a:t>A major service with accompanying minor service. Eg. railway(major service) offering food service(minor service).</a:t>
            </a:r>
          </a:p>
          <a:p>
            <a:pPr marL="624078" indent="-514350">
              <a:buFont typeface="+mj-lt"/>
              <a:buAutoNum type="arabicPeriod"/>
            </a:pPr>
            <a:r>
              <a:rPr lang="en-US" dirty="0"/>
              <a:t>Pure service. Eg. telecomm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GB" dirty="0"/>
              <a:t>Service characteristics</a:t>
            </a:r>
          </a:p>
        </p:txBody>
      </p:sp>
      <p:sp>
        <p:nvSpPr>
          <p:cNvPr id="160771" name="Rectangle 3"/>
          <p:cNvSpPr>
            <a:spLocks noGrp="1" noChangeArrowheads="1"/>
          </p:cNvSpPr>
          <p:nvPr>
            <p:ph type="body" idx="1"/>
          </p:nvPr>
        </p:nvSpPr>
        <p:spPr/>
        <p:txBody>
          <a:bodyPr/>
          <a:lstStyle/>
          <a:p>
            <a:pPr>
              <a:buFont typeface="Symbol" pitchFamily="18" charset="2"/>
              <a:buChar char=""/>
            </a:pPr>
            <a:r>
              <a:rPr lang="en-GB" b="1" i="1"/>
              <a:t>Intangibility</a:t>
            </a:r>
          </a:p>
          <a:p>
            <a:pPr>
              <a:buFont typeface="Symbol" pitchFamily="18" charset="2"/>
              <a:buChar char=""/>
            </a:pPr>
            <a:r>
              <a:rPr lang="en-GB" b="1" i="1"/>
              <a:t>Inseparability</a:t>
            </a:r>
          </a:p>
          <a:p>
            <a:pPr>
              <a:buFont typeface="Symbol" pitchFamily="18" charset="2"/>
              <a:buChar char=""/>
            </a:pPr>
            <a:r>
              <a:rPr lang="en-GB" b="1" i="1"/>
              <a:t>Variability</a:t>
            </a:r>
            <a:r>
              <a:rPr lang="en-GB"/>
              <a:t> </a:t>
            </a:r>
          </a:p>
          <a:p>
            <a:pPr>
              <a:buFont typeface="Symbol" pitchFamily="18" charset="2"/>
              <a:buChar char=""/>
            </a:pPr>
            <a:r>
              <a:rPr lang="en-GB" b="1" i="1"/>
              <a:t>Perishability</a:t>
            </a:r>
          </a:p>
          <a:p>
            <a:pPr>
              <a:buFont typeface="Symbol" pitchFamily="18" charset="2"/>
              <a:buChar char=""/>
            </a:pPr>
            <a:r>
              <a:rPr lang="en-GB" b="1" i="1"/>
              <a:t>Lack of ownership</a:t>
            </a:r>
          </a:p>
          <a:p>
            <a:pPr>
              <a:buFont typeface="Symbol" pitchFamily="18" charset="2"/>
              <a:buNone/>
            </a:pPr>
            <a:r>
              <a:rPr lang="en-GB"/>
              <a:t> </a:t>
            </a:r>
          </a:p>
          <a:p>
            <a:pPr>
              <a:buFont typeface="Symbol" pitchFamily="18" charset="2"/>
              <a:buChar char=""/>
            </a:pPr>
            <a:endParaRPr lang="en-GB" b="1" i="1"/>
          </a:p>
          <a:p>
            <a:pPr>
              <a:buFont typeface="Symbol" pitchFamily="18" charset="2"/>
              <a:buChar char=""/>
            </a:pPr>
            <a:endParaRPr lang="en-GB"/>
          </a:p>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r>
              <a:rPr lang="en-GB" sz="3200"/>
              <a:t>Intangibility</a:t>
            </a:r>
            <a:br>
              <a:rPr lang="en-GB" sz="3200"/>
            </a:br>
            <a:endParaRPr lang="en-GB" sz="3200"/>
          </a:p>
        </p:txBody>
      </p:sp>
      <p:sp>
        <p:nvSpPr>
          <p:cNvPr id="161795" name="Rectangle 3"/>
          <p:cNvSpPr>
            <a:spLocks noGrp="1" noChangeArrowheads="1"/>
          </p:cNvSpPr>
          <p:nvPr>
            <p:ph type="body" idx="1"/>
          </p:nvPr>
        </p:nvSpPr>
        <p:spPr>
          <a:xfrm>
            <a:off x="179388" y="1600200"/>
            <a:ext cx="8382000" cy="4343400"/>
          </a:xfrm>
        </p:spPr>
        <p:txBody>
          <a:bodyPr>
            <a:normAutofit/>
          </a:bodyPr>
          <a:lstStyle/>
          <a:p>
            <a:pPr lvl="1"/>
            <a:r>
              <a:rPr lang="en-GB" dirty="0"/>
              <a:t>Cannot be seen, tasted, felt, heard or smelt before they are bought. Eg. Sporting events, college education.</a:t>
            </a:r>
          </a:p>
          <a:p>
            <a:pPr lvl="1"/>
            <a:r>
              <a:rPr lang="en-GB" dirty="0"/>
              <a:t>Some of the aspects associated with services are tangible.</a:t>
            </a:r>
          </a:p>
          <a:p>
            <a:pPr marL="925830" lvl="1" indent="-514350">
              <a:buFont typeface="+mj-lt"/>
              <a:buAutoNum type="alphaLcPeriod"/>
            </a:pPr>
            <a:endParaRPr lang="en-GB" dirty="0">
              <a:solidFill>
                <a:schemeClr val="tx1">
                  <a:lumMod val="95000"/>
                  <a:lumOff val="5000"/>
                </a:schemeClr>
              </a:solidFill>
            </a:endParaRPr>
          </a:p>
          <a:p>
            <a:pPr marL="925830" lvl="1" indent="-514350">
              <a:buFont typeface="+mj-lt"/>
              <a:buAutoNum type="alphaLcPeriod"/>
            </a:pPr>
            <a:endParaRPr lang="en-GB" dirty="0">
              <a:solidFill>
                <a:schemeClr val="tx1">
                  <a:lumMod val="95000"/>
                  <a:lumOff val="5000"/>
                </a:schemeClr>
              </a:solidFill>
            </a:endParaRP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Implications of Intangibility</a:t>
            </a:r>
          </a:p>
        </p:txBody>
      </p:sp>
      <p:sp>
        <p:nvSpPr>
          <p:cNvPr id="33795" name="Rectangle 3"/>
          <p:cNvSpPr>
            <a:spLocks noGrp="1" noChangeArrowheads="1"/>
          </p:cNvSpPr>
          <p:nvPr>
            <p:ph type="body" idx="1"/>
          </p:nvPr>
        </p:nvSpPr>
        <p:spPr/>
        <p:txBody>
          <a:bodyPr/>
          <a:lstStyle/>
          <a:p>
            <a:r>
              <a:rPr lang="en-US"/>
              <a:t>Services cannot be inventoried</a:t>
            </a:r>
          </a:p>
          <a:p>
            <a:pPr lvl="4"/>
            <a:endParaRPr lang="en-US"/>
          </a:p>
          <a:p>
            <a:r>
              <a:rPr lang="en-US"/>
              <a:t>Services cannot be easily patented</a:t>
            </a:r>
          </a:p>
          <a:p>
            <a:pPr lvl="4"/>
            <a:endParaRPr lang="en-US"/>
          </a:p>
          <a:p>
            <a:r>
              <a:rPr lang="en-US"/>
              <a:t>Services cannot be readily displayed or communicated</a:t>
            </a:r>
          </a:p>
          <a:p>
            <a:pPr lvl="4"/>
            <a:endParaRPr lang="en-US"/>
          </a:p>
          <a:p>
            <a:r>
              <a:rPr lang="en-US"/>
              <a:t>Pricing is difficult</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r>
              <a:rPr lang="en-GB" sz="3200" b="1" dirty="0">
                <a:solidFill>
                  <a:schemeClr val="tx1">
                    <a:lumMod val="95000"/>
                    <a:lumOff val="5000"/>
                  </a:schemeClr>
                </a:solidFill>
              </a:rPr>
              <a:t>How to reduce intangibility</a:t>
            </a:r>
            <a:endParaRPr lang="en-US" sz="3200" dirty="0"/>
          </a:p>
        </p:txBody>
      </p:sp>
      <p:sp>
        <p:nvSpPr>
          <p:cNvPr id="3" name="Content Placeholder 2"/>
          <p:cNvSpPr>
            <a:spLocks noGrp="1"/>
          </p:cNvSpPr>
          <p:nvPr>
            <p:ph idx="1"/>
          </p:nvPr>
        </p:nvSpPr>
        <p:spPr>
          <a:xfrm>
            <a:off x="457200" y="2133600"/>
            <a:ext cx="8229600" cy="4440936"/>
          </a:xfrm>
        </p:spPr>
        <p:txBody>
          <a:bodyPr/>
          <a:lstStyle/>
          <a:p>
            <a:r>
              <a:rPr lang="en-GB" dirty="0">
                <a:solidFill>
                  <a:schemeClr val="tx1">
                    <a:lumMod val="95000"/>
                    <a:lumOff val="5000"/>
                  </a:schemeClr>
                </a:solidFill>
              </a:rPr>
              <a:t>Stressing tangible clues</a:t>
            </a:r>
          </a:p>
          <a:p>
            <a:r>
              <a:rPr lang="en-GB" dirty="0">
                <a:solidFill>
                  <a:schemeClr val="tx1">
                    <a:lumMod val="95000"/>
                    <a:lumOff val="5000"/>
                  </a:schemeClr>
                </a:solidFill>
              </a:rPr>
              <a:t>Use of personal sources of information- stimulating word-of-mouth communication</a:t>
            </a:r>
          </a:p>
          <a:p>
            <a:r>
              <a:rPr lang="en-GB" dirty="0">
                <a:solidFill>
                  <a:schemeClr val="tx1">
                    <a:lumMod val="95000"/>
                    <a:lumOff val="5000"/>
                  </a:schemeClr>
                </a:solidFill>
              </a:rPr>
              <a:t>Creating a strong corporate image</a:t>
            </a:r>
          </a:p>
          <a:p>
            <a:r>
              <a:rPr lang="en-GB" dirty="0">
                <a:solidFill>
                  <a:schemeClr val="tx1">
                    <a:lumMod val="95000"/>
                    <a:lumOff val="5000"/>
                  </a:schemeClr>
                </a:solidFill>
              </a:rPr>
              <a:t>Encouraging employees to communicate with customers</a:t>
            </a:r>
            <a:br>
              <a:rPr lang="en-GB" dirty="0">
                <a:solidFill>
                  <a:schemeClr val="tx1">
                    <a:lumMod val="95000"/>
                    <a:lumOff val="5000"/>
                  </a:schemeClr>
                </a:solidFill>
              </a:rPr>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457200" y="1143000"/>
            <a:ext cx="8229600" cy="685800"/>
          </a:xfrm>
        </p:spPr>
        <p:txBody>
          <a:bodyPr>
            <a:normAutofit fontScale="90000"/>
          </a:bodyPr>
          <a:lstStyle/>
          <a:p>
            <a:r>
              <a:rPr lang="en-GB" sz="3200" dirty="0"/>
              <a:t>Inseparability</a:t>
            </a:r>
            <a:br>
              <a:rPr lang="en-GB" sz="3200" dirty="0"/>
            </a:br>
            <a:endParaRPr lang="en-GB" sz="3200" dirty="0"/>
          </a:p>
        </p:txBody>
      </p:sp>
      <p:sp>
        <p:nvSpPr>
          <p:cNvPr id="162819" name="Rectangle 3"/>
          <p:cNvSpPr>
            <a:spLocks noGrp="1" noChangeArrowheads="1"/>
          </p:cNvSpPr>
          <p:nvPr>
            <p:ph type="body" idx="1"/>
          </p:nvPr>
        </p:nvSpPr>
        <p:spPr>
          <a:xfrm>
            <a:off x="250825" y="1905000"/>
            <a:ext cx="8382000" cy="4267200"/>
          </a:xfrm>
        </p:spPr>
        <p:txBody>
          <a:bodyPr/>
          <a:lstStyle/>
          <a:p>
            <a:pPr lvl="1"/>
            <a:r>
              <a:rPr lang="en-GB" dirty="0"/>
              <a:t>Services produced and consumed simultaneously.</a:t>
            </a:r>
          </a:p>
          <a:p>
            <a:pPr lvl="1"/>
            <a:r>
              <a:rPr lang="en-GB" dirty="0"/>
              <a:t>Cannot be separated from providers, whether people or machines.</a:t>
            </a:r>
          </a:p>
          <a:p>
            <a:pPr lvl="1"/>
            <a:r>
              <a:rPr lang="en-GB" dirty="0"/>
              <a:t>Customers are always involved</a:t>
            </a:r>
            <a:r>
              <a:rPr lang="en-GB" sz="2600" dirty="0"/>
              <a:t> </a:t>
            </a:r>
          </a:p>
          <a:p>
            <a:pPr lvl="1"/>
            <a:r>
              <a:rPr lang="en-GB" dirty="0"/>
              <a:t>Quality of service is depended on the ability of the service provider and interaction between service provider and the customer.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r>
              <a:rPr lang="en-US"/>
              <a:t>Implications of Simultaneous Production and Consumption</a:t>
            </a:r>
          </a:p>
        </p:txBody>
      </p:sp>
      <p:sp>
        <p:nvSpPr>
          <p:cNvPr id="35843" name="Rectangle 3"/>
          <p:cNvSpPr>
            <a:spLocks noGrp="1" noChangeArrowheads="1"/>
          </p:cNvSpPr>
          <p:nvPr>
            <p:ph type="body" idx="1"/>
          </p:nvPr>
        </p:nvSpPr>
        <p:spPr/>
        <p:txBody>
          <a:bodyPr>
            <a:normAutofit fontScale="92500" lnSpcReduction="10000"/>
          </a:bodyPr>
          <a:lstStyle/>
          <a:p>
            <a:r>
              <a:rPr lang="en-US" dirty="0"/>
              <a:t>Customers participate in and affect the transaction. Eg. Hair salon. Customer has a direct impact on the type and length of service delivery.</a:t>
            </a:r>
          </a:p>
          <a:p>
            <a:pPr lvl="4"/>
            <a:endParaRPr lang="en-US" dirty="0"/>
          </a:p>
          <a:p>
            <a:r>
              <a:rPr lang="en-US" dirty="0"/>
              <a:t>Customers affect each other. Eg. Restaurants</a:t>
            </a:r>
          </a:p>
          <a:p>
            <a:pPr lvl="4"/>
            <a:endParaRPr lang="en-US" dirty="0"/>
          </a:p>
          <a:p>
            <a:r>
              <a:rPr lang="en-US" dirty="0"/>
              <a:t>Employees affect the service outcome. Eg. Medical services</a:t>
            </a:r>
          </a:p>
          <a:p>
            <a:pPr lvl="4"/>
            <a:endParaRPr lang="en-US" dirty="0"/>
          </a:p>
          <a:p>
            <a:r>
              <a:rPr lang="en-US" dirty="0"/>
              <a:t>Decentralization may be essential</a:t>
            </a:r>
          </a:p>
          <a:p>
            <a:pPr lvl="4"/>
            <a:endParaRPr lang="en-US" dirty="0"/>
          </a:p>
          <a:p>
            <a:r>
              <a:rPr lang="en-US" dirty="0"/>
              <a:t>Mass production is difficult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l" rtl="0">
              <a:spcBef>
                <a:spcPct val="0"/>
              </a:spcBef>
            </a:pPr>
            <a:r>
              <a:rPr lang="en-GB" sz="3200" b="1" dirty="0">
                <a:solidFill>
                  <a:schemeClr val="tx1"/>
                </a:solidFill>
              </a:rPr>
              <a:t>How to reduce inseparability</a:t>
            </a:r>
            <a:br>
              <a:rPr lang="en-GB" sz="2600" b="1" dirty="0">
                <a:solidFill>
                  <a:schemeClr val="tx1"/>
                </a:solidFill>
              </a:rPr>
            </a:br>
            <a:endParaRPr lang="en-US" dirty="0"/>
          </a:p>
        </p:txBody>
      </p:sp>
      <p:sp>
        <p:nvSpPr>
          <p:cNvPr id="3" name="Content Placeholder 2"/>
          <p:cNvSpPr>
            <a:spLocks noGrp="1"/>
          </p:cNvSpPr>
          <p:nvPr>
            <p:ph idx="1"/>
          </p:nvPr>
        </p:nvSpPr>
        <p:spPr/>
        <p:txBody>
          <a:bodyPr/>
          <a:lstStyle/>
          <a:p>
            <a:r>
              <a:rPr lang="en-US" dirty="0"/>
              <a:t>By selecting and training the public contact personnel to improve their skills in reliability, responsiveness, empathy and assurance</a:t>
            </a:r>
          </a:p>
          <a:p>
            <a:r>
              <a:rPr lang="en-US" dirty="0"/>
              <a:t>Consumer management. Eg. Restaurant delivery services.</a:t>
            </a:r>
          </a:p>
          <a:p>
            <a:r>
              <a:rPr lang="en-US" dirty="0"/>
              <a:t>Use of multi site locations</a:t>
            </a:r>
          </a:p>
          <a:p>
            <a:r>
              <a:rPr lang="en-US" dirty="0"/>
              <a:t>By automating the services to reduce the dependence. Eg. ATM’s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457200" y="914400"/>
            <a:ext cx="8229600" cy="1066800"/>
          </a:xfrm>
        </p:spPr>
        <p:txBody>
          <a:bodyPr/>
          <a:lstStyle/>
          <a:p>
            <a:r>
              <a:rPr lang="en-GB" dirty="0"/>
              <a:t>Variability/Heterogeneity</a:t>
            </a:r>
          </a:p>
        </p:txBody>
      </p:sp>
      <p:sp>
        <p:nvSpPr>
          <p:cNvPr id="163843" name="Rectangle 3"/>
          <p:cNvSpPr>
            <a:spLocks noGrp="1" noChangeArrowheads="1"/>
          </p:cNvSpPr>
          <p:nvPr>
            <p:ph type="body" idx="1"/>
          </p:nvPr>
        </p:nvSpPr>
        <p:spPr>
          <a:xfrm>
            <a:off x="250825" y="2057400"/>
            <a:ext cx="8382000" cy="3886200"/>
          </a:xfrm>
        </p:spPr>
        <p:txBody>
          <a:bodyPr/>
          <a:lstStyle/>
          <a:p>
            <a:pPr lvl="1"/>
            <a:r>
              <a:rPr lang="en-GB" dirty="0"/>
              <a:t>It is variation in consistency from one service transaction to the next.</a:t>
            </a:r>
          </a:p>
          <a:p>
            <a:pPr lvl="1"/>
            <a:r>
              <a:rPr lang="en-GB" dirty="0"/>
              <a:t>Quality may vary greatly depending on who provides the service, when and how.</a:t>
            </a:r>
          </a:p>
          <a:p>
            <a:pPr lvl="1"/>
            <a:r>
              <a:rPr lang="en-GB" dirty="0"/>
              <a:t>This feature makes it impossible for a service operation to achieve 100 percent.</a:t>
            </a:r>
          </a:p>
          <a:p>
            <a:pPr lvl="1"/>
            <a:r>
              <a:rPr lang="en-GB" dirty="0"/>
              <a:t>Staff need to know how to do something well.</a:t>
            </a:r>
          </a:p>
          <a:p>
            <a:pPr lvl="1"/>
            <a:r>
              <a:rPr lang="en-GB" dirty="0"/>
              <a:t>Staff must be well motivated to maintain high standards of service.</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a:t>WHAT IS A SERVICE?</a:t>
            </a:r>
          </a:p>
        </p:txBody>
      </p:sp>
      <p:sp>
        <p:nvSpPr>
          <p:cNvPr id="3" name="Content Placeholder 2"/>
          <p:cNvSpPr>
            <a:spLocks noGrp="1"/>
          </p:cNvSpPr>
          <p:nvPr>
            <p:ph idx="1"/>
          </p:nvPr>
        </p:nvSpPr>
        <p:spPr>
          <a:solidFill>
            <a:schemeClr val="accent2">
              <a:lumMod val="40000"/>
              <a:lumOff val="60000"/>
            </a:schemeClr>
          </a:solidFill>
        </p:spPr>
        <p:txBody>
          <a:bodyPr>
            <a:normAutofit/>
          </a:bodyPr>
          <a:lstStyle/>
          <a:p>
            <a:r>
              <a:rPr lang="en-US" dirty="0"/>
              <a:t>Services are deeds, efforts and performances. Services are everywhere, be it a travel and tourism destination or a doctor or a school or a meal at a restaurant.</a:t>
            </a:r>
          </a:p>
          <a:p>
            <a:r>
              <a:rPr lang="en-US" dirty="0"/>
              <a:t>Earlier the perception of srevice was to work with only a service motto, without charging a fee but now it is not possible as the commercial viability of the organisation has to be secured.</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914400"/>
            <a:ext cx="8229600" cy="914400"/>
          </a:xfrm>
        </p:spPr>
        <p:txBody>
          <a:bodyPr/>
          <a:lstStyle/>
          <a:p>
            <a:r>
              <a:rPr lang="en-US" dirty="0"/>
              <a:t>Implications of Heterogeneity</a:t>
            </a:r>
          </a:p>
        </p:txBody>
      </p:sp>
      <p:sp>
        <p:nvSpPr>
          <p:cNvPr id="34819" name="Rectangle 3"/>
          <p:cNvSpPr>
            <a:spLocks noGrp="1" noChangeArrowheads="1"/>
          </p:cNvSpPr>
          <p:nvPr>
            <p:ph type="body" idx="1"/>
          </p:nvPr>
        </p:nvSpPr>
        <p:spPr>
          <a:xfrm>
            <a:off x="457200" y="1905000"/>
            <a:ext cx="8229600" cy="4669536"/>
          </a:xfrm>
        </p:spPr>
        <p:txBody>
          <a:bodyPr>
            <a:normAutofit fontScale="92500"/>
          </a:bodyPr>
          <a:lstStyle/>
          <a:p>
            <a:r>
              <a:rPr lang="en-US" dirty="0"/>
              <a:t>Service delivery and customer satisfaction depend on employee and customer actions</a:t>
            </a:r>
          </a:p>
          <a:p>
            <a:pPr lvl="4"/>
            <a:endParaRPr lang="en-US" dirty="0"/>
          </a:p>
          <a:p>
            <a:r>
              <a:rPr lang="en-US" dirty="0"/>
              <a:t>Service quality depends on many uncontrollable factors. Service standardisation and quality control are difficult to achieve.</a:t>
            </a:r>
          </a:p>
          <a:p>
            <a:pPr lvl="4"/>
            <a:endParaRPr lang="en-US" dirty="0"/>
          </a:p>
          <a:p>
            <a:r>
              <a:rPr lang="en-US" dirty="0"/>
              <a:t>There is no sure knowledge that the service delivered matches what was planned and promoted</a:t>
            </a:r>
          </a:p>
          <a:p>
            <a:endParaRPr lang="en-US" dirty="0"/>
          </a:p>
          <a:p>
            <a:r>
              <a:rPr lang="en-US" dirty="0"/>
              <a:t>Customer may be dissatisfied because of bad quality</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14400"/>
          </a:xfrm>
        </p:spPr>
        <p:txBody>
          <a:bodyPr>
            <a:normAutofit/>
          </a:bodyPr>
          <a:lstStyle/>
          <a:p>
            <a:r>
              <a:rPr lang="en-US" sz="3200" b="1" dirty="0"/>
              <a:t>How to reduce heterogeneity</a:t>
            </a:r>
          </a:p>
        </p:txBody>
      </p:sp>
      <p:sp>
        <p:nvSpPr>
          <p:cNvPr id="3" name="Content Placeholder 2"/>
          <p:cNvSpPr>
            <a:spLocks noGrp="1"/>
          </p:cNvSpPr>
          <p:nvPr>
            <p:ph idx="1"/>
          </p:nvPr>
        </p:nvSpPr>
        <p:spPr>
          <a:xfrm>
            <a:off x="457200" y="1752600"/>
            <a:ext cx="8229600" cy="4821936"/>
          </a:xfrm>
        </p:spPr>
        <p:txBody>
          <a:bodyPr>
            <a:normAutofit lnSpcReduction="10000"/>
          </a:bodyPr>
          <a:lstStyle/>
          <a:p>
            <a:r>
              <a:rPr lang="en-US" dirty="0"/>
              <a:t>Customisation- It develops services that meet each customer’s individual needs. Provider can charge high margins. But the disadvantage is that the speed of delivery slows down. Eg. Stitching services</a:t>
            </a:r>
          </a:p>
          <a:p>
            <a:endParaRPr lang="en-US" dirty="0"/>
          </a:p>
          <a:p>
            <a:r>
              <a:rPr lang="en-US" dirty="0"/>
              <a:t>Standardisation- This is to produce consistent service product from one transaction to the next.Eg. ATM . But it may give a message to customer that firm doesn’t care about individual needs</a:t>
            </a:r>
          </a:p>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GB"/>
              <a:t>Perishability </a:t>
            </a:r>
          </a:p>
        </p:txBody>
      </p:sp>
      <p:sp>
        <p:nvSpPr>
          <p:cNvPr id="164867" name="Rectangle 3"/>
          <p:cNvSpPr>
            <a:spLocks noGrp="1" noChangeArrowheads="1"/>
          </p:cNvSpPr>
          <p:nvPr>
            <p:ph type="body" idx="1"/>
          </p:nvPr>
        </p:nvSpPr>
        <p:spPr>
          <a:xfrm>
            <a:off x="250825" y="2057400"/>
            <a:ext cx="8382000" cy="3886200"/>
          </a:xfrm>
        </p:spPr>
        <p:txBody>
          <a:bodyPr/>
          <a:lstStyle/>
          <a:p>
            <a:pPr lvl="1"/>
            <a:endParaRPr lang="en-GB" dirty="0"/>
          </a:p>
          <a:p>
            <a:pPr lvl="1"/>
            <a:endParaRPr lang="en-GB" dirty="0"/>
          </a:p>
          <a:p>
            <a:pPr lvl="1"/>
            <a:r>
              <a:rPr lang="en-GB" dirty="0"/>
              <a:t>Services cannot be stored for later sale or use. Eg. Flight with vacant seats</a:t>
            </a:r>
          </a:p>
          <a:p>
            <a:pPr lvl="1"/>
            <a:r>
              <a:rPr lang="en-GB" dirty="0"/>
              <a:t>The unused capacity can’t be reserved and inventoried. Eg. Doctor’s appointment.</a:t>
            </a:r>
          </a:p>
          <a:p>
            <a:pPr>
              <a:buFontTx/>
              <a:buNone/>
            </a:pP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Implications of Perishability</a:t>
            </a:r>
          </a:p>
        </p:txBody>
      </p:sp>
      <p:sp>
        <p:nvSpPr>
          <p:cNvPr id="36867" name="Rectangle 3"/>
          <p:cNvSpPr>
            <a:spLocks noGrp="1" noChangeArrowheads="1"/>
          </p:cNvSpPr>
          <p:nvPr>
            <p:ph type="body" idx="1"/>
          </p:nvPr>
        </p:nvSpPr>
        <p:spPr/>
        <p:txBody>
          <a:bodyPr>
            <a:normAutofit fontScale="92500" lnSpcReduction="20000"/>
          </a:bodyPr>
          <a:lstStyle/>
          <a:p>
            <a:r>
              <a:rPr lang="en-US" dirty="0"/>
              <a:t>It is difficult to synchronize supply and demand with services.</a:t>
            </a:r>
          </a:p>
          <a:p>
            <a:pPr>
              <a:buNone/>
            </a:pPr>
            <a:endParaRPr lang="en-US" dirty="0"/>
          </a:p>
          <a:p>
            <a:r>
              <a:rPr lang="en-US" dirty="0"/>
              <a:t>Demand is unpredictable</a:t>
            </a:r>
          </a:p>
          <a:p>
            <a:pPr lvl="4"/>
            <a:endParaRPr lang="en-US" dirty="0"/>
          </a:p>
          <a:p>
            <a:r>
              <a:rPr lang="en-US" dirty="0"/>
              <a:t>Services cannot be returned or resold</a:t>
            </a:r>
          </a:p>
          <a:p>
            <a:endParaRPr lang="en-US" dirty="0"/>
          </a:p>
          <a:p>
            <a:r>
              <a:rPr lang="en-US" dirty="0"/>
              <a:t>Customer waits</a:t>
            </a:r>
          </a:p>
          <a:p>
            <a:endParaRPr lang="en-US" dirty="0"/>
          </a:p>
          <a:p>
            <a:r>
              <a:rPr lang="en-US" dirty="0"/>
              <a:t>Overcrowding</a:t>
            </a:r>
          </a:p>
          <a:p>
            <a:endParaRPr lang="en-US" dirty="0"/>
          </a:p>
          <a:p>
            <a:r>
              <a:rPr lang="en-US" dirty="0"/>
              <a:t>Loss of revenue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14400"/>
          </a:xfrm>
        </p:spPr>
        <p:txBody>
          <a:bodyPr>
            <a:normAutofit/>
          </a:bodyPr>
          <a:lstStyle/>
          <a:p>
            <a:r>
              <a:rPr lang="en-US" sz="3200" b="1" dirty="0"/>
              <a:t>How to reduce perishability</a:t>
            </a:r>
          </a:p>
        </p:txBody>
      </p:sp>
      <p:sp>
        <p:nvSpPr>
          <p:cNvPr id="3" name="Content Placeholder 2"/>
          <p:cNvSpPr>
            <a:spLocks noGrp="1"/>
          </p:cNvSpPr>
          <p:nvPr>
            <p:ph idx="1"/>
          </p:nvPr>
        </p:nvSpPr>
        <p:spPr>
          <a:xfrm>
            <a:off x="457200" y="1676400"/>
            <a:ext cx="8229600" cy="4898136"/>
          </a:xfrm>
        </p:spPr>
        <p:txBody>
          <a:bodyPr>
            <a:normAutofit fontScale="92500" lnSpcReduction="10000"/>
          </a:bodyPr>
          <a:lstStyle/>
          <a:p>
            <a:r>
              <a:rPr lang="en-US" dirty="0"/>
              <a:t>Creative Pricing</a:t>
            </a:r>
          </a:p>
          <a:p>
            <a:r>
              <a:rPr lang="en-US" dirty="0"/>
              <a:t>Reservation system</a:t>
            </a:r>
          </a:p>
          <a:p>
            <a:r>
              <a:rPr lang="en-US" dirty="0"/>
              <a:t>Development of complementary services</a:t>
            </a:r>
          </a:p>
          <a:p>
            <a:r>
              <a:rPr lang="en-US" dirty="0"/>
              <a:t>Development of non-peak demand- to utilise the service downtime to prepare for peak time</a:t>
            </a:r>
          </a:p>
          <a:p>
            <a:r>
              <a:rPr lang="en-US" dirty="0"/>
              <a:t>Part time employee utilisation</a:t>
            </a:r>
          </a:p>
          <a:p>
            <a:r>
              <a:rPr lang="en-US" dirty="0"/>
              <a:t>Capacity sharing. Eg. Surgery units and pathology labs</a:t>
            </a:r>
          </a:p>
          <a:p>
            <a:r>
              <a:rPr lang="en-US" dirty="0"/>
              <a:t>Advance preparation for  expansion</a:t>
            </a:r>
          </a:p>
          <a:p>
            <a:r>
              <a:rPr lang="en-US" dirty="0"/>
              <a:t>Utilisation of third parties. eg,. Travel agencies </a:t>
            </a:r>
          </a:p>
          <a:p>
            <a:r>
              <a:rPr lang="en-US" dirty="0"/>
              <a:t>Increase in customer participation. Eg. Self service at McDonalds, ATM</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r>
              <a:rPr lang="en-GB" sz="3200" dirty="0"/>
              <a:t>Lack of ownership</a:t>
            </a:r>
            <a:br>
              <a:rPr lang="en-GB" sz="2600" dirty="0"/>
            </a:br>
            <a:endParaRPr lang="en-GB" sz="2600" dirty="0"/>
          </a:p>
        </p:txBody>
      </p:sp>
      <p:sp>
        <p:nvSpPr>
          <p:cNvPr id="165891" name="Rectangle 3"/>
          <p:cNvSpPr>
            <a:spLocks noGrp="1" noChangeArrowheads="1"/>
          </p:cNvSpPr>
          <p:nvPr>
            <p:ph type="body" idx="1"/>
          </p:nvPr>
        </p:nvSpPr>
        <p:spPr>
          <a:xfrm>
            <a:off x="250825" y="2209800"/>
            <a:ext cx="8512175" cy="3733800"/>
          </a:xfrm>
        </p:spPr>
        <p:txBody>
          <a:bodyPr/>
          <a:lstStyle/>
          <a:p>
            <a:pPr lvl="1"/>
            <a:r>
              <a:rPr lang="en-GB" dirty="0"/>
              <a:t>No physical product is exchanged and therefore nothing owned.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a:xfrm>
            <a:off x="457200" y="762000"/>
            <a:ext cx="8229600" cy="914400"/>
          </a:xfrm>
        </p:spPr>
        <p:txBody>
          <a:bodyPr/>
          <a:lstStyle/>
          <a:p>
            <a:r>
              <a:rPr lang="en-US" dirty="0"/>
              <a:t>Challenges for Services</a:t>
            </a:r>
          </a:p>
        </p:txBody>
      </p:sp>
      <p:sp>
        <p:nvSpPr>
          <p:cNvPr id="37893" name="Rectangle 5"/>
          <p:cNvSpPr>
            <a:spLocks noGrp="1" noChangeArrowheads="1"/>
          </p:cNvSpPr>
          <p:nvPr>
            <p:ph type="body" idx="1"/>
          </p:nvPr>
        </p:nvSpPr>
        <p:spPr>
          <a:xfrm>
            <a:off x="457200" y="1752600"/>
            <a:ext cx="8229600" cy="4821936"/>
          </a:xfrm>
        </p:spPr>
        <p:txBody>
          <a:bodyPr/>
          <a:lstStyle/>
          <a:p>
            <a:pPr>
              <a:lnSpc>
                <a:spcPct val="90000"/>
              </a:lnSpc>
            </a:pPr>
            <a:r>
              <a:rPr lang="en-US" sz="2400" dirty="0"/>
              <a:t>Defining and improving quality</a:t>
            </a:r>
          </a:p>
          <a:p>
            <a:pPr>
              <a:lnSpc>
                <a:spcPct val="90000"/>
              </a:lnSpc>
            </a:pPr>
            <a:r>
              <a:rPr lang="en-US" sz="2400" dirty="0"/>
              <a:t>Ensuring the delivery of consistent quality</a:t>
            </a:r>
          </a:p>
          <a:p>
            <a:pPr>
              <a:lnSpc>
                <a:spcPct val="90000"/>
              </a:lnSpc>
            </a:pPr>
            <a:r>
              <a:rPr lang="en-US" sz="2400" dirty="0"/>
              <a:t>Designing and testing new services</a:t>
            </a:r>
          </a:p>
          <a:p>
            <a:pPr>
              <a:lnSpc>
                <a:spcPct val="90000"/>
              </a:lnSpc>
            </a:pPr>
            <a:r>
              <a:rPr lang="en-US" sz="2400" dirty="0"/>
              <a:t>Communicating and maintaining a consistent image</a:t>
            </a:r>
          </a:p>
          <a:p>
            <a:pPr>
              <a:lnSpc>
                <a:spcPct val="90000"/>
              </a:lnSpc>
            </a:pPr>
            <a:r>
              <a:rPr lang="en-US" sz="2400" dirty="0"/>
              <a:t>Accommodating fluctuating demand</a:t>
            </a:r>
          </a:p>
          <a:p>
            <a:pPr>
              <a:lnSpc>
                <a:spcPct val="90000"/>
              </a:lnSpc>
            </a:pPr>
            <a:r>
              <a:rPr lang="en-US" sz="2400" dirty="0"/>
              <a:t>Motivating and sustaining employee commitment</a:t>
            </a:r>
          </a:p>
          <a:p>
            <a:pPr>
              <a:lnSpc>
                <a:spcPct val="90000"/>
              </a:lnSpc>
            </a:pPr>
            <a:r>
              <a:rPr lang="en-US" sz="2400" dirty="0"/>
              <a:t>Coordinating marketing, operations, and human resource efforts</a:t>
            </a:r>
          </a:p>
          <a:p>
            <a:pPr>
              <a:lnSpc>
                <a:spcPct val="90000"/>
              </a:lnSpc>
            </a:pPr>
            <a:r>
              <a:rPr lang="en-US" sz="2400" dirty="0"/>
              <a:t>Setting prices</a:t>
            </a:r>
          </a:p>
          <a:p>
            <a:pPr>
              <a:lnSpc>
                <a:spcPct val="90000"/>
              </a:lnSpc>
            </a:pPr>
            <a:r>
              <a:rPr lang="en-US" sz="2400" dirty="0"/>
              <a:t>Finding a balance between standardization versus customization</a:t>
            </a:r>
          </a:p>
          <a:p>
            <a:pPr>
              <a:lnSpc>
                <a:spcPct val="90000"/>
              </a:lnSpc>
            </a:pPr>
            <a:endParaRPr lang="en-US" sz="2400" dirty="0"/>
          </a:p>
        </p:txBody>
      </p:sp>
    </p:spTree>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lstStyle/>
          <a:p>
            <a:r>
              <a:rPr lang="en-US" dirty="0"/>
              <a:t>GROWTH OF SERVICE SECTOR </a:t>
            </a:r>
          </a:p>
        </p:txBody>
      </p:sp>
      <p:sp>
        <p:nvSpPr>
          <p:cNvPr id="3" name="Content Placeholder 2"/>
          <p:cNvSpPr>
            <a:spLocks noGrp="1"/>
          </p:cNvSpPr>
          <p:nvPr>
            <p:ph idx="1"/>
          </p:nvPr>
        </p:nvSpPr>
        <p:spPr>
          <a:xfrm>
            <a:off x="457200" y="1905000"/>
            <a:ext cx="8229600" cy="4669536"/>
          </a:xfrm>
        </p:spPr>
        <p:txBody>
          <a:bodyPr>
            <a:normAutofit/>
          </a:bodyPr>
          <a:lstStyle/>
          <a:p>
            <a:r>
              <a:rPr lang="en-US" dirty="0"/>
              <a:t>Growth has meant an increase not only in the overall volume of services but in variety and diversity of services offered. The reasons are as follows:</a:t>
            </a:r>
          </a:p>
          <a:p>
            <a:r>
              <a:rPr lang="en-US" dirty="0"/>
              <a:t>Upward trend in the disposable income </a:t>
            </a:r>
          </a:p>
          <a:p>
            <a:r>
              <a:rPr lang="en-US" dirty="0"/>
              <a:t>Growing specialisation</a:t>
            </a:r>
          </a:p>
          <a:p>
            <a:r>
              <a:rPr lang="en-US" dirty="0"/>
              <a:t>Changes in culture and society</a:t>
            </a:r>
          </a:p>
          <a:p>
            <a:r>
              <a:rPr lang="en-US" dirty="0"/>
              <a:t>Sophistication and competition in the market</a:t>
            </a:r>
          </a:p>
          <a:p>
            <a:r>
              <a:rPr lang="en-US" dirty="0"/>
              <a:t>Globalisation which is contracting the communication gap                       ......contd.</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....contd</a:t>
            </a:r>
          </a:p>
        </p:txBody>
      </p:sp>
      <p:sp>
        <p:nvSpPr>
          <p:cNvPr id="3" name="Content Placeholder 2"/>
          <p:cNvSpPr>
            <a:spLocks noGrp="1"/>
          </p:cNvSpPr>
          <p:nvPr>
            <p:ph idx="1"/>
          </p:nvPr>
        </p:nvSpPr>
        <p:spPr/>
        <p:txBody>
          <a:bodyPr/>
          <a:lstStyle/>
          <a:p>
            <a:r>
              <a:rPr lang="en-US" dirty="0"/>
              <a:t>Advances in product technology</a:t>
            </a:r>
          </a:p>
          <a:p>
            <a:r>
              <a:rPr lang="en-US" dirty="0"/>
              <a:t>Age of information and entertainment</a:t>
            </a:r>
          </a:p>
          <a:p>
            <a:r>
              <a:rPr lang="en-US" dirty="0"/>
              <a:t>More women in workforce</a:t>
            </a:r>
          </a:p>
          <a:p>
            <a:r>
              <a:rPr lang="en-US" dirty="0"/>
              <a:t>Demographic changes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dirty="0"/>
              <a:t>IMPORTANCE OF SERVICE SECTOR</a:t>
            </a:r>
          </a:p>
        </p:txBody>
      </p:sp>
      <p:sp>
        <p:nvSpPr>
          <p:cNvPr id="3" name="Content Placeholder 2"/>
          <p:cNvSpPr>
            <a:spLocks noGrp="1"/>
          </p:cNvSpPr>
          <p:nvPr>
            <p:ph idx="1"/>
          </p:nvPr>
        </p:nvSpPr>
        <p:spPr>
          <a:xfrm>
            <a:off x="457200" y="1752600"/>
            <a:ext cx="8229600" cy="4821936"/>
          </a:xfrm>
        </p:spPr>
        <p:txBody>
          <a:bodyPr>
            <a:normAutofit fontScale="92500" lnSpcReduction="20000"/>
          </a:bodyPr>
          <a:lstStyle/>
          <a:p>
            <a:r>
              <a:rPr lang="en-US" dirty="0"/>
              <a:t>Services are used widely in all aspects of life. The economies of developed countries are dominated by services. The inclusion of services in trade negotiation has led to GATS(General Agreement on Trade in Services).</a:t>
            </a:r>
          </a:p>
          <a:p>
            <a:endParaRPr lang="en-US" dirty="0"/>
          </a:p>
          <a:p>
            <a:r>
              <a:rPr lang="en-US" dirty="0"/>
              <a:t>The service sector contributes more than half of Indian national income. Service sector is giving best jobs, best incomes and best talents.</a:t>
            </a:r>
          </a:p>
          <a:p>
            <a:endParaRPr lang="en-US" dirty="0"/>
          </a:p>
          <a:p>
            <a:r>
              <a:rPr lang="en-US" dirty="0"/>
              <a:t>The growth in service sector has also been acknowledged by the stock market as BSE has given it a dominant place in it’s 30-share index.</a:t>
            </a:r>
          </a:p>
          <a:p>
            <a:r>
              <a:rPr lang="en-US" dirty="0"/>
              <a:t>                                                             ............contd.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6" name="Rectangle 10"/>
          <p:cNvSpPr>
            <a:spLocks noGrp="1" noChangeArrowheads="1"/>
          </p:cNvSpPr>
          <p:nvPr>
            <p:ph type="title"/>
          </p:nvPr>
        </p:nvSpPr>
        <p:spPr/>
        <p:txBody>
          <a:bodyPr>
            <a:normAutofit/>
          </a:bodyPr>
          <a:lstStyle/>
          <a:p>
            <a:r>
              <a:rPr lang="en-US"/>
              <a:t>What is Service? The Old View</a:t>
            </a:r>
          </a:p>
        </p:txBody>
      </p:sp>
      <p:sp>
        <p:nvSpPr>
          <p:cNvPr id="50187" name="Rectangle 11"/>
          <p:cNvSpPr>
            <a:spLocks noGrp="1" noChangeArrowheads="1"/>
          </p:cNvSpPr>
          <p:nvPr>
            <p:ph idx="1"/>
          </p:nvPr>
        </p:nvSpPr>
        <p:spPr>
          <a:xfrm>
            <a:off x="533400" y="1722437"/>
            <a:ext cx="8458200" cy="4830763"/>
          </a:xfrm>
        </p:spPr>
        <p:txBody>
          <a:bodyPr/>
          <a:lstStyle/>
          <a:p>
            <a:r>
              <a:rPr lang="en-US" sz="2400"/>
              <a:t>Service is a technical after-sale function that is provided by the service department.</a:t>
            </a:r>
          </a:p>
        </p:txBody>
      </p:sp>
      <p:sp>
        <p:nvSpPr>
          <p:cNvPr id="50181" name="Text Box 4"/>
          <p:cNvSpPr txBox="1">
            <a:spLocks noChangeArrowheads="1"/>
          </p:cNvSpPr>
          <p:nvPr/>
        </p:nvSpPr>
        <p:spPr bwMode="auto">
          <a:xfrm>
            <a:off x="874713" y="2189163"/>
            <a:ext cx="7553325" cy="311150"/>
          </a:xfrm>
          <a:prstGeom prst="rect">
            <a:avLst/>
          </a:prstGeom>
          <a:noFill/>
          <a:ln w="9525">
            <a:noFill/>
            <a:miter lim="800000"/>
            <a:headEnd/>
            <a:tailEnd/>
          </a:ln>
        </p:spPr>
        <p:txBody>
          <a:bodyPr>
            <a:spAutoFit/>
          </a:bodyPr>
          <a:lstStyle/>
          <a:p>
            <a:pPr algn="l" eaLnBrk="0" hangingPunct="0">
              <a:lnSpc>
                <a:spcPct val="60000"/>
              </a:lnSpc>
              <a:spcBef>
                <a:spcPct val="50000"/>
              </a:spcBef>
            </a:pPr>
            <a:r>
              <a:rPr lang="en-US" sz="2400">
                <a:effectLst/>
              </a:rPr>
              <a:t>            </a:t>
            </a:r>
          </a:p>
        </p:txBody>
      </p:sp>
      <p:sp>
        <p:nvSpPr>
          <p:cNvPr id="50182" name="Oval 5"/>
          <p:cNvSpPr>
            <a:spLocks noChangeArrowheads="1"/>
          </p:cNvSpPr>
          <p:nvPr/>
        </p:nvSpPr>
        <p:spPr bwMode="auto">
          <a:xfrm>
            <a:off x="7010401" y="4953000"/>
            <a:ext cx="2133600" cy="1628775"/>
          </a:xfrm>
          <a:prstGeom prst="ellipse">
            <a:avLst/>
          </a:prstGeom>
          <a:solidFill>
            <a:srgbClr val="FFCC00"/>
          </a:solidFill>
          <a:ln w="9525">
            <a:solidFill>
              <a:schemeClr val="tx1"/>
            </a:solidFill>
            <a:round/>
            <a:headEnd/>
            <a:tailEnd/>
          </a:ln>
        </p:spPr>
        <p:txBody>
          <a:bodyPr wrap="none" anchor="ctr"/>
          <a:lstStyle/>
          <a:p>
            <a:pPr eaLnBrk="0" hangingPunct="0"/>
            <a:r>
              <a:rPr lang="en-US" sz="2000">
                <a:effectLst/>
                <a:ea typeface="ヒラギノ角ゴ Pro W3" pitchFamily="99" charset="-128"/>
              </a:rPr>
              <a:t>Old:</a:t>
            </a:r>
          </a:p>
          <a:p>
            <a:pPr eaLnBrk="0" hangingPunct="0"/>
            <a:r>
              <a:rPr lang="en-US" sz="2000">
                <a:effectLst/>
                <a:ea typeface="ヒラギノ角ゴ Pro W3" pitchFamily="99" charset="-128"/>
              </a:rPr>
              <a:t>Service =</a:t>
            </a:r>
          </a:p>
          <a:p>
            <a:pPr eaLnBrk="0" hangingPunct="0"/>
            <a:r>
              <a:rPr lang="en-US" sz="2000">
                <a:effectLst/>
                <a:ea typeface="ヒラギノ角ゴ Pro W3" pitchFamily="99" charset="-128"/>
              </a:rPr>
              <a:t>wrench time</a:t>
            </a:r>
          </a:p>
        </p:txBody>
      </p:sp>
      <p:pic>
        <p:nvPicPr>
          <p:cNvPr id="50183" name="Picture 6" descr="PE02002_"/>
          <p:cNvPicPr>
            <a:picLocks noChangeAspect="1" noChangeArrowheads="1"/>
          </p:cNvPicPr>
          <p:nvPr/>
        </p:nvPicPr>
        <p:blipFill>
          <a:blip r:embed="rId3"/>
          <a:srcRect/>
          <a:stretch>
            <a:fillRect/>
          </a:stretch>
        </p:blipFill>
        <p:spPr bwMode="auto">
          <a:xfrm>
            <a:off x="4191000" y="2286000"/>
            <a:ext cx="3463925" cy="3468688"/>
          </a:xfrm>
          <a:prstGeom prst="rect">
            <a:avLst/>
          </a:prstGeom>
          <a:noFill/>
          <a:ln w="9525">
            <a:noFill/>
            <a:miter lim="800000"/>
            <a:headEnd/>
            <a:tailEnd/>
          </a:ln>
        </p:spPr>
      </p:pic>
      <p:pic>
        <p:nvPicPr>
          <p:cNvPr id="50184" name="Picture 9" descr="C:\Documents and Settings\zeithamv.KENAN-FLAGLER.000\Local Settings\Temporary Internet Files\Content.IE5\1E7N3C2W\MMj03567770000[1].gif"/>
          <p:cNvPicPr>
            <a:picLocks noChangeAspect="1" noChangeArrowheads="1" noCrop="1"/>
          </p:cNvPicPr>
          <p:nvPr/>
        </p:nvPicPr>
        <p:blipFill>
          <a:blip r:embed="rId4"/>
          <a:srcRect/>
          <a:stretch>
            <a:fillRect/>
          </a:stretch>
        </p:blipFill>
        <p:spPr bwMode="auto">
          <a:xfrm>
            <a:off x="762000" y="3048000"/>
            <a:ext cx="2743200" cy="2438400"/>
          </a:xfrm>
          <a:prstGeom prst="rect">
            <a:avLst/>
          </a:prstGeom>
          <a:noFill/>
          <a:ln w="9525">
            <a:noFill/>
            <a:miter lim="800000"/>
            <a:headEnd/>
            <a:tailEnd/>
          </a:ln>
        </p:spPr>
      </p:pic>
      <p:sp>
        <p:nvSpPr>
          <p:cNvPr id="10" name="TextBox 9"/>
          <p:cNvSpPr txBox="1"/>
          <p:nvPr/>
        </p:nvSpPr>
        <p:spPr>
          <a:xfrm>
            <a:off x="609600" y="5638800"/>
            <a:ext cx="2774950" cy="646113"/>
          </a:xfrm>
          <a:prstGeom prst="rect">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8100000" scaled="1"/>
            <a:tileRect/>
          </a:gradFill>
        </p:spPr>
        <p:txBody>
          <a:bodyPr wrap="none">
            <a:spAutoFit/>
          </a:bodyPr>
          <a:lstStyle/>
          <a:p>
            <a:pPr>
              <a:defRPr/>
            </a:pPr>
            <a:r>
              <a:rPr lang="en-US" sz="1800" dirty="0">
                <a:effectLst/>
              </a:rPr>
              <a:t>Old view of service =</a:t>
            </a:r>
          </a:p>
          <a:p>
            <a:pPr>
              <a:defRPr/>
            </a:pPr>
            <a:r>
              <a:rPr lang="en-US" sz="1800" dirty="0">
                <a:effectLst/>
              </a:rPr>
              <a:t>Customer Service Center</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r>
              <a:rPr lang="en-US" dirty="0"/>
              <a:t>..........contd.</a:t>
            </a:r>
          </a:p>
          <a:p>
            <a:r>
              <a:rPr lang="en-US" dirty="0"/>
              <a:t>The growth in services has given way to service tax  which covers a number of well known services like transportation of goods, travel agencies, consulting engineers, manpower recruitment agencies, etc. Service tax is an important tool for revenue collection. 83 % of total revenue is from following 5 sectors:</a:t>
            </a:r>
          </a:p>
          <a:p>
            <a:r>
              <a:rPr lang="en-US" dirty="0"/>
              <a:t>Telecom services</a:t>
            </a:r>
          </a:p>
          <a:p>
            <a:r>
              <a:rPr lang="en-US" dirty="0"/>
              <a:t>Insurance sector</a:t>
            </a:r>
          </a:p>
          <a:p>
            <a:r>
              <a:rPr lang="en-US" dirty="0"/>
              <a:t>Advertising agencies</a:t>
            </a:r>
          </a:p>
          <a:p>
            <a:r>
              <a:rPr lang="en-US" dirty="0"/>
              <a:t>Courier services</a:t>
            </a:r>
          </a:p>
          <a:p>
            <a:r>
              <a:rPr lang="en-US" dirty="0"/>
              <a:t>Stock brokers</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SERVICE SECTOR</a:t>
            </a:r>
          </a:p>
        </p:txBody>
      </p:sp>
      <p:sp>
        <p:nvSpPr>
          <p:cNvPr id="3" name="Content Placeholder 2"/>
          <p:cNvSpPr>
            <a:spLocks noGrp="1"/>
          </p:cNvSpPr>
          <p:nvPr>
            <p:ph idx="1"/>
          </p:nvPr>
        </p:nvSpPr>
        <p:spPr/>
        <p:txBody>
          <a:bodyPr>
            <a:normAutofit lnSpcReduction="10000"/>
          </a:bodyPr>
          <a:lstStyle/>
          <a:p>
            <a:r>
              <a:rPr lang="en-US" dirty="0"/>
              <a:t>Generation and expansion iof job oppurtunities</a:t>
            </a:r>
          </a:p>
          <a:p>
            <a:r>
              <a:rPr lang="en-US" dirty="0"/>
              <a:t>Paving avenues for capital formation</a:t>
            </a:r>
          </a:p>
          <a:p>
            <a:r>
              <a:rPr lang="en-US" dirty="0"/>
              <a:t>To improve the national socio-economic condition</a:t>
            </a:r>
          </a:p>
          <a:p>
            <a:r>
              <a:rPr lang="en-US" dirty="0"/>
              <a:t>To reduce dependence on sophisticated  technologies</a:t>
            </a:r>
          </a:p>
          <a:p>
            <a:r>
              <a:rPr lang="en-US" dirty="0"/>
              <a:t>Raising the standard of living</a:t>
            </a:r>
          </a:p>
          <a:p>
            <a:r>
              <a:rPr lang="en-US" dirty="0"/>
              <a:t>Contribution to GDP</a:t>
            </a:r>
          </a:p>
          <a:p>
            <a:r>
              <a:rPr lang="en-US" dirty="0"/>
              <a:t>Tranforms the internal and external values of human resources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lstStyle/>
          <a:p>
            <a:r>
              <a:rPr lang="en-US" dirty="0"/>
              <a:t>CLASSIFICATION OF SERVICES</a:t>
            </a:r>
          </a:p>
        </p:txBody>
      </p:sp>
      <p:sp>
        <p:nvSpPr>
          <p:cNvPr id="3" name="Content Placeholder 2"/>
          <p:cNvSpPr>
            <a:spLocks noGrp="1"/>
          </p:cNvSpPr>
          <p:nvPr>
            <p:ph idx="1"/>
          </p:nvPr>
        </p:nvSpPr>
        <p:spPr>
          <a:xfrm>
            <a:off x="457200" y="1828800"/>
            <a:ext cx="8229600" cy="4745736"/>
          </a:xfrm>
        </p:spPr>
        <p:txBody>
          <a:bodyPr>
            <a:normAutofit fontScale="92500"/>
          </a:bodyPr>
          <a:lstStyle/>
          <a:p>
            <a:r>
              <a:rPr lang="en-US" dirty="0"/>
              <a:t>It is useful as it provides better understanding of a particular service and difference between the service and other services.</a:t>
            </a:r>
          </a:p>
          <a:p>
            <a:r>
              <a:rPr lang="en-US" dirty="0"/>
              <a:t>It’s advantage over the past schemes are:</a:t>
            </a:r>
          </a:p>
          <a:p>
            <a:r>
              <a:rPr lang="en-US" dirty="0"/>
              <a:t>It is comprehensive and incorporates the earlier classification schemes.</a:t>
            </a:r>
          </a:p>
          <a:p>
            <a:r>
              <a:rPr lang="en-US" dirty="0"/>
              <a:t>It follows systematic order and allows classification of services based on common characteristics.</a:t>
            </a:r>
          </a:p>
          <a:p>
            <a:r>
              <a:rPr lang="en-US" dirty="0"/>
              <a:t>It also assists in the development of marketing strategies and tactics for groups of services with common characteristics.</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CLASSIFICATION</a:t>
            </a:r>
          </a:p>
        </p:txBody>
      </p:sp>
      <p:sp>
        <p:nvSpPr>
          <p:cNvPr id="3" name="Content Placeholder 2"/>
          <p:cNvSpPr>
            <a:spLocks noGrp="1"/>
          </p:cNvSpPr>
          <p:nvPr>
            <p:ph idx="1"/>
          </p:nvPr>
        </p:nvSpPr>
        <p:spPr/>
        <p:txBody>
          <a:bodyPr/>
          <a:lstStyle/>
          <a:p>
            <a:r>
              <a:rPr lang="en-US" dirty="0"/>
              <a:t>NATURE OF ORGANISATION</a:t>
            </a:r>
          </a:p>
          <a:p>
            <a:endParaRPr lang="en-US" dirty="0"/>
          </a:p>
        </p:txBody>
      </p:sp>
      <p:graphicFrame>
        <p:nvGraphicFramePr>
          <p:cNvPr id="4" name="Table 3"/>
          <p:cNvGraphicFramePr>
            <a:graphicFrameLocks noGrp="1"/>
          </p:cNvGraphicFramePr>
          <p:nvPr/>
        </p:nvGraphicFramePr>
        <p:xfrm>
          <a:off x="1524000" y="2895600"/>
          <a:ext cx="6096000" cy="365379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695770">
                <a:tc>
                  <a:txBody>
                    <a:bodyPr/>
                    <a:lstStyle/>
                    <a:p>
                      <a:r>
                        <a:rPr lang="en-US" dirty="0"/>
                        <a:t>CATEGORY</a:t>
                      </a:r>
                    </a:p>
                  </a:txBody>
                  <a:tcPr/>
                </a:tc>
                <a:tc>
                  <a:txBody>
                    <a:bodyPr/>
                    <a:lstStyle/>
                    <a:p>
                      <a:r>
                        <a:rPr lang="en-US" dirty="0"/>
                        <a:t>OPTIONS</a:t>
                      </a:r>
                    </a:p>
                  </a:txBody>
                  <a:tcPr/>
                </a:tc>
                <a:extLst>
                  <a:ext uri="{0D108BD9-81ED-4DB2-BD59-A6C34878D82A}">
                    <a16:rowId xmlns:a16="http://schemas.microsoft.com/office/drawing/2014/main" val="10000"/>
                  </a:ext>
                </a:extLst>
              </a:tr>
              <a:tr h="1240460">
                <a:tc>
                  <a:txBody>
                    <a:bodyPr/>
                    <a:lstStyle/>
                    <a:p>
                      <a:r>
                        <a:rPr lang="en-US" sz="2400" dirty="0"/>
                        <a:t>Purpose (satisfy the needs of)</a:t>
                      </a:r>
                    </a:p>
                  </a:txBody>
                  <a:tcPr/>
                </a:tc>
                <a:tc>
                  <a:txBody>
                    <a:bodyPr/>
                    <a:lstStyle/>
                    <a:p>
                      <a:r>
                        <a:rPr lang="en-US" sz="2400" dirty="0"/>
                        <a:t>Individuals</a:t>
                      </a:r>
                    </a:p>
                    <a:p>
                      <a:r>
                        <a:rPr lang="en-US" sz="2400" dirty="0"/>
                        <a:t>Business</a:t>
                      </a:r>
                    </a:p>
                    <a:p>
                      <a:r>
                        <a:rPr lang="en-US" sz="2400" dirty="0"/>
                        <a:t>Both</a:t>
                      </a:r>
                    </a:p>
                  </a:txBody>
                  <a:tcPr/>
                </a:tc>
                <a:extLst>
                  <a:ext uri="{0D108BD9-81ED-4DB2-BD59-A6C34878D82A}">
                    <a16:rowId xmlns:a16="http://schemas.microsoft.com/office/drawing/2014/main" val="10001"/>
                  </a:ext>
                </a:extLst>
              </a:tr>
              <a:tr h="858780">
                <a:tc>
                  <a:txBody>
                    <a:bodyPr/>
                    <a:lstStyle/>
                    <a:p>
                      <a:r>
                        <a:rPr lang="en-US" sz="2400" dirty="0"/>
                        <a:t>Structure</a:t>
                      </a:r>
                    </a:p>
                  </a:txBody>
                  <a:tcPr/>
                </a:tc>
                <a:tc>
                  <a:txBody>
                    <a:bodyPr/>
                    <a:lstStyle/>
                    <a:p>
                      <a:r>
                        <a:rPr lang="en-US" sz="2400" dirty="0"/>
                        <a:t>Profit </a:t>
                      </a:r>
                    </a:p>
                    <a:p>
                      <a:r>
                        <a:rPr lang="en-US" sz="2400" dirty="0"/>
                        <a:t>Non-profit</a:t>
                      </a:r>
                    </a:p>
                  </a:txBody>
                  <a:tcPr/>
                </a:tc>
                <a:extLst>
                  <a:ext uri="{0D108BD9-81ED-4DB2-BD59-A6C34878D82A}">
                    <a16:rowId xmlns:a16="http://schemas.microsoft.com/office/drawing/2014/main" val="10002"/>
                  </a:ext>
                </a:extLst>
              </a:tr>
              <a:tr h="858780">
                <a:tc>
                  <a:txBody>
                    <a:bodyPr/>
                    <a:lstStyle/>
                    <a:p>
                      <a:r>
                        <a:rPr lang="en-US" sz="2400" dirty="0"/>
                        <a:t>Type</a:t>
                      </a:r>
                    </a:p>
                  </a:txBody>
                  <a:tcPr/>
                </a:tc>
                <a:tc>
                  <a:txBody>
                    <a:bodyPr/>
                    <a:lstStyle/>
                    <a:p>
                      <a:r>
                        <a:rPr lang="en-US" sz="2400" dirty="0"/>
                        <a:t>Public </a:t>
                      </a:r>
                    </a:p>
                    <a:p>
                      <a:r>
                        <a:rPr lang="en-US" sz="2400" dirty="0"/>
                        <a:t>Private</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41136"/>
          </a:xfrm>
        </p:spPr>
        <p:txBody>
          <a:bodyPr/>
          <a:lstStyle/>
          <a:p>
            <a:r>
              <a:rPr lang="en-US" dirty="0"/>
              <a:t>NATURE OF THE SERVICE</a:t>
            </a:r>
          </a:p>
          <a:p>
            <a:endParaRPr lang="en-US" dirty="0"/>
          </a:p>
          <a:p>
            <a:endParaRPr lang="en-US" dirty="0"/>
          </a:p>
          <a:p>
            <a:endParaRPr lang="en-US" dirty="0"/>
          </a:p>
          <a:p>
            <a:endParaRPr lang="en-US" dirty="0"/>
          </a:p>
          <a:p>
            <a:endParaRPr lang="en-US" dirty="0"/>
          </a:p>
          <a:p>
            <a:endParaRPr lang="en-US" dirty="0"/>
          </a:p>
          <a:p>
            <a:endParaRPr lang="en-US" dirty="0"/>
          </a:p>
          <a:p>
            <a:pPr>
              <a:buNone/>
            </a:pPr>
            <a:r>
              <a:rPr lang="en-US" dirty="0"/>
              <a:t> </a:t>
            </a:r>
            <a:r>
              <a:rPr lang="en-US" sz="2400" b="1" dirty="0"/>
              <a:t>Tradability</a:t>
            </a:r>
            <a:r>
              <a:rPr lang="en-US" sz="2400" dirty="0"/>
              <a:t> is the relative involvement between goods and services in the production of the service.</a:t>
            </a:r>
          </a:p>
          <a:p>
            <a:pPr>
              <a:buNone/>
            </a:pPr>
            <a:r>
              <a:rPr lang="en-US" sz="2400" b="1" dirty="0"/>
              <a:t>Merchantability</a:t>
            </a:r>
            <a:r>
              <a:rPr lang="en-US" sz="2400" dirty="0"/>
              <a:t> is the relative distance between the customer and the service provider in the acquisition or performance of the service.</a:t>
            </a:r>
          </a:p>
        </p:txBody>
      </p:sp>
      <p:graphicFrame>
        <p:nvGraphicFramePr>
          <p:cNvPr id="4" name="Table 3"/>
          <p:cNvGraphicFramePr>
            <a:graphicFrameLocks noGrp="1"/>
          </p:cNvGraphicFramePr>
          <p:nvPr/>
        </p:nvGraphicFramePr>
        <p:xfrm>
          <a:off x="1447800" y="1066799"/>
          <a:ext cx="6096000" cy="331164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477005">
                <a:tc>
                  <a:txBody>
                    <a:bodyPr/>
                    <a:lstStyle/>
                    <a:p>
                      <a:r>
                        <a:rPr lang="en-US" dirty="0"/>
                        <a:t>CATEGORY</a:t>
                      </a:r>
                    </a:p>
                  </a:txBody>
                  <a:tcPr/>
                </a:tc>
                <a:tc>
                  <a:txBody>
                    <a:bodyPr/>
                    <a:lstStyle/>
                    <a:p>
                      <a:r>
                        <a:rPr lang="en-US" dirty="0"/>
                        <a:t>OPTIONS</a:t>
                      </a:r>
                    </a:p>
                  </a:txBody>
                  <a:tcPr/>
                </a:tc>
                <a:extLst>
                  <a:ext uri="{0D108BD9-81ED-4DB2-BD59-A6C34878D82A}">
                    <a16:rowId xmlns:a16="http://schemas.microsoft.com/office/drawing/2014/main" val="10000"/>
                  </a:ext>
                </a:extLst>
              </a:tr>
              <a:tr h="790663">
                <a:tc>
                  <a:txBody>
                    <a:bodyPr/>
                    <a:lstStyle/>
                    <a:p>
                      <a:r>
                        <a:rPr lang="en-US" sz="2400" dirty="0"/>
                        <a:t>Degree of tradability</a:t>
                      </a:r>
                    </a:p>
                  </a:txBody>
                  <a:tcPr/>
                </a:tc>
                <a:tc>
                  <a:txBody>
                    <a:bodyPr/>
                    <a:lstStyle/>
                    <a:p>
                      <a:r>
                        <a:rPr lang="en-US" sz="2400" dirty="0"/>
                        <a:t>Embodied Service</a:t>
                      </a:r>
                    </a:p>
                    <a:p>
                      <a:r>
                        <a:rPr lang="en-US" sz="2400" dirty="0"/>
                        <a:t>Pure Service</a:t>
                      </a:r>
                    </a:p>
                  </a:txBody>
                  <a:tcPr/>
                </a:tc>
                <a:extLst>
                  <a:ext uri="{0D108BD9-81ED-4DB2-BD59-A6C34878D82A}">
                    <a16:rowId xmlns:a16="http://schemas.microsoft.com/office/drawing/2014/main" val="10001"/>
                  </a:ext>
                </a:extLst>
              </a:tr>
              <a:tr h="790663">
                <a:tc>
                  <a:txBody>
                    <a:bodyPr/>
                    <a:lstStyle/>
                    <a:p>
                      <a:r>
                        <a:rPr lang="en-US" sz="2400" dirty="0"/>
                        <a:t>Service directed towards</a:t>
                      </a:r>
                    </a:p>
                  </a:txBody>
                  <a:tcPr/>
                </a:tc>
                <a:tc>
                  <a:txBody>
                    <a:bodyPr/>
                    <a:lstStyle/>
                    <a:p>
                      <a:r>
                        <a:rPr lang="en-US" sz="2400" dirty="0"/>
                        <a:t>Individuals </a:t>
                      </a:r>
                    </a:p>
                    <a:p>
                      <a:r>
                        <a:rPr lang="en-US" sz="2400" dirty="0"/>
                        <a:t>Things</a:t>
                      </a:r>
                    </a:p>
                  </a:txBody>
                  <a:tcPr/>
                </a:tc>
                <a:extLst>
                  <a:ext uri="{0D108BD9-81ED-4DB2-BD59-A6C34878D82A}">
                    <a16:rowId xmlns:a16="http://schemas.microsoft.com/office/drawing/2014/main" val="10002"/>
                  </a:ext>
                </a:extLst>
              </a:tr>
              <a:tr h="1142070">
                <a:tc>
                  <a:txBody>
                    <a:bodyPr/>
                    <a:lstStyle/>
                    <a:p>
                      <a:r>
                        <a:rPr lang="en-US" sz="2400" dirty="0"/>
                        <a:t>Degree of merchantability</a:t>
                      </a:r>
                    </a:p>
                  </a:txBody>
                  <a:tcPr/>
                </a:tc>
                <a:tc>
                  <a:txBody>
                    <a:bodyPr/>
                    <a:lstStyle/>
                    <a:p>
                      <a:r>
                        <a:rPr lang="en-US" sz="2400" dirty="0"/>
                        <a:t>High </a:t>
                      </a:r>
                    </a:p>
                    <a:p>
                      <a:r>
                        <a:rPr lang="en-US" sz="2400" dirty="0"/>
                        <a:t>Medium </a:t>
                      </a:r>
                    </a:p>
                    <a:p>
                      <a:r>
                        <a:rPr lang="en-US" sz="2400" dirty="0"/>
                        <a:t>Low</a:t>
                      </a: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lstStyle/>
          <a:p>
            <a:r>
              <a:rPr lang="en-US" dirty="0"/>
              <a:t>CUSTOMER RELATIONSHIPS</a:t>
            </a:r>
          </a:p>
        </p:txBody>
      </p:sp>
      <p:graphicFrame>
        <p:nvGraphicFramePr>
          <p:cNvPr id="4" name="Table 3"/>
          <p:cNvGraphicFramePr>
            <a:graphicFrameLocks noGrp="1"/>
          </p:cNvGraphicFramePr>
          <p:nvPr/>
        </p:nvGraphicFramePr>
        <p:xfrm>
          <a:off x="1524000" y="1600199"/>
          <a:ext cx="6096000" cy="4739641"/>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533401">
                <a:tc>
                  <a:txBody>
                    <a:bodyPr/>
                    <a:lstStyle/>
                    <a:p>
                      <a:r>
                        <a:rPr lang="en-US" dirty="0"/>
                        <a:t>CATEGORY</a:t>
                      </a:r>
                    </a:p>
                  </a:txBody>
                  <a:tcPr/>
                </a:tc>
                <a:tc>
                  <a:txBody>
                    <a:bodyPr/>
                    <a:lstStyle/>
                    <a:p>
                      <a:r>
                        <a:rPr lang="en-US" dirty="0"/>
                        <a:t>OPTIONS</a:t>
                      </a:r>
                    </a:p>
                  </a:txBody>
                  <a:tcPr/>
                </a:tc>
                <a:extLst>
                  <a:ext uri="{0D108BD9-81ED-4DB2-BD59-A6C34878D82A}">
                    <a16:rowId xmlns:a16="http://schemas.microsoft.com/office/drawing/2014/main" val="10000"/>
                  </a:ext>
                </a:extLst>
              </a:tr>
              <a:tr h="711200">
                <a:tc>
                  <a:txBody>
                    <a:bodyPr/>
                    <a:lstStyle/>
                    <a:p>
                      <a:r>
                        <a:rPr lang="en-US" sz="2400" dirty="0"/>
                        <a:t>Type of relationship</a:t>
                      </a:r>
                    </a:p>
                  </a:txBody>
                  <a:tcPr/>
                </a:tc>
                <a:tc>
                  <a:txBody>
                    <a:bodyPr/>
                    <a:lstStyle/>
                    <a:p>
                      <a:r>
                        <a:rPr lang="en-US" sz="2400" dirty="0"/>
                        <a:t>Formal</a:t>
                      </a:r>
                    </a:p>
                    <a:p>
                      <a:r>
                        <a:rPr lang="en-US" sz="2400" dirty="0"/>
                        <a:t>Informal </a:t>
                      </a:r>
                    </a:p>
                    <a:p>
                      <a:r>
                        <a:rPr lang="en-US" sz="2400" dirty="0"/>
                        <a:t>Both</a:t>
                      </a:r>
                    </a:p>
                  </a:txBody>
                  <a:tcPr/>
                </a:tc>
                <a:extLst>
                  <a:ext uri="{0D108BD9-81ED-4DB2-BD59-A6C34878D82A}">
                    <a16:rowId xmlns:a16="http://schemas.microsoft.com/office/drawing/2014/main" val="10001"/>
                  </a:ext>
                </a:extLst>
              </a:tr>
              <a:tr h="711200">
                <a:tc>
                  <a:txBody>
                    <a:bodyPr/>
                    <a:lstStyle/>
                    <a:p>
                      <a:r>
                        <a:rPr lang="en-US" sz="2400" dirty="0"/>
                        <a:t>Degree of participation</a:t>
                      </a:r>
                    </a:p>
                  </a:txBody>
                  <a:tcPr/>
                </a:tc>
                <a:tc>
                  <a:txBody>
                    <a:bodyPr/>
                    <a:lstStyle/>
                    <a:p>
                      <a:r>
                        <a:rPr lang="en-US" sz="2400" dirty="0"/>
                        <a:t>Customer must be present</a:t>
                      </a:r>
                    </a:p>
                    <a:p>
                      <a:r>
                        <a:rPr lang="en-US" sz="2400" dirty="0"/>
                        <a:t>Customer must start  and finish the service</a:t>
                      </a:r>
                    </a:p>
                    <a:p>
                      <a:r>
                        <a:rPr lang="en-US" sz="2400" dirty="0"/>
                        <a:t>Customer has to start</a:t>
                      </a:r>
                    </a:p>
                    <a:p>
                      <a:r>
                        <a:rPr lang="en-US" sz="2400" dirty="0"/>
                        <a:t>Customer  has to finish</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lstStyle/>
          <a:p>
            <a:r>
              <a:rPr lang="en-US" dirty="0"/>
              <a:t>NATURE OF DEMAND</a:t>
            </a:r>
          </a:p>
          <a:p>
            <a:pPr>
              <a:buNone/>
            </a:pPr>
            <a:endParaRPr lang="en-US" dirty="0"/>
          </a:p>
        </p:txBody>
      </p:sp>
      <p:graphicFrame>
        <p:nvGraphicFramePr>
          <p:cNvPr id="4" name="Table 3"/>
          <p:cNvGraphicFramePr>
            <a:graphicFrameLocks noGrp="1"/>
          </p:cNvGraphicFramePr>
          <p:nvPr/>
        </p:nvGraphicFramePr>
        <p:xfrm>
          <a:off x="1524000" y="1397000"/>
          <a:ext cx="6096000" cy="4779289"/>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573049">
                <a:tc>
                  <a:txBody>
                    <a:bodyPr/>
                    <a:lstStyle/>
                    <a:p>
                      <a:r>
                        <a:rPr lang="en-US" dirty="0"/>
                        <a:t>CATEGORY</a:t>
                      </a:r>
                    </a:p>
                  </a:txBody>
                  <a:tcPr/>
                </a:tc>
                <a:tc>
                  <a:txBody>
                    <a:bodyPr/>
                    <a:lstStyle/>
                    <a:p>
                      <a:r>
                        <a:rPr lang="en-US" dirty="0"/>
                        <a:t>OPTIONS</a:t>
                      </a:r>
                    </a:p>
                  </a:txBody>
                  <a:tcPr/>
                </a:tc>
                <a:extLst>
                  <a:ext uri="{0D108BD9-81ED-4DB2-BD59-A6C34878D82A}">
                    <a16:rowId xmlns:a16="http://schemas.microsoft.com/office/drawing/2014/main" val="10000"/>
                  </a:ext>
                </a:extLst>
              </a:tr>
              <a:tr h="2242365">
                <a:tc>
                  <a:txBody>
                    <a:bodyPr/>
                    <a:lstStyle/>
                    <a:p>
                      <a:r>
                        <a:rPr lang="en-US" sz="2400" dirty="0"/>
                        <a:t>Level of demand </a:t>
                      </a:r>
                    </a:p>
                  </a:txBody>
                  <a:tcPr/>
                </a:tc>
                <a:tc>
                  <a:txBody>
                    <a:bodyPr/>
                    <a:lstStyle/>
                    <a:p>
                      <a:r>
                        <a:rPr lang="en-US" sz="2400" dirty="0"/>
                        <a:t>Demand exceeds capacity</a:t>
                      </a:r>
                    </a:p>
                    <a:p>
                      <a:r>
                        <a:rPr lang="en-US" sz="2400" dirty="0"/>
                        <a:t>Sometimes</a:t>
                      </a:r>
                      <a:r>
                        <a:rPr lang="en-US" sz="2400" baseline="0" dirty="0"/>
                        <a:t> demand exceeds capacity</a:t>
                      </a:r>
                    </a:p>
                    <a:p>
                      <a:r>
                        <a:rPr lang="en-US" sz="2400" baseline="0" dirty="0"/>
                        <a:t>Demand does not exceed capacity</a:t>
                      </a:r>
                      <a:endParaRPr lang="en-US" sz="2400" dirty="0"/>
                    </a:p>
                  </a:txBody>
                  <a:tcPr/>
                </a:tc>
                <a:extLst>
                  <a:ext uri="{0D108BD9-81ED-4DB2-BD59-A6C34878D82A}">
                    <a16:rowId xmlns:a16="http://schemas.microsoft.com/office/drawing/2014/main" val="10001"/>
                  </a:ext>
                </a:extLst>
              </a:tr>
              <a:tr h="1883586">
                <a:tc>
                  <a:txBody>
                    <a:bodyPr/>
                    <a:lstStyle/>
                    <a:p>
                      <a:r>
                        <a:rPr lang="en-US" sz="2400" dirty="0"/>
                        <a:t>Degree of fluctuation</a:t>
                      </a:r>
                    </a:p>
                  </a:txBody>
                  <a:tcPr/>
                </a:tc>
                <a:tc>
                  <a:txBody>
                    <a:bodyPr/>
                    <a:lstStyle/>
                    <a:p>
                      <a:r>
                        <a:rPr lang="en-US" sz="2400" dirty="0"/>
                        <a:t>Wide</a:t>
                      </a:r>
                    </a:p>
                    <a:p>
                      <a:r>
                        <a:rPr lang="en-US" sz="2400" dirty="0"/>
                        <a:t>Narrow</a:t>
                      </a:r>
                    </a:p>
                    <a:p>
                      <a:r>
                        <a:rPr lang="en-US" sz="2400" dirty="0"/>
                        <a:t>Variable</a:t>
                      </a:r>
                    </a:p>
                    <a:p>
                      <a:r>
                        <a:rPr lang="en-US" sz="2400" dirty="0"/>
                        <a:t>No Fluctuation</a:t>
                      </a:r>
                    </a:p>
                    <a:p>
                      <a:endParaRPr lang="en-US" sz="24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69736"/>
          </a:xfrm>
        </p:spPr>
        <p:txBody>
          <a:bodyPr/>
          <a:lstStyle/>
          <a:p>
            <a:r>
              <a:rPr lang="en-US" dirty="0"/>
              <a:t>SERVICE PACKAGE</a:t>
            </a:r>
          </a:p>
          <a:p>
            <a:pPr>
              <a:buNone/>
            </a:pPr>
            <a:endParaRPr lang="en-US" dirty="0"/>
          </a:p>
        </p:txBody>
      </p:sp>
      <p:graphicFrame>
        <p:nvGraphicFramePr>
          <p:cNvPr id="4" name="Table 3"/>
          <p:cNvGraphicFramePr>
            <a:graphicFrameLocks noGrp="1"/>
          </p:cNvGraphicFramePr>
          <p:nvPr/>
        </p:nvGraphicFramePr>
        <p:xfrm>
          <a:off x="609600" y="838200"/>
          <a:ext cx="7696201" cy="5760720"/>
        </p:xfrm>
        <a:graphic>
          <a:graphicData uri="http://schemas.openxmlformats.org/drawingml/2006/table">
            <a:tbl>
              <a:tblPr firstRow="1" bandRow="1">
                <a:tableStyleId>{5C22544A-7EE6-4342-B048-85BDC9FD1C3A}</a:tableStyleId>
              </a:tblPr>
              <a:tblGrid>
                <a:gridCol w="3751898">
                  <a:extLst>
                    <a:ext uri="{9D8B030D-6E8A-4147-A177-3AD203B41FA5}">
                      <a16:colId xmlns:a16="http://schemas.microsoft.com/office/drawing/2014/main" val="20000"/>
                    </a:ext>
                  </a:extLst>
                </a:gridCol>
                <a:gridCol w="3944303">
                  <a:extLst>
                    <a:ext uri="{9D8B030D-6E8A-4147-A177-3AD203B41FA5}">
                      <a16:colId xmlns:a16="http://schemas.microsoft.com/office/drawing/2014/main" val="20001"/>
                    </a:ext>
                  </a:extLst>
                </a:gridCol>
              </a:tblGrid>
              <a:tr h="363702">
                <a:tc>
                  <a:txBody>
                    <a:bodyPr/>
                    <a:lstStyle/>
                    <a:p>
                      <a:r>
                        <a:rPr lang="en-US" dirty="0"/>
                        <a:t>CATEGORY</a:t>
                      </a:r>
                    </a:p>
                  </a:txBody>
                  <a:tcPr/>
                </a:tc>
                <a:tc>
                  <a:txBody>
                    <a:bodyPr/>
                    <a:lstStyle/>
                    <a:p>
                      <a:r>
                        <a:rPr lang="en-US" dirty="0"/>
                        <a:t>OPTIONS</a:t>
                      </a:r>
                    </a:p>
                  </a:txBody>
                  <a:tcPr/>
                </a:tc>
                <a:extLst>
                  <a:ext uri="{0D108BD9-81ED-4DB2-BD59-A6C34878D82A}">
                    <a16:rowId xmlns:a16="http://schemas.microsoft.com/office/drawing/2014/main" val="10000"/>
                  </a:ext>
                </a:extLst>
              </a:tr>
              <a:tr h="1691640">
                <a:tc>
                  <a:txBody>
                    <a:bodyPr/>
                    <a:lstStyle/>
                    <a:p>
                      <a:r>
                        <a:rPr lang="en-US" dirty="0"/>
                        <a:t>No. of</a:t>
                      </a:r>
                      <a:r>
                        <a:rPr lang="en-US" baseline="0" dirty="0"/>
                        <a:t> </a:t>
                      </a:r>
                      <a:r>
                        <a:rPr lang="en-US" dirty="0"/>
                        <a:t>goods and services</a:t>
                      </a:r>
                    </a:p>
                  </a:txBody>
                  <a:tcPr/>
                </a:tc>
                <a:tc>
                  <a:txBody>
                    <a:bodyPr/>
                    <a:lstStyle/>
                    <a:p>
                      <a:r>
                        <a:rPr lang="en-US" dirty="0"/>
                        <a:t>One service</a:t>
                      </a:r>
                    </a:p>
                    <a:p>
                      <a:r>
                        <a:rPr lang="en-US" dirty="0"/>
                        <a:t>One service, one good</a:t>
                      </a:r>
                    </a:p>
                    <a:p>
                      <a:r>
                        <a:rPr lang="en-US" dirty="0"/>
                        <a:t>One service,</a:t>
                      </a:r>
                      <a:r>
                        <a:rPr lang="en-US" baseline="0" dirty="0"/>
                        <a:t> multiple goods</a:t>
                      </a:r>
                    </a:p>
                    <a:p>
                      <a:r>
                        <a:rPr lang="en-US" baseline="0" dirty="0"/>
                        <a:t>Multiple services</a:t>
                      </a:r>
                    </a:p>
                    <a:p>
                      <a:r>
                        <a:rPr lang="en-US" baseline="0" dirty="0"/>
                        <a:t>Multiple services, one good</a:t>
                      </a:r>
                    </a:p>
                    <a:p>
                      <a:r>
                        <a:rPr lang="en-US" dirty="0"/>
                        <a:t>Multiple services,</a:t>
                      </a:r>
                      <a:r>
                        <a:rPr lang="en-US" baseline="0" dirty="0"/>
                        <a:t> multiple goods</a:t>
                      </a:r>
                      <a:endParaRPr lang="en-US" dirty="0"/>
                    </a:p>
                  </a:txBody>
                  <a:tcPr/>
                </a:tc>
                <a:extLst>
                  <a:ext uri="{0D108BD9-81ED-4DB2-BD59-A6C34878D82A}">
                    <a16:rowId xmlns:a16="http://schemas.microsoft.com/office/drawing/2014/main" val="10001"/>
                  </a:ext>
                </a:extLst>
              </a:tr>
              <a:tr h="909254">
                <a:tc>
                  <a:txBody>
                    <a:bodyPr/>
                    <a:lstStyle/>
                    <a:p>
                      <a:r>
                        <a:rPr lang="en-US" dirty="0"/>
                        <a:t>Units of Service</a:t>
                      </a:r>
                    </a:p>
                  </a:txBody>
                  <a:tcPr/>
                </a:tc>
                <a:tc>
                  <a:txBody>
                    <a:bodyPr/>
                    <a:lstStyle/>
                    <a:p>
                      <a:r>
                        <a:rPr lang="en-US" dirty="0"/>
                        <a:t>Defined by situation</a:t>
                      </a:r>
                    </a:p>
                    <a:p>
                      <a:r>
                        <a:rPr lang="en-US" dirty="0"/>
                        <a:t>Defined by time</a:t>
                      </a:r>
                    </a:p>
                    <a:p>
                      <a:r>
                        <a:rPr lang="en-US" dirty="0"/>
                        <a:t>Both</a:t>
                      </a:r>
                    </a:p>
                  </a:txBody>
                  <a:tcPr/>
                </a:tc>
                <a:extLst>
                  <a:ext uri="{0D108BD9-81ED-4DB2-BD59-A6C34878D82A}">
                    <a16:rowId xmlns:a16="http://schemas.microsoft.com/office/drawing/2014/main" val="10002"/>
                  </a:ext>
                </a:extLst>
              </a:tr>
              <a:tr h="909254">
                <a:tc>
                  <a:txBody>
                    <a:bodyPr/>
                    <a:lstStyle/>
                    <a:p>
                      <a:r>
                        <a:rPr lang="en-US" dirty="0"/>
                        <a:t>Degree of Equipment base</a:t>
                      </a:r>
                    </a:p>
                  </a:txBody>
                  <a:tcPr/>
                </a:tc>
                <a:tc>
                  <a:txBody>
                    <a:bodyPr/>
                    <a:lstStyle/>
                    <a:p>
                      <a:r>
                        <a:rPr lang="en-US" dirty="0"/>
                        <a:t>High</a:t>
                      </a:r>
                    </a:p>
                    <a:p>
                      <a:r>
                        <a:rPr lang="en-US" dirty="0"/>
                        <a:t>Medium</a:t>
                      </a:r>
                    </a:p>
                    <a:p>
                      <a:r>
                        <a:rPr lang="en-US" dirty="0"/>
                        <a:t>Low</a:t>
                      </a:r>
                    </a:p>
                  </a:txBody>
                  <a:tcPr/>
                </a:tc>
                <a:extLst>
                  <a:ext uri="{0D108BD9-81ED-4DB2-BD59-A6C34878D82A}">
                    <a16:rowId xmlns:a16="http://schemas.microsoft.com/office/drawing/2014/main" val="10003"/>
                  </a:ext>
                </a:extLst>
              </a:tr>
              <a:tr h="909254">
                <a:tc>
                  <a:txBody>
                    <a:bodyPr/>
                    <a:lstStyle/>
                    <a:p>
                      <a:r>
                        <a:rPr lang="en-US" dirty="0"/>
                        <a:t>Degree of Customisation</a:t>
                      </a:r>
                    </a:p>
                  </a:txBody>
                  <a:tcPr/>
                </a:tc>
                <a:tc>
                  <a:txBody>
                    <a:bodyPr/>
                    <a:lstStyle/>
                    <a:p>
                      <a:r>
                        <a:rPr lang="en-US" dirty="0"/>
                        <a:t>High</a:t>
                      </a:r>
                    </a:p>
                    <a:p>
                      <a:r>
                        <a:rPr lang="en-US" dirty="0"/>
                        <a:t>Medium</a:t>
                      </a:r>
                    </a:p>
                    <a:p>
                      <a:r>
                        <a:rPr lang="en-US" dirty="0"/>
                        <a:t>Low</a:t>
                      </a:r>
                    </a:p>
                  </a:txBody>
                  <a:tcPr/>
                </a:tc>
                <a:extLst>
                  <a:ext uri="{0D108BD9-81ED-4DB2-BD59-A6C34878D82A}">
                    <a16:rowId xmlns:a16="http://schemas.microsoft.com/office/drawing/2014/main" val="10004"/>
                  </a:ext>
                </a:extLst>
              </a:tr>
              <a:tr h="909254">
                <a:tc>
                  <a:txBody>
                    <a:bodyPr/>
                    <a:lstStyle/>
                    <a:p>
                      <a:r>
                        <a:rPr lang="en-US" dirty="0"/>
                        <a:t>Degree of</a:t>
                      </a:r>
                      <a:r>
                        <a:rPr lang="en-US" baseline="0" dirty="0"/>
                        <a:t> Durability</a:t>
                      </a:r>
                      <a:endParaRPr lang="en-US" dirty="0"/>
                    </a:p>
                  </a:txBody>
                  <a:tcPr/>
                </a:tc>
                <a:tc>
                  <a:txBody>
                    <a:bodyPr/>
                    <a:lstStyle/>
                    <a:p>
                      <a:r>
                        <a:rPr lang="en-US" dirty="0"/>
                        <a:t>High </a:t>
                      </a:r>
                    </a:p>
                    <a:p>
                      <a:r>
                        <a:rPr lang="en-US" dirty="0"/>
                        <a:t>Medium</a:t>
                      </a:r>
                    </a:p>
                    <a:p>
                      <a:r>
                        <a:rPr lang="en-US" dirty="0"/>
                        <a:t>Low</a:t>
                      </a: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22136"/>
          </a:xfrm>
        </p:spPr>
        <p:txBody>
          <a:bodyPr/>
          <a:lstStyle/>
          <a:p>
            <a:r>
              <a:rPr lang="en-US" dirty="0"/>
              <a:t>DELIVERY METHOD</a:t>
            </a:r>
          </a:p>
        </p:txBody>
      </p:sp>
      <p:graphicFrame>
        <p:nvGraphicFramePr>
          <p:cNvPr id="4" name="Table 3"/>
          <p:cNvGraphicFramePr>
            <a:graphicFrameLocks noGrp="1"/>
          </p:cNvGraphicFramePr>
          <p:nvPr/>
        </p:nvGraphicFramePr>
        <p:xfrm>
          <a:off x="1447800" y="762001"/>
          <a:ext cx="6096000" cy="59436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04799">
                <a:tc>
                  <a:txBody>
                    <a:bodyPr/>
                    <a:lstStyle/>
                    <a:p>
                      <a:r>
                        <a:rPr lang="en-US" dirty="0"/>
                        <a:t>CATEGORY</a:t>
                      </a:r>
                    </a:p>
                  </a:txBody>
                  <a:tcPr/>
                </a:tc>
                <a:tc>
                  <a:txBody>
                    <a:bodyPr/>
                    <a:lstStyle/>
                    <a:p>
                      <a:r>
                        <a:rPr lang="en-US" dirty="0"/>
                        <a:t>OPTIONS</a:t>
                      </a:r>
                    </a:p>
                  </a:txBody>
                  <a:tcPr/>
                </a:tc>
                <a:extLst>
                  <a:ext uri="{0D108BD9-81ED-4DB2-BD59-A6C34878D82A}">
                    <a16:rowId xmlns:a16="http://schemas.microsoft.com/office/drawing/2014/main" val="10000"/>
                  </a:ext>
                </a:extLst>
              </a:tr>
              <a:tr h="548641">
                <a:tc>
                  <a:txBody>
                    <a:bodyPr/>
                    <a:lstStyle/>
                    <a:p>
                      <a:r>
                        <a:rPr lang="en-US" dirty="0"/>
                        <a:t>Availability of service</a:t>
                      </a:r>
                    </a:p>
                  </a:txBody>
                  <a:tcPr/>
                </a:tc>
                <a:tc>
                  <a:txBody>
                    <a:bodyPr/>
                    <a:lstStyle/>
                    <a:p>
                      <a:r>
                        <a:rPr lang="en-US" dirty="0"/>
                        <a:t>One site</a:t>
                      </a:r>
                    </a:p>
                    <a:p>
                      <a:r>
                        <a:rPr lang="en-US" dirty="0"/>
                        <a:t>Multiple sites</a:t>
                      </a:r>
                    </a:p>
                  </a:txBody>
                  <a:tcPr/>
                </a:tc>
                <a:extLst>
                  <a:ext uri="{0D108BD9-81ED-4DB2-BD59-A6C34878D82A}">
                    <a16:rowId xmlns:a16="http://schemas.microsoft.com/office/drawing/2014/main" val="10001"/>
                  </a:ext>
                </a:extLst>
              </a:tr>
              <a:tr h="822961">
                <a:tc>
                  <a:txBody>
                    <a:bodyPr/>
                    <a:lstStyle/>
                    <a:p>
                      <a:r>
                        <a:rPr lang="en-US" dirty="0"/>
                        <a:t>Nature of Delivery</a:t>
                      </a:r>
                    </a:p>
                  </a:txBody>
                  <a:tcPr/>
                </a:tc>
                <a:tc>
                  <a:txBody>
                    <a:bodyPr/>
                    <a:lstStyle/>
                    <a:p>
                      <a:r>
                        <a:rPr lang="en-US" dirty="0"/>
                        <a:t>Continuous </a:t>
                      </a:r>
                    </a:p>
                    <a:p>
                      <a:r>
                        <a:rPr lang="en-US" dirty="0"/>
                        <a:t>Discrete</a:t>
                      </a:r>
                    </a:p>
                    <a:p>
                      <a:r>
                        <a:rPr lang="en-US" dirty="0"/>
                        <a:t>Both</a:t>
                      </a:r>
                    </a:p>
                  </a:txBody>
                  <a:tcPr/>
                </a:tc>
                <a:extLst>
                  <a:ext uri="{0D108BD9-81ED-4DB2-BD59-A6C34878D82A}">
                    <a16:rowId xmlns:a16="http://schemas.microsoft.com/office/drawing/2014/main" val="10002"/>
                  </a:ext>
                </a:extLst>
              </a:tr>
              <a:tr h="830556">
                <a:tc>
                  <a:txBody>
                    <a:bodyPr/>
                    <a:lstStyle/>
                    <a:p>
                      <a:r>
                        <a:rPr lang="en-US" dirty="0"/>
                        <a:t>Type of Consumption</a:t>
                      </a:r>
                    </a:p>
                  </a:txBody>
                  <a:tcPr/>
                </a:tc>
                <a:tc>
                  <a:txBody>
                    <a:bodyPr/>
                    <a:lstStyle/>
                    <a:p>
                      <a:r>
                        <a:rPr lang="en-US" dirty="0"/>
                        <a:t>Independent</a:t>
                      </a:r>
                    </a:p>
                    <a:p>
                      <a:r>
                        <a:rPr lang="en-US" dirty="0"/>
                        <a:t>Collective</a:t>
                      </a:r>
                    </a:p>
                    <a:p>
                      <a:r>
                        <a:rPr lang="en-US" dirty="0"/>
                        <a:t>Both</a:t>
                      </a:r>
                    </a:p>
                  </a:txBody>
                  <a:tcPr/>
                </a:tc>
                <a:extLst>
                  <a:ext uri="{0D108BD9-81ED-4DB2-BD59-A6C34878D82A}">
                    <a16:rowId xmlns:a16="http://schemas.microsoft.com/office/drawing/2014/main" val="10003"/>
                  </a:ext>
                </a:extLst>
              </a:tr>
              <a:tr h="2865788">
                <a:tc>
                  <a:txBody>
                    <a:bodyPr/>
                    <a:lstStyle/>
                    <a:p>
                      <a:r>
                        <a:rPr lang="en-US" dirty="0"/>
                        <a:t>Allocation of capacity</a:t>
                      </a:r>
                    </a:p>
                  </a:txBody>
                  <a:tcPr/>
                </a:tc>
                <a:tc>
                  <a:txBody>
                    <a:bodyPr/>
                    <a:lstStyle/>
                    <a:p>
                      <a:r>
                        <a:rPr lang="en-US" dirty="0"/>
                        <a:t>Reservation</a:t>
                      </a:r>
                    </a:p>
                    <a:p>
                      <a:r>
                        <a:rPr lang="en-US" dirty="0"/>
                        <a:t>Order-of-arrival</a:t>
                      </a:r>
                    </a:p>
                    <a:p>
                      <a:r>
                        <a:rPr lang="en-US" dirty="0"/>
                        <a:t>Preferential</a:t>
                      </a:r>
                    </a:p>
                    <a:p>
                      <a:r>
                        <a:rPr lang="en-US" dirty="0"/>
                        <a:t>Reservation</a:t>
                      </a:r>
                      <a:r>
                        <a:rPr lang="en-US" baseline="0" dirty="0"/>
                        <a:t> and order-of-arrival</a:t>
                      </a:r>
                    </a:p>
                    <a:p>
                      <a:r>
                        <a:rPr lang="en-US" baseline="0" dirty="0"/>
                        <a:t>Reservation and Preferential</a:t>
                      </a:r>
                    </a:p>
                    <a:p>
                      <a:r>
                        <a:rPr lang="en-US" baseline="0" dirty="0"/>
                        <a:t>Order-of-arrival and preferential</a:t>
                      </a:r>
                    </a:p>
                    <a:p>
                      <a:r>
                        <a:rPr lang="en-US" baseline="0" dirty="0"/>
                        <a:t>Reservation, order-of-arrival and preferential</a:t>
                      </a:r>
                      <a:endParaRPr lang="en-US"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rmAutofit fontScale="90000"/>
          </a:bodyPr>
          <a:lstStyle/>
          <a:p>
            <a:r>
              <a:rPr lang="en-US" dirty="0"/>
              <a:t>MARKETING MIX IN SERVICES</a:t>
            </a:r>
          </a:p>
        </p:txBody>
      </p:sp>
      <p:sp>
        <p:nvSpPr>
          <p:cNvPr id="3" name="Content Placeholder 2"/>
          <p:cNvSpPr>
            <a:spLocks noGrp="1"/>
          </p:cNvSpPr>
          <p:nvPr>
            <p:ph idx="1"/>
          </p:nvPr>
        </p:nvSpPr>
        <p:spPr>
          <a:xfrm>
            <a:off x="457200" y="1524000"/>
            <a:ext cx="8229600" cy="5050536"/>
          </a:xfrm>
        </p:spPr>
        <p:txBody>
          <a:bodyPr/>
          <a:lstStyle/>
          <a:p>
            <a:r>
              <a:rPr lang="en-US" dirty="0"/>
              <a:t>The core of marketing is considered to be the marketing mix. This term was first introduced by Prof. Neil H. Borden of the Harvard Business School. Different mixes can be designed by the marketers to fight the competition. It is a set of marketing tools for a firm to pursue its marketing objectives. </a:t>
            </a:r>
          </a:p>
          <a:p>
            <a:r>
              <a:rPr lang="en-US" dirty="0"/>
              <a:t>Mc Carthy clarified that customer is not a part of marketing mix rather he is the target of all the marketing efforts.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35" name="Rectangle 11"/>
          <p:cNvSpPr>
            <a:spLocks noGrp="1" noChangeArrowheads="1"/>
          </p:cNvSpPr>
          <p:nvPr>
            <p:ph type="title"/>
          </p:nvPr>
        </p:nvSpPr>
        <p:spPr/>
        <p:txBody>
          <a:bodyPr>
            <a:normAutofit/>
          </a:bodyPr>
          <a:lstStyle/>
          <a:p>
            <a:r>
              <a:rPr lang="en-US"/>
              <a:t>What is Service? The New View</a:t>
            </a:r>
          </a:p>
        </p:txBody>
      </p:sp>
      <p:sp>
        <p:nvSpPr>
          <p:cNvPr id="52236" name="Rectangle 12"/>
          <p:cNvSpPr>
            <a:spLocks noGrp="1" noChangeArrowheads="1"/>
          </p:cNvSpPr>
          <p:nvPr>
            <p:ph idx="1"/>
          </p:nvPr>
        </p:nvSpPr>
        <p:spPr/>
        <p:txBody>
          <a:bodyPr/>
          <a:lstStyle/>
          <a:p>
            <a:r>
              <a:rPr lang="en-US" sz="2400"/>
              <a:t>Service includes every interaction between any customer and anyone representing the company, including:</a:t>
            </a:r>
          </a:p>
          <a:p>
            <a:endParaRPr lang="en-US" sz="2400"/>
          </a:p>
        </p:txBody>
      </p:sp>
      <p:graphicFrame>
        <p:nvGraphicFramePr>
          <p:cNvPr id="17" name="Diagram 16"/>
          <p:cNvGraphicFramePr/>
          <p:nvPr/>
        </p:nvGraphicFramePr>
        <p:xfrm>
          <a:off x="2286000" y="2208522"/>
          <a:ext cx="5486400" cy="4338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2230" name="TextBox 18"/>
          <p:cNvSpPr txBox="1">
            <a:spLocks noChangeArrowheads="1"/>
          </p:cNvSpPr>
          <p:nvPr/>
        </p:nvSpPr>
        <p:spPr bwMode="auto">
          <a:xfrm>
            <a:off x="4114800" y="4267200"/>
            <a:ext cx="1846263" cy="519113"/>
          </a:xfrm>
          <a:prstGeom prst="rect">
            <a:avLst/>
          </a:prstGeom>
          <a:noFill/>
          <a:ln w="9525">
            <a:noFill/>
            <a:miter lim="800000"/>
            <a:headEnd/>
            <a:tailEnd/>
          </a:ln>
        </p:spPr>
        <p:txBody>
          <a:bodyPr wrap="none">
            <a:spAutoFit/>
          </a:bodyPr>
          <a:lstStyle/>
          <a:p>
            <a:pPr algn="l"/>
            <a:r>
              <a:rPr lang="en-US" b="1">
                <a:effectLst/>
              </a:rPr>
              <a:t>Customer</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dirty="0"/>
              <a:t>IMPORTANCE OF MARKETING MIX</a:t>
            </a:r>
          </a:p>
        </p:txBody>
      </p:sp>
      <p:sp>
        <p:nvSpPr>
          <p:cNvPr id="3" name="Content Placeholder 2"/>
          <p:cNvSpPr>
            <a:spLocks noGrp="1"/>
          </p:cNvSpPr>
          <p:nvPr>
            <p:ph idx="1"/>
          </p:nvPr>
        </p:nvSpPr>
        <p:spPr>
          <a:xfrm>
            <a:off x="457200" y="1600200"/>
            <a:ext cx="8229600" cy="4974336"/>
          </a:xfrm>
        </p:spPr>
        <p:txBody>
          <a:bodyPr>
            <a:normAutofit lnSpcReduction="10000"/>
          </a:bodyPr>
          <a:lstStyle/>
          <a:p>
            <a:r>
              <a:rPr lang="en-US" dirty="0"/>
              <a:t>The services marketing mix comstitutes the variables, service firms can manage in order to produce sales and profit. </a:t>
            </a:r>
          </a:p>
          <a:p>
            <a:r>
              <a:rPr lang="en-US" dirty="0"/>
              <a:t> These variables can be used to differentiate a firm from its competitors and to build a competitive advantage.</a:t>
            </a:r>
          </a:p>
          <a:p>
            <a:r>
              <a:rPr lang="en-US" dirty="0"/>
              <a:t>This mix helps to achieve the corporate goals. </a:t>
            </a:r>
          </a:p>
          <a:p>
            <a:r>
              <a:rPr lang="en-US" dirty="0"/>
              <a:t>But it was observed that 4 P’s of marketing mix have certain limitations in the case of services. So, Judd came out with another P-People and Mc Grarth added two more-Physical facilities and process Management.     .......contd.</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normAutofit/>
          </a:bodyPr>
          <a:lstStyle/>
          <a:p>
            <a:r>
              <a:rPr lang="en-US" dirty="0"/>
              <a:t>.....contd</a:t>
            </a:r>
          </a:p>
        </p:txBody>
      </p:sp>
      <p:sp>
        <p:nvSpPr>
          <p:cNvPr id="3" name="Content Placeholder 2"/>
          <p:cNvSpPr>
            <a:spLocks noGrp="1"/>
          </p:cNvSpPr>
          <p:nvPr>
            <p:ph idx="1"/>
          </p:nvPr>
        </p:nvSpPr>
        <p:spPr>
          <a:xfrm>
            <a:off x="457200" y="1752600"/>
            <a:ext cx="8229600" cy="4821936"/>
          </a:xfrm>
        </p:spPr>
        <p:txBody>
          <a:bodyPr/>
          <a:lstStyle/>
          <a:p>
            <a:r>
              <a:rPr lang="en-US" dirty="0"/>
              <a:t>To serve the customers better, service organisation have to identify an appropriate target market segment, identify the services that satisfy the segment’s needs , they have to position themselves in the market place in relation to their competitors and they have to promote their services effectively.</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normAutofit fontScale="90000"/>
          </a:bodyPr>
          <a:lstStyle/>
          <a:p>
            <a:r>
              <a:rPr lang="en-US" dirty="0"/>
              <a:t>SUCCESS FACTORS FOR SERVICE ORGANISATIONS</a:t>
            </a:r>
          </a:p>
        </p:txBody>
      </p:sp>
      <p:sp>
        <p:nvSpPr>
          <p:cNvPr id="3" name="Content Placeholder 2"/>
          <p:cNvSpPr>
            <a:spLocks noGrp="1"/>
          </p:cNvSpPr>
          <p:nvPr>
            <p:ph idx="1"/>
          </p:nvPr>
        </p:nvSpPr>
        <p:spPr>
          <a:xfrm>
            <a:off x="457200" y="1676400"/>
            <a:ext cx="8229600" cy="4898136"/>
          </a:xfrm>
        </p:spPr>
        <p:txBody>
          <a:bodyPr/>
          <a:lstStyle/>
          <a:p>
            <a:r>
              <a:rPr lang="en-US" dirty="0"/>
              <a:t>Clear positioning strategy</a:t>
            </a:r>
          </a:p>
          <a:p>
            <a:r>
              <a:rPr lang="en-US" dirty="0"/>
              <a:t>Outlining the elements of the product package</a:t>
            </a:r>
          </a:p>
          <a:p>
            <a:r>
              <a:rPr lang="en-US" dirty="0"/>
              <a:t>Emphasis on quality</a:t>
            </a:r>
          </a:p>
          <a:p>
            <a:r>
              <a:rPr lang="en-US" dirty="0"/>
              <a:t>Customer Retention</a:t>
            </a:r>
          </a:p>
          <a:p>
            <a:r>
              <a:rPr lang="en-US" dirty="0"/>
              <a:t>Capturing and using customer data</a:t>
            </a:r>
          </a:p>
          <a:p>
            <a:r>
              <a:rPr lang="en-US" dirty="0"/>
              <a:t> Close interaction among marketing operations and human resources</a:t>
            </a:r>
          </a:p>
          <a:p>
            <a:r>
              <a:rPr lang="en-US" dirty="0"/>
              <a:t>Soliciting Feedback from customers and employees</a:t>
            </a:r>
          </a:p>
          <a:p>
            <a:r>
              <a:rPr lang="en-US"/>
              <a:t>Top management Commitment</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990600"/>
          </a:xfrm>
        </p:spPr>
        <p:txBody>
          <a:bodyPr>
            <a:normAutofit fontScale="90000"/>
          </a:bodyPr>
          <a:lstStyle/>
          <a:p>
            <a:r>
              <a:rPr lang="en-US" dirty="0"/>
              <a:t>THE FIRST ‘P’ :SERVICE PRODUCT OR PACKAGE</a:t>
            </a:r>
          </a:p>
        </p:txBody>
      </p:sp>
      <p:sp>
        <p:nvSpPr>
          <p:cNvPr id="3" name="Content Placeholder 2"/>
          <p:cNvSpPr>
            <a:spLocks noGrp="1"/>
          </p:cNvSpPr>
          <p:nvPr>
            <p:ph idx="1"/>
          </p:nvPr>
        </p:nvSpPr>
        <p:spPr>
          <a:xfrm>
            <a:off x="457200" y="1905000"/>
            <a:ext cx="8229600" cy="4669536"/>
          </a:xfrm>
        </p:spPr>
        <p:txBody>
          <a:bodyPr/>
          <a:lstStyle/>
          <a:p>
            <a:r>
              <a:rPr lang="en-US" dirty="0"/>
              <a:t>Product is anything which is offered to the market for exchange or consumption. Kotler has identified 5 levels of a product:</a:t>
            </a:r>
          </a:p>
          <a:p>
            <a:pPr marL="624078" indent="-514350">
              <a:buFont typeface="+mj-lt"/>
              <a:buAutoNum type="arabicPeriod"/>
            </a:pPr>
            <a:r>
              <a:rPr lang="en-US" dirty="0"/>
              <a:t>CORE BENEFIT: It is the fundamental benefit that the customer is buying. Eg. In hotel, rest is the core benefit.</a:t>
            </a:r>
          </a:p>
          <a:p>
            <a:pPr marL="624078" indent="-514350">
              <a:buFont typeface="+mj-lt"/>
              <a:buAutoNum type="arabicPeriod"/>
            </a:pPr>
            <a:r>
              <a:rPr lang="en-US" dirty="0"/>
              <a:t>BASIC SERVICE: These are the basic and functional features of a service which consumers assume to be present. Eg. In hotel, bed and bathroom is the basic service.</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36336"/>
          </a:xfrm>
        </p:spPr>
        <p:txBody>
          <a:bodyPr/>
          <a:lstStyle/>
          <a:p>
            <a:pPr marL="624078" indent="-514350">
              <a:buNone/>
            </a:pPr>
            <a:r>
              <a:rPr lang="en-US" dirty="0"/>
              <a:t>3. EXPECTED SERVICE: It is the set of attributes/conditions, the buyer normally expects. Eg. Clean room, towel, silence.</a:t>
            </a:r>
          </a:p>
          <a:p>
            <a:pPr marL="624078" indent="-514350">
              <a:buNone/>
            </a:pPr>
            <a:r>
              <a:rPr lang="en-US" dirty="0"/>
              <a:t>4. AUGMENTED SERVICE: These meet the customer’s desires beyond expectations and it helps to differentiate the service from the competitors. Eg. In hotel, music, prompt room service, etc.</a:t>
            </a:r>
          </a:p>
          <a:p>
            <a:pPr marL="624078" indent="-514350">
              <a:buNone/>
            </a:pPr>
            <a:r>
              <a:rPr lang="en-US" dirty="0"/>
              <a:t>5. POTENTIAL SERVICE: At t is level, firm tries to delight the customer. It also includes the futuristic product developments. Eg. A hotel initially into boarding and lodging may expand itself into resort and provide sight seeing tours.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normAutofit fontScale="90000"/>
          </a:bodyPr>
          <a:lstStyle/>
          <a:p>
            <a:r>
              <a:rPr lang="en-US" dirty="0"/>
              <a:t>WAYS TO DIFFERENTIATE THE SERVICE</a:t>
            </a:r>
          </a:p>
        </p:txBody>
      </p:sp>
      <p:sp>
        <p:nvSpPr>
          <p:cNvPr id="3" name="Content Placeholder 2"/>
          <p:cNvSpPr>
            <a:spLocks noGrp="1"/>
          </p:cNvSpPr>
          <p:nvPr>
            <p:ph idx="1"/>
          </p:nvPr>
        </p:nvSpPr>
        <p:spPr>
          <a:xfrm>
            <a:off x="457200" y="1447800"/>
            <a:ext cx="8229600" cy="5126736"/>
          </a:xfrm>
        </p:spPr>
        <p:txBody>
          <a:bodyPr>
            <a:normAutofit/>
          </a:bodyPr>
          <a:lstStyle/>
          <a:p>
            <a:r>
              <a:rPr lang="en-US" dirty="0"/>
              <a:t>The holistic model of augmented service can help to differentiate the service. The following elements can be included:</a:t>
            </a:r>
          </a:p>
          <a:p>
            <a:r>
              <a:rPr lang="en-US" dirty="0"/>
              <a:t>Number and skills of personnel</a:t>
            </a:r>
          </a:p>
          <a:p>
            <a:r>
              <a:rPr lang="en-US" dirty="0"/>
              <a:t>Working hours and time used in performing various tasks</a:t>
            </a:r>
          </a:p>
          <a:p>
            <a:r>
              <a:rPr lang="en-US" dirty="0"/>
              <a:t>Location of service outlet</a:t>
            </a:r>
          </a:p>
          <a:p>
            <a:r>
              <a:rPr lang="en-US" dirty="0"/>
              <a:t>Infrastructure and documentation</a:t>
            </a:r>
          </a:p>
          <a:p>
            <a:r>
              <a:rPr lang="en-US" dirty="0"/>
              <a:t>Interactive communication between employees and customers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lstStyle/>
          <a:p>
            <a:r>
              <a:rPr lang="en-US" dirty="0"/>
              <a:t>Interactions with the physical and technical resources needed in the service process</a:t>
            </a:r>
          </a:p>
          <a:p>
            <a:r>
              <a:rPr lang="en-US" dirty="0"/>
              <a:t>How well the customer is aware about the process of service delivery and his/ her role .</a:t>
            </a:r>
          </a:p>
          <a:p>
            <a:r>
              <a:rPr lang="en-US" dirty="0"/>
              <a:t>How well is the customer prepared to share information</a:t>
            </a:r>
          </a:p>
          <a:p>
            <a:r>
              <a:rPr lang="en-US" dirty="0"/>
              <a:t>How well is the customer willing to use the service equipment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90600"/>
          </a:xfrm>
        </p:spPr>
        <p:txBody>
          <a:bodyPr>
            <a:normAutofit fontScale="90000"/>
          </a:bodyPr>
          <a:lstStyle/>
          <a:p>
            <a:r>
              <a:rPr lang="en-US" dirty="0"/>
              <a:t>DEVELOPING NEW SERVICE OFFERING</a:t>
            </a:r>
          </a:p>
        </p:txBody>
      </p:sp>
      <p:sp>
        <p:nvSpPr>
          <p:cNvPr id="3" name="Content Placeholder 2"/>
          <p:cNvSpPr>
            <a:spLocks noGrp="1"/>
          </p:cNvSpPr>
          <p:nvPr>
            <p:ph idx="1"/>
          </p:nvPr>
        </p:nvSpPr>
        <p:spPr>
          <a:xfrm>
            <a:off x="457200" y="1143000"/>
            <a:ext cx="8229600" cy="5715000"/>
          </a:xfrm>
        </p:spPr>
        <p:txBody>
          <a:bodyPr>
            <a:normAutofit fontScale="92500" lnSpcReduction="10000"/>
          </a:bodyPr>
          <a:lstStyle/>
          <a:p>
            <a:r>
              <a:rPr lang="en-US" dirty="0"/>
              <a:t>It involves five steps:</a:t>
            </a:r>
          </a:p>
          <a:p>
            <a:r>
              <a:rPr lang="en-US" dirty="0"/>
              <a:t>CONSUMER BENEFIT CONCEPT: It is to assess the benefits a customer is seeking</a:t>
            </a:r>
          </a:p>
          <a:p>
            <a:r>
              <a:rPr lang="en-US" dirty="0"/>
              <a:t>SERVICE CONCEPT: in this the consumer benefits have to be differentiated so as to define what benefits the firm would offer</a:t>
            </a:r>
          </a:p>
          <a:p>
            <a:r>
              <a:rPr lang="en-US" dirty="0"/>
              <a:t>SERVICE OFFER: In this the service elements, service forms, service levels and quantity has to be defined.</a:t>
            </a:r>
          </a:p>
          <a:p>
            <a:r>
              <a:rPr lang="en-US" dirty="0"/>
              <a:t>SERVICE DELIVERY SYSTEM: In this the processes, people and facilities have to be developed so as to delivery right quality of service.</a:t>
            </a:r>
          </a:p>
          <a:p>
            <a:r>
              <a:rPr lang="en-US" dirty="0"/>
              <a:t>MANAGING IMAGE AND COMMUNICATION: It is done to support and enhance the image of service offering.</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lstStyle/>
          <a:p>
            <a:r>
              <a:rPr lang="en-US" dirty="0"/>
              <a:t>THE SECOND ‘P’ : PRICING</a:t>
            </a:r>
          </a:p>
        </p:txBody>
      </p:sp>
      <p:sp>
        <p:nvSpPr>
          <p:cNvPr id="3" name="Content Placeholder 2"/>
          <p:cNvSpPr>
            <a:spLocks noGrp="1"/>
          </p:cNvSpPr>
          <p:nvPr>
            <p:ph idx="1"/>
          </p:nvPr>
        </p:nvSpPr>
        <p:spPr>
          <a:xfrm>
            <a:off x="457200" y="1752600"/>
            <a:ext cx="8229600" cy="4821936"/>
          </a:xfrm>
        </p:spPr>
        <p:txBody>
          <a:bodyPr>
            <a:normAutofit/>
          </a:bodyPr>
          <a:lstStyle/>
          <a:p>
            <a:r>
              <a:rPr lang="en-US" dirty="0"/>
              <a:t>This element relates to the acceptance and quality of a service. It reflects the value attached to the service by the service provider and correspond with the customer’s perception.</a:t>
            </a:r>
          </a:p>
          <a:p>
            <a:pPr>
              <a:buNone/>
            </a:pPr>
            <a:endParaRPr lang="en-US" dirty="0"/>
          </a:p>
          <a:p>
            <a:r>
              <a:rPr lang="en-US" dirty="0"/>
              <a:t>This component also determines the revenue of the firm. Different methods of pricing are followed by different firms depending upon the following objectives:                                  </a:t>
            </a:r>
          </a:p>
          <a:p>
            <a:pPr>
              <a:buNone/>
            </a:pPr>
            <a:r>
              <a:rPr lang="en-US" dirty="0"/>
              <a:t>                                               .....................contd.</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324600"/>
          </a:xfrm>
        </p:spPr>
        <p:txBody>
          <a:bodyPr>
            <a:normAutofit lnSpcReduction="10000"/>
          </a:bodyPr>
          <a:lstStyle/>
          <a:p>
            <a:pPr marL="624078" indent="-514350">
              <a:buNone/>
            </a:pPr>
            <a:r>
              <a:rPr lang="en-US" dirty="0"/>
              <a:t>.........contd.</a:t>
            </a:r>
          </a:p>
          <a:p>
            <a:pPr marL="624078" indent="-514350">
              <a:buNone/>
            </a:pPr>
            <a:endParaRPr lang="en-US" dirty="0"/>
          </a:p>
          <a:p>
            <a:pPr marL="624078" indent="-514350">
              <a:buFont typeface="+mj-lt"/>
              <a:buAutoNum type="arabicPeriod"/>
            </a:pPr>
            <a:r>
              <a:rPr lang="en-US" dirty="0"/>
              <a:t>Planned market position for the service product as price affects the market position as well as the customer’s positioning.</a:t>
            </a:r>
          </a:p>
          <a:p>
            <a:pPr marL="624078" indent="-514350">
              <a:buFont typeface="+mj-lt"/>
              <a:buAutoNum type="arabicPeriod"/>
            </a:pPr>
            <a:r>
              <a:rPr lang="en-US" dirty="0"/>
              <a:t>Stage of the life cycle of the service product. Eg. When no competition-charge high price, when tough competition then low price.</a:t>
            </a:r>
          </a:p>
          <a:p>
            <a:pPr marL="624078" indent="-514350">
              <a:buFont typeface="+mj-lt"/>
              <a:buAutoNum type="arabicPeriod"/>
            </a:pPr>
            <a:r>
              <a:rPr lang="en-US" dirty="0"/>
              <a:t>The competitive situation should be studied  from the view of inter-brand and service providing same satisfaction. Eg. One airline has to compete with another airline as well as good railway service on the same route.</a:t>
            </a:r>
          </a:p>
          <a:p>
            <a:pPr marL="624078" indent="-514350">
              <a:buFont typeface="+mj-lt"/>
              <a:buAutoNum type="arabicPeriod"/>
            </a:pPr>
            <a:r>
              <a:rPr lang="en-US" dirty="0"/>
              <a:t>What is the role of pricing in the overall marketing strategy?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609600"/>
            <a:ext cx="8229600" cy="914400"/>
          </a:xfrm>
        </p:spPr>
        <p:txBody>
          <a:bodyPr>
            <a:normAutofit/>
          </a:bodyPr>
          <a:lstStyle/>
          <a:p>
            <a:r>
              <a:rPr lang="en-US" dirty="0"/>
              <a:t>Examples of Service Industries</a:t>
            </a:r>
          </a:p>
        </p:txBody>
      </p:sp>
      <p:sp>
        <p:nvSpPr>
          <p:cNvPr id="24579" name="Rectangle 3"/>
          <p:cNvSpPr>
            <a:spLocks noGrp="1" noChangeArrowheads="1"/>
          </p:cNvSpPr>
          <p:nvPr>
            <p:ph idx="1"/>
          </p:nvPr>
        </p:nvSpPr>
        <p:spPr>
          <a:xfrm>
            <a:off x="457200" y="1524000"/>
            <a:ext cx="8229600" cy="5050536"/>
          </a:xfrm>
        </p:spPr>
        <p:txBody>
          <a:bodyPr>
            <a:noAutofit/>
          </a:bodyPr>
          <a:lstStyle/>
          <a:p>
            <a:pPr>
              <a:lnSpc>
                <a:spcPct val="80000"/>
              </a:lnSpc>
            </a:pPr>
            <a:r>
              <a:rPr lang="en-US" sz="2400" dirty="0"/>
              <a:t>Health Care</a:t>
            </a:r>
          </a:p>
          <a:p>
            <a:pPr lvl="1">
              <a:lnSpc>
                <a:spcPct val="80000"/>
              </a:lnSpc>
            </a:pPr>
            <a:r>
              <a:rPr lang="en-US" sz="2400" dirty="0"/>
              <a:t>hospital, medical practice, dentistry, eye care</a:t>
            </a:r>
          </a:p>
          <a:p>
            <a:pPr>
              <a:lnSpc>
                <a:spcPct val="80000"/>
              </a:lnSpc>
            </a:pPr>
            <a:r>
              <a:rPr lang="en-US" sz="2400" dirty="0"/>
              <a:t>Professional Services</a:t>
            </a:r>
          </a:p>
          <a:p>
            <a:pPr lvl="1">
              <a:lnSpc>
                <a:spcPct val="80000"/>
              </a:lnSpc>
            </a:pPr>
            <a:r>
              <a:rPr lang="en-US" sz="2400" dirty="0"/>
              <a:t>accounting, legal, architectural</a:t>
            </a:r>
          </a:p>
          <a:p>
            <a:pPr>
              <a:lnSpc>
                <a:spcPct val="80000"/>
              </a:lnSpc>
            </a:pPr>
            <a:r>
              <a:rPr lang="en-US" sz="2400" dirty="0"/>
              <a:t>Financial Services</a:t>
            </a:r>
          </a:p>
          <a:p>
            <a:pPr lvl="1">
              <a:lnSpc>
                <a:spcPct val="80000"/>
              </a:lnSpc>
            </a:pPr>
            <a:r>
              <a:rPr lang="en-US" sz="2400" dirty="0"/>
              <a:t>banking, investment advising, insurance</a:t>
            </a:r>
          </a:p>
          <a:p>
            <a:pPr>
              <a:lnSpc>
                <a:spcPct val="80000"/>
              </a:lnSpc>
            </a:pPr>
            <a:r>
              <a:rPr lang="en-US" sz="2400" dirty="0"/>
              <a:t>Hospitality</a:t>
            </a:r>
          </a:p>
          <a:p>
            <a:pPr lvl="1">
              <a:lnSpc>
                <a:spcPct val="80000"/>
              </a:lnSpc>
            </a:pPr>
            <a:r>
              <a:rPr lang="en-US" sz="2400" dirty="0"/>
              <a:t>restaurant, hotel/motel, bed &amp; breakfast </a:t>
            </a:r>
          </a:p>
          <a:p>
            <a:pPr lvl="1">
              <a:lnSpc>
                <a:spcPct val="80000"/>
              </a:lnSpc>
            </a:pPr>
            <a:r>
              <a:rPr lang="en-US" sz="2400" dirty="0"/>
              <a:t>ski resort, rafting</a:t>
            </a:r>
          </a:p>
          <a:p>
            <a:pPr>
              <a:lnSpc>
                <a:spcPct val="80000"/>
              </a:lnSpc>
            </a:pPr>
            <a:r>
              <a:rPr lang="en-US" sz="2400" dirty="0"/>
              <a:t>Travel</a:t>
            </a:r>
          </a:p>
          <a:p>
            <a:pPr lvl="1">
              <a:lnSpc>
                <a:spcPct val="80000"/>
              </a:lnSpc>
            </a:pPr>
            <a:r>
              <a:rPr lang="en-US" sz="2400" dirty="0"/>
              <a:t>airline, travel agency, theme park</a:t>
            </a:r>
          </a:p>
          <a:p>
            <a:pPr>
              <a:lnSpc>
                <a:spcPct val="80000"/>
              </a:lnSpc>
            </a:pPr>
            <a:r>
              <a:rPr lang="en-US" sz="2400" dirty="0"/>
              <a:t>Others</a:t>
            </a:r>
          </a:p>
          <a:p>
            <a:pPr lvl="1">
              <a:lnSpc>
                <a:spcPct val="80000"/>
              </a:lnSpc>
            </a:pPr>
            <a:r>
              <a:rPr lang="en-US" sz="2400" dirty="0"/>
              <a:t>hair styling, pest control, plumbing, lawn maintenance, counseling services, health club, interior design</a:t>
            </a:r>
          </a:p>
          <a:p>
            <a:pPr>
              <a:lnSpc>
                <a:spcPct val="80000"/>
              </a:lnSpc>
            </a:pPr>
            <a:endParaRPr lang="en-US" sz="2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SERVICE PRICING</a:t>
            </a:r>
          </a:p>
        </p:txBody>
      </p:sp>
      <p:sp>
        <p:nvSpPr>
          <p:cNvPr id="3" name="Content Placeholder 2"/>
          <p:cNvSpPr>
            <a:spLocks noGrp="1"/>
          </p:cNvSpPr>
          <p:nvPr>
            <p:ph idx="1"/>
          </p:nvPr>
        </p:nvSpPr>
        <p:spPr/>
        <p:txBody>
          <a:bodyPr/>
          <a:lstStyle/>
          <a:p>
            <a:pPr marL="681228" indent="-571500">
              <a:buFont typeface="+mj-lt"/>
              <a:buAutoNum type="romanUcPeriod"/>
            </a:pPr>
            <a:r>
              <a:rPr lang="en-US" dirty="0"/>
              <a:t>The pricing strategy should be such, that can handle demand fluctuations successfully.</a:t>
            </a:r>
          </a:p>
          <a:p>
            <a:pPr marL="681228" indent="-571500">
              <a:buFont typeface="+mj-lt"/>
              <a:buAutoNum type="romanUcPeriod"/>
            </a:pPr>
            <a:r>
              <a:rPr lang="en-US" dirty="0"/>
              <a:t>Services prices should be based on costs so as to take into account the costs of tangible clues.</a:t>
            </a:r>
          </a:p>
          <a:p>
            <a:pPr marL="681228" indent="-571500">
              <a:buFont typeface="+mj-lt"/>
              <a:buAutoNum type="romanUcPeriod"/>
            </a:pPr>
            <a:r>
              <a:rPr lang="en-US" dirty="0"/>
              <a:t>Service pricing should provide value addition and quality indication to the customers</a:t>
            </a:r>
          </a:p>
          <a:p>
            <a:pPr marL="681228" indent="-571500">
              <a:buFont typeface="+mj-lt"/>
              <a:buAutoNum type="romanUcPeriod"/>
            </a:pPr>
            <a:r>
              <a:rPr lang="en-US" dirty="0"/>
              <a:t>Pricing strategy should be such as to cope up with the degree of conpetition.</a:t>
            </a:r>
          </a:p>
          <a:p>
            <a:pPr marL="681228" indent="-571500">
              <a:buFont typeface="+mj-lt"/>
              <a:buAutoNum type="romanUcPeriod"/>
            </a:pP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OF PRICING</a:t>
            </a:r>
          </a:p>
        </p:txBody>
      </p:sp>
      <p:sp>
        <p:nvSpPr>
          <p:cNvPr id="3" name="Content Placeholder 2"/>
          <p:cNvSpPr>
            <a:spLocks noGrp="1"/>
          </p:cNvSpPr>
          <p:nvPr>
            <p:ph idx="1"/>
          </p:nvPr>
        </p:nvSpPr>
        <p:spPr/>
        <p:txBody>
          <a:bodyPr>
            <a:normAutofit fontScale="92500" lnSpcReduction="10000"/>
          </a:bodyPr>
          <a:lstStyle/>
          <a:p>
            <a:r>
              <a:rPr lang="en-US" dirty="0"/>
              <a:t>Four major pricing strategies are used by the service provider:</a:t>
            </a:r>
          </a:p>
          <a:p>
            <a:r>
              <a:rPr lang="en-US" b="1" dirty="0"/>
              <a:t>Cost Based Pricing- </a:t>
            </a:r>
            <a:r>
              <a:rPr lang="en-US" dirty="0"/>
              <a:t>Prices are calculated on the basis of certain accumulated data. The components of costs are variable costs, fixed costs and financial costs and profits.</a:t>
            </a:r>
          </a:p>
          <a:p>
            <a:pPr>
              <a:buNone/>
            </a:pPr>
            <a:r>
              <a:rPr lang="en-US" dirty="0"/>
              <a:t>                                  It is used when the service is introduced for the first time or when the number of competitors in the market is limited. </a:t>
            </a:r>
          </a:p>
          <a:p>
            <a:pPr>
              <a:buNone/>
            </a:pPr>
            <a:r>
              <a:rPr lang="en-US" dirty="0"/>
              <a:t>The limitations are:</a:t>
            </a:r>
          </a:p>
          <a:p>
            <a:pPr>
              <a:buFont typeface="Wingdings" pitchFamily="2" charset="2"/>
              <a:buChar char="§"/>
            </a:pPr>
            <a:r>
              <a:rPr lang="en-US" dirty="0"/>
              <a:t>Estimation of variable cost is difficult.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lnSpcReduction="10000"/>
          </a:bodyPr>
          <a:lstStyle/>
          <a:p>
            <a:r>
              <a:rPr lang="en-US" b="1" dirty="0"/>
              <a:t>Competition based pricing</a:t>
            </a:r>
            <a:r>
              <a:rPr lang="en-US" dirty="0"/>
              <a:t>- here the prices are set according to the prices of the competitor. This gives tremendous benefit to the customer and service provider also gets benefit from higher volumes.</a:t>
            </a:r>
          </a:p>
          <a:p>
            <a:r>
              <a:rPr lang="en-US" b="1" dirty="0"/>
              <a:t>Demand Based Pricing</a:t>
            </a:r>
            <a:r>
              <a:rPr lang="en-US" dirty="0"/>
              <a:t>- various strategies under this are:</a:t>
            </a:r>
          </a:p>
          <a:p>
            <a:pPr>
              <a:buFont typeface="Wingdings" pitchFamily="2" charset="2"/>
              <a:buChar char="Ø"/>
            </a:pPr>
            <a:r>
              <a:rPr lang="en-US" dirty="0"/>
              <a:t>Time Differential Pricing-eg. Telephone network</a:t>
            </a:r>
          </a:p>
          <a:p>
            <a:pPr>
              <a:buFont typeface="Wingdings" pitchFamily="2" charset="2"/>
              <a:buChar char="Ø"/>
            </a:pPr>
            <a:r>
              <a:rPr lang="en-US" dirty="0"/>
              <a:t>Quantity differential pricing- eg. Railway monthly pass</a:t>
            </a:r>
          </a:p>
          <a:p>
            <a:pPr>
              <a:buFont typeface="Wingdings" pitchFamily="2" charset="2"/>
              <a:buChar char="Ø"/>
            </a:pPr>
            <a:r>
              <a:rPr lang="en-US" dirty="0"/>
              <a:t>Place differential pricing- eg. Pricing in cinema hall seats according to rows.</a:t>
            </a:r>
          </a:p>
          <a:p>
            <a:pPr>
              <a:buFont typeface="Wingdings" pitchFamily="2" charset="2"/>
              <a:buChar char="Ø"/>
            </a:pPr>
            <a:r>
              <a:rPr lang="en-US" dirty="0"/>
              <a:t>Seasonal differential pricing- eg. Prices of hotels according to season. </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fontScale="92500" lnSpcReduction="10000"/>
          </a:bodyPr>
          <a:lstStyle/>
          <a:p>
            <a:r>
              <a:rPr lang="en-US" b="1" dirty="0"/>
              <a:t>Value Based Pricing- </a:t>
            </a:r>
            <a:r>
              <a:rPr lang="en-US" dirty="0"/>
              <a:t>It is according to the perceived benefits for the total cost of acquisition. Strategies are:</a:t>
            </a:r>
          </a:p>
          <a:p>
            <a:pPr>
              <a:buFont typeface="Wingdings" pitchFamily="2" charset="2"/>
              <a:buChar char="Ø"/>
            </a:pPr>
            <a:r>
              <a:rPr lang="en-US" dirty="0"/>
              <a:t>Price Discounting- eg. Subscription offer of a magazine</a:t>
            </a:r>
          </a:p>
          <a:p>
            <a:pPr>
              <a:buFont typeface="Wingdings" pitchFamily="2" charset="2"/>
              <a:buChar char="Ø"/>
            </a:pPr>
            <a:r>
              <a:rPr lang="en-US" dirty="0"/>
              <a:t>Odd Pricing- eg. Pizza @ 199 or shoes @ 499</a:t>
            </a:r>
          </a:p>
          <a:p>
            <a:pPr>
              <a:buFont typeface="Wingdings" pitchFamily="2" charset="2"/>
              <a:buChar char="Ø"/>
            </a:pPr>
            <a:r>
              <a:rPr lang="en-US" dirty="0"/>
              <a:t>Penetration Pricing- eg. Tattoo making</a:t>
            </a:r>
          </a:p>
          <a:p>
            <a:pPr>
              <a:buFont typeface="Wingdings" pitchFamily="2" charset="2"/>
              <a:buChar char="Ø"/>
            </a:pPr>
            <a:r>
              <a:rPr lang="en-US" dirty="0"/>
              <a:t>Bundled Pricing- eg. Pizza Hut combo meal</a:t>
            </a:r>
          </a:p>
          <a:p>
            <a:pPr>
              <a:buFont typeface="Wingdings" pitchFamily="2" charset="2"/>
              <a:buChar char="Ø"/>
            </a:pPr>
            <a:r>
              <a:rPr lang="en-US" dirty="0"/>
              <a:t>Prestige Pricing- eg. Dance class by a celebrity, high price</a:t>
            </a:r>
          </a:p>
          <a:p>
            <a:pPr>
              <a:buFont typeface="Wingdings" pitchFamily="2" charset="2"/>
              <a:buChar char="Ø"/>
            </a:pPr>
            <a:r>
              <a:rPr lang="en-US" dirty="0"/>
              <a:t>Segment wise Pricing- eg. Microsoft windows charges different price for diffrent segments</a:t>
            </a:r>
          </a:p>
          <a:p>
            <a:pPr>
              <a:buFont typeface="Wingdings" pitchFamily="2" charset="2"/>
              <a:buChar char="Ø"/>
            </a:pPr>
            <a:r>
              <a:rPr lang="en-US" dirty="0"/>
              <a:t>Loss Leadership Pricing- eg. Cable operator pricing</a:t>
            </a:r>
          </a:p>
          <a:p>
            <a:pPr>
              <a:buFont typeface="Wingdings" pitchFamily="2" charset="2"/>
              <a:buChar char="Ø"/>
            </a:pPr>
            <a:r>
              <a:rPr lang="en-US" dirty="0"/>
              <a:t>Money back Guarantees- eg. NIIT offers guarantee of placement as well as refund of a part of the fee.</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19200"/>
          </a:xfrm>
        </p:spPr>
        <p:txBody>
          <a:bodyPr>
            <a:normAutofit fontScale="90000"/>
          </a:bodyPr>
          <a:lstStyle/>
          <a:p>
            <a:r>
              <a:rPr lang="en-US" dirty="0"/>
              <a:t>THE THIRD ‘P’ : PLACE OR DISTRIBUTION</a:t>
            </a:r>
          </a:p>
        </p:txBody>
      </p:sp>
      <p:sp>
        <p:nvSpPr>
          <p:cNvPr id="3" name="Content Placeholder 2"/>
          <p:cNvSpPr>
            <a:spLocks noGrp="1"/>
          </p:cNvSpPr>
          <p:nvPr>
            <p:ph idx="1"/>
          </p:nvPr>
        </p:nvSpPr>
        <p:spPr>
          <a:xfrm>
            <a:off x="457200" y="1828800"/>
            <a:ext cx="8229600" cy="4745736"/>
          </a:xfrm>
        </p:spPr>
        <p:txBody>
          <a:bodyPr/>
          <a:lstStyle/>
          <a:p>
            <a:r>
              <a:rPr lang="en-US" dirty="0"/>
              <a:t>Distribution is the availability and accessibility of a service to consumer. It is challenging in the case of services. The traditional distribution channels can’t be used because services are created and sold at the same place.</a:t>
            </a:r>
          </a:p>
          <a:p>
            <a:r>
              <a:rPr lang="en-US" dirty="0"/>
              <a:t>This has to make the channel short and direct. It’s advantage is that services can be offered at a lower cost. Three type of channel configurations by Rathmell are:</a:t>
            </a:r>
          </a:p>
          <a:p>
            <a:pPr>
              <a:buNone/>
            </a:pPr>
            <a:r>
              <a:rPr lang="en-US" dirty="0"/>
              <a:t>                                           ........................contd.</a:t>
            </a:r>
          </a:p>
          <a:p>
            <a:endParaRPr lang="en-US" dirty="0"/>
          </a:p>
          <a:p>
            <a:endParaRPr lang="en-US" dirty="0"/>
          </a:p>
          <a:p>
            <a:endParaRPr lang="en-US" dirty="0"/>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33400"/>
          </a:xfrm>
        </p:spPr>
        <p:txBody>
          <a:bodyPr>
            <a:normAutofit fontScale="90000"/>
          </a:bodyPr>
          <a:lstStyle/>
          <a:p>
            <a:r>
              <a:rPr lang="en-US" dirty="0"/>
              <a:t>.....contd.</a:t>
            </a:r>
          </a:p>
        </p:txBody>
      </p:sp>
      <p:sp>
        <p:nvSpPr>
          <p:cNvPr id="3" name="Content Placeholder 2"/>
          <p:cNvSpPr>
            <a:spLocks noGrp="1"/>
          </p:cNvSpPr>
          <p:nvPr>
            <p:ph idx="1"/>
          </p:nvPr>
        </p:nvSpPr>
        <p:spPr>
          <a:xfrm>
            <a:off x="457200" y="1143000"/>
            <a:ext cx="8229600" cy="5715000"/>
          </a:xfrm>
        </p:spPr>
        <p:txBody>
          <a:bodyPr>
            <a:normAutofit/>
          </a:bodyPr>
          <a:lstStyle/>
          <a:p>
            <a:r>
              <a:rPr lang="en-US" dirty="0"/>
              <a:t>Producer-&gt; Consumer</a:t>
            </a:r>
          </a:p>
          <a:p>
            <a:r>
              <a:rPr lang="en-US" dirty="0"/>
              <a:t>Producer-&gt; Agent or Broker-&gt; Consumer</a:t>
            </a:r>
          </a:p>
          <a:p>
            <a:r>
              <a:rPr lang="en-US" dirty="0"/>
              <a:t>Producer-&gt;Agent(selling)-&gt;Agent(buying)-&gt; Consumer</a:t>
            </a:r>
          </a:p>
          <a:p>
            <a:r>
              <a:rPr lang="en-US" dirty="0"/>
              <a:t> Differnt types of channel members are there. They are as follows:</a:t>
            </a:r>
          </a:p>
          <a:p>
            <a:r>
              <a:rPr lang="en-US" dirty="0"/>
              <a:t>Service Brokers- eg. Real estate brokers</a:t>
            </a:r>
          </a:p>
          <a:p>
            <a:r>
              <a:rPr lang="en-US" dirty="0"/>
              <a:t>Service Agents- eg. Travel agents, insurance agents</a:t>
            </a:r>
          </a:p>
          <a:p>
            <a:r>
              <a:rPr lang="en-US" dirty="0"/>
              <a:t>Professional service- eg. Consultancy firm</a:t>
            </a:r>
          </a:p>
          <a:p>
            <a:r>
              <a:rPr lang="en-US" dirty="0"/>
              <a:t>Direct Marketing- eg. Telemarketing</a:t>
            </a:r>
          </a:p>
          <a:p>
            <a:pPr>
              <a:buNone/>
            </a:pPr>
            <a:r>
              <a:rPr lang="en-US" dirty="0"/>
              <a:t>                                           .............contd.</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dirty="0"/>
              <a:t>....contd.</a:t>
            </a:r>
          </a:p>
        </p:txBody>
      </p:sp>
      <p:sp>
        <p:nvSpPr>
          <p:cNvPr id="3" name="Content Placeholder 2"/>
          <p:cNvSpPr>
            <a:spLocks noGrp="1"/>
          </p:cNvSpPr>
          <p:nvPr>
            <p:ph idx="1"/>
          </p:nvPr>
        </p:nvSpPr>
        <p:spPr>
          <a:xfrm>
            <a:off x="457200" y="1295400"/>
            <a:ext cx="8229600" cy="5279136"/>
          </a:xfrm>
        </p:spPr>
        <p:txBody>
          <a:bodyPr/>
          <a:lstStyle/>
          <a:p>
            <a:r>
              <a:rPr lang="en-US" dirty="0"/>
              <a:t>Franchising- eg. Fast food chains, coaching institutes</a:t>
            </a:r>
          </a:p>
          <a:p>
            <a:r>
              <a:rPr lang="en-US" b="1" dirty="0"/>
              <a:t>Advantages</a:t>
            </a:r>
            <a:r>
              <a:rPr lang="en-US" dirty="0"/>
              <a:t> of franchising are:</a:t>
            </a:r>
          </a:p>
          <a:p>
            <a:r>
              <a:rPr lang="en-US" dirty="0"/>
              <a:t>Rapid expansion of a successful business</a:t>
            </a:r>
          </a:p>
          <a:p>
            <a:r>
              <a:rPr lang="en-US" dirty="0"/>
              <a:t>Extensive geographic coverage</a:t>
            </a:r>
          </a:p>
          <a:p>
            <a:r>
              <a:rPr lang="en-US" dirty="0"/>
              <a:t>Franchisee brings local knowledge about employment and locations</a:t>
            </a:r>
          </a:p>
          <a:p>
            <a:r>
              <a:rPr lang="en-US" dirty="0"/>
              <a:t>Reduction of start up risk for franchisee</a:t>
            </a:r>
          </a:p>
          <a:p>
            <a:r>
              <a:rPr lang="en-US" dirty="0"/>
              <a:t>Benefits of brand equity and national promotion for franchisee</a:t>
            </a:r>
          </a:p>
          <a:p>
            <a:r>
              <a:rPr lang="en-US" dirty="0"/>
              <a:t>Standardisation in business format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050536"/>
          </a:xfrm>
        </p:spPr>
        <p:txBody>
          <a:bodyPr/>
          <a:lstStyle/>
          <a:p>
            <a:r>
              <a:rPr lang="en-US" b="1" dirty="0"/>
              <a:t>Disadvantages </a:t>
            </a:r>
            <a:r>
              <a:rPr lang="en-US" dirty="0"/>
              <a:t>of franchising:</a:t>
            </a:r>
          </a:p>
          <a:p>
            <a:r>
              <a:rPr lang="en-US" dirty="0"/>
              <a:t>Inconsistency in the quality delivery</a:t>
            </a:r>
          </a:p>
          <a:p>
            <a:r>
              <a:rPr lang="en-US" dirty="0"/>
              <a:t>Both franchiser and francisee share the revenue from the customers</a:t>
            </a:r>
          </a:p>
          <a:p>
            <a:r>
              <a:rPr lang="en-US" dirty="0"/>
              <a:t>Excessive dependence on franchisee can lead to loss of clientele in the case of break-up.</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p>
            <a:r>
              <a:rPr lang="en-US" dirty="0"/>
              <a:t>THE FOURTH ‘P’: PROMOTION</a:t>
            </a:r>
          </a:p>
        </p:txBody>
      </p:sp>
      <p:sp>
        <p:nvSpPr>
          <p:cNvPr id="3" name="Content Placeholder 2"/>
          <p:cNvSpPr>
            <a:spLocks noGrp="1"/>
          </p:cNvSpPr>
          <p:nvPr>
            <p:ph idx="1"/>
          </p:nvPr>
        </p:nvSpPr>
        <p:spPr>
          <a:xfrm>
            <a:off x="457200" y="1295400"/>
            <a:ext cx="8229600" cy="5279136"/>
          </a:xfrm>
        </p:spPr>
        <p:txBody>
          <a:bodyPr>
            <a:normAutofit fontScale="92500"/>
          </a:bodyPr>
          <a:lstStyle/>
          <a:p>
            <a:r>
              <a:rPr lang="en-US" dirty="0"/>
              <a:t>The consumers of services are less likely to purchase without information and they prefer personal sources of information. The objectives of promotion are:</a:t>
            </a:r>
          </a:p>
          <a:p>
            <a:r>
              <a:rPr lang="en-US" dirty="0"/>
              <a:t>To develop personal relations with the client</a:t>
            </a:r>
          </a:p>
          <a:p>
            <a:r>
              <a:rPr lang="en-US" dirty="0"/>
              <a:t>Make a strong impression of honesty and sincerity</a:t>
            </a:r>
          </a:p>
          <a:p>
            <a:r>
              <a:rPr lang="en-US" dirty="0"/>
              <a:t>Manage to maintain a fine image by positive word-of-mouth</a:t>
            </a:r>
          </a:p>
          <a:p>
            <a:r>
              <a:rPr lang="en-US" dirty="0"/>
              <a:t>To provide tangible clues to the customer</a:t>
            </a:r>
          </a:p>
          <a:p>
            <a:r>
              <a:rPr lang="en-US" dirty="0"/>
              <a:t>To make the service offering understandable</a:t>
            </a:r>
          </a:p>
          <a:p>
            <a:r>
              <a:rPr lang="en-US" dirty="0"/>
              <a:t>To assure the customer that what is promised will be delivered</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812536"/>
          </a:xfrm>
        </p:spPr>
        <p:txBody>
          <a:bodyPr>
            <a:normAutofit lnSpcReduction="10000"/>
          </a:bodyPr>
          <a:lstStyle/>
          <a:p>
            <a:r>
              <a:rPr lang="en-US" dirty="0"/>
              <a:t>Various strategies for promotion are:</a:t>
            </a:r>
          </a:p>
          <a:p>
            <a:r>
              <a:rPr lang="en-US" b="1" dirty="0"/>
              <a:t>ADVERTISING</a:t>
            </a:r>
            <a:r>
              <a:rPr lang="en-US" dirty="0"/>
              <a:t>- eg. Domino’s pizza 30 minute promise</a:t>
            </a:r>
          </a:p>
          <a:p>
            <a:r>
              <a:rPr lang="en-US" b="1" dirty="0"/>
              <a:t>SALES PROMOTION</a:t>
            </a:r>
            <a:r>
              <a:rPr lang="en-US" dirty="0"/>
              <a:t>- Techniques used are:</a:t>
            </a:r>
          </a:p>
          <a:p>
            <a:r>
              <a:rPr lang="en-US" dirty="0"/>
              <a:t>Word-of-mouth publicity</a:t>
            </a:r>
          </a:p>
          <a:p>
            <a:r>
              <a:rPr lang="en-US" dirty="0"/>
              <a:t>Role of employees- Main encounter between the customer and service provider is called ‘</a:t>
            </a:r>
            <a:r>
              <a:rPr lang="en-US" b="1" dirty="0"/>
              <a:t>the moment of truth</a:t>
            </a:r>
            <a:r>
              <a:rPr lang="en-US" dirty="0"/>
              <a:t>’ which has a strong long term impact on the satisfaction of the service.</a:t>
            </a:r>
          </a:p>
          <a:p>
            <a:r>
              <a:rPr lang="en-US" dirty="0"/>
              <a:t>Role of personal selling</a:t>
            </a:r>
          </a:p>
          <a:p>
            <a:r>
              <a:rPr lang="en-US" dirty="0"/>
              <a:t>Sampling of the service</a:t>
            </a:r>
          </a:p>
          <a:p>
            <a:r>
              <a:rPr lang="en-US" dirty="0"/>
              <a:t>Discounts for existing customers</a:t>
            </a:r>
          </a:p>
          <a:p>
            <a:r>
              <a:rPr lang="en-US" dirty="0"/>
              <a:t>Prize Draw or Lucky Gifts</a:t>
            </a:r>
          </a:p>
          <a:p>
            <a:r>
              <a:rPr lang="en-US" b="1" dirty="0"/>
              <a:t>PUBLICITY-</a:t>
            </a:r>
            <a:r>
              <a:rPr lang="en-US" dirty="0"/>
              <a:t> eg. Doctor organising free camps</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solidFill>
              </a:rPr>
              <a:t>DEFINITION OF SERVICE</a:t>
            </a:r>
          </a:p>
        </p:txBody>
      </p:sp>
      <p:sp>
        <p:nvSpPr>
          <p:cNvPr id="3" name="Content Placeholder 2"/>
          <p:cNvSpPr>
            <a:spLocks noGrp="1"/>
          </p:cNvSpPr>
          <p:nvPr>
            <p:ph idx="1"/>
          </p:nvPr>
        </p:nvSpPr>
        <p:spPr/>
        <p:txBody>
          <a:bodyPr/>
          <a:lstStyle/>
          <a:p>
            <a:r>
              <a:rPr lang="en-GB" dirty="0">
                <a:solidFill>
                  <a:srgbClr val="00B050"/>
                </a:solidFill>
              </a:rPr>
              <a:t>Kotler and Bloom defined “A service is any activity or benefit that one party can offer to another which is essentially intangible and does not result in the ownership of anything. Its production may or may not be tied to a physical product.”</a:t>
            </a:r>
          </a:p>
          <a:p>
            <a:endParaRPr lang="en-GB" dirty="0"/>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a:t>THE FIFTH ‘P’: PEOPLE</a:t>
            </a:r>
          </a:p>
        </p:txBody>
      </p:sp>
      <p:sp>
        <p:nvSpPr>
          <p:cNvPr id="3" name="Content Placeholder 2"/>
          <p:cNvSpPr>
            <a:spLocks noGrp="1"/>
          </p:cNvSpPr>
          <p:nvPr>
            <p:ph idx="1"/>
          </p:nvPr>
        </p:nvSpPr>
        <p:spPr>
          <a:xfrm>
            <a:off x="457200" y="1676400"/>
            <a:ext cx="8229600" cy="4898136"/>
          </a:xfrm>
        </p:spPr>
        <p:txBody>
          <a:bodyPr/>
          <a:lstStyle/>
          <a:p>
            <a:r>
              <a:rPr lang="en-US" dirty="0"/>
              <a:t>The people power should be managed like other elements of the marketing mix. Services are dependent on people to deliver them successfully.</a:t>
            </a:r>
          </a:p>
          <a:p>
            <a:r>
              <a:rPr lang="en-US" dirty="0"/>
              <a:t>People require two kinds of training:</a:t>
            </a:r>
          </a:p>
          <a:p>
            <a:r>
              <a:rPr lang="en-US" dirty="0"/>
              <a:t>Technical or hard skills</a:t>
            </a:r>
          </a:p>
          <a:p>
            <a:r>
              <a:rPr lang="en-US" dirty="0"/>
              <a:t>Soft skills like team work, etc.</a:t>
            </a:r>
          </a:p>
          <a:p>
            <a:endParaRPr lang="en-US" dirty="0"/>
          </a:p>
          <a:p>
            <a:endParaRPr lang="en-US" dirty="0"/>
          </a:p>
          <a:p>
            <a:r>
              <a:rPr lang="en-US" dirty="0"/>
              <a:t>“ rest of the portion is the same as in unit-2”</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14400"/>
          </a:xfrm>
        </p:spPr>
        <p:txBody>
          <a:bodyPr/>
          <a:lstStyle/>
          <a:p>
            <a:r>
              <a:rPr lang="en-US" dirty="0"/>
              <a:t>THE SIXTH ‘P’: PHYSICAL EVIDENCE</a:t>
            </a:r>
          </a:p>
        </p:txBody>
      </p:sp>
      <p:sp>
        <p:nvSpPr>
          <p:cNvPr id="3" name="Content Placeholder 2"/>
          <p:cNvSpPr>
            <a:spLocks noGrp="1"/>
          </p:cNvSpPr>
          <p:nvPr>
            <p:ph idx="1"/>
          </p:nvPr>
        </p:nvSpPr>
        <p:spPr>
          <a:xfrm>
            <a:off x="457200" y="1447800"/>
            <a:ext cx="8229600" cy="5126736"/>
          </a:xfrm>
        </p:spPr>
        <p:txBody>
          <a:bodyPr>
            <a:normAutofit/>
          </a:bodyPr>
          <a:lstStyle/>
          <a:p>
            <a:r>
              <a:rPr lang="en-US" dirty="0"/>
              <a:t>The relative intangibility of many services makes it important to pay attention to tangibles. Though a service is not visible , but the clues associated to it can be seen.</a:t>
            </a:r>
          </a:p>
          <a:p>
            <a:r>
              <a:rPr lang="en-US" dirty="0"/>
              <a:t>The clues might be intended or unintended. Therefore managing the physical evidence is important.</a:t>
            </a:r>
          </a:p>
          <a:p>
            <a:r>
              <a:rPr lang="en-US" dirty="0"/>
              <a:t>The physical environment and facilities give enough evidence to shape customer perceptions.</a:t>
            </a:r>
          </a:p>
          <a:p>
            <a:r>
              <a:rPr lang="en-US" dirty="0"/>
              <a:t>It helps to create a visual identity that customers can recognise.                             .......contd.</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fontScale="90000"/>
          </a:bodyPr>
          <a:lstStyle/>
          <a:p>
            <a:r>
              <a:rPr lang="en-US" dirty="0"/>
              <a:t>....contd.</a:t>
            </a:r>
          </a:p>
        </p:txBody>
      </p:sp>
      <p:sp>
        <p:nvSpPr>
          <p:cNvPr id="3" name="Content Placeholder 2"/>
          <p:cNvSpPr>
            <a:spLocks noGrp="1"/>
          </p:cNvSpPr>
          <p:nvPr>
            <p:ph idx="1"/>
          </p:nvPr>
        </p:nvSpPr>
        <p:spPr>
          <a:xfrm>
            <a:off x="457200" y="1219200"/>
            <a:ext cx="8229600" cy="5355336"/>
          </a:xfrm>
        </p:spPr>
        <p:txBody>
          <a:bodyPr/>
          <a:lstStyle/>
          <a:p>
            <a:r>
              <a:rPr lang="en-US" dirty="0"/>
              <a:t>These physical evidences are given different terms by different people, like ‘</a:t>
            </a:r>
            <a:r>
              <a:rPr lang="en-US" b="1" dirty="0"/>
              <a:t>servicescape</a:t>
            </a:r>
            <a:r>
              <a:rPr lang="en-US" dirty="0"/>
              <a:t>’ by Zeithaml and Jo Bitner. The servicescape is the media of corporate identity which creates a mood, an attraction or a desire to visit the service provider. Therefore it contributes positively towards marketing objectives.</a:t>
            </a:r>
          </a:p>
          <a:p>
            <a:pPr>
              <a:buNone/>
            </a:pPr>
            <a:endParaRPr lang="en-US" dirty="0"/>
          </a:p>
          <a:p>
            <a:r>
              <a:rPr lang="en-US" dirty="0"/>
              <a:t>Examples are appearance of people, visiting cards, office furniture, exteriors, tickets, labels, etc.</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lstStyle/>
          <a:p>
            <a:r>
              <a:rPr lang="en-US" dirty="0"/>
              <a:t>Two types of evidences are there:</a:t>
            </a:r>
          </a:p>
          <a:p>
            <a:r>
              <a:rPr lang="en-US" b="1" dirty="0"/>
              <a:t>Peripheral evidences- </a:t>
            </a:r>
            <a:r>
              <a:rPr lang="en-US" dirty="0"/>
              <a:t>which can be possessed as a part of the service purchased. Eg. In hotels, note pads, town guides, etc.</a:t>
            </a:r>
          </a:p>
          <a:p>
            <a:r>
              <a:rPr lang="en-US" b="1" dirty="0"/>
              <a:t>Essential evidences- </a:t>
            </a:r>
            <a:r>
              <a:rPr lang="en-US" dirty="0"/>
              <a:t>which can’t be possessed but are important for the service. Eg. In taxi- model of the car.</a:t>
            </a:r>
          </a:p>
          <a:p>
            <a:r>
              <a:rPr lang="en-US" dirty="0"/>
              <a:t>Berry and Parsuraman stated three elements of evidence:</a:t>
            </a:r>
          </a:p>
          <a:p>
            <a:r>
              <a:rPr lang="en-US" b="1" dirty="0"/>
              <a:t>Environment </a:t>
            </a:r>
          </a:p>
          <a:p>
            <a:r>
              <a:rPr lang="en-US" b="1" dirty="0"/>
              <a:t>Communication</a:t>
            </a:r>
          </a:p>
          <a:p>
            <a:r>
              <a:rPr lang="en-US" b="1" dirty="0"/>
              <a:t>Price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6172200"/>
          </a:xfrm>
        </p:spPr>
        <p:txBody>
          <a:bodyPr>
            <a:normAutofit lnSpcReduction="10000"/>
          </a:bodyPr>
          <a:lstStyle/>
          <a:p>
            <a:r>
              <a:rPr lang="en-US" dirty="0"/>
              <a:t>Julie Baker says that physical environment is constituted by 3 factors:</a:t>
            </a:r>
          </a:p>
          <a:p>
            <a:r>
              <a:rPr lang="en-US" dirty="0"/>
              <a:t>AMBIENT FACTORS: eg. air quality (temperature, humidity), noise, degree of circulation.</a:t>
            </a:r>
          </a:p>
          <a:p>
            <a:r>
              <a:rPr lang="en-US" dirty="0"/>
              <a:t>DESIGN FACTORS: eg. Aesthetics, architecture, colour scheme, accessories, comfort, etc.</a:t>
            </a:r>
          </a:p>
          <a:p>
            <a:r>
              <a:rPr lang="en-US" dirty="0"/>
              <a:t>SOCIAL FACTORS: eg. Appearance, behaviour and number of service personnel, quality and quantity of customers.</a:t>
            </a:r>
          </a:p>
          <a:p>
            <a:pPr>
              <a:buNone/>
            </a:pPr>
            <a:endParaRPr lang="en-US" dirty="0"/>
          </a:p>
          <a:p>
            <a:r>
              <a:rPr lang="en-US" dirty="0"/>
              <a:t>Enviroment contains meanings and motivational messages. It has a definite impact on the senses. It always provides more information than what can actually be processed. </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p>
            <a:r>
              <a:rPr lang="en-US" dirty="0"/>
              <a:t>ROLE OF PHYSICAL EVIDENCE</a:t>
            </a:r>
          </a:p>
        </p:txBody>
      </p:sp>
      <p:sp>
        <p:nvSpPr>
          <p:cNvPr id="3" name="Content Placeholder 2"/>
          <p:cNvSpPr>
            <a:spLocks noGrp="1"/>
          </p:cNvSpPr>
          <p:nvPr>
            <p:ph idx="1"/>
          </p:nvPr>
        </p:nvSpPr>
        <p:spPr>
          <a:xfrm>
            <a:off x="457200" y="1371600"/>
            <a:ext cx="8229600" cy="5202936"/>
          </a:xfrm>
        </p:spPr>
        <p:txBody>
          <a:bodyPr/>
          <a:lstStyle/>
          <a:p>
            <a:r>
              <a:rPr lang="en-US" dirty="0"/>
              <a:t>Parsuraman gave the following roles or benefits:</a:t>
            </a:r>
          </a:p>
          <a:p>
            <a:r>
              <a:rPr lang="en-US" dirty="0"/>
              <a:t>Socialising employees</a:t>
            </a:r>
          </a:p>
          <a:p>
            <a:r>
              <a:rPr lang="en-US" dirty="0"/>
              <a:t>Shaping first impression</a:t>
            </a:r>
          </a:p>
          <a:p>
            <a:r>
              <a:rPr lang="en-US" dirty="0"/>
              <a:t>Changing the image</a:t>
            </a:r>
          </a:p>
          <a:p>
            <a:r>
              <a:rPr lang="en-US" dirty="0"/>
              <a:t>Managing trust</a:t>
            </a:r>
          </a:p>
          <a:p>
            <a:r>
              <a:rPr lang="en-US" dirty="0"/>
              <a:t>Providing sensory stimulus</a:t>
            </a:r>
          </a:p>
          <a:p>
            <a:r>
              <a:rPr lang="en-US" dirty="0"/>
              <a:t>Facilitating quality of services</a:t>
            </a:r>
          </a:p>
          <a:p>
            <a:pPr>
              <a:buNone/>
            </a:pPr>
            <a:r>
              <a:rPr lang="en-US" dirty="0"/>
              <a:t>                                By the use of physical evidence in communication, the message becomes less abstract and more credible. Eg. Advertisement of VLCC.</a:t>
            </a:r>
          </a:p>
          <a:p>
            <a:pPr>
              <a:buNone/>
            </a:pP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a:t>THE SEVENTH ‘P’: PROCESS MANAGEMENT</a:t>
            </a:r>
          </a:p>
        </p:txBody>
      </p:sp>
      <p:sp>
        <p:nvSpPr>
          <p:cNvPr id="3" name="Content Placeholder 2"/>
          <p:cNvSpPr>
            <a:spLocks noGrp="1"/>
          </p:cNvSpPr>
          <p:nvPr>
            <p:ph idx="1"/>
          </p:nvPr>
        </p:nvSpPr>
        <p:spPr>
          <a:xfrm>
            <a:off x="457200" y="1752600"/>
            <a:ext cx="8229600" cy="4953000"/>
          </a:xfrm>
        </p:spPr>
        <p:txBody>
          <a:bodyPr>
            <a:normAutofit/>
          </a:bodyPr>
          <a:lstStyle/>
          <a:p>
            <a:r>
              <a:rPr lang="en-US" dirty="0"/>
              <a:t>It assures service availability and consistent quality. It helps in creating a balance between service demand and supply.</a:t>
            </a:r>
          </a:p>
          <a:p>
            <a:r>
              <a:rPr lang="en-US" dirty="0"/>
              <a:t>As in manufacturing sector, logistics in distribution are important to satisfy the needs of customers, so in services sector, operations management is important to deliver satisfaction.</a:t>
            </a:r>
          </a:p>
          <a:p>
            <a:r>
              <a:rPr lang="en-US" dirty="0"/>
              <a:t>Operations mangement is the interactive experience that would deliver the service benefits to the consumer. </a:t>
            </a:r>
          </a:p>
          <a:p>
            <a:pPr>
              <a:buNone/>
            </a:pPr>
            <a:r>
              <a:rPr lang="en-US" dirty="0"/>
              <a:t>                                                       .........contd. </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lstStyle/>
          <a:p>
            <a:r>
              <a:rPr lang="en-US" dirty="0"/>
              <a:t>....contd.</a:t>
            </a:r>
          </a:p>
        </p:txBody>
      </p:sp>
      <p:sp>
        <p:nvSpPr>
          <p:cNvPr id="3" name="Content Placeholder 2"/>
          <p:cNvSpPr>
            <a:spLocks noGrp="1"/>
          </p:cNvSpPr>
          <p:nvPr>
            <p:ph idx="1"/>
          </p:nvPr>
        </p:nvSpPr>
        <p:spPr>
          <a:xfrm>
            <a:off x="457200" y="1295400"/>
            <a:ext cx="8229600" cy="5279136"/>
          </a:xfrm>
        </p:spPr>
        <p:txBody>
          <a:bodyPr/>
          <a:lstStyle/>
          <a:p>
            <a:r>
              <a:rPr lang="en-US" dirty="0"/>
              <a:t>The various issues in operations management are:-</a:t>
            </a:r>
          </a:p>
          <a:p>
            <a:r>
              <a:rPr lang="en-US" dirty="0"/>
              <a:t>Process planning and control</a:t>
            </a:r>
          </a:p>
          <a:p>
            <a:r>
              <a:rPr lang="en-US" dirty="0"/>
              <a:t>Operations Planning</a:t>
            </a:r>
          </a:p>
          <a:p>
            <a:r>
              <a:rPr lang="en-US" dirty="0"/>
              <a:t>Facilities Design</a:t>
            </a:r>
          </a:p>
          <a:p>
            <a:r>
              <a:rPr lang="en-US" dirty="0"/>
              <a:t>Scheduling</a:t>
            </a:r>
          </a:p>
          <a:p>
            <a:r>
              <a:rPr lang="en-US" dirty="0"/>
              <a:t>Inventory Planning and control</a:t>
            </a:r>
          </a:p>
          <a:p>
            <a:r>
              <a:rPr lang="en-US" dirty="0"/>
              <a:t>Quality Control</a:t>
            </a:r>
          </a:p>
          <a:p>
            <a:r>
              <a:rPr lang="en-US" dirty="0"/>
              <a:t>Operations control</a:t>
            </a:r>
          </a:p>
          <a:p>
            <a:r>
              <a:rPr lang="en-US" dirty="0"/>
              <a:t>Forecasting and long-term planning</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64936"/>
          </a:xfrm>
        </p:spPr>
        <p:txBody>
          <a:bodyPr/>
          <a:lstStyle/>
          <a:p>
            <a:r>
              <a:rPr lang="en-US" dirty="0"/>
              <a:t>Any service process is a combination of complexity (number of steps) and divergence (intricacy of steps). These two features can be adjusted for efficiency in the process.</a:t>
            </a:r>
          </a:p>
          <a:p>
            <a:r>
              <a:rPr lang="en-US" dirty="0"/>
              <a:t>The two types of services according to these two features are:</a:t>
            </a:r>
          </a:p>
          <a:p>
            <a:r>
              <a:rPr lang="en-US" dirty="0"/>
              <a:t>STANDARDISED SERVICES- in this the processes are of high complexity and low divergence. Eg. Housing loan from any financial institution.</a:t>
            </a:r>
          </a:p>
          <a:p>
            <a:r>
              <a:rPr lang="en-US" dirty="0"/>
              <a:t>CUSTOMISED SERVICES- In this the processes are of low complexity and high divergence. </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lstStyle/>
          <a:p>
            <a:r>
              <a:rPr lang="en-US" dirty="0"/>
              <a:t>SERVICES TRIANGLE</a:t>
            </a:r>
          </a:p>
        </p:txBody>
      </p:sp>
      <p:sp>
        <p:nvSpPr>
          <p:cNvPr id="3" name="Content Placeholder 2"/>
          <p:cNvSpPr>
            <a:spLocks noGrp="1"/>
          </p:cNvSpPr>
          <p:nvPr>
            <p:ph idx="1"/>
          </p:nvPr>
        </p:nvSpPr>
        <p:spPr>
          <a:xfrm>
            <a:off x="457200" y="1524000"/>
            <a:ext cx="8229600" cy="5050536"/>
          </a:xfrm>
        </p:spPr>
        <p:txBody>
          <a:bodyPr>
            <a:normAutofit lnSpcReduction="10000"/>
          </a:bodyPr>
          <a:lstStyle/>
          <a:p>
            <a:r>
              <a:rPr lang="en-US" dirty="0"/>
              <a:t>Service marketing is to promise customers and fulfill those promises. Service triangle strategy strenghthens the importance of human resources in fulfilling  promises which provides success to the organisation.</a:t>
            </a:r>
          </a:p>
          <a:p>
            <a:r>
              <a:rPr lang="en-US" dirty="0"/>
              <a:t>Three groups in an organisation strive hard for developing, promoting and delivering product:</a:t>
            </a:r>
          </a:p>
          <a:p>
            <a:r>
              <a:rPr lang="en-US" dirty="0"/>
              <a:t>Customers </a:t>
            </a:r>
          </a:p>
          <a:p>
            <a:r>
              <a:rPr lang="en-US" dirty="0"/>
              <a:t>Employees</a:t>
            </a:r>
          </a:p>
          <a:p>
            <a:r>
              <a:rPr lang="en-US" dirty="0"/>
              <a:t>Organisation</a:t>
            </a:r>
          </a:p>
          <a:p>
            <a:r>
              <a:rPr lang="en-US" dirty="0"/>
              <a:t>These 3 groups deal with different kinds of marketing :              .......contd.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GB"/>
              <a:t>Services defined</a:t>
            </a:r>
          </a:p>
        </p:txBody>
      </p:sp>
      <p:sp>
        <p:nvSpPr>
          <p:cNvPr id="158723" name="Rectangle 3"/>
          <p:cNvSpPr>
            <a:spLocks noGrp="1" noChangeArrowheads="1"/>
          </p:cNvSpPr>
          <p:nvPr>
            <p:ph type="body" sz="half" idx="1"/>
          </p:nvPr>
        </p:nvSpPr>
        <p:spPr>
          <a:xfrm>
            <a:off x="381000" y="1600200"/>
            <a:ext cx="8382000" cy="1612900"/>
          </a:xfrm>
        </p:spPr>
        <p:txBody>
          <a:bodyPr/>
          <a:lstStyle/>
          <a:p>
            <a:r>
              <a:rPr lang="en-GB" sz="2600"/>
              <a:t>Most company offerings to customers contain an element of service and this is illustrated by the service continuum.</a:t>
            </a:r>
          </a:p>
        </p:txBody>
      </p:sp>
      <p:sp>
        <p:nvSpPr>
          <p:cNvPr id="158724" name="Text Box 4"/>
          <p:cNvSpPr txBox="1">
            <a:spLocks noChangeArrowheads="1"/>
          </p:cNvSpPr>
          <p:nvPr/>
        </p:nvSpPr>
        <p:spPr bwMode="auto">
          <a:xfrm>
            <a:off x="279400" y="5892800"/>
            <a:ext cx="8382000" cy="366713"/>
          </a:xfrm>
          <a:prstGeom prst="rect">
            <a:avLst/>
          </a:prstGeom>
          <a:noFill/>
          <a:ln w="9525">
            <a:noFill/>
            <a:miter lim="800000"/>
            <a:headEnd/>
            <a:tailEnd/>
          </a:ln>
          <a:effectLst/>
        </p:spPr>
        <p:txBody>
          <a:bodyPr>
            <a:spAutoFit/>
          </a:bodyPr>
          <a:lstStyle/>
          <a:p>
            <a:pPr>
              <a:spcBef>
                <a:spcPct val="50000"/>
              </a:spcBef>
            </a:pPr>
            <a:r>
              <a:rPr lang="en-GB" sz="1800" b="1">
                <a:latin typeface="Arial" charset="0"/>
              </a:rPr>
              <a:t>Figure 15.1</a:t>
            </a:r>
            <a:r>
              <a:rPr lang="en-GB" sz="1800">
                <a:latin typeface="Arial" charset="0"/>
              </a:rPr>
              <a:t> The tangible–intangible continuum for goods and services</a:t>
            </a:r>
          </a:p>
        </p:txBody>
      </p:sp>
      <p:pic>
        <p:nvPicPr>
          <p:cNvPr id="158725" name="Picture 5" descr="C15NF01"/>
          <p:cNvPicPr>
            <a:picLocks noGrp="1" noChangeAspect="1" noChangeArrowheads="1"/>
          </p:cNvPicPr>
          <p:nvPr>
            <p:ph sz="half" idx="2"/>
          </p:nvPr>
        </p:nvPicPr>
        <p:blipFill>
          <a:blip r:embed="rId2"/>
          <a:srcRect/>
          <a:stretch>
            <a:fillRect/>
          </a:stretch>
        </p:blipFill>
        <p:spPr>
          <a:xfrm>
            <a:off x="663575" y="2930525"/>
            <a:ext cx="7854950" cy="2860675"/>
          </a:xfrm>
          <a:noFill/>
          <a:ln/>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dirty="0"/>
              <a:t>...contd.</a:t>
            </a:r>
          </a:p>
        </p:txBody>
      </p:sp>
      <p:sp>
        <p:nvSpPr>
          <p:cNvPr id="3" name="Content Placeholder 2"/>
          <p:cNvSpPr>
            <a:spLocks noGrp="1"/>
          </p:cNvSpPr>
          <p:nvPr>
            <p:ph idx="1"/>
          </p:nvPr>
        </p:nvSpPr>
        <p:spPr>
          <a:xfrm>
            <a:off x="457200" y="990600"/>
            <a:ext cx="8229600" cy="5583936"/>
          </a:xfrm>
        </p:spPr>
        <p:txBody>
          <a:bodyPr>
            <a:normAutofit fontScale="92500" lnSpcReduction="10000"/>
          </a:bodyPr>
          <a:lstStyle/>
          <a:p>
            <a:r>
              <a:rPr lang="en-US" b="1" dirty="0"/>
              <a:t>External Marketing</a:t>
            </a:r>
            <a:r>
              <a:rPr lang="en-US" dirty="0"/>
              <a:t>- In this , organisation tries to raise customer expectations regarding product not yet released in the market.</a:t>
            </a:r>
          </a:p>
          <a:p>
            <a:r>
              <a:rPr lang="en-US" b="1" dirty="0"/>
              <a:t>Internal Marketing- </a:t>
            </a:r>
            <a:r>
              <a:rPr lang="en-US" dirty="0"/>
              <a:t>It helps employees in delivering services in a better way to customers. For this, organisation recruits, motivates, rewards and gives training to employees.</a:t>
            </a:r>
          </a:p>
          <a:p>
            <a:r>
              <a:rPr lang="en-US" b="1" dirty="0"/>
              <a:t>Interactive Marketing- </a:t>
            </a:r>
            <a:r>
              <a:rPr lang="en-US" dirty="0"/>
              <a:t>here the employees representing an organisation interact with customers. Promises that organisation makes in external marketing should be fulfilled here.</a:t>
            </a:r>
          </a:p>
          <a:p>
            <a:pPr>
              <a:buNone/>
            </a:pPr>
            <a:endParaRPr lang="en-US" dirty="0"/>
          </a:p>
          <a:p>
            <a:r>
              <a:rPr lang="en-US" dirty="0"/>
              <a:t>An organisation needs the support of 3 groups, to develop, promote and deliver services.</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Title 31"/>
          <p:cNvSpPr>
            <a:spLocks noGrp="1"/>
          </p:cNvSpPr>
          <p:nvPr>
            <p:ph type="title"/>
          </p:nvPr>
        </p:nvSpPr>
        <p:spPr>
          <a:xfrm>
            <a:off x="457200" y="609600"/>
            <a:ext cx="8229600" cy="685800"/>
          </a:xfrm>
        </p:spPr>
        <p:txBody>
          <a:bodyPr>
            <a:normAutofit fontScale="90000"/>
          </a:bodyPr>
          <a:lstStyle/>
          <a:p>
            <a:r>
              <a:rPr lang="en-US" dirty="0"/>
              <a:t>SERVICES TRIANGLE FIGURE</a:t>
            </a:r>
          </a:p>
        </p:txBody>
      </p:sp>
      <p:sp>
        <p:nvSpPr>
          <p:cNvPr id="33" name="Content Placeholder 32"/>
          <p:cNvSpPr>
            <a:spLocks noGrp="1"/>
          </p:cNvSpPr>
          <p:nvPr>
            <p:ph idx="1"/>
          </p:nvPr>
        </p:nvSpPr>
        <p:spPr/>
        <p:txBody>
          <a:bodyPr/>
          <a:lstStyle/>
          <a:p>
            <a:endParaRPr lang="en-US"/>
          </a:p>
        </p:txBody>
      </p:sp>
      <p:sp>
        <p:nvSpPr>
          <p:cNvPr id="4" name="Isosceles Triangle 3"/>
          <p:cNvSpPr/>
          <p:nvPr/>
        </p:nvSpPr>
        <p:spPr>
          <a:xfrm>
            <a:off x="990600" y="1676400"/>
            <a:ext cx="7239000" cy="4572000"/>
          </a:xfrm>
          <a:prstGeom prst="triangle">
            <a:avLst>
              <a:gd name="adj" fmla="val 48353"/>
            </a:avLst>
          </a:prstGeom>
          <a:solidFill>
            <a:srgbClr val="92D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Isosceles Triangle 4"/>
          <p:cNvSpPr/>
          <p:nvPr/>
        </p:nvSpPr>
        <p:spPr>
          <a:xfrm>
            <a:off x="4648200" y="6248400"/>
            <a:ext cx="45719" cy="45719"/>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stCxn id="4" idx="3"/>
            <a:endCxn id="4" idx="3"/>
          </p:cNvCxnSpPr>
          <p:nvPr/>
        </p:nvCxnSpPr>
        <p:spPr>
          <a:xfrm rot="5400000">
            <a:off x="4490874" y="6248400"/>
            <a:ext cx="158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4" idx="1"/>
            <a:endCxn id="5" idx="2"/>
          </p:cNvCxnSpPr>
          <p:nvPr/>
        </p:nvCxnSpPr>
        <p:spPr>
          <a:xfrm rot="10800000" flipH="1" flipV="1">
            <a:off x="2740736" y="3962399"/>
            <a:ext cx="1907463" cy="2331719"/>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4648200" y="4038600"/>
            <a:ext cx="1712036" cy="2209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1"/>
            <a:endCxn id="4" idx="5"/>
          </p:cNvCxnSpPr>
          <p:nvPr/>
        </p:nvCxnSpPr>
        <p:spPr>
          <a:xfrm rot="10800000" flipH="1">
            <a:off x="2740737" y="3962400"/>
            <a:ext cx="36195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114800" y="1295400"/>
            <a:ext cx="2152868" cy="369332"/>
          </a:xfrm>
          <a:prstGeom prst="rect">
            <a:avLst/>
          </a:prstGeom>
          <a:noFill/>
        </p:spPr>
        <p:txBody>
          <a:bodyPr wrap="square" rtlCol="0">
            <a:spAutoFit/>
          </a:bodyPr>
          <a:lstStyle/>
          <a:p>
            <a:r>
              <a:rPr lang="en-US" dirty="0"/>
              <a:t>organisation</a:t>
            </a:r>
          </a:p>
        </p:txBody>
      </p:sp>
      <p:sp>
        <p:nvSpPr>
          <p:cNvPr id="27" name="TextBox 26"/>
          <p:cNvSpPr txBox="1"/>
          <p:nvPr/>
        </p:nvSpPr>
        <p:spPr>
          <a:xfrm>
            <a:off x="6477000" y="3810000"/>
            <a:ext cx="2165978" cy="369332"/>
          </a:xfrm>
          <a:prstGeom prst="rect">
            <a:avLst/>
          </a:prstGeom>
          <a:noFill/>
        </p:spPr>
        <p:txBody>
          <a:bodyPr wrap="square" rtlCol="0">
            <a:spAutoFit/>
          </a:bodyPr>
          <a:lstStyle/>
          <a:p>
            <a:r>
              <a:rPr lang="en-US" dirty="0"/>
              <a:t>External marketing</a:t>
            </a:r>
          </a:p>
        </p:txBody>
      </p:sp>
      <p:sp>
        <p:nvSpPr>
          <p:cNvPr id="28" name="TextBox 27"/>
          <p:cNvSpPr txBox="1"/>
          <p:nvPr/>
        </p:nvSpPr>
        <p:spPr>
          <a:xfrm>
            <a:off x="7467600" y="6248400"/>
            <a:ext cx="1822650" cy="381000"/>
          </a:xfrm>
          <a:prstGeom prst="rect">
            <a:avLst/>
          </a:prstGeom>
          <a:noFill/>
        </p:spPr>
        <p:txBody>
          <a:bodyPr wrap="square" rtlCol="0">
            <a:spAutoFit/>
          </a:bodyPr>
          <a:lstStyle/>
          <a:p>
            <a:r>
              <a:rPr lang="en-US" dirty="0"/>
              <a:t>customer</a:t>
            </a:r>
          </a:p>
        </p:txBody>
      </p:sp>
      <p:sp>
        <p:nvSpPr>
          <p:cNvPr id="29" name="TextBox 28"/>
          <p:cNvSpPr txBox="1"/>
          <p:nvPr/>
        </p:nvSpPr>
        <p:spPr>
          <a:xfrm>
            <a:off x="152400" y="6324600"/>
            <a:ext cx="1846695" cy="369332"/>
          </a:xfrm>
          <a:prstGeom prst="rect">
            <a:avLst/>
          </a:prstGeom>
          <a:noFill/>
        </p:spPr>
        <p:txBody>
          <a:bodyPr wrap="square" rtlCol="0">
            <a:spAutoFit/>
          </a:bodyPr>
          <a:lstStyle/>
          <a:p>
            <a:r>
              <a:rPr lang="en-US" dirty="0"/>
              <a:t>employee</a:t>
            </a:r>
          </a:p>
        </p:txBody>
      </p:sp>
      <p:sp>
        <p:nvSpPr>
          <p:cNvPr id="30" name="TextBox 29"/>
          <p:cNvSpPr txBox="1"/>
          <p:nvPr/>
        </p:nvSpPr>
        <p:spPr>
          <a:xfrm>
            <a:off x="457200" y="3657600"/>
            <a:ext cx="2209801" cy="381000"/>
          </a:xfrm>
          <a:prstGeom prst="rect">
            <a:avLst/>
          </a:prstGeom>
          <a:noFill/>
        </p:spPr>
        <p:txBody>
          <a:bodyPr wrap="square" rtlCol="0">
            <a:spAutoFit/>
          </a:bodyPr>
          <a:lstStyle/>
          <a:p>
            <a:r>
              <a:rPr lang="en-US" dirty="0"/>
              <a:t>Internal marketing</a:t>
            </a:r>
          </a:p>
        </p:txBody>
      </p:sp>
      <p:sp>
        <p:nvSpPr>
          <p:cNvPr id="31" name="TextBox 30"/>
          <p:cNvSpPr txBox="1"/>
          <p:nvPr/>
        </p:nvSpPr>
        <p:spPr>
          <a:xfrm>
            <a:off x="3124200" y="6324600"/>
            <a:ext cx="3849419" cy="381000"/>
          </a:xfrm>
          <a:prstGeom prst="rect">
            <a:avLst/>
          </a:prstGeom>
          <a:noFill/>
        </p:spPr>
        <p:txBody>
          <a:bodyPr wrap="square" rtlCol="0">
            <a:spAutoFit/>
          </a:bodyPr>
          <a:lstStyle/>
          <a:p>
            <a:r>
              <a:rPr lang="en-US" dirty="0"/>
              <a:t>Interactive marketing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p:txBody>
          <a:bodyPr/>
          <a:lstStyle/>
          <a:p>
            <a:r>
              <a:rPr lang="en-GB"/>
              <a:t>Services defined</a:t>
            </a:r>
          </a:p>
        </p:txBody>
      </p:sp>
      <p:sp>
        <p:nvSpPr>
          <p:cNvPr id="157699" name="Rectangle 3"/>
          <p:cNvSpPr>
            <a:spLocks noGrp="1" noChangeArrowheads="1"/>
          </p:cNvSpPr>
          <p:nvPr>
            <p:ph idx="1"/>
          </p:nvPr>
        </p:nvSpPr>
        <p:spPr/>
        <p:txBody>
          <a:bodyPr>
            <a:normAutofit/>
          </a:bodyPr>
          <a:lstStyle/>
          <a:p>
            <a:r>
              <a:rPr lang="en-GB" dirty="0"/>
              <a:t>Robert Judd defined services as “ a market transaction by an enterprise where the object of the market transaction is other than the transfer of a tangible commodity.”</a:t>
            </a:r>
          </a:p>
          <a:p>
            <a:r>
              <a:rPr lang="en-GB" dirty="0"/>
              <a:t>Nowadays not only the traditional service industries are responsible for the growth of the service sector but other manufacturers are also turning towards the service aspects of their operations to generate additional revenue.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70C0"/>
                </a:solidFill>
              </a:rPr>
              <a:t>DIFFERENCE BETWEEN SERVICES AND GOODS</a:t>
            </a:r>
          </a:p>
        </p:txBody>
      </p:sp>
      <p:sp>
        <p:nvSpPr>
          <p:cNvPr id="3" name="Content Placeholder 2"/>
          <p:cNvSpPr>
            <a:spLocks noGrp="1"/>
          </p:cNvSpPr>
          <p:nvPr>
            <p:ph idx="1"/>
          </p:nvPr>
        </p:nvSpPr>
        <p:spPr/>
        <p:txBody>
          <a:bodyPr>
            <a:normAutofit/>
          </a:bodyPr>
          <a:lstStyle/>
          <a:p>
            <a:r>
              <a:rPr lang="en-US" dirty="0"/>
              <a:t>Levitt proposed a distinction between the two by categorising them as follows:-</a:t>
            </a:r>
          </a:p>
          <a:p>
            <a:r>
              <a:rPr lang="en-US" dirty="0">
                <a:solidFill>
                  <a:srgbClr val="FF0000"/>
                </a:solidFill>
              </a:rPr>
              <a:t>Search goods </a:t>
            </a:r>
            <a:r>
              <a:rPr lang="en-US" dirty="0"/>
              <a:t>(which can be packaged and seen, and evaluated before purchase)</a:t>
            </a:r>
          </a:p>
          <a:p>
            <a:r>
              <a:rPr lang="en-US" dirty="0">
                <a:solidFill>
                  <a:srgbClr val="FF0000"/>
                </a:solidFill>
              </a:rPr>
              <a:t>Experienced goods</a:t>
            </a:r>
            <a:r>
              <a:rPr lang="en-US" dirty="0"/>
              <a:t> (which can be seen and evaluated after purchase)</a:t>
            </a:r>
          </a:p>
          <a:p>
            <a:endParaRPr lang="en-US" dirty="0"/>
          </a:p>
          <a:p>
            <a:pPr>
              <a:buNone/>
            </a:pPr>
            <a:r>
              <a:rPr lang="en-US" dirty="0"/>
              <a:t>                                           ...................contd.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1171</TotalTime>
  <Words>4199</Words>
  <Application>Microsoft Macintosh PowerPoint</Application>
  <PresentationFormat>On-screen Show (4:3)</PresentationFormat>
  <Paragraphs>544</Paragraphs>
  <Slides>71</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71</vt:i4>
      </vt:variant>
    </vt:vector>
  </HeadingPairs>
  <TitlesOfParts>
    <vt:vector size="80" baseType="lpstr">
      <vt:lpstr>ヒラギノ角ゴ Pro W3</vt:lpstr>
      <vt:lpstr>Arial</vt:lpstr>
      <vt:lpstr>Calibri</vt:lpstr>
      <vt:lpstr>Georgia</vt:lpstr>
      <vt:lpstr>Symbol</vt:lpstr>
      <vt:lpstr>Trebuchet MS</vt:lpstr>
      <vt:lpstr>Wingdings</vt:lpstr>
      <vt:lpstr>Wingdings 2</vt:lpstr>
      <vt:lpstr>Urban</vt:lpstr>
      <vt:lpstr>SERVICES MARKETING</vt:lpstr>
      <vt:lpstr>WHAT IS A SERVICE?</vt:lpstr>
      <vt:lpstr>What is Service? The Old View</vt:lpstr>
      <vt:lpstr>What is Service? The New View</vt:lpstr>
      <vt:lpstr>Examples of Service Industries</vt:lpstr>
      <vt:lpstr>DEFINITION OF SERVICE</vt:lpstr>
      <vt:lpstr>Services defined</vt:lpstr>
      <vt:lpstr>Services defined</vt:lpstr>
      <vt:lpstr>DIFFERENCE BETWEEN SERVICES AND GOODS</vt:lpstr>
      <vt:lpstr>PowerPoint Presentation</vt:lpstr>
      <vt:lpstr>PowerPoint Presentation</vt:lpstr>
      <vt:lpstr>Service characteristics</vt:lpstr>
      <vt:lpstr>Intangibility </vt:lpstr>
      <vt:lpstr>Implications of Intangibility</vt:lpstr>
      <vt:lpstr>How to reduce intangibility</vt:lpstr>
      <vt:lpstr>Inseparability </vt:lpstr>
      <vt:lpstr>Implications of Simultaneous Production and Consumption</vt:lpstr>
      <vt:lpstr>How to reduce inseparability </vt:lpstr>
      <vt:lpstr>Variability/Heterogeneity</vt:lpstr>
      <vt:lpstr>Implications of Heterogeneity</vt:lpstr>
      <vt:lpstr>How to reduce heterogeneity</vt:lpstr>
      <vt:lpstr>Perishability </vt:lpstr>
      <vt:lpstr>Implications of Perishability</vt:lpstr>
      <vt:lpstr>How to reduce perishability</vt:lpstr>
      <vt:lpstr>Lack of ownership </vt:lpstr>
      <vt:lpstr>Challenges for Services</vt:lpstr>
      <vt:lpstr>GROWTH OF SERVICE SECTOR </vt:lpstr>
      <vt:lpstr>....contd</vt:lpstr>
      <vt:lpstr>IMPORTANCE OF SERVICE SECTOR</vt:lpstr>
      <vt:lpstr>PowerPoint Presentation</vt:lpstr>
      <vt:lpstr>IMPORTANCE OF SERVICE SECTOR</vt:lpstr>
      <vt:lpstr>CLASSIFICATION OF SERVICES</vt:lpstr>
      <vt:lpstr>LEVELS OF CLASSIFICATION</vt:lpstr>
      <vt:lpstr>PowerPoint Presentation</vt:lpstr>
      <vt:lpstr>PowerPoint Presentation</vt:lpstr>
      <vt:lpstr>PowerPoint Presentation</vt:lpstr>
      <vt:lpstr>PowerPoint Presentation</vt:lpstr>
      <vt:lpstr>PowerPoint Presentation</vt:lpstr>
      <vt:lpstr>MARKETING MIX IN SERVICES</vt:lpstr>
      <vt:lpstr>IMPORTANCE OF MARKETING MIX</vt:lpstr>
      <vt:lpstr>.....contd</vt:lpstr>
      <vt:lpstr>SUCCESS FACTORS FOR SERVICE ORGANISATIONS</vt:lpstr>
      <vt:lpstr>THE FIRST ‘P’ :SERVICE PRODUCT OR PACKAGE</vt:lpstr>
      <vt:lpstr>PowerPoint Presentation</vt:lpstr>
      <vt:lpstr>WAYS TO DIFFERENTIATE THE SERVICE</vt:lpstr>
      <vt:lpstr>PowerPoint Presentation</vt:lpstr>
      <vt:lpstr>DEVELOPING NEW SERVICE OFFERING</vt:lpstr>
      <vt:lpstr>THE SECOND ‘P’ : PRICING</vt:lpstr>
      <vt:lpstr>PowerPoint Presentation</vt:lpstr>
      <vt:lpstr>GUIDELINES FOR SERVICE PRICING</vt:lpstr>
      <vt:lpstr>METHODS OF PRICING</vt:lpstr>
      <vt:lpstr>PowerPoint Presentation</vt:lpstr>
      <vt:lpstr>PowerPoint Presentation</vt:lpstr>
      <vt:lpstr>THE THIRD ‘P’ : PLACE OR DISTRIBUTION</vt:lpstr>
      <vt:lpstr>.....contd.</vt:lpstr>
      <vt:lpstr>....contd.</vt:lpstr>
      <vt:lpstr>PowerPoint Presentation</vt:lpstr>
      <vt:lpstr>THE FOURTH ‘P’: PROMOTION</vt:lpstr>
      <vt:lpstr>PowerPoint Presentation</vt:lpstr>
      <vt:lpstr>THE FIFTH ‘P’: PEOPLE</vt:lpstr>
      <vt:lpstr>THE SIXTH ‘P’: PHYSICAL EVIDENCE</vt:lpstr>
      <vt:lpstr>....contd.</vt:lpstr>
      <vt:lpstr>PowerPoint Presentation</vt:lpstr>
      <vt:lpstr>PowerPoint Presentation</vt:lpstr>
      <vt:lpstr>ROLE OF PHYSICAL EVIDENCE</vt:lpstr>
      <vt:lpstr>THE SEVENTH ‘P’: PROCESS MANAGEMENT</vt:lpstr>
      <vt:lpstr>....contd.</vt:lpstr>
      <vt:lpstr>PowerPoint Presentation</vt:lpstr>
      <vt:lpstr>SERVICES TRIANGLE</vt:lpstr>
      <vt:lpstr>...contd.</vt:lpstr>
      <vt:lpstr>SERVICES TRIANGLE FIGURE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SERVICES MARKETING</dc:title>
  <dc:creator>ADM</dc:creator>
  <cp:lastModifiedBy>Daksh Jaglan</cp:lastModifiedBy>
  <cp:revision>85</cp:revision>
  <dcterms:created xsi:type="dcterms:W3CDTF">2006-08-16T00:00:00Z</dcterms:created>
  <dcterms:modified xsi:type="dcterms:W3CDTF">2021-03-26T07:08:16Z</dcterms:modified>
</cp:coreProperties>
</file>