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m.wikipedia.org/wiki/Sen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9AB93-6852-C54E-8E00-CB2E4835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467" y="-1069596"/>
            <a:ext cx="11533533" cy="3329581"/>
          </a:xfrm>
        </p:spPr>
        <p:txBody>
          <a:bodyPr/>
          <a:lstStyle/>
          <a:p>
            <a:r>
              <a:rPr lang="en-US" altLang="zh-CN" sz="6000" b="1"/>
              <a:t>INFORMATION</a:t>
            </a:r>
            <a:r>
              <a:rPr lang="zh-CN" altLang="en-US" sz="6000" b="1"/>
              <a:t> </a:t>
            </a:r>
            <a:r>
              <a:rPr lang="en-US" altLang="zh-CN" sz="6000" b="1"/>
              <a:t>PROSSING</a:t>
            </a:r>
            <a:r>
              <a:rPr lang="zh-CN" altLang="en-US" sz="6000" b="1"/>
              <a:t> </a:t>
            </a:r>
            <a:r>
              <a:rPr lang="en-US" altLang="zh-CN" sz="6000" b="1"/>
              <a:t>THEORY</a:t>
            </a:r>
            <a:endParaRPr lang="en-US" sz="60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31B969-1DF3-8F49-89A6-8FE72AAE9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9658" y="5027804"/>
            <a:ext cx="2949902" cy="2133806"/>
          </a:xfrm>
        </p:spPr>
        <p:txBody>
          <a:bodyPr>
            <a:normAutofit/>
          </a:bodyPr>
          <a:lstStyle/>
          <a:p>
            <a:r>
              <a:rPr lang="en-US" altLang="zh-CN" sz="2400" b="1"/>
              <a:t>Priti</a:t>
            </a:r>
            <a:r>
              <a:rPr lang="zh-CN" altLang="en-US" sz="2400" b="1"/>
              <a:t> </a:t>
            </a:r>
            <a:r>
              <a:rPr lang="en-US" altLang="zh-CN" sz="2400" b="1"/>
              <a:t>sharma</a:t>
            </a:r>
          </a:p>
          <a:p>
            <a:r>
              <a:rPr lang="en-US" altLang="zh-CN" sz="2400" b="1"/>
              <a:t>M.A.</a:t>
            </a:r>
            <a:r>
              <a:rPr lang="zh-CN" altLang="en-US" sz="2400" b="1"/>
              <a:t> </a:t>
            </a:r>
            <a:r>
              <a:rPr lang="en-US" altLang="zh-CN" sz="2400" b="1"/>
              <a:t>4</a:t>
            </a:r>
            <a:r>
              <a:rPr lang="en-US" altLang="zh-CN" sz="2400" b="1" baseline="30000"/>
              <a:t>th</a:t>
            </a:r>
            <a:r>
              <a:rPr lang="zh-CN" altLang="en-US" sz="2400" b="1"/>
              <a:t> </a:t>
            </a:r>
            <a:r>
              <a:rPr lang="en-US" altLang="zh-CN" sz="2400" b="1"/>
              <a:t>sem</a:t>
            </a:r>
            <a:r>
              <a:rPr lang="zh-CN" altLang="en-US" sz="2400" b="1"/>
              <a:t> 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44045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CFE1-6620-C247-AE59-D91222D8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971" y="291984"/>
            <a:ext cx="9404723" cy="1400530"/>
          </a:xfrm>
        </p:spPr>
        <p:txBody>
          <a:bodyPr/>
          <a:lstStyle/>
          <a:p>
            <a:r>
              <a:rPr lang="en-US" altLang="zh-CN" sz="5400" b="1"/>
              <a:t>Attention</a:t>
            </a:r>
            <a:endParaRPr lang="en-US" sz="5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10E9A-B361-E44D-8AB2-8F6ADF29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57" y="1692514"/>
            <a:ext cx="10733485" cy="4555885"/>
          </a:xfrm>
        </p:spPr>
        <p:txBody>
          <a:bodyPr>
            <a:normAutofit/>
          </a:bodyPr>
          <a:lstStyle/>
          <a:p>
            <a:r>
              <a:rPr lang="en-US" sz="2800" b="1" i="0">
                <a:effectLst/>
                <a:latin typeface="Roboto" panose="02000000000000000000" pitchFamily="2" charset="0"/>
              </a:rPr>
              <a:t>Attention</a:t>
            </a:r>
            <a:r>
              <a:rPr lang="en-US" sz="2800" b="0" i="0">
                <a:effectLst/>
                <a:latin typeface="Roboto" panose="02000000000000000000" pitchFamily="2" charset="0"/>
              </a:rPr>
              <a:t> is the behavioral and cognitive process of selectively concentrating on a discrete aspect of information, whether considered subjective or objective, while ignoring other perceivable information</a:t>
            </a:r>
          </a:p>
          <a:p>
            <a:endParaRPr lang="en-US" sz="2800">
              <a:latin typeface="Roboto" panose="02000000000000000000" pitchFamily="2" charset="0"/>
            </a:endParaRPr>
          </a:p>
          <a:p>
            <a:r>
              <a:rPr lang="en-US" altLang="zh-CN" sz="2800" b="0" i="0">
                <a:effectLst/>
                <a:latin typeface="Roboto" panose="02000000000000000000" pitchFamily="2" charset="0"/>
              </a:rPr>
              <a:t>Perception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:-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The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process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of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Detecting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a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stimulus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&amp;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assigning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meaning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to</a:t>
            </a:r>
            <a:r>
              <a:rPr lang="zh-CN" altLang="en-US" sz="2800">
                <a:latin typeface="Roboto" panose="02000000000000000000" pitchFamily="2" charset="0"/>
              </a:rPr>
              <a:t> </a:t>
            </a:r>
            <a:r>
              <a:rPr lang="en-US" altLang="zh-CN" sz="2800">
                <a:latin typeface="Roboto" panose="02000000000000000000" pitchFamily="2" charset="0"/>
              </a:rPr>
              <a:t>it.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259850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199B5-EAEF-B44B-AB3A-29BCF17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22" y="399140"/>
            <a:ext cx="10280439" cy="1226063"/>
          </a:xfrm>
        </p:spPr>
        <p:txBody>
          <a:bodyPr/>
          <a:lstStyle/>
          <a:p>
            <a:r>
              <a:rPr lang="en-US" altLang="zh-CN" b="1"/>
              <a:t>Short-</a:t>
            </a:r>
            <a:r>
              <a:rPr lang="zh-CN" altLang="en-US" b="1"/>
              <a:t> </a:t>
            </a:r>
            <a:r>
              <a:rPr lang="en-US" altLang="zh-CN" b="1"/>
              <a:t>term</a:t>
            </a:r>
            <a:r>
              <a:rPr lang="zh-CN" altLang="en-US" b="1"/>
              <a:t> </a:t>
            </a:r>
            <a:r>
              <a:rPr lang="en-US" altLang="zh-CN" b="1"/>
              <a:t>memory</a:t>
            </a:r>
            <a:r>
              <a:rPr lang="zh-CN" altLang="en-US" b="1"/>
              <a:t> </a:t>
            </a:r>
            <a:r>
              <a:rPr lang="en-US" altLang="zh-CN" b="1"/>
              <a:t>(Working</a:t>
            </a:r>
            <a:r>
              <a:rPr lang="zh-CN" altLang="en-US" b="1"/>
              <a:t> </a:t>
            </a:r>
            <a:r>
              <a:rPr lang="en-US" altLang="zh-CN" b="1"/>
              <a:t>memory)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FA73F-DD74-1348-8779-5416476A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/>
              <a:t>Short</a:t>
            </a:r>
            <a:r>
              <a:rPr lang="zh-CN" altLang="en-US" sz="2400"/>
              <a:t> </a:t>
            </a:r>
            <a:r>
              <a:rPr lang="en-US" altLang="zh-CN" sz="2400"/>
              <a:t>term</a:t>
            </a:r>
            <a:r>
              <a:rPr lang="zh-CN" altLang="en-US" sz="2400"/>
              <a:t> </a:t>
            </a:r>
            <a:r>
              <a:rPr lang="en-US" altLang="zh-CN" sz="2400"/>
              <a:t>memory</a:t>
            </a:r>
            <a:r>
              <a:rPr lang="zh-CN" altLang="en-US" sz="2400"/>
              <a:t> </a:t>
            </a:r>
            <a:r>
              <a:rPr lang="en-US" altLang="zh-CN" sz="2400"/>
              <a:t>holds</a:t>
            </a:r>
            <a:r>
              <a:rPr lang="zh-CN" altLang="en-US" sz="2400"/>
              <a:t> </a:t>
            </a:r>
            <a:r>
              <a:rPr lang="en-US" altLang="zh-CN" sz="2400"/>
              <a:t>information</a:t>
            </a:r>
            <a:r>
              <a:rPr lang="zh-CN" altLang="en-US" sz="2400"/>
              <a:t> </a:t>
            </a:r>
            <a:r>
              <a:rPr lang="en-US" altLang="zh-CN" sz="2400"/>
              <a:t>for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limited</a:t>
            </a:r>
            <a:r>
              <a:rPr lang="zh-CN" altLang="en-US" sz="2400"/>
              <a:t> </a:t>
            </a:r>
            <a:r>
              <a:rPr lang="en-US" altLang="zh-CN" sz="2400"/>
              <a:t>amount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time</a:t>
            </a:r>
            <a:r>
              <a:rPr lang="zh-CN" altLang="en-US" sz="2400"/>
              <a:t> </a:t>
            </a:r>
            <a:r>
              <a:rPr lang="en-US" altLang="zh-CN" sz="2400"/>
              <a:t>and</a:t>
            </a:r>
            <a:r>
              <a:rPr lang="zh-CN" altLang="en-US" sz="2400"/>
              <a:t> </a:t>
            </a:r>
            <a:r>
              <a:rPr lang="en-US" altLang="zh-CN" sz="2400"/>
              <a:t>holds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limited</a:t>
            </a:r>
            <a:r>
              <a:rPr lang="zh-CN" altLang="en-US" sz="2400"/>
              <a:t> </a:t>
            </a:r>
            <a:r>
              <a:rPr lang="en-US" altLang="zh-CN" sz="2400"/>
              <a:t>amount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information.</a:t>
            </a:r>
          </a:p>
          <a:p>
            <a:r>
              <a:rPr lang="en-US" altLang="zh-CN" sz="2400"/>
              <a:t>Automatic</a:t>
            </a:r>
            <a:r>
              <a:rPr lang="zh-CN" altLang="en-US" sz="2400"/>
              <a:t> </a:t>
            </a:r>
            <a:r>
              <a:rPr lang="en-US" altLang="zh-CN" sz="2400"/>
              <a:t>and</a:t>
            </a:r>
            <a:r>
              <a:rPr lang="zh-CN" altLang="en-US" sz="2400"/>
              <a:t> </a:t>
            </a:r>
            <a:r>
              <a:rPr lang="en-US" altLang="zh-CN" sz="2400"/>
              <a:t>effortful</a:t>
            </a:r>
            <a:r>
              <a:rPr lang="zh-CN" altLang="en-US" sz="2400"/>
              <a:t> </a:t>
            </a:r>
            <a:r>
              <a:rPr lang="en-US" altLang="zh-CN" sz="2400"/>
              <a:t>processing</a:t>
            </a:r>
          </a:p>
          <a:p>
            <a:r>
              <a:rPr lang="zh-CN" altLang="en-US" sz="2400"/>
              <a:t> </a:t>
            </a:r>
            <a:r>
              <a:rPr lang="en-US" altLang="zh-CN" sz="2400"/>
              <a:t>Duration</a:t>
            </a:r>
            <a:r>
              <a:rPr lang="zh-CN" altLang="en-US" sz="2400"/>
              <a:t> </a:t>
            </a:r>
            <a:r>
              <a:rPr lang="en-US" altLang="zh-CN" sz="2400"/>
              <a:t>30</a:t>
            </a:r>
            <a:r>
              <a:rPr lang="zh-CN" altLang="en-US" sz="2400"/>
              <a:t> </a:t>
            </a:r>
            <a:r>
              <a:rPr lang="en-US" altLang="zh-CN" sz="2400"/>
              <a:t>seconds</a:t>
            </a:r>
          </a:p>
          <a:p>
            <a:r>
              <a:rPr lang="en-US" altLang="zh-CN" sz="2400"/>
              <a:t>Stability:-</a:t>
            </a:r>
            <a:r>
              <a:rPr lang="zh-CN" altLang="en-US" sz="2400"/>
              <a:t> </a:t>
            </a:r>
            <a:r>
              <a:rPr lang="en-US" altLang="zh-CN" sz="2400"/>
              <a:t>easily</a:t>
            </a:r>
            <a:r>
              <a:rPr lang="zh-CN" altLang="en-US" sz="2400"/>
              <a:t> </a:t>
            </a:r>
            <a:r>
              <a:rPr lang="en-US" altLang="zh-CN" sz="2400"/>
              <a:t>disrupted</a:t>
            </a:r>
          </a:p>
          <a:p>
            <a:r>
              <a:rPr lang="en-US" altLang="zh-CN" sz="2400"/>
              <a:t>Capacity</a:t>
            </a:r>
            <a:r>
              <a:rPr lang="zh-CN" altLang="en-US" sz="2400"/>
              <a:t> </a:t>
            </a:r>
            <a:r>
              <a:rPr lang="en-US" altLang="zh-CN" sz="2400"/>
              <a:t>:-</a:t>
            </a:r>
            <a:r>
              <a:rPr lang="zh-CN" altLang="en-US" sz="2400"/>
              <a:t> </a:t>
            </a:r>
            <a:r>
              <a:rPr lang="en-US" altLang="zh-CN" sz="2400"/>
              <a:t>limited</a:t>
            </a:r>
            <a:r>
              <a:rPr lang="zh-CN" altLang="en-US" sz="2400"/>
              <a:t> </a:t>
            </a:r>
            <a:r>
              <a:rPr lang="en-US" altLang="zh-CN" sz="2400"/>
              <a:t>(</a:t>
            </a:r>
            <a:r>
              <a:rPr lang="zh-CN" altLang="en-US" sz="2400"/>
              <a:t> </a:t>
            </a:r>
            <a:r>
              <a:rPr lang="en-US" altLang="zh-CN" sz="2400"/>
              <a:t>7+-2</a:t>
            </a:r>
            <a:r>
              <a:rPr lang="zh-CN" altLang="en-US" sz="2400"/>
              <a:t> </a:t>
            </a:r>
            <a:r>
              <a:rPr lang="en-US" altLang="zh-CN" sz="2400"/>
              <a:t>items)</a:t>
            </a:r>
          </a:p>
          <a:p>
            <a:r>
              <a:rPr lang="en-US" altLang="zh-CN" sz="2400"/>
              <a:t>Mneumonics</a:t>
            </a:r>
            <a:r>
              <a:rPr lang="zh-CN" altLang="en-US" sz="2400"/>
              <a:t> </a:t>
            </a:r>
            <a:r>
              <a:rPr lang="en-US" altLang="zh-CN" sz="2400"/>
              <a:t>:-</a:t>
            </a:r>
            <a:r>
              <a:rPr lang="zh-CN" altLang="en-US" sz="2400"/>
              <a:t> </a:t>
            </a:r>
            <a:r>
              <a:rPr lang="en-US" altLang="zh-CN" sz="2400"/>
              <a:t>make</a:t>
            </a:r>
            <a:r>
              <a:rPr lang="zh-CN" altLang="en-US" sz="2400"/>
              <a:t> </a:t>
            </a:r>
            <a:r>
              <a:rPr lang="en-US" altLang="zh-CN" sz="2400"/>
              <a:t>it</a:t>
            </a:r>
            <a:r>
              <a:rPr lang="zh-CN" altLang="en-US" sz="2400"/>
              <a:t> </a:t>
            </a:r>
            <a:r>
              <a:rPr lang="en-US" altLang="zh-CN" sz="2400"/>
              <a:t>easier</a:t>
            </a:r>
            <a:r>
              <a:rPr lang="zh-CN" altLang="en-US" sz="2400"/>
              <a:t> </a:t>
            </a:r>
            <a:r>
              <a:rPr lang="en-US" altLang="zh-CN" sz="2400"/>
              <a:t>to</a:t>
            </a:r>
            <a:r>
              <a:rPr lang="zh-CN" altLang="en-US" sz="2400"/>
              <a:t> </a:t>
            </a:r>
            <a:r>
              <a:rPr lang="en-US" altLang="zh-CN" sz="2400"/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xmlns="" val="256668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3E5FC-2E95-C94A-913E-2C135007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Short-term</a:t>
            </a:r>
            <a:r>
              <a:rPr lang="zh-CN" altLang="en-US" b="1"/>
              <a:t> </a:t>
            </a:r>
            <a:r>
              <a:rPr lang="en-US" altLang="zh-CN" b="1"/>
              <a:t>memory</a:t>
            </a:r>
            <a:r>
              <a:rPr lang="zh-CN" altLang="en-US" b="1"/>
              <a:t> </a:t>
            </a:r>
            <a:r>
              <a:rPr lang="en-US" altLang="zh-CN" b="1"/>
              <a:t>forgetting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8928B4B-D7A4-564F-817D-EA2293D4F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1446609"/>
            <a:ext cx="10015936" cy="52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88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35373-853E-DA4C-8F07-EB336894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50" y="330398"/>
            <a:ext cx="10822781" cy="6527602"/>
          </a:xfrm>
        </p:spPr>
        <p:txBody>
          <a:bodyPr/>
          <a:lstStyle/>
          <a:p>
            <a:pPr fontAlgn="base"/>
            <a:r>
              <a:rPr lang="en-US" sz="4000" b="1" i="0">
                <a:solidFill>
                  <a:schemeClr val="accent2"/>
                </a:solidFill>
                <a:effectLst/>
                <a:latin typeface="Poppins"/>
              </a:rPr>
              <a:t>Encoding</a:t>
            </a:r>
            <a:r>
              <a:rPr lang="en-US" sz="4000" b="0" i="0">
                <a:solidFill>
                  <a:schemeClr val="tx1"/>
                </a:solidFill>
                <a:effectLst/>
                <a:latin typeface="Poppins"/>
              </a:rPr>
              <a:t> – processing incoming information so it can be entered into memory</a:t>
            </a:r>
            <a:r>
              <a:rPr lang="en-US" altLang="zh-CN" sz="4000" b="0" i="0">
                <a:solidFill>
                  <a:schemeClr val="tx1"/>
                </a:solidFill>
                <a:effectLst/>
                <a:latin typeface="Poppins"/>
              </a:rPr>
              <a:t>.</a:t>
            </a:r>
            <a:br>
              <a:rPr lang="en-US" altLang="zh-CN" sz="4000" b="0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sz="4000" b="0" i="0" u="sng">
                <a:solidFill>
                  <a:schemeClr val="tx1"/>
                </a:solidFill>
                <a:effectLst/>
                <a:latin typeface="Poppins"/>
              </a:rPr>
              <a:t>Three</a:t>
            </a:r>
            <a:r>
              <a:rPr lang="en-US" sz="4000" b="0" i="0">
                <a:solidFill>
                  <a:schemeClr val="tx1"/>
                </a:solidFill>
                <a:effectLst/>
                <a:latin typeface="Poppins"/>
              </a:rPr>
              <a:t> main ways in which information can be encoded</a:t>
            </a:r>
            <a:r>
              <a:rPr lang="en-US" altLang="zh-CN" sz="4000" b="0" i="0">
                <a:solidFill>
                  <a:schemeClr val="tx1"/>
                </a:solidFill>
                <a:effectLst/>
                <a:latin typeface="Poppins"/>
              </a:rPr>
              <a:t>.</a:t>
            </a:r>
            <a:r>
              <a:rPr lang="en-US" sz="4000" b="1" i="0">
                <a:solidFill>
                  <a:schemeClr val="tx1"/>
                </a:solidFill>
                <a:effectLst/>
                <a:latin typeface="Poppins"/>
              </a:rPr>
              <a:t> </a:t>
            </a:r>
            <a:br>
              <a:rPr lang="en-US" sz="4000" b="1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sz="4000" b="1" i="0">
                <a:solidFill>
                  <a:schemeClr val="accent2"/>
                </a:solidFill>
                <a:effectLst/>
                <a:latin typeface="Poppins"/>
              </a:rPr>
              <a:t>Visual encoding</a:t>
            </a:r>
            <a:r>
              <a:rPr lang="en-US" sz="4000" b="1" i="0">
                <a:solidFill>
                  <a:schemeClr val="tx1"/>
                </a:solidFill>
                <a:effectLst/>
                <a:latin typeface="Poppins"/>
              </a:rPr>
              <a:t>: </a:t>
            </a:r>
            <a:r>
              <a:rPr lang="en-US" sz="4000" b="0" i="0">
                <a:solidFill>
                  <a:schemeClr val="tx1"/>
                </a:solidFill>
                <a:effectLst/>
                <a:latin typeface="Poppins"/>
              </a:rPr>
              <a:t>Information is represented as a picture</a:t>
            </a:r>
            <a:br>
              <a:rPr lang="en-US" sz="4000" b="0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sz="4000" b="1" i="0">
                <a:solidFill>
                  <a:schemeClr val="accent2"/>
                </a:solidFill>
                <a:effectLst/>
                <a:latin typeface="Poppins"/>
              </a:rPr>
              <a:t>Acoustic encoding</a:t>
            </a:r>
            <a:r>
              <a:rPr lang="en-US" sz="4000" b="1" i="0">
                <a:solidFill>
                  <a:schemeClr val="tx1"/>
                </a:solidFill>
                <a:effectLst/>
                <a:latin typeface="Poppins"/>
              </a:rPr>
              <a:t>: </a:t>
            </a:r>
            <a:r>
              <a:rPr lang="en-US" sz="4000" b="0" i="0">
                <a:solidFill>
                  <a:schemeClr val="tx1"/>
                </a:solidFill>
                <a:effectLst/>
                <a:latin typeface="Poppins"/>
              </a:rPr>
              <a:t>Information is represented as sounds</a:t>
            </a:r>
            <a:br>
              <a:rPr lang="en-US" sz="4000" b="0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sz="4000" b="1" i="0">
                <a:solidFill>
                  <a:schemeClr val="accent2"/>
                </a:solidFill>
                <a:effectLst/>
                <a:latin typeface="Poppins"/>
              </a:rPr>
              <a:t>Semantic encoding</a:t>
            </a:r>
            <a:r>
              <a:rPr lang="en-US" sz="4000" b="1" i="0">
                <a:solidFill>
                  <a:schemeClr val="tx1"/>
                </a:solidFill>
                <a:effectLst/>
                <a:latin typeface="Poppins"/>
              </a:rPr>
              <a:t>:</a:t>
            </a:r>
            <a:r>
              <a:rPr lang="en-US" sz="4000" b="0" i="0">
                <a:solidFill>
                  <a:schemeClr val="tx1"/>
                </a:solidFill>
                <a:effectLst/>
                <a:latin typeface="Poppins"/>
              </a:rPr>
              <a:t> Information is represented by its meaning to you</a:t>
            </a:r>
            <a:br>
              <a:rPr lang="en-US" sz="4000" b="0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altLang="zh-CN" sz="4000" b="0" i="0">
                <a:solidFill>
                  <a:schemeClr val="tx1"/>
                </a:solidFill>
                <a:effectLst/>
                <a:latin typeface="Poppins"/>
              </a:rPr>
              <a:t/>
            </a:r>
            <a:br>
              <a:rPr lang="en-US" altLang="zh-CN" sz="4000" b="0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altLang="zh-CN" sz="4000" b="0" i="0">
                <a:solidFill>
                  <a:schemeClr val="tx1"/>
                </a:solidFill>
                <a:effectLst/>
                <a:latin typeface="Poppins"/>
              </a:rPr>
              <a:t/>
            </a:r>
            <a:br>
              <a:rPr lang="en-US" altLang="zh-CN" sz="4000" b="0" i="0">
                <a:solidFill>
                  <a:schemeClr val="tx1"/>
                </a:solidFill>
                <a:effectLst/>
                <a:latin typeface="Poppins"/>
              </a:rPr>
            </a:b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91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83D4B-5F35-1943-857B-0BB9ECF3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18" y="452718"/>
            <a:ext cx="10926764" cy="6405282"/>
          </a:xfrm>
        </p:spPr>
        <p:txBody>
          <a:bodyPr/>
          <a:lstStyle/>
          <a:p>
            <a:pPr fontAlgn="base"/>
            <a:r>
              <a:rPr lang="en-US" b="1" i="0">
                <a:solidFill>
                  <a:schemeClr val="accent2"/>
                </a:solidFill>
                <a:effectLst/>
                <a:latin typeface="Poppins"/>
              </a:rPr>
              <a:t>Storage</a:t>
            </a:r>
            <a:r>
              <a:rPr lang="en-US" b="0" i="0">
                <a:solidFill>
                  <a:schemeClr val="tx1"/>
                </a:solidFill>
                <a:effectLst/>
                <a:latin typeface="Poppins"/>
              </a:rPr>
              <a:t> – maintaining information in memory for a period of time</a:t>
            </a:r>
            <a:br>
              <a:rPr lang="en-US" b="0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b="1" i="0">
                <a:solidFill>
                  <a:schemeClr val="accent2"/>
                </a:solidFill>
                <a:effectLst/>
                <a:latin typeface="Poppins"/>
              </a:rPr>
              <a:t>Retrieval</a:t>
            </a:r>
            <a:r>
              <a:rPr lang="en-US" b="0" i="0">
                <a:solidFill>
                  <a:schemeClr val="tx1"/>
                </a:solidFill>
                <a:effectLst/>
                <a:latin typeface="Poppins"/>
              </a:rPr>
              <a:t> – accessing or recalling stored information from memory so it can be used</a:t>
            </a:r>
            <a:r>
              <a:rPr lang="en-US" altLang="zh-CN" b="0" i="0">
                <a:solidFill>
                  <a:schemeClr val="tx1"/>
                </a:solidFill>
                <a:effectLst/>
                <a:latin typeface="Poppins"/>
              </a:rPr>
              <a:t>.</a:t>
            </a:r>
            <a:r>
              <a:rPr lang="en-US" b="0" i="0">
                <a:solidFill>
                  <a:schemeClr val="tx1"/>
                </a:solidFill>
                <a:effectLst/>
                <a:latin typeface="Poppins"/>
              </a:rPr>
              <a:t/>
            </a:r>
            <a:br>
              <a:rPr lang="en-US" b="0" i="0">
                <a:solidFill>
                  <a:schemeClr val="tx1"/>
                </a:solidFill>
                <a:effectLst/>
                <a:latin typeface="Poppins"/>
              </a:rPr>
            </a:br>
            <a:r>
              <a:rPr lang="en-US" altLang="zh-CN" b="1" i="0">
                <a:solidFill>
                  <a:schemeClr val="accent2"/>
                </a:solidFill>
                <a:effectLst/>
                <a:latin typeface="Poppins"/>
              </a:rPr>
              <a:t>Reharsal</a:t>
            </a:r>
            <a:r>
              <a:rPr lang="en-US" b="0" i="0">
                <a:solidFill>
                  <a:schemeClr val="tx1"/>
                </a:solidFill>
                <a:effectLst/>
                <a:latin typeface="Poppins"/>
              </a:rPr>
              <a:t> –</a:t>
            </a:r>
            <a:r>
              <a:rPr lang="zh-CN" altLang="en-US" b="0" i="0">
                <a:solidFill>
                  <a:schemeClr val="tx1"/>
                </a:solidFill>
                <a:effectLst/>
                <a:latin typeface="Poppins"/>
              </a:rPr>
              <a:t> </a:t>
            </a:r>
            <a:r>
              <a:rPr lang="en-US" altLang="zh-CN" b="0" i="0">
                <a:solidFill>
                  <a:schemeClr val="tx1"/>
                </a:solidFill>
                <a:effectLst/>
                <a:latin typeface="Poppins"/>
              </a:rPr>
              <a:t>attempting</a:t>
            </a:r>
            <a:r>
              <a:rPr lang="zh-CN" altLang="en-US" b="0" i="0">
                <a:solidFill>
                  <a:schemeClr val="tx1"/>
                </a:solidFill>
                <a:effectLst/>
                <a:latin typeface="Poppins"/>
              </a:rPr>
              <a:t> </a:t>
            </a:r>
            <a:r>
              <a:rPr lang="en-US" altLang="zh-CN" b="0" i="0">
                <a:solidFill>
                  <a:schemeClr val="tx1"/>
                </a:solidFill>
                <a:effectLst/>
                <a:latin typeface="Poppins"/>
              </a:rPr>
              <a:t>to</a:t>
            </a:r>
            <a:r>
              <a:rPr lang="zh-CN" altLang="en-US" b="0" i="0">
                <a:solidFill>
                  <a:schemeClr val="tx1"/>
                </a:solidFill>
                <a:effectLst/>
                <a:latin typeface="Poppins"/>
              </a:rPr>
              <a:t> </a:t>
            </a:r>
            <a:r>
              <a:rPr lang="en-US" altLang="zh-CN" b="0" i="0">
                <a:solidFill>
                  <a:schemeClr val="tx1"/>
                </a:solidFill>
                <a:effectLst/>
                <a:latin typeface="Poppins"/>
              </a:rPr>
              <a:t>learn</a:t>
            </a:r>
            <a:r>
              <a:rPr lang="zh-CN" altLang="en-US" b="0" i="0">
                <a:solidFill>
                  <a:schemeClr val="tx1"/>
                </a:solidFill>
                <a:effectLst/>
                <a:latin typeface="Poppins"/>
              </a:rPr>
              <a:t> </a:t>
            </a:r>
            <a:r>
              <a:rPr lang="en-US" altLang="zh-CN" b="0" i="0">
                <a:solidFill>
                  <a:schemeClr val="tx1"/>
                </a:solidFill>
                <a:effectLst/>
                <a:latin typeface="Poppins"/>
              </a:rPr>
              <a:t>something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by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repeating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it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over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and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over:,repetition</a:t>
            </a:r>
            <a:br>
              <a:rPr lang="en-US" altLang="zh-CN">
                <a:solidFill>
                  <a:schemeClr val="tx1"/>
                </a:solidFill>
                <a:latin typeface="Poppins"/>
              </a:rPr>
            </a:br>
            <a:r>
              <a:rPr lang="en-US" altLang="zh-CN" b="1">
                <a:solidFill>
                  <a:schemeClr val="accent2"/>
                </a:solidFill>
                <a:latin typeface="Poppins"/>
              </a:rPr>
              <a:t>Maintenance</a:t>
            </a:r>
            <a:r>
              <a:rPr lang="zh-CN" altLang="en-US">
                <a:solidFill>
                  <a:schemeClr val="accent2"/>
                </a:solidFill>
                <a:latin typeface="Poppins"/>
              </a:rPr>
              <a:t> </a:t>
            </a:r>
            <a:r>
              <a:rPr lang="en-US" altLang="zh-CN" b="1">
                <a:solidFill>
                  <a:schemeClr val="accent2"/>
                </a:solidFill>
                <a:latin typeface="Poppins"/>
              </a:rPr>
              <a:t>Reharsal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:-Involves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repeating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the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information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In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our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mind(phone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number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or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a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location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on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a</a:t>
            </a:r>
            <a:r>
              <a:rPr lang="zh-CN" altLang="en-US">
                <a:solidFill>
                  <a:schemeClr val="tx1"/>
                </a:solidFill>
                <a:latin typeface="Poppins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Poppins"/>
              </a:rPr>
              <a:t>map)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1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5767F-0237-3C45-B679-E37E4F85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57" y="949663"/>
            <a:ext cx="10176670" cy="5708766"/>
          </a:xfrm>
        </p:spPr>
        <p:txBody>
          <a:bodyPr/>
          <a:lstStyle/>
          <a:p>
            <a:r>
              <a:rPr lang="en-US" altLang="zh-CN" sz="3200" b="1">
                <a:solidFill>
                  <a:schemeClr val="accent2"/>
                </a:solidFill>
              </a:rPr>
              <a:t>Elaborative</a:t>
            </a:r>
            <a:r>
              <a:rPr lang="zh-CN" altLang="en-US" sz="3200"/>
              <a:t> </a:t>
            </a:r>
            <a:r>
              <a:rPr lang="en-US" altLang="zh-CN" sz="3200" b="1">
                <a:solidFill>
                  <a:schemeClr val="accent2"/>
                </a:solidFill>
              </a:rPr>
              <a:t>reharsal</a:t>
            </a:r>
            <a:r>
              <a:rPr lang="zh-CN" altLang="en-US" sz="3200">
                <a:solidFill>
                  <a:schemeClr val="accent2"/>
                </a:solidFill>
              </a:rPr>
              <a:t> </a:t>
            </a:r>
            <a:r>
              <a:rPr lang="en-US" altLang="zh-CN" sz="3200">
                <a:solidFill>
                  <a:schemeClr val="accent2"/>
                </a:solidFill>
              </a:rPr>
              <a:t>:-</a:t>
            </a:r>
            <a:br>
              <a:rPr lang="en-US" altLang="zh-CN" sz="3200">
                <a:solidFill>
                  <a:schemeClr val="accent2"/>
                </a:solidFill>
              </a:rPr>
            </a:br>
            <a:r>
              <a:rPr lang="zh-CN" altLang="en-US" sz="3200">
                <a:solidFill>
                  <a:schemeClr val="accent2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involves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connecting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the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information,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you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are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typing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to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remember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with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something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you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already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now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with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knowledge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from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long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time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memory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(ex:-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you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meet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someone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at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a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party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whose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name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in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the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same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as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your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brother’s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---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you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make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the</a:t>
            </a:r>
            <a:r>
              <a:rPr lang="zh-CN" altLang="en-US" sz="3200">
                <a:solidFill>
                  <a:schemeClr val="tx1"/>
                </a:solidFill>
              </a:rPr>
              <a:t> </a:t>
            </a:r>
            <a:r>
              <a:rPr lang="en-US" altLang="zh-CN" sz="3200">
                <a:solidFill>
                  <a:schemeClr val="tx1"/>
                </a:solidFill>
              </a:rPr>
              <a:t>ASSOCIATION</a:t>
            </a:r>
            <a:endParaRPr lang="en-US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54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38B84-E6B5-FC4D-8A74-4C50DE71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593" y="291983"/>
            <a:ext cx="9404723" cy="1400530"/>
          </a:xfrm>
        </p:spPr>
        <p:txBody>
          <a:bodyPr/>
          <a:lstStyle/>
          <a:p>
            <a:r>
              <a:rPr lang="en-US" altLang="zh-CN" sz="4800" b="1"/>
              <a:t>Long-term</a:t>
            </a:r>
            <a:r>
              <a:rPr lang="zh-CN" altLang="en-US" sz="4800" b="1"/>
              <a:t> </a:t>
            </a:r>
            <a:r>
              <a:rPr lang="en-US" altLang="zh-CN" sz="4800" b="1"/>
              <a:t>memory</a:t>
            </a:r>
            <a:endParaRPr lang="en-US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3504F-41DE-0147-8820-E9FB16CE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92514"/>
            <a:ext cx="10554892" cy="6748738"/>
          </a:xfrm>
        </p:spPr>
        <p:txBody>
          <a:bodyPr>
            <a:normAutofit/>
          </a:bodyPr>
          <a:lstStyle/>
          <a:p>
            <a:r>
              <a:rPr lang="en-US" altLang="zh-CN"/>
              <a:t>Permanent</a:t>
            </a:r>
            <a:r>
              <a:rPr lang="zh-CN" altLang="en-US"/>
              <a:t> </a:t>
            </a:r>
            <a:r>
              <a:rPr lang="en-US" altLang="zh-CN"/>
              <a:t>store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knowledge</a:t>
            </a:r>
          </a:p>
          <a:p>
            <a:r>
              <a:rPr lang="en-US" altLang="zh-CN"/>
              <a:t>Unlimited</a:t>
            </a:r>
            <a:r>
              <a:rPr lang="zh-CN" altLang="en-US"/>
              <a:t>  </a:t>
            </a:r>
            <a:r>
              <a:rPr lang="en-US" altLang="zh-CN"/>
              <a:t>store</a:t>
            </a:r>
            <a:r>
              <a:rPr lang="zh-CN" altLang="en-US"/>
              <a:t> </a:t>
            </a:r>
            <a:r>
              <a:rPr lang="en-US" altLang="zh-CN"/>
              <a:t>house</a:t>
            </a:r>
            <a:r>
              <a:rPr lang="zh-CN" altLang="en-US"/>
              <a:t> </a:t>
            </a:r>
            <a:r>
              <a:rPr lang="en-US" altLang="zh-CN"/>
              <a:t>of</a:t>
            </a:r>
          </a:p>
          <a:p>
            <a:pPr marL="0" indent="0">
              <a:buNone/>
            </a:pPr>
            <a:r>
              <a:rPr lang="zh-CN" altLang="en-US"/>
              <a:t>    </a:t>
            </a:r>
            <a:r>
              <a:rPr lang="en-US" altLang="zh-CN"/>
              <a:t>information</a:t>
            </a:r>
          </a:p>
          <a:p>
            <a:r>
              <a:rPr lang="en-US" altLang="zh-CN"/>
              <a:t>Duration</a:t>
            </a:r>
            <a:r>
              <a:rPr lang="zh-CN" altLang="en-US"/>
              <a:t> </a:t>
            </a:r>
            <a:r>
              <a:rPr lang="en-US" altLang="zh-CN"/>
              <a:t>:-</a:t>
            </a:r>
            <a:r>
              <a:rPr lang="zh-CN" altLang="en-US"/>
              <a:t> </a:t>
            </a:r>
            <a:r>
              <a:rPr lang="en-US" altLang="zh-CN"/>
              <a:t>unlimited</a:t>
            </a:r>
          </a:p>
          <a:p>
            <a:r>
              <a:rPr lang="en-US" altLang="zh-CN"/>
              <a:t>Stability</a:t>
            </a:r>
            <a:r>
              <a:rPr lang="zh-CN" altLang="en-US"/>
              <a:t> </a:t>
            </a:r>
            <a:r>
              <a:rPr lang="en-US" altLang="zh-CN"/>
              <a:t>:-</a:t>
            </a:r>
            <a:r>
              <a:rPr lang="zh-CN" altLang="en-US"/>
              <a:t> </a:t>
            </a:r>
            <a:r>
              <a:rPr lang="en-US" altLang="zh-CN"/>
              <a:t>not</a:t>
            </a:r>
            <a:r>
              <a:rPr lang="zh-CN" altLang="en-US"/>
              <a:t> </a:t>
            </a:r>
            <a:r>
              <a:rPr lang="en-US" altLang="zh-CN"/>
              <a:t>easily</a:t>
            </a:r>
            <a:r>
              <a:rPr lang="zh-CN" altLang="en-US"/>
              <a:t> </a:t>
            </a:r>
            <a:r>
              <a:rPr lang="en-US" altLang="zh-CN"/>
              <a:t>disrupted</a:t>
            </a:r>
          </a:p>
          <a:p>
            <a:r>
              <a:rPr lang="en-US" altLang="zh-CN"/>
              <a:t>Capacity</a:t>
            </a:r>
            <a:r>
              <a:rPr lang="zh-CN" altLang="en-US"/>
              <a:t> </a:t>
            </a:r>
            <a:r>
              <a:rPr lang="en-US" altLang="zh-CN"/>
              <a:t>:-</a:t>
            </a:r>
            <a:r>
              <a:rPr lang="zh-CN" altLang="en-US"/>
              <a:t> </a:t>
            </a:r>
            <a:r>
              <a:rPr lang="en-US" altLang="zh-CN"/>
              <a:t>unlimited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7C3C3E3-5FA9-EB45-8199-6D6EA4B6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1375172"/>
            <a:ext cx="6911577" cy="51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29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94C20-6A56-7841-9ACA-CB769566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49" y="363421"/>
            <a:ext cx="9404723" cy="1400530"/>
          </a:xfrm>
        </p:spPr>
        <p:txBody>
          <a:bodyPr/>
          <a:lstStyle/>
          <a:p>
            <a:r>
              <a:rPr lang="en-US" altLang="zh-CN" b="1"/>
              <a:t>Long-</a:t>
            </a:r>
            <a:r>
              <a:rPr lang="zh-CN" altLang="en-US" b="1"/>
              <a:t> </a:t>
            </a:r>
            <a:r>
              <a:rPr lang="en-US" altLang="zh-CN" b="1"/>
              <a:t>term</a:t>
            </a:r>
            <a:r>
              <a:rPr lang="zh-CN" altLang="en-US" b="1"/>
              <a:t> </a:t>
            </a:r>
            <a:r>
              <a:rPr lang="en-US" altLang="zh-CN" b="1"/>
              <a:t>memory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65448-B8EA-A947-8845-139B54C3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28" y="1321594"/>
            <a:ext cx="11181928" cy="5411390"/>
          </a:xfrm>
        </p:spPr>
        <p:txBody>
          <a:bodyPr>
            <a:normAutofit/>
          </a:bodyPr>
          <a:lstStyle/>
          <a:p>
            <a:r>
              <a:rPr lang="en-US" altLang="zh-CN" sz="2400">
                <a:solidFill>
                  <a:schemeClr val="accent2"/>
                </a:solidFill>
              </a:rPr>
              <a:t>Declarative</a:t>
            </a:r>
            <a:r>
              <a:rPr lang="zh-CN" altLang="en-US" sz="2400"/>
              <a:t> </a:t>
            </a:r>
            <a:r>
              <a:rPr lang="en-US" altLang="zh-CN" sz="2400">
                <a:solidFill>
                  <a:schemeClr val="accent2"/>
                </a:solidFill>
              </a:rPr>
              <a:t>knowledge</a:t>
            </a:r>
            <a:r>
              <a:rPr lang="zh-CN" altLang="en-US" sz="2400"/>
              <a:t> </a:t>
            </a:r>
            <a:r>
              <a:rPr lang="en-US" altLang="zh-CN" sz="2400"/>
              <a:t>:-</a:t>
            </a:r>
            <a:r>
              <a:rPr lang="zh-CN" altLang="en-US" sz="2400"/>
              <a:t>  </a:t>
            </a:r>
            <a:r>
              <a:rPr lang="en-US" altLang="zh-CN" sz="2400"/>
              <a:t>Is</a:t>
            </a:r>
            <a:r>
              <a:rPr lang="zh-CN" altLang="en-US" sz="2400"/>
              <a:t> </a:t>
            </a:r>
            <a:r>
              <a:rPr lang="en-US" altLang="zh-CN" sz="2400"/>
              <a:t>knowledge</a:t>
            </a:r>
            <a:r>
              <a:rPr lang="zh-CN" altLang="en-US" sz="2400"/>
              <a:t> </a:t>
            </a:r>
            <a:r>
              <a:rPr lang="en-US" altLang="zh-CN" sz="2400"/>
              <a:t>that</a:t>
            </a:r>
            <a:r>
              <a:rPr lang="zh-CN" altLang="en-US" sz="2400"/>
              <a:t> </a:t>
            </a:r>
            <a:r>
              <a:rPr lang="en-US" altLang="zh-CN" sz="2400"/>
              <a:t>can,</a:t>
            </a:r>
            <a:r>
              <a:rPr lang="zh-CN" altLang="en-US" sz="2400"/>
              <a:t> </a:t>
            </a:r>
            <a:r>
              <a:rPr lang="en-US" altLang="zh-CN" sz="2400"/>
              <a:t>be</a:t>
            </a:r>
            <a:r>
              <a:rPr lang="zh-CN" altLang="en-US" sz="2400"/>
              <a:t> </a:t>
            </a:r>
            <a:r>
              <a:rPr lang="en-US" altLang="zh-CN" sz="2400"/>
              <a:t>declared</a:t>
            </a:r>
            <a:r>
              <a:rPr lang="zh-CN" altLang="en-US" sz="2400"/>
              <a:t> </a:t>
            </a:r>
            <a:r>
              <a:rPr lang="en-US" altLang="zh-CN" sz="2400"/>
              <a:t>through</a:t>
            </a:r>
            <a:r>
              <a:rPr lang="zh-CN" altLang="en-US" sz="2400"/>
              <a:t> </a:t>
            </a:r>
            <a:r>
              <a:rPr lang="en-US" altLang="zh-CN" sz="2400"/>
              <a:t>words</a:t>
            </a:r>
            <a:r>
              <a:rPr lang="zh-CN" altLang="en-US" sz="2400"/>
              <a:t> </a:t>
            </a:r>
            <a:r>
              <a:rPr lang="en-US" altLang="zh-CN" sz="2400"/>
              <a:t>and</a:t>
            </a:r>
            <a:r>
              <a:rPr lang="zh-CN" altLang="en-US" sz="2400"/>
              <a:t> </a:t>
            </a:r>
            <a:r>
              <a:rPr lang="en-US" altLang="zh-CN" sz="2400"/>
              <a:t>symbol</a:t>
            </a:r>
            <a:r>
              <a:rPr lang="zh-CN" altLang="en-US" sz="2400"/>
              <a:t>  </a:t>
            </a:r>
            <a:r>
              <a:rPr lang="en-US" altLang="zh-CN" sz="2400"/>
              <a:t>Systems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all</a:t>
            </a:r>
            <a:r>
              <a:rPr lang="zh-CN" altLang="en-US" sz="2400"/>
              <a:t> </a:t>
            </a:r>
            <a:r>
              <a:rPr lang="en-US" altLang="zh-CN" sz="2400"/>
              <a:t>kinds,</a:t>
            </a:r>
            <a:r>
              <a:rPr lang="zh-CN" altLang="en-US" sz="2400"/>
              <a:t>  </a:t>
            </a:r>
            <a:r>
              <a:rPr lang="en-US" altLang="zh-CN" sz="2400"/>
              <a:t>verbal</a:t>
            </a:r>
            <a:r>
              <a:rPr lang="zh-CN" altLang="en-US" sz="2400"/>
              <a:t> </a:t>
            </a:r>
            <a:r>
              <a:rPr lang="en-US" altLang="zh-CN" sz="2400"/>
              <a:t>information</a:t>
            </a:r>
            <a:r>
              <a:rPr lang="zh-CN" altLang="en-US" sz="2400"/>
              <a:t> </a:t>
            </a:r>
            <a:r>
              <a:rPr lang="en-US" altLang="zh-CN" sz="2400"/>
              <a:t>facts,</a:t>
            </a:r>
            <a:r>
              <a:rPr lang="zh-CN" altLang="en-US" sz="2400"/>
              <a:t> </a:t>
            </a:r>
            <a:r>
              <a:rPr lang="en-US" altLang="zh-CN" sz="2400"/>
              <a:t>“</a:t>
            </a:r>
            <a:r>
              <a:rPr lang="en-US" altLang="zh-CN" sz="2400">
                <a:solidFill>
                  <a:schemeClr val="accent3"/>
                </a:solidFill>
              </a:rPr>
              <a:t>knowing</a:t>
            </a:r>
            <a:r>
              <a:rPr lang="zh-CN" altLang="en-US" sz="2400"/>
              <a:t> </a:t>
            </a:r>
            <a:r>
              <a:rPr lang="en-US" altLang="zh-CN" sz="2400">
                <a:solidFill>
                  <a:schemeClr val="accent3"/>
                </a:solidFill>
              </a:rPr>
              <a:t>that</a:t>
            </a:r>
            <a:r>
              <a:rPr lang="en-US" altLang="zh-CN" sz="2400"/>
              <a:t>”</a:t>
            </a:r>
            <a:r>
              <a:rPr lang="zh-CN" altLang="en-US" sz="2400"/>
              <a:t> </a:t>
            </a:r>
            <a:r>
              <a:rPr lang="en-US" altLang="zh-CN" sz="2400"/>
              <a:t>something</a:t>
            </a:r>
            <a:r>
              <a:rPr lang="zh-CN" altLang="en-US" sz="2400"/>
              <a:t> </a:t>
            </a:r>
            <a:r>
              <a:rPr lang="en-US" altLang="zh-CN" sz="2400"/>
              <a:t>is</a:t>
            </a:r>
            <a:r>
              <a:rPr lang="zh-CN" altLang="en-US" sz="2400"/>
              <a:t> </a:t>
            </a:r>
            <a:r>
              <a:rPr lang="en-US" altLang="zh-CN" sz="2400"/>
              <a:t>the</a:t>
            </a:r>
            <a:r>
              <a:rPr lang="zh-CN" altLang="en-US" sz="2400"/>
              <a:t> </a:t>
            </a:r>
            <a:r>
              <a:rPr lang="en-US" altLang="zh-CN" sz="2400"/>
              <a:t>case</a:t>
            </a:r>
          </a:p>
          <a:p>
            <a:endParaRPr lang="en-US" sz="2400"/>
          </a:p>
          <a:p>
            <a:r>
              <a:rPr lang="en-US" altLang="zh-CN" sz="2400">
                <a:solidFill>
                  <a:schemeClr val="accent2"/>
                </a:solidFill>
              </a:rPr>
              <a:t>Procedural</a:t>
            </a:r>
            <a:r>
              <a:rPr lang="zh-CN" altLang="en-US" sz="2400"/>
              <a:t> </a:t>
            </a:r>
            <a:r>
              <a:rPr lang="en-US" altLang="zh-CN" sz="2400">
                <a:solidFill>
                  <a:schemeClr val="accent2"/>
                </a:solidFill>
              </a:rPr>
              <a:t>knowledge</a:t>
            </a:r>
            <a:r>
              <a:rPr lang="zh-CN" altLang="en-US" sz="2400"/>
              <a:t> </a:t>
            </a:r>
            <a:r>
              <a:rPr lang="en-US" altLang="zh-CN" sz="2400"/>
              <a:t>:-</a:t>
            </a:r>
            <a:r>
              <a:rPr lang="zh-CN" altLang="en-US" sz="2400"/>
              <a:t> </a:t>
            </a:r>
            <a:r>
              <a:rPr lang="en-US" altLang="zh-CN" sz="2400"/>
              <a:t>knowledge</a:t>
            </a:r>
            <a:r>
              <a:rPr lang="zh-CN" altLang="en-US" sz="2400"/>
              <a:t>  </a:t>
            </a:r>
            <a:r>
              <a:rPr lang="en-US" altLang="zh-CN" sz="2400"/>
              <a:t>that</a:t>
            </a:r>
            <a:r>
              <a:rPr lang="zh-CN" altLang="en-US" sz="2400"/>
              <a:t> </a:t>
            </a:r>
            <a:r>
              <a:rPr lang="en-US" altLang="zh-CN" sz="2400"/>
              <a:t>is</a:t>
            </a:r>
            <a:r>
              <a:rPr lang="zh-CN" altLang="en-US" sz="2400"/>
              <a:t> </a:t>
            </a:r>
            <a:r>
              <a:rPr lang="en-US" altLang="zh-CN" sz="2400"/>
              <a:t>demonstrated</a:t>
            </a:r>
            <a:r>
              <a:rPr lang="zh-CN" altLang="en-US" sz="2400"/>
              <a:t> </a:t>
            </a:r>
            <a:r>
              <a:rPr lang="en-US" altLang="zh-CN" sz="2400"/>
              <a:t>when</a:t>
            </a:r>
            <a:r>
              <a:rPr lang="zh-CN" altLang="en-US" sz="2400"/>
              <a:t> </a:t>
            </a:r>
            <a:r>
              <a:rPr lang="en-US" altLang="zh-CN" sz="2400"/>
              <a:t>we</a:t>
            </a:r>
            <a:r>
              <a:rPr lang="zh-CN" altLang="en-US" sz="2400"/>
              <a:t> </a:t>
            </a:r>
            <a:r>
              <a:rPr lang="en-US" altLang="zh-CN" sz="2400"/>
              <a:t>perform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task,</a:t>
            </a:r>
            <a:r>
              <a:rPr lang="zh-CN" altLang="en-US" sz="2400"/>
              <a:t> </a:t>
            </a:r>
            <a:r>
              <a:rPr lang="en-US" altLang="zh-CN" sz="2400"/>
              <a:t>“</a:t>
            </a:r>
            <a:r>
              <a:rPr lang="en-US" altLang="zh-CN" sz="2400">
                <a:solidFill>
                  <a:schemeClr val="accent3"/>
                </a:solidFill>
              </a:rPr>
              <a:t>knowing</a:t>
            </a:r>
            <a:r>
              <a:rPr lang="zh-CN" altLang="en-US" sz="2400"/>
              <a:t> </a:t>
            </a:r>
            <a:r>
              <a:rPr lang="en-US" altLang="zh-CN" sz="2400">
                <a:solidFill>
                  <a:schemeClr val="accent3"/>
                </a:solidFill>
              </a:rPr>
              <a:t>how</a:t>
            </a:r>
            <a:r>
              <a:rPr lang="en-US" altLang="zh-CN" sz="2400"/>
              <a:t>”</a:t>
            </a:r>
            <a:endParaRPr lang="en-US" sz="24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DA883DC-5E91-CF47-BBD4-0CA0CE8C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71875"/>
            <a:ext cx="5943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88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96A1-100C-0441-A6AC-EAA450E4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4" y="321469"/>
            <a:ext cx="11391107" cy="6536531"/>
          </a:xfrm>
        </p:spPr>
        <p:txBody>
          <a:bodyPr/>
          <a:lstStyle/>
          <a:p>
            <a:r>
              <a:rPr lang="en-US" altLang="zh-CN" sz="2800">
                <a:solidFill>
                  <a:schemeClr val="accent2"/>
                </a:solidFill>
              </a:rPr>
              <a:t>Semantic</a:t>
            </a:r>
            <a:r>
              <a:rPr lang="zh-CN" altLang="en-US" sz="2800"/>
              <a:t> </a:t>
            </a:r>
            <a:r>
              <a:rPr lang="en-US" altLang="zh-CN" sz="2800">
                <a:solidFill>
                  <a:schemeClr val="accent2"/>
                </a:solidFill>
              </a:rPr>
              <a:t>memory</a:t>
            </a:r>
            <a:r>
              <a:rPr lang="zh-CN" altLang="en-US" sz="2800"/>
              <a:t> </a:t>
            </a:r>
            <a:r>
              <a:rPr lang="en-US" altLang="zh-CN" sz="2800"/>
              <a:t>:-</a:t>
            </a:r>
            <a:r>
              <a:rPr lang="zh-CN" altLang="en-US" sz="2800"/>
              <a:t> </a:t>
            </a:r>
            <a:r>
              <a:rPr lang="en-US" altLang="zh-CN" sz="2800"/>
              <a:t>these</a:t>
            </a:r>
            <a:r>
              <a:rPr lang="zh-CN" altLang="en-US" sz="2800"/>
              <a:t> </a:t>
            </a:r>
            <a:r>
              <a:rPr lang="en-US" altLang="zh-CN" sz="2800"/>
              <a:t>are</a:t>
            </a:r>
            <a:r>
              <a:rPr lang="zh-CN" altLang="en-US" sz="2800"/>
              <a:t> </a:t>
            </a:r>
            <a:r>
              <a:rPr lang="en-US" altLang="zh-CN" sz="2800"/>
              <a:t>memories</a:t>
            </a:r>
            <a:r>
              <a:rPr lang="zh-CN" altLang="en-US" sz="2800"/>
              <a:t> </a:t>
            </a:r>
            <a:r>
              <a:rPr lang="en-US" altLang="zh-CN" sz="2800"/>
              <a:t>of</a:t>
            </a:r>
            <a:r>
              <a:rPr lang="zh-CN" altLang="en-US" sz="2800"/>
              <a:t> </a:t>
            </a:r>
            <a:r>
              <a:rPr lang="en-US" altLang="zh-CN" sz="2800" u="sng"/>
              <a:t>facts</a:t>
            </a:r>
            <a:r>
              <a:rPr lang="en-US" altLang="zh-CN" sz="2800"/>
              <a:t>,</a:t>
            </a:r>
            <a:r>
              <a:rPr lang="zh-CN" altLang="en-US" sz="2800"/>
              <a:t> </a:t>
            </a:r>
            <a:r>
              <a:rPr lang="en-US" altLang="zh-CN" sz="2800" u="sng"/>
              <a:t>concepts</a:t>
            </a:r>
            <a:r>
              <a:rPr lang="en-US" altLang="zh-CN" sz="2800"/>
              <a:t>,</a:t>
            </a:r>
            <a:r>
              <a:rPr lang="zh-CN" altLang="en-US" sz="2800"/>
              <a:t> </a:t>
            </a:r>
            <a:r>
              <a:rPr lang="en-US" altLang="zh-CN" sz="2800" u="sng"/>
              <a:t>names</a:t>
            </a:r>
            <a:r>
              <a:rPr lang="en-US" altLang="zh-CN" sz="2800"/>
              <a:t>,and</a:t>
            </a:r>
            <a:r>
              <a:rPr lang="zh-CN" altLang="en-US" sz="2800"/>
              <a:t> </a:t>
            </a:r>
            <a:r>
              <a:rPr lang="en-US" altLang="zh-CN" sz="2800"/>
              <a:t>other</a:t>
            </a:r>
            <a:r>
              <a:rPr lang="zh-CN" altLang="en-US" sz="2800"/>
              <a:t> </a:t>
            </a:r>
            <a:r>
              <a:rPr lang="en-US" altLang="zh-CN" sz="2800" u="sng"/>
              <a:t>general</a:t>
            </a:r>
            <a:r>
              <a:rPr lang="zh-CN" altLang="en-US" sz="2800"/>
              <a:t> </a:t>
            </a:r>
            <a:r>
              <a:rPr lang="en-US" altLang="zh-CN" sz="2800" u="sng"/>
              <a:t>knowledge</a:t>
            </a:r>
            <a:r>
              <a:rPr lang="zh-CN" altLang="en-US" sz="2800"/>
              <a:t> </a:t>
            </a:r>
            <a:r>
              <a:rPr lang="en-US" altLang="zh-CN" sz="2800"/>
              <a:t>information.</a:t>
            </a:r>
            <a:br>
              <a:rPr lang="en-US" altLang="zh-CN" sz="2800"/>
            </a:br>
            <a:r>
              <a:rPr lang="zh-CN" altLang="en-US" sz="2800"/>
              <a:t/>
            </a:r>
            <a:br>
              <a:rPr lang="zh-CN" altLang="en-US" sz="2800"/>
            </a:br>
            <a:r>
              <a:rPr lang="en-US" altLang="zh-CN" sz="2800">
                <a:solidFill>
                  <a:schemeClr val="accent2"/>
                </a:solidFill>
              </a:rPr>
              <a:t>Episodic</a:t>
            </a:r>
            <a:r>
              <a:rPr lang="zh-CN" altLang="en-US" sz="2800"/>
              <a:t> </a:t>
            </a:r>
            <a:r>
              <a:rPr lang="en-US" altLang="zh-CN" sz="2800">
                <a:solidFill>
                  <a:schemeClr val="accent2"/>
                </a:solidFill>
              </a:rPr>
              <a:t>memory</a:t>
            </a:r>
            <a:r>
              <a:rPr lang="en-US" altLang="zh-CN" sz="2800"/>
              <a:t>:-</a:t>
            </a:r>
            <a:r>
              <a:rPr lang="zh-CN" altLang="en-US" sz="2800"/>
              <a:t> </a:t>
            </a:r>
            <a:r>
              <a:rPr lang="en-US" altLang="zh-CN" sz="2800"/>
              <a:t>these</a:t>
            </a:r>
            <a:r>
              <a:rPr lang="zh-CN" altLang="en-US" sz="2800"/>
              <a:t> </a:t>
            </a:r>
            <a:r>
              <a:rPr lang="en-US" altLang="zh-CN" sz="2800"/>
              <a:t>are</a:t>
            </a:r>
            <a:r>
              <a:rPr lang="zh-CN" altLang="en-US" sz="2800"/>
              <a:t> </a:t>
            </a:r>
            <a:r>
              <a:rPr lang="en-US" altLang="zh-CN" sz="2800"/>
              <a:t>your</a:t>
            </a:r>
            <a:r>
              <a:rPr lang="zh-CN" altLang="en-US" sz="2800"/>
              <a:t> </a:t>
            </a:r>
            <a:r>
              <a:rPr lang="en-US" altLang="zh-CN" sz="2800"/>
              <a:t>long-term</a:t>
            </a:r>
            <a:r>
              <a:rPr lang="zh-CN" altLang="en-US" sz="2800"/>
              <a:t> </a:t>
            </a:r>
            <a:r>
              <a:rPr lang="en-US" altLang="zh-CN" sz="2800"/>
              <a:t>memories</a:t>
            </a:r>
            <a:r>
              <a:rPr lang="zh-CN" altLang="en-US" sz="2800"/>
              <a:t> </a:t>
            </a:r>
            <a:r>
              <a:rPr lang="en-US" altLang="zh-CN" sz="2800"/>
              <a:t>of</a:t>
            </a:r>
            <a:r>
              <a:rPr lang="zh-CN" altLang="en-US" sz="2800"/>
              <a:t> </a:t>
            </a:r>
            <a:r>
              <a:rPr lang="en-US" altLang="zh-CN" sz="2800"/>
              <a:t>specific</a:t>
            </a:r>
            <a:r>
              <a:rPr lang="zh-CN" altLang="en-US" sz="2800"/>
              <a:t> </a:t>
            </a:r>
            <a:r>
              <a:rPr lang="en-US" altLang="zh-CN" sz="2800" u="sng"/>
              <a:t>events</a:t>
            </a:r>
            <a:r>
              <a:rPr lang="en-US" altLang="zh-CN" sz="2800"/>
              <a:t>,</a:t>
            </a:r>
            <a:r>
              <a:rPr lang="zh-CN" altLang="en-US" sz="2800"/>
              <a:t> </a:t>
            </a:r>
            <a:r>
              <a:rPr lang="en-US" altLang="zh-CN" sz="2800"/>
              <a:t>such</a:t>
            </a:r>
            <a:r>
              <a:rPr lang="zh-CN" altLang="en-US" sz="2800"/>
              <a:t> </a:t>
            </a:r>
            <a:r>
              <a:rPr lang="en-US" altLang="zh-CN" sz="2800"/>
              <a:t>as</a:t>
            </a:r>
            <a:r>
              <a:rPr lang="zh-CN" altLang="en-US" sz="2800"/>
              <a:t> </a:t>
            </a:r>
            <a:r>
              <a:rPr lang="en-US" altLang="zh-CN" sz="2800"/>
              <a:t>what</a:t>
            </a:r>
            <a:r>
              <a:rPr lang="zh-CN" altLang="en-US" sz="2800"/>
              <a:t> </a:t>
            </a:r>
            <a:r>
              <a:rPr lang="en-US" altLang="zh-CN" sz="2800"/>
              <a:t>you</a:t>
            </a:r>
            <a:r>
              <a:rPr lang="zh-CN" altLang="en-US" sz="2800"/>
              <a:t> </a:t>
            </a:r>
            <a:r>
              <a:rPr lang="en-US" altLang="zh-CN" sz="2800"/>
              <a:t>did</a:t>
            </a:r>
            <a:r>
              <a:rPr lang="zh-CN" altLang="en-US" sz="2800"/>
              <a:t> </a:t>
            </a:r>
            <a:r>
              <a:rPr lang="en-US" altLang="zh-CN" sz="2800"/>
              <a:t>yesterday</a:t>
            </a:r>
            <a:r>
              <a:rPr lang="zh-CN" altLang="en-US" sz="2800"/>
              <a:t> </a:t>
            </a:r>
            <a:r>
              <a:rPr lang="en-US" altLang="zh-CN" sz="2800"/>
              <a:t>or</a:t>
            </a:r>
            <a:r>
              <a:rPr lang="zh-CN" altLang="en-US" sz="2800"/>
              <a:t> </a:t>
            </a:r>
            <a:r>
              <a:rPr lang="en-US" altLang="zh-CN" sz="2800"/>
              <a:t>your</a:t>
            </a:r>
            <a:r>
              <a:rPr lang="zh-CN" altLang="en-US" sz="2800"/>
              <a:t> </a:t>
            </a:r>
            <a:r>
              <a:rPr lang="en-US" altLang="zh-CN" sz="2800"/>
              <a:t>high</a:t>
            </a:r>
            <a:r>
              <a:rPr lang="zh-CN" altLang="en-US" sz="2800"/>
              <a:t> </a:t>
            </a:r>
            <a:r>
              <a:rPr lang="en-US" altLang="zh-CN" sz="2800"/>
              <a:t>school</a:t>
            </a:r>
            <a:r>
              <a:rPr lang="zh-CN" altLang="en-US" sz="2800"/>
              <a:t> </a:t>
            </a:r>
            <a:r>
              <a:rPr lang="en-US" altLang="zh-CN" sz="2800"/>
              <a:t>graduation.</a:t>
            </a:r>
            <a:r>
              <a:rPr lang="zh-CN" altLang="en-US" sz="2800"/>
              <a:t> </a:t>
            </a:r>
            <a:r>
              <a:rPr lang="en-US" altLang="zh-CN" sz="2800"/>
              <a:t>(your</a:t>
            </a:r>
            <a:r>
              <a:rPr lang="zh-CN" altLang="en-US" sz="2800"/>
              <a:t> </a:t>
            </a:r>
            <a:r>
              <a:rPr lang="en-US" altLang="zh-CN" sz="2800"/>
              <a:t>own</a:t>
            </a:r>
            <a:r>
              <a:rPr lang="zh-CN" altLang="en-US" sz="2800"/>
              <a:t> </a:t>
            </a:r>
            <a:r>
              <a:rPr lang="en-US" altLang="zh-CN" sz="2800"/>
              <a:t>experience)</a:t>
            </a:r>
            <a:endParaRPr lang="en-US" sz="28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2152BEF-8DD7-4448-9A69-1BADB63C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06" y="2625328"/>
            <a:ext cx="5223670" cy="42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91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467B138-B994-6A49-A559-0EDF4632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63" y="205382"/>
            <a:ext cx="6893719" cy="64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3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DBA14B-F188-D947-9B9C-C918FDF1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687" y="427715"/>
            <a:ext cx="9404723" cy="1400530"/>
          </a:xfrm>
        </p:spPr>
        <p:txBody>
          <a:bodyPr/>
          <a:lstStyle/>
          <a:p>
            <a:r>
              <a:rPr lang="en-US" altLang="zh-CN" sz="5400" b="1"/>
              <a:t>CONTENT</a:t>
            </a:r>
            <a:r>
              <a:rPr lang="zh-CN" altLang="en-US" sz="5400" b="1"/>
              <a:t> </a:t>
            </a:r>
            <a:endParaRPr lang="en-US" sz="5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C8B73-621D-464E-A351-359124DC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63" y="1362517"/>
            <a:ext cx="9159758" cy="5495483"/>
          </a:xfrm>
        </p:spPr>
        <p:txBody>
          <a:bodyPr>
            <a:noAutofit/>
          </a:bodyPr>
          <a:lstStyle/>
          <a:p>
            <a:r>
              <a:rPr lang="en-US" altLang="zh-CN" sz="2400"/>
              <a:t>Information</a:t>
            </a:r>
            <a:r>
              <a:rPr lang="zh-CN" altLang="en-US" sz="2400"/>
              <a:t> </a:t>
            </a:r>
            <a:r>
              <a:rPr lang="en-US" altLang="zh-CN" sz="2400"/>
              <a:t>processing</a:t>
            </a:r>
            <a:r>
              <a:rPr lang="zh-CN" altLang="en-US" sz="2400"/>
              <a:t> </a:t>
            </a:r>
            <a:r>
              <a:rPr lang="en-US" altLang="zh-CN" sz="2400"/>
              <a:t>model</a:t>
            </a:r>
          </a:p>
          <a:p>
            <a:r>
              <a:rPr lang="en-US" altLang="zh-CN" sz="2400"/>
              <a:t>Environment</a:t>
            </a:r>
            <a:r>
              <a:rPr lang="zh-CN" altLang="en-US" sz="2400"/>
              <a:t> </a:t>
            </a:r>
            <a:r>
              <a:rPr lang="en-US" altLang="zh-CN" sz="2400"/>
              <a:t>stimuli</a:t>
            </a:r>
          </a:p>
          <a:p>
            <a:r>
              <a:rPr lang="en-US" altLang="zh-CN" sz="2400"/>
              <a:t>Sensory</a:t>
            </a:r>
            <a:r>
              <a:rPr lang="zh-CN" altLang="en-US" sz="2400"/>
              <a:t> </a:t>
            </a:r>
            <a:r>
              <a:rPr lang="en-US" altLang="zh-CN" sz="2400"/>
              <a:t>memory</a:t>
            </a:r>
            <a:r>
              <a:rPr lang="zh-CN" altLang="en-US" sz="2400"/>
              <a:t> </a:t>
            </a:r>
            <a:r>
              <a:rPr lang="en-US" altLang="zh-CN" sz="2400"/>
              <a:t>(ecohic,</a:t>
            </a:r>
            <a:r>
              <a:rPr lang="zh-CN" altLang="en-US" sz="2400"/>
              <a:t> </a:t>
            </a:r>
            <a:r>
              <a:rPr lang="en-US" altLang="zh-CN" sz="2400"/>
              <a:t>Iconic)</a:t>
            </a:r>
          </a:p>
          <a:p>
            <a:r>
              <a:rPr lang="en-US" altLang="zh-CN" sz="2400"/>
              <a:t>forgotten</a:t>
            </a:r>
          </a:p>
          <a:p>
            <a:r>
              <a:rPr lang="en-US" altLang="zh-CN" sz="2400"/>
              <a:t>Attention</a:t>
            </a:r>
            <a:r>
              <a:rPr lang="zh-CN" altLang="en-US" sz="2400"/>
              <a:t> </a:t>
            </a:r>
            <a:r>
              <a:rPr lang="en-US" altLang="zh-CN" sz="2400"/>
              <a:t>(perception)</a:t>
            </a:r>
          </a:p>
          <a:p>
            <a:r>
              <a:rPr lang="en-US" altLang="zh-CN" sz="2400"/>
              <a:t>Short</a:t>
            </a:r>
            <a:r>
              <a:rPr lang="zh-CN" altLang="en-US" sz="2400"/>
              <a:t> </a:t>
            </a:r>
            <a:r>
              <a:rPr lang="en-US" altLang="zh-CN" sz="2400"/>
              <a:t>term</a:t>
            </a:r>
            <a:r>
              <a:rPr lang="zh-CN" altLang="en-US" sz="2400"/>
              <a:t> </a:t>
            </a:r>
            <a:r>
              <a:rPr lang="en-US" altLang="zh-CN" sz="2400"/>
              <a:t>memory</a:t>
            </a:r>
            <a:r>
              <a:rPr lang="zh-CN" altLang="en-US" sz="2400"/>
              <a:t> </a:t>
            </a:r>
            <a:r>
              <a:rPr lang="en-US" altLang="zh-CN" sz="2400"/>
              <a:t>(working</a:t>
            </a:r>
            <a:r>
              <a:rPr lang="zh-CN" altLang="en-US" sz="2400"/>
              <a:t> </a:t>
            </a:r>
            <a:r>
              <a:rPr lang="en-US" altLang="zh-CN" sz="2400"/>
              <a:t>memory)</a:t>
            </a:r>
          </a:p>
          <a:p>
            <a:r>
              <a:rPr lang="en-US" altLang="zh-CN" sz="2400"/>
              <a:t>Reharsal</a:t>
            </a:r>
            <a:r>
              <a:rPr lang="zh-CN" altLang="en-US" sz="2400"/>
              <a:t> </a:t>
            </a:r>
            <a:endParaRPr lang="en-US" altLang="zh-CN" sz="2400"/>
          </a:p>
          <a:p>
            <a:r>
              <a:rPr lang="en-US" altLang="zh-CN" sz="2400"/>
              <a:t>Encoding</a:t>
            </a:r>
            <a:r>
              <a:rPr lang="zh-CN" altLang="en-US" sz="2400"/>
              <a:t> </a:t>
            </a:r>
            <a:endParaRPr lang="en-US" altLang="zh-CN" sz="2400"/>
          </a:p>
          <a:p>
            <a:r>
              <a:rPr lang="en-US" altLang="zh-CN" sz="2400"/>
              <a:t>Retrival</a:t>
            </a:r>
          </a:p>
          <a:p>
            <a:r>
              <a:rPr lang="en-US" altLang="zh-CN" sz="2400"/>
              <a:t>recall</a:t>
            </a:r>
          </a:p>
          <a:p>
            <a:r>
              <a:rPr lang="en-US" altLang="zh-CN" sz="2400"/>
              <a:t>Long</a:t>
            </a:r>
            <a:r>
              <a:rPr lang="zh-CN" altLang="en-US" sz="2400"/>
              <a:t> </a:t>
            </a:r>
            <a:r>
              <a:rPr lang="en-US" altLang="zh-CN" sz="2400"/>
              <a:t>term</a:t>
            </a:r>
            <a:r>
              <a:rPr lang="zh-CN" altLang="en-US" sz="2400"/>
              <a:t> </a:t>
            </a:r>
            <a:r>
              <a:rPr lang="en-US" altLang="zh-CN" sz="2400"/>
              <a:t>memory</a:t>
            </a:r>
            <a:r>
              <a:rPr lang="zh-CN" altLang="en-US" sz="2400"/>
              <a:t> </a:t>
            </a:r>
            <a:r>
              <a:rPr lang="en-US" altLang="zh-CN" sz="2400"/>
              <a:t>(</a:t>
            </a:r>
            <a:r>
              <a:rPr lang="zh-CN" altLang="en-US" sz="2400"/>
              <a:t> </a:t>
            </a:r>
            <a:r>
              <a:rPr lang="en-US" altLang="zh-CN" sz="2400"/>
              <a:t>declrative,procedural)</a:t>
            </a:r>
          </a:p>
          <a:p>
            <a:pPr marL="0" indent="0">
              <a:buNone/>
            </a:pPr>
            <a:endParaRPr lang="en-US" altLang="zh-CN" sz="2400"/>
          </a:p>
        </p:txBody>
      </p:sp>
    </p:spTree>
    <p:extLst>
      <p:ext uri="{BB962C8B-B14F-4D97-AF65-F5344CB8AC3E}">
        <p14:creationId xmlns:p14="http://schemas.microsoft.com/office/powerpoint/2010/main" xmlns="" val="308151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CA3C53D-305D-AF42-B12E-25CA19CD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178595"/>
            <a:ext cx="11662171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50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D373A870-BE32-614A-9FA9-B8A9FE22D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0633" y="625078"/>
            <a:ext cx="11590734" cy="519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CN" sz="3200" b="1"/>
          </a:p>
          <a:p>
            <a:pPr marL="0" indent="0">
              <a:buFont typeface="Wingdings 3" charset="2"/>
              <a:buNone/>
            </a:pPr>
            <a:r>
              <a:rPr lang="zh-CN" altLang="en-US" sz="3200" b="1"/>
              <a:t>   </a:t>
            </a:r>
            <a:r>
              <a:rPr lang="en-US" altLang="zh-CN" sz="3200" b="1"/>
              <a:t>Information</a:t>
            </a:r>
            <a:r>
              <a:rPr lang="zh-CN" altLang="en-US" sz="3200" b="1"/>
              <a:t> </a:t>
            </a:r>
            <a:r>
              <a:rPr lang="en-US" altLang="zh-CN" sz="3200" b="1"/>
              <a:t>processing</a:t>
            </a:r>
            <a:r>
              <a:rPr lang="zh-CN" altLang="en-US" sz="3200" b="1"/>
              <a:t> </a:t>
            </a:r>
            <a:r>
              <a:rPr lang="en-US" altLang="zh-CN" sz="3200" b="1"/>
              <a:t>theory-</a:t>
            </a:r>
            <a:r>
              <a:rPr lang="zh-CN" altLang="en-US" sz="3200" b="1"/>
              <a:t> </a:t>
            </a:r>
            <a:endParaRPr lang="en-US" altLang="zh-CN" sz="3200" b="1"/>
          </a:p>
          <a:p>
            <a:pPr marL="0" indent="0">
              <a:buFont typeface="Wingdings 3" charset="2"/>
              <a:buNone/>
            </a:pPr>
            <a:r>
              <a:rPr lang="zh-CN" altLang="en-US" sz="3200" b="1"/>
              <a:t>              </a:t>
            </a:r>
            <a:r>
              <a:rPr lang="en-US" altLang="zh-CN" sz="3200"/>
              <a:t>The</a:t>
            </a:r>
            <a:r>
              <a:rPr lang="zh-CN" altLang="en-US" sz="3200"/>
              <a:t> </a:t>
            </a:r>
            <a:r>
              <a:rPr lang="en-US" altLang="zh-CN" sz="3200"/>
              <a:t>multi</a:t>
            </a:r>
            <a:r>
              <a:rPr lang="zh-CN" altLang="en-US" sz="3200"/>
              <a:t> </a:t>
            </a:r>
            <a:r>
              <a:rPr lang="en-US" altLang="zh-CN" sz="3200"/>
              <a:t>store</a:t>
            </a:r>
            <a:r>
              <a:rPr lang="zh-CN" altLang="en-US" sz="3200"/>
              <a:t> </a:t>
            </a:r>
            <a:r>
              <a:rPr lang="en-US" altLang="zh-CN" sz="3200"/>
              <a:t>model</a:t>
            </a:r>
            <a:r>
              <a:rPr lang="zh-CN" altLang="en-US" sz="3200"/>
              <a:t> </a:t>
            </a:r>
            <a:r>
              <a:rPr lang="en-US" altLang="zh-CN" sz="3200"/>
              <a:t>of</a:t>
            </a:r>
            <a:r>
              <a:rPr lang="zh-CN" altLang="en-US" sz="3200"/>
              <a:t> </a:t>
            </a:r>
            <a:r>
              <a:rPr lang="en-US" altLang="zh-CN" sz="3200"/>
              <a:t>memory</a:t>
            </a:r>
            <a:r>
              <a:rPr lang="zh-CN" altLang="en-US" sz="3200"/>
              <a:t> </a:t>
            </a:r>
            <a:r>
              <a:rPr lang="en-US" altLang="zh-CN" sz="3200"/>
              <a:t>(also</a:t>
            </a:r>
            <a:r>
              <a:rPr lang="zh-CN" altLang="en-US" sz="3200"/>
              <a:t> </a:t>
            </a:r>
            <a:r>
              <a:rPr lang="en-US" altLang="zh-CN" sz="3200"/>
              <a:t>known</a:t>
            </a:r>
            <a:r>
              <a:rPr lang="zh-CN" altLang="en-US" sz="3200"/>
              <a:t> </a:t>
            </a:r>
            <a:r>
              <a:rPr lang="en-US" altLang="zh-CN" sz="3200"/>
              <a:t>as</a:t>
            </a:r>
            <a:r>
              <a:rPr lang="zh-CN" altLang="en-US" sz="3200"/>
              <a:t> </a:t>
            </a:r>
            <a:r>
              <a:rPr lang="en-US" altLang="zh-CN" sz="3200"/>
              <a:t>the</a:t>
            </a:r>
            <a:r>
              <a:rPr lang="zh-CN" altLang="en-US" sz="3200"/>
              <a:t> </a:t>
            </a:r>
            <a:r>
              <a:rPr lang="en-US" altLang="zh-CN" sz="3200" u="sng"/>
              <a:t>modal</a:t>
            </a:r>
            <a:r>
              <a:rPr lang="zh-CN" altLang="en-US" sz="3200"/>
              <a:t> </a:t>
            </a:r>
            <a:r>
              <a:rPr lang="en-US" altLang="zh-CN" sz="3200" u="sng"/>
              <a:t>model)</a:t>
            </a:r>
            <a:r>
              <a:rPr lang="zh-CN" altLang="en-US" sz="3200" u="sng"/>
              <a:t> </a:t>
            </a:r>
            <a:r>
              <a:rPr lang="en-US" altLang="zh-CN" sz="3200"/>
              <a:t>Was</a:t>
            </a:r>
            <a:r>
              <a:rPr lang="zh-CN" altLang="en-US" sz="3200"/>
              <a:t> </a:t>
            </a:r>
            <a:r>
              <a:rPr lang="en-US" altLang="zh-CN" sz="3200"/>
              <a:t>proposed</a:t>
            </a:r>
            <a:r>
              <a:rPr lang="zh-CN" altLang="en-US" sz="3200"/>
              <a:t> </a:t>
            </a:r>
            <a:r>
              <a:rPr lang="en-US" altLang="zh-CN" sz="3200"/>
              <a:t>by</a:t>
            </a:r>
            <a:r>
              <a:rPr lang="zh-CN" altLang="en-US" sz="3200"/>
              <a:t> </a:t>
            </a:r>
            <a:r>
              <a:rPr lang="en-US" altLang="zh-CN" sz="3200" u="sng"/>
              <a:t>Atkinson</a:t>
            </a:r>
            <a:r>
              <a:rPr lang="zh-CN" altLang="en-US" sz="3200"/>
              <a:t> </a:t>
            </a:r>
            <a:r>
              <a:rPr lang="en-US" altLang="zh-CN" sz="3200"/>
              <a:t>and</a:t>
            </a:r>
            <a:r>
              <a:rPr lang="zh-CN" altLang="en-US" sz="3200"/>
              <a:t> </a:t>
            </a:r>
            <a:r>
              <a:rPr lang="en-US" altLang="zh-CN" sz="3200" u="sng"/>
              <a:t>shiffrin</a:t>
            </a:r>
            <a:r>
              <a:rPr lang="zh-CN" altLang="en-US" sz="3200"/>
              <a:t> </a:t>
            </a:r>
            <a:r>
              <a:rPr lang="en-US" altLang="zh-CN" sz="3200"/>
              <a:t>(1968)</a:t>
            </a:r>
            <a:r>
              <a:rPr lang="zh-CN" altLang="en-US" sz="3200"/>
              <a:t> </a:t>
            </a:r>
            <a:r>
              <a:rPr lang="en-US" altLang="zh-CN" sz="3200"/>
              <a:t>and</a:t>
            </a:r>
            <a:r>
              <a:rPr lang="zh-CN" altLang="en-US" sz="3200"/>
              <a:t> </a:t>
            </a:r>
            <a:r>
              <a:rPr lang="en-US" altLang="zh-CN" sz="3200"/>
              <a:t>is</a:t>
            </a:r>
            <a:r>
              <a:rPr lang="zh-CN" altLang="en-US" sz="3200"/>
              <a:t> </a:t>
            </a:r>
            <a:r>
              <a:rPr lang="en-US" altLang="zh-CN" sz="3200"/>
              <a:t>a</a:t>
            </a:r>
            <a:r>
              <a:rPr lang="zh-CN" altLang="en-US" sz="3200"/>
              <a:t> </a:t>
            </a:r>
            <a:r>
              <a:rPr lang="en-US" altLang="zh-CN" sz="3200"/>
              <a:t>Structural</a:t>
            </a:r>
            <a:r>
              <a:rPr lang="zh-CN" altLang="en-US" sz="3200"/>
              <a:t> </a:t>
            </a:r>
            <a:r>
              <a:rPr lang="en-US" altLang="zh-CN" sz="3200"/>
              <a:t>model.</a:t>
            </a:r>
          </a:p>
          <a:p>
            <a:pPr marL="0" indent="0">
              <a:buFont typeface="Wingdings 3" charset="2"/>
              <a:buNone/>
            </a:pPr>
            <a:r>
              <a:rPr lang="zh-CN" altLang="en-US" sz="3200" b="1"/>
              <a:t> </a:t>
            </a:r>
            <a:endParaRPr lang="en-US" altLang="zh-CN" sz="3200" b="1"/>
          </a:p>
          <a:p>
            <a:pPr marL="0" indent="0">
              <a:buFont typeface="Wingdings 3" charset="2"/>
              <a:buNone/>
            </a:pPr>
            <a:r>
              <a:rPr lang="zh-CN" altLang="en-US" sz="3200" b="1"/>
              <a:t> </a:t>
            </a:r>
            <a:r>
              <a:rPr lang="en-US" altLang="zh-CN" sz="3200"/>
              <a:t>They</a:t>
            </a:r>
            <a:r>
              <a:rPr lang="zh-CN" altLang="en-US" sz="3200"/>
              <a:t> </a:t>
            </a:r>
            <a:r>
              <a:rPr lang="zh-CN" altLang="en-US" sz="3200" b="1"/>
              <a:t> </a:t>
            </a:r>
            <a:r>
              <a:rPr lang="en-US" altLang="zh-CN" sz="3200"/>
              <a:t>proposed</a:t>
            </a:r>
            <a:r>
              <a:rPr lang="zh-CN" altLang="en-US" sz="3200"/>
              <a:t> </a:t>
            </a:r>
            <a:r>
              <a:rPr lang="en-US" altLang="zh-CN" sz="3200"/>
              <a:t>that</a:t>
            </a:r>
            <a:r>
              <a:rPr lang="zh-CN" altLang="en-US" sz="3200"/>
              <a:t> </a:t>
            </a:r>
            <a:r>
              <a:rPr lang="en-US" altLang="zh-CN" sz="3200"/>
              <a:t>memory</a:t>
            </a:r>
            <a:r>
              <a:rPr lang="zh-CN" altLang="en-US" sz="3200"/>
              <a:t> </a:t>
            </a:r>
            <a:r>
              <a:rPr lang="en-US" altLang="zh-CN" sz="3200"/>
              <a:t>consisted</a:t>
            </a:r>
            <a:r>
              <a:rPr lang="zh-CN" altLang="en-US" sz="3200"/>
              <a:t> </a:t>
            </a:r>
            <a:r>
              <a:rPr lang="en-US" altLang="zh-CN" sz="3200"/>
              <a:t>of</a:t>
            </a:r>
            <a:r>
              <a:rPr lang="zh-CN" altLang="en-US" sz="3200"/>
              <a:t> </a:t>
            </a:r>
            <a:r>
              <a:rPr lang="en-US" altLang="zh-CN" sz="3200"/>
              <a:t>three</a:t>
            </a:r>
            <a:r>
              <a:rPr lang="zh-CN" altLang="en-US" sz="3200"/>
              <a:t> </a:t>
            </a:r>
            <a:r>
              <a:rPr lang="en-US" altLang="zh-CN" sz="3200"/>
              <a:t>stores:</a:t>
            </a:r>
            <a:r>
              <a:rPr lang="zh-CN" altLang="en-US" sz="3200"/>
              <a:t> </a:t>
            </a:r>
            <a:r>
              <a:rPr lang="en-US" altLang="zh-CN" sz="3200"/>
              <a:t>a</a:t>
            </a:r>
            <a:r>
              <a:rPr lang="zh-CN" altLang="en-US" sz="3200"/>
              <a:t> </a:t>
            </a:r>
            <a:r>
              <a:rPr lang="en-US" altLang="zh-CN" sz="3200"/>
              <a:t>sensory</a:t>
            </a:r>
            <a:r>
              <a:rPr lang="zh-CN" altLang="en-US" sz="3200"/>
              <a:t> </a:t>
            </a:r>
            <a:r>
              <a:rPr lang="en-US" altLang="zh-CN" sz="3200"/>
              <a:t>register,</a:t>
            </a:r>
            <a:r>
              <a:rPr lang="zh-CN" altLang="en-US" sz="3200"/>
              <a:t> </a:t>
            </a:r>
            <a:r>
              <a:rPr lang="en-US" altLang="zh-CN" sz="3200"/>
              <a:t>short-</a:t>
            </a:r>
            <a:r>
              <a:rPr lang="zh-CN" altLang="en-US" sz="3200"/>
              <a:t> </a:t>
            </a:r>
            <a:r>
              <a:rPr lang="en-US" altLang="zh-CN" sz="3200"/>
              <a:t>term</a:t>
            </a:r>
            <a:r>
              <a:rPr lang="zh-CN" altLang="en-US" sz="3200"/>
              <a:t> </a:t>
            </a:r>
            <a:r>
              <a:rPr lang="en-US" altLang="zh-CN" sz="3200"/>
              <a:t>memory(STM),</a:t>
            </a:r>
            <a:r>
              <a:rPr lang="zh-CN" altLang="en-US" sz="3200"/>
              <a:t> </a:t>
            </a:r>
            <a:r>
              <a:rPr lang="en-US" altLang="zh-CN" sz="3200"/>
              <a:t>and</a:t>
            </a:r>
            <a:r>
              <a:rPr lang="zh-CN" altLang="en-US" sz="3200"/>
              <a:t> </a:t>
            </a:r>
            <a:r>
              <a:rPr lang="en-US" altLang="zh-CN" sz="3200"/>
              <a:t>long-</a:t>
            </a:r>
            <a:r>
              <a:rPr lang="zh-CN" altLang="en-US" sz="3200"/>
              <a:t> </a:t>
            </a:r>
            <a:r>
              <a:rPr lang="en-US" altLang="zh-CN" sz="3200"/>
              <a:t>term</a:t>
            </a:r>
            <a:r>
              <a:rPr lang="zh-CN" altLang="en-US" sz="3200"/>
              <a:t> </a:t>
            </a:r>
            <a:r>
              <a:rPr lang="en-US" altLang="zh-CN" sz="3200"/>
              <a:t>mamory</a:t>
            </a:r>
            <a:r>
              <a:rPr lang="zh-CN" altLang="en-US" sz="3200"/>
              <a:t> </a:t>
            </a:r>
            <a:r>
              <a:rPr lang="en-US" altLang="zh-CN" sz="3200"/>
              <a:t>(LTM)</a:t>
            </a:r>
            <a:endParaRPr lang="en-US" altLang="zh-CN" sz="3200" b="1"/>
          </a:p>
        </p:txBody>
      </p:sp>
    </p:spTree>
    <p:extLst>
      <p:ext uri="{BB962C8B-B14F-4D97-AF65-F5344CB8AC3E}">
        <p14:creationId xmlns:p14="http://schemas.microsoft.com/office/powerpoint/2010/main" xmlns="" val="412318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3066F-23C7-6745-BA79-BE408152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14" y="235551"/>
            <a:ext cx="9404723" cy="1400530"/>
          </a:xfrm>
        </p:spPr>
        <p:txBody>
          <a:bodyPr/>
          <a:lstStyle/>
          <a:p>
            <a:r>
              <a:rPr lang="en-US" altLang="zh-CN" b="1">
                <a:solidFill>
                  <a:schemeClr val="accent3"/>
                </a:solidFill>
              </a:rPr>
              <a:t>Information</a:t>
            </a:r>
            <a:r>
              <a:rPr lang="zh-CN" altLang="en-US" b="1">
                <a:solidFill>
                  <a:schemeClr val="accent3"/>
                </a:solidFill>
              </a:rPr>
              <a:t> </a:t>
            </a:r>
            <a:r>
              <a:rPr lang="en-US" altLang="zh-CN" b="1">
                <a:solidFill>
                  <a:schemeClr val="accent3"/>
                </a:solidFill>
              </a:rPr>
              <a:t>processing</a:t>
            </a:r>
            <a:r>
              <a:rPr lang="zh-CN" altLang="en-US" b="1">
                <a:solidFill>
                  <a:schemeClr val="accent3"/>
                </a:solidFill>
              </a:rPr>
              <a:t> </a:t>
            </a:r>
            <a:r>
              <a:rPr lang="en-US" altLang="zh-CN" b="1">
                <a:solidFill>
                  <a:schemeClr val="accent3"/>
                </a:solidFill>
              </a:rPr>
              <a:t>model</a:t>
            </a:r>
            <a:endParaRPr lang="en-US" b="1">
              <a:solidFill>
                <a:schemeClr val="accent3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E602D3F-D11A-6046-91C9-A5AA3D22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359" y="1017984"/>
            <a:ext cx="10519172" cy="56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92FC0-242F-2D4E-BE06-C4CBBDF9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Environment</a:t>
            </a:r>
            <a:r>
              <a:rPr lang="zh-CN" altLang="en-US" b="1"/>
              <a:t> </a:t>
            </a:r>
            <a:r>
              <a:rPr lang="en-US" altLang="zh-CN" b="1"/>
              <a:t>stimuli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BAC074-AD44-CF4B-A6A5-F1ABA6EA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0">
                <a:effectLst/>
                <a:latin typeface="Noto Sans"/>
              </a:rPr>
              <a:t>Information is detected by the sense organs and enters the sensory memory. 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164235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4C803F-7DCA-4544-ADD6-B3DFAB71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652388"/>
            <a:ext cx="9404723" cy="1400530"/>
          </a:xfrm>
        </p:spPr>
        <p:txBody>
          <a:bodyPr/>
          <a:lstStyle/>
          <a:p>
            <a:r>
              <a:rPr lang="en-US" altLang="zh-CN" b="1"/>
              <a:t>Sensory</a:t>
            </a:r>
            <a:r>
              <a:rPr lang="zh-CN" altLang="en-US" b="1"/>
              <a:t> </a:t>
            </a:r>
            <a:r>
              <a:rPr lang="en-US" altLang="zh-CN" b="1"/>
              <a:t>memory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344EC-59BE-7641-98C4-6C754B0F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3" y="1820746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b="0" i="0">
                <a:effectLst/>
                <a:latin typeface="-apple-system"/>
              </a:rPr>
              <a:t>Sensory information is stored in sensory memory</a:t>
            </a:r>
            <a:r>
              <a:rPr lang="en-US" altLang="zh-CN" sz="2800" b="0" i="0">
                <a:effectLst/>
                <a:latin typeface="-apple-system"/>
              </a:rPr>
              <a:t>.</a:t>
            </a:r>
            <a:r>
              <a:rPr lang="en-US" sz="2800" b="0" i="0">
                <a:effectLst/>
                <a:latin typeface="-apple-system"/>
              </a:rPr>
              <a:t> Humans have </a:t>
            </a:r>
            <a:r>
              <a:rPr lang="en-US" sz="2800" b="0" i="0" u="none" strike="noStrike">
                <a:effectLst/>
                <a:latin typeface="-apple-system"/>
                <a:hlinkClick r:id="rId2" tooltip="Sens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five </a:t>
            </a:r>
            <a:r>
              <a:rPr lang="en-US" altLang="zh-CN" sz="2800" b="0" i="0" u="none" strike="noStrike">
                <a:effectLst/>
                <a:latin typeface="-apple-system"/>
                <a:hlinkClick r:id="rId2" tooltip="Sens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basic</a:t>
            </a:r>
            <a:r>
              <a:rPr lang="en-US" sz="2800" b="0" i="0" u="none" strike="noStrike">
                <a:effectLst/>
                <a:latin typeface="-apple-system"/>
                <a:hlinkClick r:id="rId2" tooltip="Sens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senses</a:t>
            </a:r>
            <a:r>
              <a:rPr lang="en-US" sz="2800" b="0" i="0">
                <a:effectLst/>
                <a:latin typeface="-apple-system"/>
              </a:rPr>
              <a:t>: sight, hearing, taste, smell, touch.</a:t>
            </a:r>
          </a:p>
          <a:p>
            <a:endParaRPr lang="en-US" sz="2800">
              <a:latin typeface="-apple-system"/>
            </a:endParaRPr>
          </a:p>
          <a:p>
            <a:r>
              <a:rPr lang="en-US" sz="2400" b="0" i="0">
                <a:effectLst/>
                <a:latin typeface="Roboto" panose="02000000000000000000" pitchFamily="2" charset="0"/>
              </a:rPr>
              <a:t>The sensing organs associated with each </a:t>
            </a:r>
            <a:r>
              <a:rPr lang="en-US" sz="2400" b="1" i="0">
                <a:effectLst/>
                <a:latin typeface="Roboto" panose="02000000000000000000" pitchFamily="2" charset="0"/>
              </a:rPr>
              <a:t>sense</a:t>
            </a:r>
            <a:r>
              <a:rPr lang="en-US" sz="2400" b="0" i="0">
                <a:effectLst/>
                <a:latin typeface="Roboto" panose="02000000000000000000" pitchFamily="2" charset="0"/>
              </a:rPr>
              <a:t> send information to the brain to help us understand and perceive the world around us.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B1F407-D964-154F-81E7-520EDD271E9C}"/>
              </a:ext>
            </a:extLst>
          </p:cNvPr>
          <p:cNvSpPr txBox="1"/>
          <p:nvPr/>
        </p:nvSpPr>
        <p:spPr>
          <a:xfrm>
            <a:off x="5184576" y="25056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52BEF0-5B76-7B40-AD95-00D0AEEB65D8}"/>
              </a:ext>
            </a:extLst>
          </p:cNvPr>
          <p:cNvSpPr txBox="1"/>
          <p:nvPr/>
        </p:nvSpPr>
        <p:spPr>
          <a:xfrm>
            <a:off x="5184576" y="25056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A2B38E-D8AB-BA4B-BFF6-75FF709E1CAC}"/>
              </a:ext>
            </a:extLst>
          </p:cNvPr>
          <p:cNvSpPr txBox="1"/>
          <p:nvPr/>
        </p:nvSpPr>
        <p:spPr>
          <a:xfrm rot="10800000" flipV="1">
            <a:off x="9572625" y="2052918"/>
            <a:ext cx="239117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Records</a:t>
            </a:r>
            <a:r>
              <a:rPr lang="zh-CN" altLang="en-US"/>
              <a:t> </a:t>
            </a:r>
            <a:r>
              <a:rPr lang="en-US" altLang="zh-CN"/>
              <a:t>information</a:t>
            </a:r>
            <a:r>
              <a:rPr lang="zh-CN" altLang="en-US"/>
              <a:t> </a:t>
            </a:r>
            <a:r>
              <a:rPr lang="en-US" altLang="zh-CN"/>
              <a:t>From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sense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up</a:t>
            </a:r>
            <a:r>
              <a:rPr lang="zh-CN" altLang="en-US"/>
              <a:t> </a:t>
            </a:r>
            <a:r>
              <a:rPr lang="en-US" altLang="zh-CN"/>
              <a:t>to</a:t>
            </a:r>
            <a:r>
              <a:rPr lang="zh-CN" altLang="en-US"/>
              <a:t> </a:t>
            </a:r>
            <a:r>
              <a:rPr lang="en-US" altLang="zh-CN"/>
              <a:t>3</a:t>
            </a:r>
            <a:r>
              <a:rPr lang="zh-CN" altLang="en-US"/>
              <a:t> </a:t>
            </a:r>
            <a:r>
              <a:rPr lang="en-US" altLang="zh-CN"/>
              <a:t>seconds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57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7AA11-194C-B140-A39B-32F8E7AB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Sensory</a:t>
            </a:r>
            <a:r>
              <a:rPr lang="zh-CN" altLang="en-US"/>
              <a:t> </a:t>
            </a:r>
            <a:r>
              <a:rPr lang="en-US" altLang="zh-CN"/>
              <a:t>memory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4EDB73-2BEA-5A4A-A095-4A92F7DE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88447"/>
            <a:ext cx="8946541" cy="5044537"/>
          </a:xfrm>
        </p:spPr>
        <p:txBody>
          <a:bodyPr>
            <a:noAutofit/>
          </a:bodyPr>
          <a:lstStyle/>
          <a:p>
            <a:r>
              <a:rPr lang="en-US" altLang="zh-CN" sz="2400">
                <a:solidFill>
                  <a:srgbClr val="FFC000"/>
                </a:solidFill>
              </a:rPr>
              <a:t>Sensory</a:t>
            </a:r>
            <a:r>
              <a:rPr lang="zh-CN" altLang="en-US" sz="2400">
                <a:solidFill>
                  <a:srgbClr val="FFC000"/>
                </a:solidFill>
              </a:rPr>
              <a:t> </a:t>
            </a:r>
            <a:r>
              <a:rPr lang="en-US" altLang="zh-CN" sz="2400">
                <a:solidFill>
                  <a:srgbClr val="FFC000"/>
                </a:solidFill>
              </a:rPr>
              <a:t>register</a:t>
            </a:r>
            <a:r>
              <a:rPr lang="zh-CN" altLang="en-US" sz="2400"/>
              <a:t> </a:t>
            </a:r>
            <a:r>
              <a:rPr lang="en-US" altLang="zh-CN" sz="2400"/>
              <a:t>-</a:t>
            </a:r>
            <a:r>
              <a:rPr lang="zh-CN" altLang="en-US" sz="2400"/>
              <a:t> </a:t>
            </a:r>
            <a:r>
              <a:rPr lang="en-US" sz="2400" b="0" i="0">
                <a:effectLst/>
                <a:latin typeface="Roboto" panose="02000000000000000000" pitchFamily="2" charset="0"/>
              </a:rPr>
              <a:t>Information enters the </a:t>
            </a:r>
            <a:r>
              <a:rPr lang="en-US" sz="2400" b="1" i="0">
                <a:effectLst/>
                <a:latin typeface="Roboto" panose="02000000000000000000" pitchFamily="2" charset="0"/>
              </a:rPr>
              <a:t>sensory register</a:t>
            </a:r>
            <a:r>
              <a:rPr lang="en-US" sz="2400" b="0" i="0">
                <a:effectLst/>
                <a:latin typeface="Roboto" panose="02000000000000000000" pitchFamily="2" charset="0"/>
              </a:rPr>
              <a:t> via our senses</a:t>
            </a:r>
            <a:r>
              <a:rPr lang="zh-CN" altLang="en-US" sz="2400" b="0" i="0">
                <a:effectLst/>
                <a:latin typeface="Roboto" panose="02000000000000000000" pitchFamily="2" charset="0"/>
              </a:rPr>
              <a:t> </a:t>
            </a:r>
            <a:r>
              <a:rPr lang="en-US" sz="2400" b="0" i="0">
                <a:effectLst/>
                <a:latin typeface="Roboto" panose="02000000000000000000" pitchFamily="2" charset="0"/>
              </a:rPr>
              <a:t>and a very limited duration of less than one second</a:t>
            </a:r>
            <a:r>
              <a:rPr lang="en-US" altLang="zh-CN" sz="2400">
                <a:latin typeface="Roboto" panose="02000000000000000000" pitchFamily="2" charset="0"/>
              </a:rPr>
              <a:t>. </a:t>
            </a:r>
            <a:r>
              <a:rPr lang="zh-CN" altLang="en-US" sz="2400">
                <a:latin typeface="Roboto" panose="02000000000000000000" pitchFamily="2" charset="0"/>
              </a:rPr>
              <a:t>            </a:t>
            </a:r>
            <a:endParaRPr lang="en-US" altLang="zh-CN" sz="2400">
              <a:latin typeface="Roboto" panose="02000000000000000000" pitchFamily="2" charset="0"/>
            </a:endParaRPr>
          </a:p>
          <a:p>
            <a:r>
              <a:rPr lang="zh-CN" altLang="en-US" sz="2400">
                <a:solidFill>
                  <a:srgbClr val="FFC000"/>
                </a:solidFill>
                <a:latin typeface="Roboto" panose="02000000000000000000" pitchFamily="2" charset="0"/>
              </a:rPr>
              <a:t>  </a:t>
            </a:r>
            <a:r>
              <a:rPr lang="en-US" altLang="zh-CN" sz="2400">
                <a:solidFill>
                  <a:srgbClr val="FFC000"/>
                </a:solidFill>
              </a:rPr>
              <a:t>Sensory</a:t>
            </a:r>
            <a:r>
              <a:rPr lang="zh-CN" altLang="en-US" sz="2400">
                <a:solidFill>
                  <a:srgbClr val="FFC000"/>
                </a:solidFill>
              </a:rPr>
              <a:t> </a:t>
            </a:r>
            <a:r>
              <a:rPr lang="en-US" altLang="zh-CN" sz="2400">
                <a:solidFill>
                  <a:srgbClr val="FFC000"/>
                </a:solidFill>
              </a:rPr>
              <a:t>information</a:t>
            </a:r>
            <a:r>
              <a:rPr lang="zh-CN" altLang="en-US" sz="2400">
                <a:solidFill>
                  <a:srgbClr val="FFC000"/>
                </a:solidFill>
              </a:rPr>
              <a:t> </a:t>
            </a:r>
            <a:r>
              <a:rPr lang="en-US" altLang="zh-CN" sz="2400">
                <a:solidFill>
                  <a:srgbClr val="FFC000"/>
                </a:solidFill>
              </a:rPr>
              <a:t>store</a:t>
            </a:r>
            <a:r>
              <a:rPr lang="en-US" altLang="zh-CN" sz="2400"/>
              <a:t>:-</a:t>
            </a:r>
            <a:r>
              <a:rPr lang="en-US" sz="2400" b="1" i="0">
                <a:effectLst/>
                <a:latin typeface="Roboto" panose="02000000000000000000" pitchFamily="2" charset="0"/>
              </a:rPr>
              <a:t>sensory</a:t>
            </a:r>
            <a:r>
              <a:rPr lang="en-US" sz="2400" b="0" i="0">
                <a:effectLst/>
                <a:latin typeface="Roboto" panose="02000000000000000000" pitchFamily="2" charset="0"/>
              </a:rPr>
              <a:t> information is being taken in by </a:t>
            </a:r>
            <a:r>
              <a:rPr lang="en-US" sz="2400" b="1" i="0">
                <a:effectLst/>
                <a:latin typeface="Roboto" panose="02000000000000000000" pitchFamily="2" charset="0"/>
              </a:rPr>
              <a:t>sensory</a:t>
            </a:r>
            <a:r>
              <a:rPr lang="en-US" sz="2400" b="0" i="0">
                <a:effectLst/>
                <a:latin typeface="Roboto" panose="02000000000000000000" pitchFamily="2" charset="0"/>
              </a:rPr>
              <a:t> receptors and processed by the nervous</a:t>
            </a:r>
            <a:r>
              <a:rPr lang="zh-CN" altLang="en-US" sz="2400" b="0" i="0">
                <a:effectLst/>
                <a:latin typeface="Roboto" panose="02000000000000000000" pitchFamily="2" charset="0"/>
              </a:rPr>
              <a:t> </a:t>
            </a:r>
            <a:r>
              <a:rPr lang="en-US" altLang="zh-CN" sz="2400" b="0" i="0">
                <a:effectLst/>
                <a:latin typeface="Roboto" panose="02000000000000000000" pitchFamily="2" charset="0"/>
              </a:rPr>
              <a:t>system.</a:t>
            </a:r>
            <a:r>
              <a:rPr lang="zh-CN" altLang="en-US" sz="240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endParaRPr lang="en-US" altLang="zh-CN" sz="240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r>
              <a:rPr lang="en-US" altLang="zh-CN" sz="2400">
                <a:solidFill>
                  <a:srgbClr val="FFC000"/>
                </a:solidFill>
              </a:rPr>
              <a:t>Echoic</a:t>
            </a:r>
            <a:r>
              <a:rPr lang="zh-CN" altLang="en-US" sz="2400"/>
              <a:t> </a:t>
            </a:r>
            <a:r>
              <a:rPr lang="en-US" altLang="zh-CN" sz="2400"/>
              <a:t>:-</a:t>
            </a:r>
            <a:r>
              <a:rPr lang="zh-CN" altLang="en-US" sz="2400"/>
              <a:t> </a:t>
            </a:r>
            <a:r>
              <a:rPr lang="en-US" altLang="zh-CN" sz="2400"/>
              <a:t>ears</a:t>
            </a:r>
          </a:p>
          <a:p>
            <a:r>
              <a:rPr lang="en-US" altLang="zh-CN" sz="2400">
                <a:solidFill>
                  <a:srgbClr val="FFC000"/>
                </a:solidFill>
              </a:rPr>
              <a:t>Iconic</a:t>
            </a:r>
            <a:r>
              <a:rPr lang="zh-CN" altLang="en-US" sz="2400"/>
              <a:t> </a:t>
            </a:r>
            <a:r>
              <a:rPr lang="en-US" altLang="zh-CN" sz="2400"/>
              <a:t>:-</a:t>
            </a:r>
            <a:r>
              <a:rPr lang="zh-CN" altLang="en-US" sz="2400"/>
              <a:t> </a:t>
            </a:r>
            <a:r>
              <a:rPr lang="en-US" altLang="zh-CN" sz="2400"/>
              <a:t>eyes</a:t>
            </a:r>
          </a:p>
          <a:p>
            <a:r>
              <a:rPr lang="en-US" altLang="zh-CN" sz="2400">
                <a:solidFill>
                  <a:srgbClr val="FFC000"/>
                </a:solidFill>
              </a:rPr>
              <a:t>Duration</a:t>
            </a:r>
            <a:r>
              <a:rPr lang="zh-CN" altLang="en-US" sz="2400"/>
              <a:t> </a:t>
            </a:r>
            <a:r>
              <a:rPr lang="en-US" altLang="zh-CN" sz="2400"/>
              <a:t>–</a:t>
            </a:r>
            <a:r>
              <a:rPr lang="zh-CN" altLang="en-US" sz="2400"/>
              <a:t> </a:t>
            </a:r>
            <a:r>
              <a:rPr lang="en-US" altLang="zh-CN" sz="2400"/>
              <a:t>1-3sec.</a:t>
            </a:r>
          </a:p>
          <a:p>
            <a:r>
              <a:rPr lang="en-US" altLang="zh-CN" sz="2400">
                <a:solidFill>
                  <a:srgbClr val="FFC000"/>
                </a:solidFill>
              </a:rPr>
              <a:t>Stability</a:t>
            </a:r>
            <a:r>
              <a:rPr lang="zh-CN" altLang="en-US" sz="2400"/>
              <a:t> </a:t>
            </a:r>
            <a:r>
              <a:rPr lang="en-US" altLang="zh-CN" sz="2400"/>
              <a:t>–</a:t>
            </a:r>
            <a:r>
              <a:rPr lang="zh-CN" altLang="en-US" sz="2400"/>
              <a:t> </a:t>
            </a:r>
            <a:r>
              <a:rPr lang="en-US" altLang="zh-CN" sz="2400"/>
              <a:t>fleeting</a:t>
            </a:r>
          </a:p>
          <a:p>
            <a:r>
              <a:rPr lang="en-US" altLang="zh-CN" sz="2400">
                <a:solidFill>
                  <a:srgbClr val="FFC000"/>
                </a:solidFill>
              </a:rPr>
              <a:t>Capacity-</a:t>
            </a:r>
            <a:r>
              <a:rPr lang="zh-CN" altLang="en-US" sz="2400"/>
              <a:t> </a:t>
            </a:r>
            <a:r>
              <a:rPr lang="en-US" altLang="zh-CN" sz="2400"/>
              <a:t>limited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02579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07BF4-BE33-9546-89AB-29CE00CB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283" y="238406"/>
            <a:ext cx="9404723" cy="1400530"/>
          </a:xfrm>
        </p:spPr>
        <p:txBody>
          <a:bodyPr/>
          <a:lstStyle/>
          <a:p>
            <a:r>
              <a:rPr lang="en-US" altLang="zh-CN" sz="4800" b="1"/>
              <a:t>Forgotten</a:t>
            </a:r>
            <a:endParaRPr lang="en-US" sz="4800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0E197B-3873-EB4D-9127-E3B98BD3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19" y="1638936"/>
            <a:ext cx="11162109" cy="5280140"/>
          </a:xfrm>
        </p:spPr>
        <p:txBody>
          <a:bodyPr>
            <a:normAutofit/>
          </a:bodyPr>
          <a:lstStyle/>
          <a:p>
            <a:r>
              <a:rPr lang="en-US" sz="2400" b="0" i="0">
                <a:effectLst/>
                <a:latin typeface="Roboto" panose="02000000000000000000" pitchFamily="2" charset="0"/>
              </a:rPr>
              <a:t>to not be able to remember something</a:t>
            </a:r>
          </a:p>
          <a:p>
            <a:endParaRPr lang="en-US" sz="2400">
              <a:latin typeface="Roboto" panose="02000000000000000000" pitchFamily="2" charset="0"/>
            </a:endParaRPr>
          </a:p>
          <a:p>
            <a:r>
              <a:rPr lang="en-US" altLang="zh-CN" sz="2400">
                <a:latin typeface="Roboto" panose="02000000000000000000" pitchFamily="2" charset="0"/>
              </a:rPr>
              <a:t>Information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latin typeface="Roboto" panose="02000000000000000000" pitchFamily="2" charset="0"/>
              </a:rPr>
              <a:t>may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latin typeface="Roboto" panose="02000000000000000000" pitchFamily="2" charset="0"/>
              </a:rPr>
              <a:t>be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latin typeface="Roboto" panose="02000000000000000000" pitchFamily="2" charset="0"/>
              </a:rPr>
              <a:t>lost</a:t>
            </a:r>
            <a:r>
              <a:rPr lang="zh-CN" altLang="en-US" sz="2400">
                <a:latin typeface="Roboto" panose="02000000000000000000" pitchFamily="2" charset="0"/>
              </a:rPr>
              <a:t>  </a:t>
            </a:r>
            <a:r>
              <a:rPr lang="en-US" altLang="zh-CN" sz="2400">
                <a:latin typeface="Roboto" panose="02000000000000000000" pitchFamily="2" charset="0"/>
              </a:rPr>
              <a:t>from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latin typeface="Roboto" panose="02000000000000000000" pitchFamily="2" charset="0"/>
              </a:rPr>
              <a:t>working</a:t>
            </a:r>
          </a:p>
          <a:p>
            <a:pPr marL="0" indent="0">
              <a:buNone/>
            </a:pPr>
            <a:r>
              <a:rPr lang="en-US" altLang="zh-CN" sz="2400">
                <a:latin typeface="Roboto" panose="02000000000000000000" pitchFamily="2" charset="0"/>
              </a:rPr>
              <a:t> </a:t>
            </a:r>
            <a:r>
              <a:rPr lang="zh-CN" altLang="en-US" sz="2400">
                <a:latin typeface="Roboto" panose="02000000000000000000" pitchFamily="2" charset="0"/>
              </a:rPr>
              <a:t>   </a:t>
            </a:r>
            <a:r>
              <a:rPr lang="en-US" altLang="zh-CN" sz="2400">
                <a:latin typeface="Roboto" panose="02000000000000000000" pitchFamily="2" charset="0"/>
              </a:rPr>
              <a:t>memory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latin typeface="Roboto" panose="02000000000000000000" pitchFamily="2" charset="0"/>
              </a:rPr>
              <a:t>through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solidFill>
                  <a:schemeClr val="accent2"/>
                </a:solidFill>
                <a:latin typeface="Roboto" panose="02000000000000000000" pitchFamily="2" charset="0"/>
              </a:rPr>
              <a:t>Interference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latin typeface="Roboto" panose="02000000000000000000" pitchFamily="2" charset="0"/>
              </a:rPr>
              <a:t>or</a:t>
            </a:r>
            <a:r>
              <a:rPr lang="zh-CN" altLang="en-US" sz="2400">
                <a:latin typeface="Roboto" panose="02000000000000000000" pitchFamily="2" charset="0"/>
              </a:rPr>
              <a:t> </a:t>
            </a:r>
            <a:r>
              <a:rPr lang="en-US" altLang="zh-CN" sz="2400">
                <a:solidFill>
                  <a:schemeClr val="accent2"/>
                </a:solidFill>
                <a:latin typeface="Roboto" panose="02000000000000000000" pitchFamily="2" charset="0"/>
              </a:rPr>
              <a:t>decay</a:t>
            </a: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EA5A12D2-0DC2-5845-A28B-98AD5950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902" y="1339454"/>
            <a:ext cx="4782879" cy="52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6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E951C-7D70-DB44-85FB-FD86C8B8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002" y="291983"/>
            <a:ext cx="9404723" cy="1400530"/>
          </a:xfrm>
        </p:spPr>
        <p:txBody>
          <a:bodyPr/>
          <a:lstStyle/>
          <a:p>
            <a:r>
              <a:rPr lang="en-US" altLang="zh-CN" b="1"/>
              <a:t>Forgotten</a:t>
            </a:r>
            <a:r>
              <a:rPr lang="zh-CN" altLang="en-US" b="1"/>
              <a:t> </a:t>
            </a:r>
            <a:r>
              <a:rPr lang="en-US" altLang="zh-CN" b="1"/>
              <a:t>interference</a:t>
            </a:r>
            <a:r>
              <a:rPr lang="zh-CN" altLang="en-US" b="1"/>
              <a:t>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9554D-A212-1643-961B-689D4DBD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" y="1583252"/>
            <a:ext cx="11572875" cy="4982765"/>
          </a:xfrm>
        </p:spPr>
        <p:txBody>
          <a:bodyPr>
            <a:normAutofit/>
          </a:bodyPr>
          <a:lstStyle/>
          <a:p>
            <a:r>
              <a:rPr lang="en-US" altLang="zh-CN" sz="2800" b="1"/>
              <a:t>Decay</a:t>
            </a:r>
            <a:r>
              <a:rPr lang="zh-CN" altLang="en-US" sz="2800"/>
              <a:t> </a:t>
            </a:r>
            <a:r>
              <a:rPr lang="en-US" altLang="zh-CN" sz="2800"/>
              <a:t>–</a:t>
            </a:r>
            <a:r>
              <a:rPr lang="zh-CN" altLang="en-US" sz="2800"/>
              <a:t> </a:t>
            </a:r>
            <a:r>
              <a:rPr lang="en-US" altLang="zh-CN" sz="2800"/>
              <a:t>The</a:t>
            </a:r>
            <a:r>
              <a:rPr lang="zh-CN" altLang="en-US" sz="2800"/>
              <a:t> </a:t>
            </a:r>
            <a:r>
              <a:rPr lang="en-US" altLang="zh-CN" sz="2800"/>
              <a:t>weakening</a:t>
            </a:r>
            <a:r>
              <a:rPr lang="zh-CN" altLang="en-US" sz="2800"/>
              <a:t> </a:t>
            </a:r>
            <a:r>
              <a:rPr lang="en-US" altLang="zh-CN" sz="2800"/>
              <a:t>and</a:t>
            </a:r>
            <a:r>
              <a:rPr lang="zh-CN" altLang="en-US" sz="2800"/>
              <a:t> </a:t>
            </a:r>
            <a:r>
              <a:rPr lang="en-US" altLang="zh-CN" sz="2800"/>
              <a:t>fading</a:t>
            </a:r>
            <a:r>
              <a:rPr lang="zh-CN" altLang="en-US" sz="2800"/>
              <a:t> </a:t>
            </a:r>
            <a:r>
              <a:rPr lang="en-US" altLang="zh-CN" sz="2800"/>
              <a:t>of</a:t>
            </a:r>
            <a:r>
              <a:rPr lang="zh-CN" altLang="en-US" sz="2800"/>
              <a:t> </a:t>
            </a:r>
            <a:r>
              <a:rPr lang="en-US" altLang="zh-CN" sz="2800"/>
              <a:t>memory</a:t>
            </a:r>
            <a:r>
              <a:rPr lang="zh-CN" altLang="en-US" sz="2800"/>
              <a:t> </a:t>
            </a:r>
            <a:r>
              <a:rPr lang="en-US" altLang="zh-CN" sz="2800"/>
              <a:t>with</a:t>
            </a:r>
            <a:r>
              <a:rPr lang="zh-CN" altLang="en-US" sz="2800"/>
              <a:t> </a:t>
            </a:r>
            <a:r>
              <a:rPr lang="en-US" altLang="zh-CN" sz="2800"/>
              <a:t>the</a:t>
            </a:r>
            <a:r>
              <a:rPr lang="zh-CN" altLang="en-US" sz="2800"/>
              <a:t> </a:t>
            </a:r>
            <a:r>
              <a:rPr lang="en-US" altLang="zh-CN" sz="2800"/>
              <a:t>passage</a:t>
            </a:r>
            <a:r>
              <a:rPr lang="zh-CN" altLang="en-US" sz="2800"/>
              <a:t> </a:t>
            </a:r>
            <a:r>
              <a:rPr lang="en-US" altLang="zh-CN" sz="2800"/>
              <a:t>of</a:t>
            </a:r>
            <a:r>
              <a:rPr lang="zh-CN" altLang="en-US" sz="2800"/>
              <a:t> </a:t>
            </a:r>
            <a:r>
              <a:rPr lang="en-US" altLang="zh-CN" sz="2800"/>
              <a:t>time.</a:t>
            </a:r>
          </a:p>
          <a:p>
            <a:pPr marL="0" indent="0">
              <a:buNone/>
            </a:pPr>
            <a:endParaRPr lang="en-US" altLang="zh-CN" sz="2800"/>
          </a:p>
          <a:p>
            <a:r>
              <a:rPr lang="zh-CN" altLang="en-US" sz="2800" b="1"/>
              <a:t> </a:t>
            </a:r>
            <a:r>
              <a:rPr lang="en-US" altLang="zh-CN" sz="2800" b="1"/>
              <a:t>Interference</a:t>
            </a:r>
            <a:r>
              <a:rPr lang="zh-CN" altLang="en-US" sz="2800" b="1"/>
              <a:t> </a:t>
            </a:r>
            <a:r>
              <a:rPr lang="en-US" altLang="zh-CN" sz="2800" b="1"/>
              <a:t>–</a:t>
            </a:r>
            <a:r>
              <a:rPr lang="zh-CN" altLang="en-US" sz="2800" b="1"/>
              <a:t> </a:t>
            </a:r>
            <a:r>
              <a:rPr lang="en-US" altLang="zh-CN" sz="2800"/>
              <a:t>Processing</a:t>
            </a:r>
            <a:r>
              <a:rPr lang="zh-CN" altLang="en-US" sz="2800"/>
              <a:t> </a:t>
            </a:r>
            <a:r>
              <a:rPr lang="en-US" altLang="zh-CN" sz="2800"/>
              <a:t>new</a:t>
            </a:r>
            <a:r>
              <a:rPr lang="zh-CN" altLang="en-US" sz="2800"/>
              <a:t> </a:t>
            </a:r>
            <a:r>
              <a:rPr lang="en-US" altLang="zh-CN" sz="2800"/>
              <a:t>information</a:t>
            </a:r>
            <a:r>
              <a:rPr lang="zh-CN" altLang="en-US" sz="2800"/>
              <a:t> </a:t>
            </a:r>
            <a:r>
              <a:rPr lang="en-US" altLang="zh-CN" sz="2800"/>
              <a:t>interferes</a:t>
            </a:r>
            <a:r>
              <a:rPr lang="zh-CN" altLang="en-US" sz="2800"/>
              <a:t> </a:t>
            </a:r>
            <a:r>
              <a:rPr lang="en-US" altLang="zh-CN" sz="2800"/>
              <a:t>With</a:t>
            </a:r>
            <a:r>
              <a:rPr lang="zh-CN" altLang="en-US" sz="2800"/>
              <a:t> </a:t>
            </a:r>
            <a:r>
              <a:rPr lang="en-US" altLang="zh-CN" sz="2800"/>
              <a:t>old</a:t>
            </a:r>
          </a:p>
          <a:p>
            <a:pPr marL="0" indent="0">
              <a:buNone/>
            </a:pPr>
            <a:r>
              <a:rPr lang="en-US" altLang="zh-CN" sz="2800"/>
              <a:t> </a:t>
            </a:r>
            <a:r>
              <a:rPr lang="zh-CN" altLang="en-US" sz="2800"/>
              <a:t>    </a:t>
            </a:r>
            <a:r>
              <a:rPr lang="en-US" altLang="zh-CN" sz="2800"/>
              <a:t>Information</a:t>
            </a:r>
          </a:p>
          <a:p>
            <a:r>
              <a:rPr lang="en-US" sz="2800" b="0" i="0">
                <a:effectLst/>
                <a:latin typeface="Roboto" panose="02000000000000000000" pitchFamily="2" charset="0"/>
              </a:rPr>
              <a:t>There are </a:t>
            </a:r>
            <a:r>
              <a:rPr lang="en-US" sz="2800" b="1" i="0">
                <a:effectLst/>
                <a:latin typeface="Roboto" panose="02000000000000000000" pitchFamily="2" charset="0"/>
              </a:rPr>
              <a:t>two types</a:t>
            </a:r>
            <a:r>
              <a:rPr lang="en-US" sz="2800" b="0" i="0">
                <a:effectLst/>
                <a:latin typeface="Roboto" panose="02000000000000000000" pitchFamily="2" charset="0"/>
              </a:rPr>
              <a:t> of</a:t>
            </a:r>
          </a:p>
          <a:p>
            <a:pPr marL="400050" lvl="1" indent="0">
              <a:buNone/>
            </a:pPr>
            <a:r>
              <a:rPr lang="en-US" sz="2800" b="0" i="0">
                <a:effectLst/>
                <a:latin typeface="Roboto" panose="02000000000000000000" pitchFamily="2" charset="0"/>
              </a:rPr>
              <a:t> </a:t>
            </a:r>
            <a:r>
              <a:rPr lang="en-US" sz="2800" b="1" i="0">
                <a:effectLst/>
                <a:latin typeface="Roboto" panose="02000000000000000000" pitchFamily="2" charset="0"/>
              </a:rPr>
              <a:t>interference</a:t>
            </a:r>
            <a:r>
              <a:rPr lang="en-US" altLang="zh-CN" sz="2800">
                <a:latin typeface="Roboto" panose="02000000000000000000" pitchFamily="2" charset="0"/>
              </a:rPr>
              <a:t>:-</a:t>
            </a:r>
            <a:endParaRPr lang="en-US" sz="2800" b="0" i="0">
              <a:effectLst/>
              <a:latin typeface="Roboto" panose="02000000000000000000" pitchFamily="2" charset="0"/>
            </a:endParaRPr>
          </a:p>
          <a:p>
            <a:pPr marL="400050" lvl="1" indent="0">
              <a:buNone/>
            </a:pPr>
            <a:r>
              <a:rPr lang="en-US" sz="2800" b="0" i="0">
                <a:effectLst/>
                <a:latin typeface="Roboto" panose="02000000000000000000" pitchFamily="2" charset="0"/>
              </a:rPr>
              <a:t> </a:t>
            </a:r>
            <a:r>
              <a:rPr lang="en-US" sz="2800" b="0" i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  <a:t>retroactive</a:t>
            </a:r>
            <a:r>
              <a:rPr lang="en-US" sz="2800" b="0" i="0">
                <a:effectLst/>
                <a:latin typeface="Roboto" panose="02000000000000000000" pitchFamily="2" charset="0"/>
              </a:rPr>
              <a:t> and </a:t>
            </a:r>
            <a:r>
              <a:rPr lang="en-US" sz="2800" b="0" i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  <a:t>proactive</a:t>
            </a:r>
            <a:r>
              <a:rPr lang="en-US" sz="2800" b="0" i="0" u="sng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 altLang="zh-CN" sz="2600" u="s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AB714E6-F885-E848-838B-0274083D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422" y="3750469"/>
            <a:ext cx="6489092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59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Custom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</vt:lpstr>
      <vt:lpstr>INFORMATION PROSSING THEORY</vt:lpstr>
      <vt:lpstr>CONTENT </vt:lpstr>
      <vt:lpstr>Slide 3</vt:lpstr>
      <vt:lpstr>Information processing model</vt:lpstr>
      <vt:lpstr>Environment stimuli</vt:lpstr>
      <vt:lpstr>Sensory memory</vt:lpstr>
      <vt:lpstr>Sensory memory</vt:lpstr>
      <vt:lpstr>Forgotten</vt:lpstr>
      <vt:lpstr>Forgotten interference </vt:lpstr>
      <vt:lpstr>Attention</vt:lpstr>
      <vt:lpstr>Short- term memory (Working memory)</vt:lpstr>
      <vt:lpstr>Short-term memory forgetting</vt:lpstr>
      <vt:lpstr>Encoding – processing incoming information so it can be entered into memory. Three main ways in which information can be encoded.  Visual encoding: Information is represented as a picture Acoustic encoding: Information is represented as sounds Semantic encoding: Information is represented by its meaning to you   </vt:lpstr>
      <vt:lpstr>Storage – maintaining information in memory for a period of time Retrieval – accessing or recalling stored information from memory so it can be used. Reharsal – attempting to learn something by repeating it over and over:,repetition Maintenance Reharsal:-Involves repeating the information In our mind(phone number or a location on a map)</vt:lpstr>
      <vt:lpstr>Elaborative reharsal :-  involves connecting the information, you are typing to remember with something you already now with knowledge from long time memory (ex:- you meet someone at a party whose name in the same as your brother’s --- you make the ASSOCIATION</vt:lpstr>
      <vt:lpstr>Long-term memory</vt:lpstr>
      <vt:lpstr>Long- term memory</vt:lpstr>
      <vt:lpstr>Semantic memory :- these are memories of facts, concepts, names,and other general knowledge information.  Episodic memory:- these are your long-term memories of specific events, such as what you did yesterday or your high school graduation. (your own experience)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PROSSING THEORY</dc:title>
  <dc:creator>918875586146</dc:creator>
  <cp:lastModifiedBy>user</cp:lastModifiedBy>
  <cp:revision>19</cp:revision>
  <dcterms:created xsi:type="dcterms:W3CDTF">2020-04-19T10:29:02Z</dcterms:created>
  <dcterms:modified xsi:type="dcterms:W3CDTF">2020-04-24T06:55:01Z</dcterms:modified>
</cp:coreProperties>
</file>