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9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7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4030" y="1992629"/>
            <a:ext cx="8155939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8469" y="1643379"/>
            <a:ext cx="3218815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89E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13629" y="1643379"/>
            <a:ext cx="3608070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89E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2450" y="524509"/>
            <a:ext cx="457200" cy="353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27009" y="524509"/>
            <a:ext cx="751840" cy="353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1610" y="1178559"/>
            <a:ext cx="8787130" cy="90170"/>
          </a:xfrm>
          <a:custGeom>
            <a:avLst/>
            <a:gdLst/>
            <a:ahLst/>
            <a:cxnLst/>
            <a:rect l="l" t="t" r="r" b="b"/>
            <a:pathLst>
              <a:path w="8787129" h="90169">
                <a:moveTo>
                  <a:pt x="8787130" y="0"/>
                </a:moveTo>
                <a:lnTo>
                  <a:pt x="0" y="0"/>
                </a:lnTo>
                <a:lnTo>
                  <a:pt x="0" y="43180"/>
                </a:lnTo>
                <a:lnTo>
                  <a:pt x="0" y="46990"/>
                </a:lnTo>
                <a:lnTo>
                  <a:pt x="0" y="90170"/>
                </a:lnTo>
                <a:lnTo>
                  <a:pt x="8787130" y="90170"/>
                </a:lnTo>
                <a:lnTo>
                  <a:pt x="8787130" y="46990"/>
                </a:lnTo>
                <a:lnTo>
                  <a:pt x="8787130" y="43180"/>
                </a:lnTo>
                <a:lnTo>
                  <a:pt x="8787130" y="0"/>
                </a:lnTo>
                <a:close/>
              </a:path>
            </a:pathLst>
          </a:custGeom>
          <a:solidFill>
            <a:srgbClr val="75B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81610" y="1264920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19">
                <a:moveTo>
                  <a:pt x="8787130" y="0"/>
                </a:moveTo>
                <a:lnTo>
                  <a:pt x="0" y="0"/>
                </a:lnTo>
                <a:lnTo>
                  <a:pt x="0" y="45719"/>
                </a:lnTo>
                <a:lnTo>
                  <a:pt x="8787130" y="45719"/>
                </a:lnTo>
                <a:lnTo>
                  <a:pt x="8787130" y="0"/>
                </a:lnTo>
                <a:close/>
              </a:path>
            </a:pathLst>
          </a:custGeom>
          <a:solidFill>
            <a:srgbClr val="74B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1610" y="130683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90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74B3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1610" y="13500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90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73B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610" y="139319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90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72B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81610" y="143637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90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72B0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81610" y="14782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90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71A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81610" y="152146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90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70A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81610" y="156464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90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70AD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81610" y="160782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FA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81610" y="165100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EAB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1610" y="16929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EA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81610" y="173609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DA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81610" y="177927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CA8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81610" y="18224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CA7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81610" y="1865630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19">
                <a:moveTo>
                  <a:pt x="8787130" y="0"/>
                </a:moveTo>
                <a:lnTo>
                  <a:pt x="0" y="0"/>
                </a:lnTo>
                <a:lnTo>
                  <a:pt x="0" y="45720"/>
                </a:lnTo>
                <a:lnTo>
                  <a:pt x="8787130" y="45720"/>
                </a:lnTo>
                <a:lnTo>
                  <a:pt x="8787130" y="0"/>
                </a:lnTo>
                <a:close/>
              </a:path>
            </a:pathLst>
          </a:custGeom>
          <a:solidFill>
            <a:srgbClr val="6BA6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81610" y="190754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BA5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81610" y="195072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AA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81610" y="199390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9A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81610" y="20370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69A2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81610" y="2080260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19">
                <a:moveTo>
                  <a:pt x="8787130" y="0"/>
                </a:moveTo>
                <a:lnTo>
                  <a:pt x="0" y="0"/>
                </a:lnTo>
                <a:lnTo>
                  <a:pt x="0" y="45719"/>
                </a:lnTo>
                <a:lnTo>
                  <a:pt x="8787130" y="45719"/>
                </a:lnTo>
                <a:lnTo>
                  <a:pt x="8787130" y="0"/>
                </a:lnTo>
                <a:close/>
              </a:path>
            </a:pathLst>
          </a:custGeom>
          <a:solidFill>
            <a:srgbClr val="68A1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81610" y="212217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7A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81610" y="21653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79F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81610" y="220853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669E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81610" y="22517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69D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1610" y="2294890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19">
                <a:moveTo>
                  <a:pt x="8787130" y="0"/>
                </a:moveTo>
                <a:lnTo>
                  <a:pt x="0" y="0"/>
                </a:lnTo>
                <a:lnTo>
                  <a:pt x="0" y="45720"/>
                </a:lnTo>
                <a:lnTo>
                  <a:pt x="8787130" y="45720"/>
                </a:lnTo>
                <a:lnTo>
                  <a:pt x="8787130" y="0"/>
                </a:lnTo>
                <a:close/>
              </a:path>
            </a:pathLst>
          </a:custGeom>
          <a:solidFill>
            <a:srgbClr val="669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81610" y="233680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49B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81610" y="23799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639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81610" y="242316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39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81610" y="246634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299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181610" y="25082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19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81610" y="255143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619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1610" y="25946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09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1610" y="263779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609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81610" y="268097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F9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81610" y="27228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5E9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81610" y="276606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E9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81610" y="280923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D9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81610" y="285242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C8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81610" y="2895600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19">
                <a:moveTo>
                  <a:pt x="8787130" y="0"/>
                </a:moveTo>
                <a:lnTo>
                  <a:pt x="0" y="0"/>
                </a:lnTo>
                <a:lnTo>
                  <a:pt x="0" y="45720"/>
                </a:lnTo>
                <a:lnTo>
                  <a:pt x="8787130" y="45720"/>
                </a:lnTo>
                <a:lnTo>
                  <a:pt x="8787130" y="0"/>
                </a:lnTo>
                <a:close/>
              </a:path>
            </a:pathLst>
          </a:custGeom>
          <a:solidFill>
            <a:srgbClr val="5C8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81610" y="29375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B8D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81610" y="298068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A8C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81610" y="302387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A8B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81610" y="30670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98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81610" y="3110230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19">
                <a:moveTo>
                  <a:pt x="8787130" y="0"/>
                </a:moveTo>
                <a:lnTo>
                  <a:pt x="0" y="0"/>
                </a:lnTo>
                <a:lnTo>
                  <a:pt x="0" y="45720"/>
                </a:lnTo>
                <a:lnTo>
                  <a:pt x="8787130" y="45720"/>
                </a:lnTo>
                <a:lnTo>
                  <a:pt x="8787130" y="0"/>
                </a:lnTo>
                <a:close/>
              </a:path>
            </a:pathLst>
          </a:custGeom>
          <a:solidFill>
            <a:srgbClr val="588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81610" y="315213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888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81610" y="319532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78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81610" y="323850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786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81610" y="32816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568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81610" y="3324860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20">
                <a:moveTo>
                  <a:pt x="8787130" y="0"/>
                </a:moveTo>
                <a:lnTo>
                  <a:pt x="0" y="0"/>
                </a:lnTo>
                <a:lnTo>
                  <a:pt x="0" y="45719"/>
                </a:lnTo>
                <a:lnTo>
                  <a:pt x="8787130" y="45719"/>
                </a:lnTo>
                <a:lnTo>
                  <a:pt x="8787130" y="0"/>
                </a:lnTo>
                <a:close/>
              </a:path>
            </a:pathLst>
          </a:custGeom>
          <a:solidFill>
            <a:srgbClr val="558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81610" y="336677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610" y="34099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48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1610" y="345313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538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1610" y="34963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380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1610" y="353822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27F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81610" y="358140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17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81610" y="36245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517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81610" y="366776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507C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81610" y="371093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4F7B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81610" y="37528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F7A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1610" y="379603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4E79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1610" y="38392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D78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1610" y="388238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4D77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181610" y="3925570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20">
                <a:moveTo>
                  <a:pt x="8787130" y="0"/>
                </a:moveTo>
                <a:lnTo>
                  <a:pt x="0" y="0"/>
                </a:lnTo>
                <a:lnTo>
                  <a:pt x="0" y="45719"/>
                </a:lnTo>
                <a:lnTo>
                  <a:pt x="8787130" y="45719"/>
                </a:lnTo>
                <a:lnTo>
                  <a:pt x="8787130" y="0"/>
                </a:lnTo>
                <a:close/>
              </a:path>
            </a:pathLst>
          </a:custGeom>
          <a:solidFill>
            <a:srgbClr val="4C76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181610" y="39674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4C75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181610" y="401066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B7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181610" y="405383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4A73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181610" y="409702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A72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181610" y="4140200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20">
                <a:moveTo>
                  <a:pt x="8787130" y="0"/>
                </a:moveTo>
                <a:lnTo>
                  <a:pt x="0" y="0"/>
                </a:lnTo>
                <a:lnTo>
                  <a:pt x="0" y="45719"/>
                </a:lnTo>
                <a:lnTo>
                  <a:pt x="8787130" y="45719"/>
                </a:lnTo>
                <a:lnTo>
                  <a:pt x="8787130" y="0"/>
                </a:lnTo>
                <a:close/>
              </a:path>
            </a:pathLst>
          </a:custGeom>
          <a:solidFill>
            <a:srgbClr val="4971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181610" y="41821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870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81610" y="422528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486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181610" y="426847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76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181610" y="43116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66D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181610" y="4354830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20">
                <a:moveTo>
                  <a:pt x="8787130" y="0"/>
                </a:moveTo>
                <a:lnTo>
                  <a:pt x="0" y="0"/>
                </a:lnTo>
                <a:lnTo>
                  <a:pt x="0" y="45720"/>
                </a:lnTo>
                <a:lnTo>
                  <a:pt x="8787130" y="45720"/>
                </a:lnTo>
                <a:lnTo>
                  <a:pt x="8787130" y="0"/>
                </a:lnTo>
                <a:close/>
              </a:path>
            </a:pathLst>
          </a:custGeom>
          <a:solidFill>
            <a:srgbClr val="466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81610" y="439673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456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181610" y="443991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46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181610" y="448310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46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181610" y="45262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4368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181610" y="456818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436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181610" y="461136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2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181610" y="46545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16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181610" y="469773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416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181610" y="47409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406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181610" y="478281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3F62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181610" y="482600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3F6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181610" y="48691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3E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181610" y="491236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3D5F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181610" y="4955539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20">
                <a:moveTo>
                  <a:pt x="8787130" y="0"/>
                </a:moveTo>
                <a:lnTo>
                  <a:pt x="0" y="0"/>
                </a:lnTo>
                <a:lnTo>
                  <a:pt x="0" y="45720"/>
                </a:lnTo>
                <a:lnTo>
                  <a:pt x="8787130" y="45720"/>
                </a:lnTo>
                <a:lnTo>
                  <a:pt x="8787130" y="0"/>
                </a:lnTo>
                <a:close/>
              </a:path>
            </a:pathLst>
          </a:custGeom>
          <a:solidFill>
            <a:srgbClr val="3D5E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181610" y="49974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3C5D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181610" y="504063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3B5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181610" y="50838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3B5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181610" y="512698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3A5A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181610" y="5170169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20">
                <a:moveTo>
                  <a:pt x="8787130" y="0"/>
                </a:moveTo>
                <a:lnTo>
                  <a:pt x="0" y="0"/>
                </a:lnTo>
                <a:lnTo>
                  <a:pt x="0" y="45719"/>
                </a:lnTo>
                <a:lnTo>
                  <a:pt x="8787130" y="45719"/>
                </a:lnTo>
                <a:lnTo>
                  <a:pt x="8787130" y="0"/>
                </a:lnTo>
                <a:close/>
              </a:path>
            </a:pathLst>
          </a:custGeom>
          <a:solidFill>
            <a:srgbClr val="3959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181610" y="52120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3958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181610" y="525526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3857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181610" y="529843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3856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181610" y="534161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3755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181610" y="538353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3654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181610" y="54267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365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181610" y="546988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3552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181610" y="551306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345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181610" y="55562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345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181610" y="559816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334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181610" y="564133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334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181610" y="568451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334D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181610" y="572770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314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181610" y="57708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304B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181610" y="5812789"/>
            <a:ext cx="8787130" cy="48260"/>
          </a:xfrm>
          <a:custGeom>
            <a:avLst/>
            <a:gdLst/>
            <a:ahLst/>
            <a:cxnLst/>
            <a:rect l="l" t="t" r="r" b="b"/>
            <a:pathLst>
              <a:path w="8787130" h="48260">
                <a:moveTo>
                  <a:pt x="8787130" y="0"/>
                </a:moveTo>
                <a:lnTo>
                  <a:pt x="0" y="0"/>
                </a:lnTo>
                <a:lnTo>
                  <a:pt x="0" y="48260"/>
                </a:lnTo>
                <a:lnTo>
                  <a:pt x="8787130" y="48260"/>
                </a:lnTo>
                <a:lnTo>
                  <a:pt x="8787130" y="0"/>
                </a:lnTo>
                <a:close/>
              </a:path>
            </a:pathLst>
          </a:custGeom>
          <a:solidFill>
            <a:srgbClr val="304A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181610" y="585596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2F49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181610" y="58991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2F4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181610" y="594233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2E47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181610" y="5985510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20">
                <a:moveTo>
                  <a:pt x="8787130" y="0"/>
                </a:moveTo>
                <a:lnTo>
                  <a:pt x="0" y="0"/>
                </a:lnTo>
                <a:lnTo>
                  <a:pt x="0" y="45719"/>
                </a:lnTo>
                <a:lnTo>
                  <a:pt x="8787130" y="45719"/>
                </a:lnTo>
                <a:lnTo>
                  <a:pt x="8787130" y="0"/>
                </a:lnTo>
                <a:close/>
              </a:path>
            </a:pathLst>
          </a:custGeom>
          <a:solidFill>
            <a:srgbClr val="2D4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181610" y="602741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2D4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181610" y="607060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2C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181610" y="611378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2B4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181610" y="615696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2B4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181610" y="6200139"/>
            <a:ext cx="8787130" cy="45720"/>
          </a:xfrm>
          <a:custGeom>
            <a:avLst/>
            <a:gdLst/>
            <a:ahLst/>
            <a:cxnLst/>
            <a:rect l="l" t="t" r="r" b="b"/>
            <a:pathLst>
              <a:path w="8787130" h="45720">
                <a:moveTo>
                  <a:pt x="8787130" y="0"/>
                </a:moveTo>
                <a:lnTo>
                  <a:pt x="0" y="0"/>
                </a:lnTo>
                <a:lnTo>
                  <a:pt x="0" y="45720"/>
                </a:lnTo>
                <a:lnTo>
                  <a:pt x="8787130" y="45720"/>
                </a:lnTo>
                <a:lnTo>
                  <a:pt x="8787130" y="0"/>
                </a:lnTo>
                <a:close/>
              </a:path>
            </a:pathLst>
          </a:custGeom>
          <a:solidFill>
            <a:srgbClr val="2A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181610" y="624205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294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181610" y="628523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293F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181610" y="6328410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89"/>
                </a:lnTo>
                <a:lnTo>
                  <a:pt x="8787130" y="46989"/>
                </a:lnTo>
                <a:lnTo>
                  <a:pt x="8787130" y="0"/>
                </a:lnTo>
                <a:close/>
              </a:path>
            </a:pathLst>
          </a:custGeom>
          <a:solidFill>
            <a:srgbClr val="283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181610" y="6371589"/>
            <a:ext cx="8787130" cy="46990"/>
          </a:xfrm>
          <a:custGeom>
            <a:avLst/>
            <a:gdLst/>
            <a:ahLst/>
            <a:cxnLst/>
            <a:rect l="l" t="t" r="r" b="b"/>
            <a:pathLst>
              <a:path w="8787130" h="46989">
                <a:moveTo>
                  <a:pt x="8787130" y="0"/>
                </a:moveTo>
                <a:lnTo>
                  <a:pt x="0" y="0"/>
                </a:lnTo>
                <a:lnTo>
                  <a:pt x="0" y="46990"/>
                </a:lnTo>
                <a:lnTo>
                  <a:pt x="8787130" y="46990"/>
                </a:lnTo>
                <a:lnTo>
                  <a:pt x="8787130" y="0"/>
                </a:lnTo>
                <a:close/>
              </a:path>
            </a:pathLst>
          </a:custGeom>
          <a:solidFill>
            <a:srgbClr val="273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181610" y="6413500"/>
            <a:ext cx="8784590" cy="43180"/>
          </a:xfrm>
          <a:custGeom>
            <a:avLst/>
            <a:gdLst/>
            <a:ahLst/>
            <a:cxnLst/>
            <a:rect l="l" t="t" r="r" b="b"/>
            <a:pathLst>
              <a:path w="8784590" h="43179">
                <a:moveTo>
                  <a:pt x="0" y="0"/>
                </a:moveTo>
                <a:lnTo>
                  <a:pt x="8784590" y="0"/>
                </a:lnTo>
                <a:lnTo>
                  <a:pt x="8784590" y="43179"/>
                </a:lnTo>
                <a:lnTo>
                  <a:pt x="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273C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82880" y="1178560"/>
            <a:ext cx="4578350" cy="5276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2450" y="524509"/>
            <a:ext cx="457200" cy="353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27009" y="524509"/>
            <a:ext cx="751840" cy="353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1169" y="1670050"/>
            <a:ext cx="2914650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4859" y="2868930"/>
            <a:ext cx="7574280" cy="2994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45809" y="4010659"/>
            <a:ext cx="2799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sz="4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Theory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35059" y="129667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610" y="3280409"/>
            <a:ext cx="8789670" cy="3176270"/>
            <a:chOff x="181610" y="3280409"/>
            <a:chExt cx="8789670" cy="3176270"/>
          </a:xfrm>
        </p:grpSpPr>
        <p:sp>
          <p:nvSpPr>
            <p:cNvPr id="3" name="object 3"/>
            <p:cNvSpPr/>
            <p:nvPr/>
          </p:nvSpPr>
          <p:spPr>
            <a:xfrm>
              <a:off x="181610" y="3280409"/>
              <a:ext cx="8789670" cy="53340"/>
            </a:xfrm>
            <a:custGeom>
              <a:avLst/>
              <a:gdLst/>
              <a:ahLst/>
              <a:cxnLst/>
              <a:rect l="l" t="t" r="r" b="b"/>
              <a:pathLst>
                <a:path w="8789669" h="53339">
                  <a:moveTo>
                    <a:pt x="878967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27940"/>
                  </a:lnTo>
                  <a:lnTo>
                    <a:pt x="0" y="53340"/>
                  </a:lnTo>
                  <a:lnTo>
                    <a:pt x="8789670" y="53340"/>
                  </a:lnTo>
                  <a:lnTo>
                    <a:pt x="8789670" y="27940"/>
                  </a:lnTo>
                  <a:lnTo>
                    <a:pt x="8789670" y="2540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610" y="333120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610" y="335787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10" y="338327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610" y="340867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10" y="343534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610" y="346074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10" y="348614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610" y="35128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10" y="353821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610" y="35648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10" y="35902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610" y="361568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610" y="364235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610" y="366775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10" y="369315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610" y="371855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610" y="374522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610" y="377062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10" y="379602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610" y="382269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610" y="384809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610" y="38747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610" y="39001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610" y="392556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610" y="39522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610" y="39776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610" y="400303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610" y="402970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610" y="405510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610" y="408050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610" y="410590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610" y="413257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610" y="415797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10" y="418337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610" y="421004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610" y="423544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610" y="42621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610" y="42875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1610" y="431291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610" y="43395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610" y="43649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1610" y="439038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610" y="441705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1610" y="444245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610" y="446785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610" y="449325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451992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1610" y="454532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610" y="457072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610" y="459739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1610" y="462279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610" y="46494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1610" y="46748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1610" y="470026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610" y="47269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610" y="47523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1610" y="477773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610" y="480440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610" y="482980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610" y="485520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610" y="488060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610" y="490727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1610" y="493267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1610" y="495934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1610" y="498474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1610" y="501014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610" y="50368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1610" y="50622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1610" y="508761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1610" y="51142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1610" y="51396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1610" y="516508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610" y="519175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1610" y="521715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1610" y="524255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1610" y="526922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610" y="529462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1610" y="532002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1610" y="534669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1610" y="537209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610" y="539749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1610" y="54241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1610" y="54495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1610" y="547496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1610" y="55016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610" y="55270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610" y="555243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1610" y="557910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610" y="560450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1610" y="562990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610" y="565657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1610" y="568197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1610" y="570737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1610" y="573404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610" y="575944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610" y="578484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610" y="58115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1610" y="58369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1610" y="586231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1610" y="58889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1610" y="59143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1610" y="593978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1610" y="596645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1610" y="599185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1610" y="601725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1610" y="604392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610" y="606932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1610" y="609472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1610" y="612139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1610" y="614679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1610" y="617219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1610" y="61988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1610" y="62242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610" y="62509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1610" y="62763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1610" y="63017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610" y="632713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610" y="635380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610" y="637920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1610" y="640460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1610" y="6431279"/>
              <a:ext cx="8788400" cy="25400"/>
            </a:xfrm>
            <a:custGeom>
              <a:avLst/>
              <a:gdLst/>
              <a:ahLst/>
              <a:cxnLst/>
              <a:rect l="l" t="t" r="r" b="b"/>
              <a:pathLst>
                <a:path w="8788400" h="25400">
                  <a:moveTo>
                    <a:pt x="0" y="0"/>
                  </a:moveTo>
                  <a:lnTo>
                    <a:pt x="8788400" y="0"/>
                  </a:lnTo>
                  <a:lnTo>
                    <a:pt x="87884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>
            <a:spLocks noGrp="1"/>
          </p:cNvSpPr>
          <p:nvPr>
            <p:ph type="title"/>
          </p:nvPr>
        </p:nvSpPr>
        <p:spPr>
          <a:xfrm>
            <a:off x="496569" y="3604666"/>
            <a:ext cx="4881245" cy="194056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3600" spc="-5" dirty="0">
                <a:solidFill>
                  <a:srgbClr val="FFFFFF"/>
                </a:solidFill>
              </a:rPr>
              <a:t>Two basic cell</a:t>
            </a:r>
            <a:r>
              <a:rPr sz="3600" spc="-2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types</a:t>
            </a:r>
            <a:endParaRPr sz="3600"/>
          </a:p>
          <a:p>
            <a:pPr marL="3318510" marR="5080" algn="ctr">
              <a:lnSpc>
                <a:spcPct val="100000"/>
              </a:lnSpc>
              <a:spcBef>
                <a:spcPts val="720"/>
              </a:spcBef>
            </a:pPr>
            <a:r>
              <a:rPr sz="2500" spc="-5" dirty="0">
                <a:solidFill>
                  <a:srgbClr val="FFFFFF"/>
                </a:solidFill>
              </a:rPr>
              <a:t>Pr</a:t>
            </a:r>
            <a:r>
              <a:rPr sz="2500" spc="5" dirty="0">
                <a:solidFill>
                  <a:srgbClr val="FFFFFF"/>
                </a:solidFill>
              </a:rPr>
              <a:t>o</a:t>
            </a:r>
            <a:r>
              <a:rPr sz="2500" spc="-10" dirty="0">
                <a:solidFill>
                  <a:srgbClr val="FFFFFF"/>
                </a:solidFill>
              </a:rPr>
              <a:t>k</a:t>
            </a:r>
            <a:r>
              <a:rPr sz="2500" dirty="0">
                <a:solidFill>
                  <a:srgbClr val="FFFFFF"/>
                </a:solidFill>
              </a:rPr>
              <a:t>a</a:t>
            </a:r>
            <a:r>
              <a:rPr sz="2500" spc="5" dirty="0">
                <a:solidFill>
                  <a:srgbClr val="FFFFFF"/>
                </a:solidFill>
              </a:rPr>
              <a:t>r</a:t>
            </a:r>
            <a:r>
              <a:rPr sz="2500" spc="-5" dirty="0">
                <a:solidFill>
                  <a:srgbClr val="FFFFFF"/>
                </a:solidFill>
              </a:rPr>
              <a:t>yo</a:t>
            </a:r>
            <a:r>
              <a:rPr sz="2500" dirty="0">
                <a:solidFill>
                  <a:srgbClr val="FFFFFF"/>
                </a:solidFill>
              </a:rPr>
              <a:t>tes  &amp;        </a:t>
            </a:r>
            <a:r>
              <a:rPr sz="2500" spc="-5" dirty="0">
                <a:solidFill>
                  <a:srgbClr val="FFFFFF"/>
                </a:solidFill>
              </a:rPr>
              <a:t>Eukaryotes</a:t>
            </a:r>
            <a:endParaRPr sz="2500"/>
          </a:p>
        </p:txBody>
      </p:sp>
      <p:sp>
        <p:nvSpPr>
          <p:cNvPr id="126" name="object 126"/>
          <p:cNvSpPr txBox="1"/>
          <p:nvPr/>
        </p:nvSpPr>
        <p:spPr>
          <a:xfrm>
            <a:off x="88861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529" y="1198880"/>
            <a:ext cx="8790940" cy="5278120"/>
            <a:chOff x="176529" y="1178560"/>
            <a:chExt cx="8790940" cy="5278120"/>
          </a:xfrm>
        </p:grpSpPr>
        <p:sp>
          <p:nvSpPr>
            <p:cNvPr id="3" name="object 3"/>
            <p:cNvSpPr/>
            <p:nvPr/>
          </p:nvSpPr>
          <p:spPr>
            <a:xfrm>
              <a:off x="176530" y="1178559"/>
              <a:ext cx="8790940" cy="90170"/>
            </a:xfrm>
            <a:custGeom>
              <a:avLst/>
              <a:gdLst/>
              <a:ahLst/>
              <a:cxnLst/>
              <a:rect l="l" t="t" r="r" b="b"/>
              <a:pathLst>
                <a:path w="8790940" h="90169">
                  <a:moveTo>
                    <a:pt x="879094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8790940" y="90170"/>
                  </a:lnTo>
                  <a:lnTo>
                    <a:pt x="8790940" y="46990"/>
                  </a:lnTo>
                  <a:lnTo>
                    <a:pt x="8790940" y="4318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529" y="1264920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19">
                  <a:moveTo>
                    <a:pt x="87909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8790940" y="4571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6529" y="130683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90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6529" y="13500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90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6529" y="139319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90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6529" y="143637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90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529" y="14782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90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529" y="152146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90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6529" y="156464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90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529" y="160782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529" y="165100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6529" y="16929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529" y="173609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6529" y="177927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529" y="18224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529" y="1865630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19">
                  <a:moveTo>
                    <a:pt x="87909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790940" y="4572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6529" y="190754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6529" y="195072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6529" y="199390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6529" y="20370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6529" y="2080260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19">
                  <a:moveTo>
                    <a:pt x="87909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8790940" y="4571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6529" y="212217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6529" y="21653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6529" y="220853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6529" y="22517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6529" y="2294890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19">
                  <a:moveTo>
                    <a:pt x="87909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790940" y="4572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6529" y="233680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6529" y="23799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6529" y="242316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6529" y="246634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6529" y="25082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76529" y="255143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6529" y="25946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6529" y="263779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6529" y="268097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6529" y="27228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6529" y="276606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6529" y="280923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6529" y="285242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6529" y="2895600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19">
                  <a:moveTo>
                    <a:pt x="87909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790940" y="4572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6529" y="29375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6529" y="298068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6529" y="302387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6529" y="30670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6529" y="3110230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19">
                  <a:moveTo>
                    <a:pt x="87909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790940" y="4572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6529" y="315213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6529" y="319532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6529" y="323850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6529" y="32816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6529" y="3324860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20">
                  <a:moveTo>
                    <a:pt x="87909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8790940" y="4571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6529" y="336677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6529" y="34099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6529" y="345313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6529" y="34963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6529" y="353822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6529" y="358140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6529" y="36245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6529" y="366776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6529" y="371093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6529" y="37528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6529" y="379603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6529" y="38392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6529" y="388238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6529" y="3925570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20">
                  <a:moveTo>
                    <a:pt x="87909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8790940" y="4571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6529" y="39674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6529" y="401066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76529" y="405383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6529" y="409702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6529" y="4140200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20">
                  <a:moveTo>
                    <a:pt x="87909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8790940" y="4571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6529" y="41821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6529" y="422528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76529" y="426847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76529" y="43116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6529" y="4354830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20">
                  <a:moveTo>
                    <a:pt x="87909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790940" y="4572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76529" y="439673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6529" y="443991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76529" y="448310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6529" y="45262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76529" y="456818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6529" y="461136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6529" y="46545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6529" y="469773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6529" y="47409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6529" y="478281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529" y="482600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6529" y="48691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6529" y="491236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6529" y="4955539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20">
                  <a:moveTo>
                    <a:pt x="87909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790940" y="4572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76529" y="49974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76529" y="504063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76529" y="50838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76529" y="512698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76529" y="5170169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20">
                  <a:moveTo>
                    <a:pt x="87909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8790940" y="4571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6529" y="52120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76529" y="525526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6529" y="529843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6529" y="534161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76529" y="538353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6529" y="54267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76529" y="546988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76529" y="551306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6529" y="55562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529" y="559816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76529" y="564133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76529" y="568451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6529" y="572770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76529" y="57708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6529" y="5812789"/>
              <a:ext cx="8790940" cy="48260"/>
            </a:xfrm>
            <a:custGeom>
              <a:avLst/>
              <a:gdLst/>
              <a:ahLst/>
              <a:cxnLst/>
              <a:rect l="l" t="t" r="r" b="b"/>
              <a:pathLst>
                <a:path w="8790940" h="48260">
                  <a:moveTo>
                    <a:pt x="879094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8790940" y="4826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6529" y="585596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6529" y="58991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76529" y="594233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6529" y="5985510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20">
                  <a:moveTo>
                    <a:pt x="879094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8790940" y="4571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6529" y="602741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76529" y="607060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76529" y="611378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6529" y="615696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6529" y="6200139"/>
              <a:ext cx="8790940" cy="45720"/>
            </a:xfrm>
            <a:custGeom>
              <a:avLst/>
              <a:gdLst/>
              <a:ahLst/>
              <a:cxnLst/>
              <a:rect l="l" t="t" r="r" b="b"/>
              <a:pathLst>
                <a:path w="8790940" h="45720">
                  <a:moveTo>
                    <a:pt x="879094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8790940" y="4572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6529" y="624205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6529" y="628523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6529" y="6328410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8790940" y="46989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6529" y="6371589"/>
              <a:ext cx="8790940" cy="46990"/>
            </a:xfrm>
            <a:custGeom>
              <a:avLst/>
              <a:gdLst/>
              <a:ahLst/>
              <a:cxnLst/>
              <a:rect l="l" t="t" r="r" b="b"/>
              <a:pathLst>
                <a:path w="8790940" h="46989">
                  <a:moveTo>
                    <a:pt x="879094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8790940" y="46990"/>
                  </a:lnTo>
                  <a:lnTo>
                    <a:pt x="879094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799" y="6413500"/>
              <a:ext cx="8788400" cy="43180"/>
            </a:xfrm>
            <a:custGeom>
              <a:avLst/>
              <a:gdLst/>
              <a:ahLst/>
              <a:cxnLst/>
              <a:rect l="l" t="t" r="r" b="b"/>
              <a:pathLst>
                <a:path w="8788400" h="43179">
                  <a:moveTo>
                    <a:pt x="0" y="43179"/>
                  </a:moveTo>
                  <a:lnTo>
                    <a:pt x="0" y="0"/>
                  </a:lnTo>
                  <a:lnTo>
                    <a:pt x="8788399" y="0"/>
                  </a:lnTo>
                  <a:lnTo>
                    <a:pt x="8788400" y="43179"/>
                  </a:lnTo>
                  <a:lnTo>
                    <a:pt x="0" y="43179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023609" y="1178560"/>
              <a:ext cx="2941319" cy="5276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494030" y="1992629"/>
            <a:ext cx="2315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Prokaryotes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362200" y="3287836"/>
            <a:ext cx="639191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lack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nucleus gives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prokaryotes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3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name.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610" y="1178560"/>
            <a:ext cx="4230370" cy="5275580"/>
            <a:chOff x="181610" y="1178560"/>
            <a:chExt cx="4230370" cy="5275580"/>
          </a:xfrm>
        </p:grpSpPr>
        <p:sp>
          <p:nvSpPr>
            <p:cNvPr id="3" name="object 3"/>
            <p:cNvSpPr/>
            <p:nvPr/>
          </p:nvSpPr>
          <p:spPr>
            <a:xfrm>
              <a:off x="181610" y="1178559"/>
              <a:ext cx="4230370" cy="90170"/>
            </a:xfrm>
            <a:custGeom>
              <a:avLst/>
              <a:gdLst/>
              <a:ahLst/>
              <a:cxnLst/>
              <a:rect l="l" t="t" r="r" b="b"/>
              <a:pathLst>
                <a:path w="4230370" h="90169">
                  <a:moveTo>
                    <a:pt x="42303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4230370" y="90170"/>
                  </a:lnTo>
                  <a:lnTo>
                    <a:pt x="4230370" y="46990"/>
                  </a:lnTo>
                  <a:lnTo>
                    <a:pt x="4230370" y="4318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610" y="12649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610" y="13068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10" y="1350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610" y="13931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10" y="143510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59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610" y="14782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10" y="15214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610" y="15646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10" y="16078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610" y="1649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10" y="16929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610" y="17360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610" y="17792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610" y="182245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10" y="1864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610" y="19075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610" y="19507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610" y="19939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10" y="20358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610" y="20789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610" y="21221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610" y="2165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610" y="2207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610" y="22504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610" y="22936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610" y="2336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610" y="2379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610" y="24218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610" y="24650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610" y="2508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610" y="25514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610" y="25933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610" y="26365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10" y="26797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610" y="2722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610" y="276606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610" y="28079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610" y="28511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1610" y="28943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610" y="2937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610" y="298068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1610" y="30226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610" y="3065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1610" y="31089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610" y="31508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610" y="31940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32372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1610" y="32804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610" y="33235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610" y="33655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1610" y="34086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610" y="34518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1610" y="34950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1610" y="35382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610" y="35801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610" y="36233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1610" y="36664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610" y="370967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610" y="37515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610" y="37947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610" y="38379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610" y="38811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1610" y="39230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1610" y="39662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1610" y="40093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1610" y="40525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610" y="409448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60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1610" y="41376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1610" y="41808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1610" y="42240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1610" y="42672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1610" y="43091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610" y="43522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1610" y="43954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1610" y="44386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1610" y="44818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610" y="45237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1610" y="45669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1610" y="46101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1610" y="4652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610" y="46951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1610" y="47383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1610" y="47815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1610" y="4824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1610" y="48666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610" y="49098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610" y="49530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1610" y="49961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610" y="5039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1610" y="50812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610" y="51244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1610" y="51676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1610" y="521081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1610" y="52527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610" y="52959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610" y="53390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610" y="5382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1610" y="542543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1610" y="5467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1610" y="55105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1610" y="55537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1610" y="55968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1610" y="5638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1610" y="5681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1610" y="57251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1610" y="57683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610" y="5810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1610" y="58534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1610" y="58966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1610" y="59397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1610" y="598296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1610" y="6024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1610" y="60680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610" y="61112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1610" y="61544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1610" y="61976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610" y="6239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610" y="62826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610" y="63258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1610" y="6367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1610" y="6410960"/>
              <a:ext cx="4229100" cy="43180"/>
            </a:xfrm>
            <a:custGeom>
              <a:avLst/>
              <a:gdLst/>
              <a:ahLst/>
              <a:cxnLst/>
              <a:rect l="l" t="t" r="r" b="b"/>
              <a:pathLst>
                <a:path w="4229100" h="43179">
                  <a:moveTo>
                    <a:pt x="0" y="0"/>
                  </a:moveTo>
                  <a:lnTo>
                    <a:pt x="4229100" y="0"/>
                  </a:lnTo>
                  <a:lnTo>
                    <a:pt x="4229100" y="43179"/>
                  </a:lnTo>
                  <a:lnTo>
                    <a:pt x="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2880" y="1178560"/>
              <a:ext cx="4229100" cy="22364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1244600" y="175259"/>
            <a:ext cx="3078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FABF1D"/>
                </a:solidFill>
                <a:latin typeface="Calibri"/>
                <a:cs typeface="Calibri"/>
              </a:rPr>
              <a:t>Prokaryotes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611370" y="2256789"/>
            <a:ext cx="4102100" cy="3338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496569" y="1371600"/>
            <a:ext cx="3500120" cy="49110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36854" marR="103505" indent="-224790">
              <a:lnSpc>
                <a:spcPct val="91400"/>
              </a:lnSpc>
              <a:spcBef>
                <a:spcPts val="345"/>
              </a:spcBef>
              <a:buClr>
                <a:srgbClr val="FABF1D"/>
              </a:buClr>
              <a:buFont typeface="Symbol"/>
              <a:buChar char=""/>
              <a:tabLst>
                <a:tab pos="23749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prokaryotes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 a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group of organisms that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lack 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cell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nucleus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any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other membrane-bound </a:t>
            </a:r>
            <a:r>
              <a:rPr sz="2400" spc="-5" dirty="0">
                <a:solidFill>
                  <a:srgbClr val="FABF1D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organelles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36854" marR="81915" indent="-224790">
              <a:lnSpc>
                <a:spcPct val="91500"/>
              </a:lnSpc>
              <a:spcBef>
                <a:spcPts val="1995"/>
              </a:spcBef>
              <a:buClr>
                <a:srgbClr val="FABF1D"/>
              </a:buClr>
              <a:buFont typeface="Symbol"/>
              <a:buChar char=""/>
              <a:tabLst>
                <a:tab pos="23749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They differ from the </a:t>
            </a:r>
            <a:r>
              <a:rPr sz="2400" spc="-5" dirty="0">
                <a:solidFill>
                  <a:srgbClr val="FABF1D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eukaryotes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, which have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nucleus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236854" marR="5080" indent="-224790">
              <a:lnSpc>
                <a:spcPct val="91400"/>
              </a:lnSpc>
              <a:spcBef>
                <a:spcPts val="2000"/>
              </a:spcBef>
              <a:buClr>
                <a:srgbClr val="FABF1D"/>
              </a:buClr>
              <a:buFont typeface="Symbol"/>
              <a:buChar char=""/>
              <a:tabLst>
                <a:tab pos="23749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unicellular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, but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few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prokaryotes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such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myxobacteria have </a:t>
            </a:r>
            <a:r>
              <a:rPr sz="2400" spc="-5" dirty="0">
                <a:solidFill>
                  <a:srgbClr val="FABF1D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multicellular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stages in  their life cycles.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609330" y="1264920"/>
            <a:ext cx="23050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610" y="1178560"/>
            <a:ext cx="4230370" cy="5275580"/>
            <a:chOff x="181610" y="1178560"/>
            <a:chExt cx="4230370" cy="5275580"/>
          </a:xfrm>
        </p:grpSpPr>
        <p:sp>
          <p:nvSpPr>
            <p:cNvPr id="3" name="object 3"/>
            <p:cNvSpPr/>
            <p:nvPr/>
          </p:nvSpPr>
          <p:spPr>
            <a:xfrm>
              <a:off x="181610" y="1178559"/>
              <a:ext cx="4230370" cy="90170"/>
            </a:xfrm>
            <a:custGeom>
              <a:avLst/>
              <a:gdLst/>
              <a:ahLst/>
              <a:cxnLst/>
              <a:rect l="l" t="t" r="r" b="b"/>
              <a:pathLst>
                <a:path w="4230370" h="90169">
                  <a:moveTo>
                    <a:pt x="42303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4230370" y="90170"/>
                  </a:lnTo>
                  <a:lnTo>
                    <a:pt x="4230370" y="46990"/>
                  </a:lnTo>
                  <a:lnTo>
                    <a:pt x="4230370" y="4318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610" y="12649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610" y="13068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10" y="1350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610" y="13931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10" y="143510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59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610" y="14782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10" y="15214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610" y="15646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10" y="16078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610" y="1649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10" y="16929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610" y="17360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610" y="17792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610" y="182245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10" y="1864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610" y="19075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610" y="19507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610" y="19939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10" y="20358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610" y="20789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610" y="21221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610" y="2165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610" y="2207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610" y="22504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610" y="22936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610" y="2336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610" y="2379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610" y="24218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610" y="24650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610" y="2508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610" y="25514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610" y="25933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610" y="26365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10" y="26797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610" y="2722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610" y="276606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610" y="28079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610" y="28511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1610" y="28943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610" y="2937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610" y="298068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1610" y="30226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610" y="3065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1610" y="31089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610" y="31508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610" y="31940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32372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1610" y="32804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610" y="33235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610" y="33655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1610" y="34086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610" y="34518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1610" y="34950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1610" y="35382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610" y="35801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610" y="36233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1610" y="36664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610" y="370967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610" y="37515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610" y="37947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610" y="38379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610" y="38811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1610" y="39230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1610" y="39662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1610" y="40093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1610" y="40525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610" y="409448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60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1610" y="41376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1610" y="41808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1610" y="42240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1610" y="42672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1610" y="43091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610" y="43522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1610" y="43954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1610" y="44386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1610" y="44818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610" y="45237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1610" y="45669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1610" y="46101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1610" y="4652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610" y="46951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1610" y="47383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1610" y="47815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1610" y="4824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1610" y="48666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610" y="49098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610" y="49530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1610" y="49961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610" y="5039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1610" y="50812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610" y="51244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1610" y="51676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1610" y="521081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1610" y="52527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610" y="52959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610" y="53390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610" y="5382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1610" y="542543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1610" y="5467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1610" y="55105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1610" y="55537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1610" y="55968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1610" y="5638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1610" y="5681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1610" y="57251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1610" y="57683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610" y="5810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1610" y="58534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1610" y="58966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1610" y="59397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1610" y="598296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1610" y="6024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1610" y="60680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610" y="61112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1610" y="61544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1610" y="61976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610" y="6239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610" y="62826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610" y="63258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1610" y="6367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1610" y="6410960"/>
              <a:ext cx="4229100" cy="43180"/>
            </a:xfrm>
            <a:custGeom>
              <a:avLst/>
              <a:gdLst/>
              <a:ahLst/>
              <a:cxnLst/>
              <a:rect l="l" t="t" r="r" b="b"/>
              <a:pathLst>
                <a:path w="4229100" h="43179">
                  <a:moveTo>
                    <a:pt x="0" y="0"/>
                  </a:moveTo>
                  <a:lnTo>
                    <a:pt x="4229100" y="0"/>
                  </a:lnTo>
                  <a:lnTo>
                    <a:pt x="4229100" y="43179"/>
                  </a:lnTo>
                  <a:lnTo>
                    <a:pt x="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2880" y="1178560"/>
              <a:ext cx="4229100" cy="22364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1258569" y="391159"/>
            <a:ext cx="2567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FABF1D"/>
                </a:solidFill>
                <a:latin typeface="Calibri"/>
                <a:cs typeface="Calibri"/>
              </a:rPr>
              <a:t>Prokaryotes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18770" y="1252220"/>
            <a:ext cx="3848735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marR="16510" indent="-224790">
              <a:lnSpc>
                <a:spcPct val="100000"/>
              </a:lnSpc>
              <a:spcBef>
                <a:spcPts val="100"/>
              </a:spcBef>
              <a:buClr>
                <a:srgbClr val="FABF1D"/>
              </a:buClr>
              <a:buFont typeface="Symbol"/>
              <a:buChar char=""/>
              <a:tabLst>
                <a:tab pos="23749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FABF1D"/>
                </a:solidFill>
                <a:latin typeface="Calibri"/>
                <a:cs typeface="Calibri"/>
              </a:rPr>
              <a:t>prokaryotes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divided into  two domains: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FABF1D"/>
                </a:solidFill>
                <a:latin typeface="Calibri"/>
                <a:cs typeface="Calibri"/>
              </a:rPr>
              <a:t>bacteria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ABF1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ABF1D"/>
                </a:solidFill>
                <a:latin typeface="Calibri"/>
                <a:cs typeface="Calibri"/>
              </a:rPr>
              <a:t>archaea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36854" marR="512445" indent="-224790">
              <a:lnSpc>
                <a:spcPct val="100000"/>
              </a:lnSpc>
              <a:spcBef>
                <a:spcPts val="1800"/>
              </a:spcBef>
              <a:buFont typeface="Symbol"/>
              <a:buChar char=""/>
              <a:tabLst>
                <a:tab pos="237490" algn="l"/>
              </a:tabLst>
            </a:pPr>
            <a:r>
              <a:rPr sz="2000" b="1" spc="-5" dirty="0">
                <a:solidFill>
                  <a:srgbClr val="FABF1D"/>
                </a:solidFill>
                <a:latin typeface="Calibri"/>
                <a:cs typeface="Calibri"/>
              </a:rPr>
              <a:t>Archaea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were recognized as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domain of life in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1990.</a:t>
            </a:r>
            <a:endParaRPr sz="2000">
              <a:latin typeface="Calibri"/>
              <a:cs typeface="Calibri"/>
            </a:endParaRPr>
          </a:p>
          <a:p>
            <a:pPr marL="236854" marR="5080" indent="-224790">
              <a:lnSpc>
                <a:spcPct val="100000"/>
              </a:lnSpc>
              <a:spcBef>
                <a:spcPts val="1800"/>
              </a:spcBef>
              <a:buClr>
                <a:srgbClr val="FABF1D"/>
              </a:buClr>
              <a:buFont typeface="Symbol"/>
              <a:buChar char=""/>
              <a:tabLst>
                <a:tab pos="23749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These organisms were originally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thought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to live only in inhospitable  conditions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such as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extremes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temperature,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pH, 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radiation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have since been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found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all  types of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habitats.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FBE5-136A-48E8-B5EB-732B13FC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169" y="1670050"/>
            <a:ext cx="2914650" cy="430887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Eukaryotes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E0A9E-3E93-4C46-8AB7-2A4F8512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4859" y="2868930"/>
            <a:ext cx="7574280" cy="1292662"/>
          </a:xfrm>
        </p:spPr>
        <p:txBody>
          <a:bodyPr/>
          <a:lstStyle/>
          <a:p>
            <a:r>
              <a:rPr lang="en-US" sz="2800" spc="-10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lang="en-US" sz="2800" spc="-5" dirty="0">
                <a:solidFill>
                  <a:srgbClr val="FF0000"/>
                </a:solidFill>
                <a:latin typeface="Calibri"/>
                <a:cs typeface="Calibri"/>
              </a:rPr>
              <a:t>presence </a:t>
            </a:r>
            <a:r>
              <a:rPr lang="en-US" sz="2800" spc="-10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lang="en-US" sz="2800" spc="-5" dirty="0">
                <a:solidFill>
                  <a:srgbClr val="FF0000"/>
                </a:solidFill>
                <a:latin typeface="Calibri"/>
                <a:cs typeface="Calibri"/>
              </a:rPr>
              <a:t>nucleus gives </a:t>
            </a:r>
            <a:r>
              <a:rPr lang="en-US" sz="2800" b="1" spc="-5" dirty="0">
                <a:solidFill>
                  <a:srgbClr val="FF0000"/>
                </a:solidFill>
                <a:latin typeface="Calibri"/>
                <a:cs typeface="Calibri"/>
              </a:rPr>
              <a:t>eukaryotes </a:t>
            </a:r>
            <a:r>
              <a:rPr lang="en-US" sz="2800" spc="-5" dirty="0">
                <a:solidFill>
                  <a:srgbClr val="FF0000"/>
                </a:solidFill>
                <a:latin typeface="Calibri"/>
                <a:cs typeface="Calibri"/>
              </a:rPr>
              <a:t>their</a:t>
            </a:r>
            <a:r>
              <a:rPr lang="en-US" sz="28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spc="-5" dirty="0">
                <a:solidFill>
                  <a:srgbClr val="FF0000"/>
                </a:solidFill>
                <a:latin typeface="Calibri"/>
                <a:cs typeface="Calibri"/>
              </a:rPr>
              <a:t>name.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9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610" y="1178560"/>
            <a:ext cx="4230370" cy="5275580"/>
            <a:chOff x="181610" y="1178560"/>
            <a:chExt cx="4230370" cy="5275580"/>
          </a:xfrm>
        </p:grpSpPr>
        <p:sp>
          <p:nvSpPr>
            <p:cNvPr id="3" name="object 3"/>
            <p:cNvSpPr/>
            <p:nvPr/>
          </p:nvSpPr>
          <p:spPr>
            <a:xfrm>
              <a:off x="181610" y="1178559"/>
              <a:ext cx="4230370" cy="90170"/>
            </a:xfrm>
            <a:custGeom>
              <a:avLst/>
              <a:gdLst/>
              <a:ahLst/>
              <a:cxnLst/>
              <a:rect l="l" t="t" r="r" b="b"/>
              <a:pathLst>
                <a:path w="4230370" h="90169">
                  <a:moveTo>
                    <a:pt x="42303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4230370" y="90170"/>
                  </a:lnTo>
                  <a:lnTo>
                    <a:pt x="4230370" y="46990"/>
                  </a:lnTo>
                  <a:lnTo>
                    <a:pt x="4230370" y="4318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610" y="12649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610" y="13068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10" y="1350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610" y="13931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10" y="143510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59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610" y="14782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10" y="15214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610" y="15646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10" y="16078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610" y="1649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10" y="16929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610" y="17360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610" y="17792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610" y="182245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10" y="1864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610" y="19075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610" y="19507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610" y="19939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10" y="20358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610" y="20789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610" y="21221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610" y="2165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610" y="2207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610" y="22504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610" y="22936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610" y="2336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610" y="2379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610" y="24218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610" y="24650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610" y="2508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610" y="25514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610" y="25933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610" y="26365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10" y="26797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610" y="2722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610" y="276606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610" y="28079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610" y="28511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1610" y="28943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610" y="2937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610" y="298068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1610" y="30226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610" y="3065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1610" y="31089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610" y="31508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610" y="31940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32372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1610" y="32804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610" y="33235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610" y="33655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1610" y="34086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610" y="34518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1610" y="34950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1610" y="35382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610" y="35801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610" y="36233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1610" y="36664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610" y="370967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610" y="37515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610" y="37947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610" y="38379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610" y="38811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1610" y="39230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1610" y="39662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1610" y="40093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1610" y="40525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610" y="409448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60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1610" y="41376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1610" y="41808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1610" y="42240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1610" y="42672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1610" y="43091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610" y="43522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1610" y="43954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1610" y="44386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1610" y="44818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610" y="45237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1610" y="45669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1610" y="46101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1610" y="4652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610" y="46951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1610" y="47383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1610" y="47815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1610" y="4824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1610" y="48666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610" y="49098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610" y="49530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1610" y="49961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610" y="5039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1610" y="50812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610" y="51244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1610" y="51676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1610" y="521081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1610" y="52527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610" y="52959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610" y="53390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610" y="5382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1610" y="542543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1610" y="5467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1610" y="55105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1610" y="55537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1610" y="55968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1610" y="5638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1610" y="5681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1610" y="57251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1610" y="57683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610" y="5810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1610" y="58534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1610" y="58966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1610" y="59397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1610" y="598296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1610" y="6024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1610" y="60680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610" y="61112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1610" y="61544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1610" y="61976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610" y="6239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610" y="62826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610" y="63258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1610" y="6367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1610" y="6410960"/>
              <a:ext cx="4229100" cy="43180"/>
            </a:xfrm>
            <a:custGeom>
              <a:avLst/>
              <a:gdLst/>
              <a:ahLst/>
              <a:cxnLst/>
              <a:rect l="l" t="t" r="r" b="b"/>
              <a:pathLst>
                <a:path w="4229100" h="43179">
                  <a:moveTo>
                    <a:pt x="0" y="0"/>
                  </a:moveTo>
                  <a:lnTo>
                    <a:pt x="4229100" y="0"/>
                  </a:lnTo>
                  <a:lnTo>
                    <a:pt x="4229100" y="43179"/>
                  </a:lnTo>
                  <a:lnTo>
                    <a:pt x="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2880" y="1178560"/>
              <a:ext cx="4229100" cy="22364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1201419" y="337820"/>
            <a:ext cx="22428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2389E9"/>
                </a:solidFill>
                <a:latin typeface="Calibri"/>
                <a:cs typeface="Calibri"/>
              </a:rPr>
              <a:t>Eukaryotic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796790" y="1598930"/>
            <a:ext cx="3732529" cy="4653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496569" y="1386840"/>
            <a:ext cx="335216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600" b="1" spc="-5" dirty="0">
                <a:solidFill>
                  <a:srgbClr val="FABF1D"/>
                </a:solidFill>
                <a:latin typeface="Calibri"/>
                <a:cs typeface="Calibri"/>
              </a:rPr>
              <a:t>eukaryotic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organism 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whose 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cells contain  complex  structures inside  the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membranes.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610" y="1178560"/>
            <a:ext cx="4230370" cy="5275580"/>
            <a:chOff x="181610" y="1178560"/>
            <a:chExt cx="4230370" cy="5275580"/>
          </a:xfrm>
        </p:grpSpPr>
        <p:sp>
          <p:nvSpPr>
            <p:cNvPr id="3" name="object 3"/>
            <p:cNvSpPr/>
            <p:nvPr/>
          </p:nvSpPr>
          <p:spPr>
            <a:xfrm>
              <a:off x="181610" y="1178559"/>
              <a:ext cx="4230370" cy="90170"/>
            </a:xfrm>
            <a:custGeom>
              <a:avLst/>
              <a:gdLst/>
              <a:ahLst/>
              <a:cxnLst/>
              <a:rect l="l" t="t" r="r" b="b"/>
              <a:pathLst>
                <a:path w="4230370" h="90169">
                  <a:moveTo>
                    <a:pt x="42303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4230370" y="90170"/>
                  </a:lnTo>
                  <a:lnTo>
                    <a:pt x="4230370" y="46990"/>
                  </a:lnTo>
                  <a:lnTo>
                    <a:pt x="4230370" y="4318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610" y="12649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610" y="13068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10" y="1350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610" y="13931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10" y="143510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59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610" y="14782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10" y="15214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610" y="15646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10" y="16078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610" y="1649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10" y="16929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610" y="17360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610" y="17792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610" y="182245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10" y="1864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610" y="19075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610" y="19507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610" y="19939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10" y="20358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610" y="20789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610" y="21221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610" y="2165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610" y="2207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610" y="22504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610" y="22936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610" y="2336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610" y="2379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610" y="24218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610" y="24650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610" y="2508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610" y="25514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610" y="25933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610" y="26365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10" y="26797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610" y="2722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610" y="276606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610" y="28079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610" y="28511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1610" y="28943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610" y="2937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610" y="298068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1610" y="30226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610" y="3065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1610" y="31089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610" y="31508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610" y="31940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32372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1610" y="32804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610" y="33235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610" y="33655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1610" y="34086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610" y="34518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1610" y="34950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1610" y="35382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610" y="35801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610" y="36233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1610" y="36664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610" y="370967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610" y="37515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610" y="37947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610" y="38379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610" y="38811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1610" y="39230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1610" y="39662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1610" y="40093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1610" y="40525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610" y="409448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60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1610" y="41376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1610" y="41808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1610" y="42240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1610" y="42672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1610" y="43091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610" y="43522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1610" y="43954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1610" y="44386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1610" y="44818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610" y="45237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1610" y="45669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1610" y="46101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1610" y="4652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610" y="46951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1610" y="47383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1610" y="47815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1610" y="4824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1610" y="48666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610" y="49098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610" y="49530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1610" y="49961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610" y="5039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1610" y="50812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610" y="51244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1610" y="51676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1610" y="521081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1610" y="52527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610" y="52959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610" y="53390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610" y="5382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1610" y="542543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1610" y="5467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1610" y="55105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1610" y="55537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1610" y="55968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1610" y="5638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1610" y="5681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1610" y="57251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1610" y="57683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610" y="5810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1610" y="58534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1610" y="58966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1610" y="59397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1610" y="598296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1610" y="6024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1610" y="60680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610" y="61112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1610" y="61544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1610" y="61976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610" y="6239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610" y="62826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610" y="63258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1610" y="6367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1610" y="6410960"/>
              <a:ext cx="4229100" cy="43180"/>
            </a:xfrm>
            <a:custGeom>
              <a:avLst/>
              <a:gdLst/>
              <a:ahLst/>
              <a:cxnLst/>
              <a:rect l="l" t="t" r="r" b="b"/>
              <a:pathLst>
                <a:path w="4229100" h="43179">
                  <a:moveTo>
                    <a:pt x="0" y="0"/>
                  </a:moveTo>
                  <a:lnTo>
                    <a:pt x="4229100" y="0"/>
                  </a:lnTo>
                  <a:lnTo>
                    <a:pt x="4229100" y="43179"/>
                  </a:lnTo>
                  <a:lnTo>
                    <a:pt x="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2880" y="1178560"/>
              <a:ext cx="4229100" cy="22364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/>
          <p:nvPr/>
        </p:nvSpPr>
        <p:spPr>
          <a:xfrm>
            <a:off x="4796790" y="1598930"/>
            <a:ext cx="3732529" cy="4653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375920" y="1371600"/>
            <a:ext cx="3779520" cy="47358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98450" marR="5080" indent="-285750">
              <a:lnSpc>
                <a:spcPct val="101699"/>
              </a:lnSpc>
              <a:spcBef>
                <a:spcPts val="50"/>
              </a:spcBef>
              <a:buClr>
                <a:srgbClr val="FABF1D"/>
              </a:buClr>
              <a:buFont typeface="Symbol"/>
              <a:buChar char=""/>
              <a:tabLst>
                <a:tab pos="297815" algn="l"/>
                <a:tab pos="29845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most important  membrane-bound structure  setting eukaryotic cells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apart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prokaryotic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cells  is the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nucleus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, or nuclear  envelope, within which the  genetic material is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carried.</a:t>
            </a:r>
            <a:endParaRPr sz="2400">
              <a:latin typeface="Calibri"/>
              <a:cs typeface="Calibri"/>
            </a:endParaRPr>
          </a:p>
          <a:p>
            <a:pPr marL="298450" marR="81915" indent="-285750">
              <a:lnSpc>
                <a:spcPct val="101699"/>
              </a:lnSpc>
              <a:spcBef>
                <a:spcPts val="1989"/>
              </a:spcBef>
              <a:buClr>
                <a:srgbClr val="FABF1D"/>
              </a:buClr>
              <a:buFont typeface="Symbol"/>
              <a:buChar char=""/>
              <a:tabLst>
                <a:tab pos="297815" algn="l"/>
                <a:tab pos="29845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Most eukaryotic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cells also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contain other membrane-  bound organelles such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400" dirty="0">
                <a:solidFill>
                  <a:srgbClr val="FABF1D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mitochondria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chloroplasts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Golgi</a:t>
            </a:r>
            <a:r>
              <a:rPr sz="2400" b="1" spc="-30" dirty="0">
                <a:solidFill>
                  <a:srgbClr val="FABF1D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ABF1D"/>
                </a:solidFill>
                <a:latin typeface="Calibri"/>
                <a:cs typeface="Calibri"/>
              </a:rPr>
              <a:t>apparatus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9" name="object 129"/>
          <p:cNvSpPr txBox="1">
            <a:spLocks noGrp="1"/>
          </p:cNvSpPr>
          <p:nvPr>
            <p:ph type="title"/>
          </p:nvPr>
        </p:nvSpPr>
        <p:spPr>
          <a:xfrm>
            <a:off x="1200150" y="336550"/>
            <a:ext cx="22421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rgbClr val="2389E9"/>
                </a:solidFill>
                <a:latin typeface="Calibri"/>
                <a:cs typeface="Calibri"/>
              </a:rPr>
              <a:t>Eukaryotic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2640" y="3766820"/>
            <a:ext cx="2761615" cy="136652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2020"/>
              </a:spcBef>
            </a:pPr>
            <a:r>
              <a:rPr sz="4800" spc="-10" dirty="0">
                <a:solidFill>
                  <a:srgbClr val="FFFFFF"/>
                </a:solidFill>
                <a:latin typeface="Calibri"/>
                <a:cs typeface="Calibri"/>
              </a:rPr>
              <a:t>Organelles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Found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only in eukaryotic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1506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Nucleus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83869" y="2802890"/>
            <a:ext cx="3691254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925" spc="322" baseline="15669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2800" spc="215" dirty="0">
                <a:solidFill>
                  <a:srgbClr val="3F3F3F"/>
                </a:solidFill>
                <a:latin typeface="Calibri"/>
                <a:cs typeface="Calibri"/>
              </a:rPr>
              <a:t>The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“control</a:t>
            </a:r>
            <a:r>
              <a:rPr sz="2800" spc="-2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center,”</a:t>
            </a:r>
            <a:endParaRPr sz="2800">
              <a:latin typeface="Calibri"/>
              <a:cs typeface="Calibri"/>
            </a:endParaRPr>
          </a:p>
          <a:p>
            <a:pPr marL="254000" marR="17780">
              <a:lnSpc>
                <a:spcPct val="100000"/>
              </a:lnSpc>
            </a:pP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it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maintain the</a:t>
            </a:r>
            <a:r>
              <a:rPr sz="280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integrity 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these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genes </a:t>
            </a: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and to 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control the activities </a:t>
            </a: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of 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the cell by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regulating  gene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expression.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4259" y="3079750"/>
            <a:ext cx="3840480" cy="2846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1851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Nucleolus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4874259" y="3061970"/>
            <a:ext cx="3840480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869" y="2574290"/>
            <a:ext cx="3560445" cy="338682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0"/>
              </a:spcBef>
            </a:pPr>
            <a:r>
              <a:rPr sz="2800" b="1" spc="-5" dirty="0">
                <a:solidFill>
                  <a:srgbClr val="3F3F3F"/>
                </a:solidFill>
                <a:latin typeface="Calibri"/>
                <a:cs typeface="Calibri"/>
              </a:rPr>
              <a:t>Function:</a:t>
            </a:r>
            <a:endParaRPr sz="2800" dirty="0">
              <a:latin typeface="Calibri"/>
              <a:cs typeface="Calibri"/>
            </a:endParaRPr>
          </a:p>
          <a:p>
            <a:pPr marL="254000" marR="17780" indent="-228600">
              <a:lnSpc>
                <a:spcPct val="100000"/>
              </a:lnSpc>
              <a:spcBef>
                <a:spcPts val="1800"/>
              </a:spcBef>
            </a:pPr>
            <a:r>
              <a:rPr lang="en-US" sz="2925" spc="120" baseline="156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Nucleolus is a place where there are lots of RNA &amp; Ribosomes concentrated together.</a:t>
            </a:r>
          </a:p>
          <a:p>
            <a:pPr marL="254000" marR="17780" indent="-228600">
              <a:lnSpc>
                <a:spcPct val="100000"/>
              </a:lnSpc>
              <a:spcBef>
                <a:spcPts val="1800"/>
              </a:spcBef>
            </a:pPr>
            <a:r>
              <a:rPr lang="en-US" sz="2925" spc="120" baseline="1566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brain of the nucleus, covering 25% volume of the Nucleus.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610" y="1178560"/>
            <a:ext cx="4230370" cy="5275580"/>
            <a:chOff x="181610" y="1178560"/>
            <a:chExt cx="4230370" cy="5275580"/>
          </a:xfrm>
        </p:grpSpPr>
        <p:sp>
          <p:nvSpPr>
            <p:cNvPr id="3" name="object 3"/>
            <p:cNvSpPr/>
            <p:nvPr/>
          </p:nvSpPr>
          <p:spPr>
            <a:xfrm>
              <a:off x="181610" y="1178559"/>
              <a:ext cx="4230370" cy="90170"/>
            </a:xfrm>
            <a:custGeom>
              <a:avLst/>
              <a:gdLst/>
              <a:ahLst/>
              <a:cxnLst/>
              <a:rect l="l" t="t" r="r" b="b"/>
              <a:pathLst>
                <a:path w="4230370" h="90169">
                  <a:moveTo>
                    <a:pt x="42303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4230370" y="90170"/>
                  </a:lnTo>
                  <a:lnTo>
                    <a:pt x="4230370" y="46990"/>
                  </a:lnTo>
                  <a:lnTo>
                    <a:pt x="4230370" y="4318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610" y="12649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610" y="13068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10" y="1350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610" y="13931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10" y="143510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59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610" y="14782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10" y="15214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610" y="15646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10" y="16078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610" y="1649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10" y="16929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610" y="17360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610" y="17792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610" y="182245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10" y="1864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610" y="19075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610" y="19507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610" y="19939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10" y="20358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610" y="20789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610" y="21221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610" y="2165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610" y="2207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610" y="22504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610" y="22936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610" y="2336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610" y="2379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610" y="24218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610" y="24650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610" y="2508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610" y="25514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610" y="25933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610" y="26365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10" y="26797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610" y="2722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610" y="276606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610" y="28079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610" y="28511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1610" y="28943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610" y="2937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610" y="298068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1610" y="30226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610" y="3065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1610" y="31089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610" y="31508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610" y="31940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32372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1610" y="32804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610" y="33235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610" y="33655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1610" y="34086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610" y="34518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1610" y="34950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1610" y="35382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610" y="35801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610" y="36233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1610" y="36664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610" y="370967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610" y="37515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610" y="37947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610" y="38379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610" y="38811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1610" y="39230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1610" y="39662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1610" y="40093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1610" y="40525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610" y="409448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60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1610" y="41376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1610" y="41808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1610" y="42240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1610" y="42672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1610" y="43091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610" y="43522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1610" y="43954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1610" y="44386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1610" y="44818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610" y="45237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1610" y="45669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1610" y="46101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1610" y="4652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610" y="46951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1610" y="47383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1610" y="47815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1610" y="4824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1610" y="48666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610" y="49098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610" y="49530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1610" y="49961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610" y="5039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1610" y="50812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610" y="51244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1610" y="51676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1610" y="521081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1610" y="52527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610" y="52959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610" y="53390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610" y="5382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1610" y="542543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1610" y="5467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1610" y="55105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1610" y="55537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1610" y="55968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1610" y="5638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1610" y="5681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1610" y="57251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1610" y="57683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610" y="5810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1610" y="58534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1610" y="58966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1610" y="59397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1610" y="598296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1610" y="6024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1610" y="60680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610" y="61112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1610" y="61544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1610" y="61976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610" y="6239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610" y="62826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610" y="63258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1610" y="6367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1610" y="6410960"/>
              <a:ext cx="4229100" cy="43180"/>
            </a:xfrm>
            <a:custGeom>
              <a:avLst/>
              <a:gdLst/>
              <a:ahLst/>
              <a:cxnLst/>
              <a:rect l="l" t="t" r="r" b="b"/>
              <a:pathLst>
                <a:path w="4229100" h="43179">
                  <a:moveTo>
                    <a:pt x="0" y="0"/>
                  </a:moveTo>
                  <a:lnTo>
                    <a:pt x="4229100" y="0"/>
                  </a:lnTo>
                  <a:lnTo>
                    <a:pt x="4229100" y="43179"/>
                  </a:lnTo>
                  <a:lnTo>
                    <a:pt x="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2880" y="1178560"/>
              <a:ext cx="4229100" cy="22364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/>
          <p:nvPr/>
        </p:nvSpPr>
        <p:spPr>
          <a:xfrm>
            <a:off x="4611370" y="2611120"/>
            <a:ext cx="4102100" cy="2631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>
            <a:spLocks noGrp="1"/>
          </p:cNvSpPr>
          <p:nvPr>
            <p:ph type="title"/>
          </p:nvPr>
        </p:nvSpPr>
        <p:spPr>
          <a:xfrm>
            <a:off x="496569" y="2227262"/>
            <a:ext cx="3267710" cy="115125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800" spc="-10" dirty="0">
                <a:solidFill>
                  <a:srgbClr val="FFFFFF"/>
                </a:solidFill>
              </a:rPr>
              <a:t>Cell</a:t>
            </a:r>
            <a:r>
              <a:rPr sz="2800" spc="-5" dirty="0">
                <a:solidFill>
                  <a:srgbClr val="FFFFFF"/>
                </a:solidFill>
              </a:rPr>
              <a:t> Theory</a:t>
            </a:r>
            <a:endParaRPr sz="2800"/>
          </a:p>
          <a:p>
            <a:pPr marL="12700" marR="5080">
              <a:lnSpc>
                <a:spcPct val="102099"/>
              </a:lnSpc>
              <a:spcBef>
                <a:spcPts val="550"/>
              </a:spcBef>
            </a:pPr>
            <a:r>
              <a:rPr sz="1600" spc="-5" dirty="0">
                <a:solidFill>
                  <a:srgbClr val="FFFFFF"/>
                </a:solidFill>
              </a:rPr>
              <a:t>This theory </a:t>
            </a:r>
            <a:r>
              <a:rPr sz="1600" dirty="0">
                <a:solidFill>
                  <a:srgbClr val="FFFFFF"/>
                </a:solidFill>
              </a:rPr>
              <a:t>is </a:t>
            </a:r>
            <a:r>
              <a:rPr sz="1600" spc="-10" dirty="0">
                <a:solidFill>
                  <a:srgbClr val="FFFFFF"/>
                </a:solidFill>
              </a:rPr>
              <a:t>one </a:t>
            </a:r>
            <a:r>
              <a:rPr sz="1600" spc="-5" dirty="0">
                <a:solidFill>
                  <a:srgbClr val="FFFFFF"/>
                </a:solidFill>
              </a:rPr>
              <a:t>of the foundations </a:t>
            </a:r>
            <a:r>
              <a:rPr sz="1600" spc="-10" dirty="0">
                <a:solidFill>
                  <a:srgbClr val="FFFFFF"/>
                </a:solidFill>
              </a:rPr>
              <a:t>of  </a:t>
            </a:r>
            <a:r>
              <a:rPr sz="1600" spc="-5" dirty="0">
                <a:solidFill>
                  <a:srgbClr val="FFFFFF"/>
                </a:solidFill>
              </a:rPr>
              <a:t>biology.</a:t>
            </a:r>
            <a:endParaRPr sz="1600"/>
          </a:p>
        </p:txBody>
      </p:sp>
      <p:sp>
        <p:nvSpPr>
          <p:cNvPr id="128" name="object 128"/>
          <p:cNvSpPr txBox="1"/>
          <p:nvPr/>
        </p:nvSpPr>
        <p:spPr>
          <a:xfrm>
            <a:off x="8735059" y="129667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7228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30550" algn="l"/>
              </a:tabLst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Membrane	or Plasma</a:t>
            </a:r>
            <a:r>
              <a:rPr sz="36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Membrane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469" y="2802890"/>
            <a:ext cx="3735704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3F3F3F"/>
                </a:solidFill>
                <a:latin typeface="Calibri"/>
                <a:cs typeface="Calibri"/>
              </a:rPr>
              <a:t>Function:</a:t>
            </a:r>
            <a:endParaRPr sz="2400">
              <a:latin typeface="Calibri"/>
              <a:cs typeface="Calibri"/>
            </a:endParaRPr>
          </a:p>
          <a:p>
            <a:pPr marL="279400" marR="43180" indent="-228600">
              <a:lnSpc>
                <a:spcPct val="100000"/>
              </a:lnSpc>
              <a:spcBef>
                <a:spcPts val="1800"/>
              </a:spcBef>
            </a:pPr>
            <a:r>
              <a:rPr sz="2475" spc="442" baseline="15151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2400" spc="295" dirty="0">
                <a:solidFill>
                  <a:srgbClr val="3F3F3F"/>
                </a:solidFill>
                <a:latin typeface="Calibri"/>
                <a:cs typeface="Calibri"/>
              </a:rPr>
              <a:t>It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separates the interior of 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cell from the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outside 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environment. The cell  membrane surrounds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all 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cells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it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semi-  permeable, controlling the  movement of substances in 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out of</a:t>
            </a:r>
            <a:r>
              <a:rPr sz="24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cells.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4259" y="3371850"/>
            <a:ext cx="3840480" cy="2261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1690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sz="36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Wall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869" y="2802890"/>
            <a:ext cx="296989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17780" indent="-228600">
              <a:lnSpc>
                <a:spcPct val="100000"/>
              </a:lnSpc>
              <a:spcBef>
                <a:spcPts val="100"/>
              </a:spcBef>
            </a:pPr>
            <a:r>
              <a:rPr sz="1875" spc="855" baseline="155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1875" spc="855" baseline="1555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Provides these cells with  structural support and  protection, and also acts as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 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filtering mechanism.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major  function of the cell wall is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to 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act as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pressure vessel,  preventing over-expansion  when water enters the</a:t>
            </a:r>
            <a:r>
              <a:rPr sz="18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cell.</a:t>
            </a:r>
            <a:endParaRPr sz="1800">
              <a:latin typeface="Calibri"/>
              <a:cs typeface="Calibri"/>
            </a:endParaRPr>
          </a:p>
          <a:p>
            <a:pPr marL="254000" marR="314325">
              <a:lnSpc>
                <a:spcPct val="100000"/>
              </a:lnSpc>
            </a:pP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They are found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in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plants,  bacteria, fungi, algae,</a:t>
            </a:r>
            <a:r>
              <a:rPr sz="1800" spc="-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and 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some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archaea.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695700" y="1584960"/>
            <a:ext cx="5173980" cy="4650740"/>
            <a:chOff x="3695700" y="1584960"/>
            <a:chExt cx="5173980" cy="4650740"/>
          </a:xfrm>
        </p:grpSpPr>
        <p:sp>
          <p:nvSpPr>
            <p:cNvPr id="7" name="object 7"/>
            <p:cNvSpPr/>
            <p:nvPr/>
          </p:nvSpPr>
          <p:spPr>
            <a:xfrm>
              <a:off x="5027930" y="1584960"/>
              <a:ext cx="3839210" cy="25603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6379" y="4008120"/>
              <a:ext cx="3543300" cy="2227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95700" y="4008120"/>
              <a:ext cx="1729739" cy="22275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4030" y="1992629"/>
            <a:ext cx="187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869" y="2857500"/>
            <a:ext cx="3340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75" spc="855" baseline="155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1875" spc="270" baseline="1555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Make proteins from amino acids.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4259" y="3280409"/>
            <a:ext cx="3840480" cy="2443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0409" y="3319779"/>
            <a:ext cx="3503929" cy="2802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1320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Ve</a:t>
            </a:r>
            <a:r>
              <a:rPr sz="3600" spc="-10" dirty="0">
                <a:solidFill>
                  <a:srgbClr val="FFFFFF"/>
                </a:solidFill>
              </a:rPr>
              <a:t>s</a:t>
            </a:r>
            <a:r>
              <a:rPr sz="3600" dirty="0">
                <a:solidFill>
                  <a:srgbClr val="FFFFFF"/>
                </a:solidFill>
              </a:rPr>
              <a:t>i</a:t>
            </a:r>
            <a:r>
              <a:rPr sz="3600" spc="-5" dirty="0">
                <a:solidFill>
                  <a:srgbClr val="FFFFFF"/>
                </a:solidFill>
              </a:rPr>
              <a:t>c</a:t>
            </a:r>
            <a:r>
              <a:rPr sz="3600" dirty="0">
                <a:solidFill>
                  <a:srgbClr val="FFFFFF"/>
                </a:solidFill>
              </a:rPr>
              <a:t>le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71169" y="2804160"/>
            <a:ext cx="3465829" cy="207263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70"/>
              </a:spcBef>
            </a:pPr>
            <a:r>
              <a:rPr sz="2925" spc="60" baseline="15669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2800" spc="40" dirty="0">
                <a:solidFill>
                  <a:srgbClr val="3F3F3F"/>
                </a:solidFill>
                <a:latin typeface="Calibri"/>
                <a:cs typeface="Calibri"/>
              </a:rPr>
              <a:t>Membrane-enclosed</a:t>
            </a:r>
            <a:endParaRPr sz="2800">
              <a:latin typeface="Calibri"/>
              <a:cs typeface="Calibri"/>
            </a:endParaRPr>
          </a:p>
          <a:p>
            <a:pPr marL="266700" marR="30480">
              <a:lnSpc>
                <a:spcPct val="119900"/>
              </a:lnSpc>
            </a:pP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sac that stores or 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transports</a:t>
            </a:r>
            <a:r>
              <a:rPr sz="2800" spc="-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substances 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within </a:t>
            </a: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 cell.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4259" y="3289300"/>
            <a:ext cx="3840480" cy="2426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6743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Rough Endoplasmic Reticulum</a:t>
            </a:r>
            <a:r>
              <a:rPr sz="3600" spc="-2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(RER)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71169" y="2804160"/>
            <a:ext cx="3325495" cy="2072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30480" indent="-228600" algn="just">
              <a:lnSpc>
                <a:spcPct val="119900"/>
              </a:lnSpc>
              <a:spcBef>
                <a:spcPts val="100"/>
              </a:spcBef>
            </a:pPr>
            <a:r>
              <a:rPr sz="2925" spc="135" baseline="15669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2800" spc="90" dirty="0">
                <a:solidFill>
                  <a:srgbClr val="3F3F3F"/>
                </a:solidFill>
                <a:latin typeface="Calibri"/>
                <a:cs typeface="Calibri"/>
              </a:rPr>
              <a:t>Ribosome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bind </a:t>
            </a: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to 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the RER and pass</a:t>
            </a:r>
            <a:r>
              <a:rPr sz="2800" spc="-9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the 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new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protein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through 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the ER</a:t>
            </a:r>
            <a:r>
              <a:rPr sz="28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membrane.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4259" y="3093720"/>
            <a:ext cx="3840480" cy="2816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6971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Smooth Endoplasmic Reticulum</a:t>
            </a:r>
            <a:r>
              <a:rPr sz="3600" spc="-2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(SER)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83869" y="2802890"/>
            <a:ext cx="3677285" cy="2658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 marR="17780" indent="-228600">
              <a:lnSpc>
                <a:spcPct val="120000"/>
              </a:lnSpc>
              <a:spcBef>
                <a:spcPts val="95"/>
              </a:spcBef>
            </a:pPr>
            <a:r>
              <a:rPr sz="1875" spc="855" baseline="155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1875" spc="855" baseline="1555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Several metabolic processes,  including synthesis of lipids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and 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steroids, metabolism of  carbohydrates, regulation of calcium  concentration, drug detoxification,  attachment of receptors on cell  membrane proteins,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steroid  metabolism.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4259" y="2909570"/>
            <a:ext cx="3840480" cy="3186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2952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Golgi</a:t>
            </a:r>
            <a:r>
              <a:rPr sz="3600" spc="-60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apparatus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77190" y="2632710"/>
            <a:ext cx="4020185" cy="353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0" marR="17780" indent="-228600">
              <a:lnSpc>
                <a:spcPct val="120000"/>
              </a:lnSpc>
              <a:spcBef>
                <a:spcPts val="105"/>
              </a:spcBef>
            </a:pPr>
            <a:r>
              <a:rPr sz="2475" spc="127" baseline="15151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2400" spc="85" dirty="0">
                <a:solidFill>
                  <a:srgbClr val="3F3F3F"/>
                </a:solidFill>
                <a:latin typeface="Calibri"/>
                <a:cs typeface="Calibri"/>
              </a:rPr>
              <a:t>Processes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and packages  macromolecules, such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as 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proteins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lipids, after their  synthesis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before they 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make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their way to their  destination; it is particularly  important in the processing of  proteins for</a:t>
            </a:r>
            <a:r>
              <a:rPr sz="24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secretion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00270" y="1344930"/>
            <a:ext cx="3840479" cy="5001260"/>
            <a:chOff x="4700270" y="1344930"/>
            <a:chExt cx="3840479" cy="5001260"/>
          </a:xfrm>
        </p:grpSpPr>
        <p:sp>
          <p:nvSpPr>
            <p:cNvPr id="7" name="object 7"/>
            <p:cNvSpPr/>
            <p:nvPr/>
          </p:nvSpPr>
          <p:spPr>
            <a:xfrm>
              <a:off x="4700270" y="1344930"/>
              <a:ext cx="3840479" cy="3213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30750" y="4472940"/>
              <a:ext cx="3810000" cy="1873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2446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</a:rPr>
              <a:t>Cytoskeleton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83869" y="2802890"/>
            <a:ext cx="3655695" cy="2987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 marR="17780" indent="-228600">
              <a:lnSpc>
                <a:spcPct val="120000"/>
              </a:lnSpc>
              <a:spcBef>
                <a:spcPts val="95"/>
              </a:spcBef>
            </a:pPr>
            <a:r>
              <a:rPr sz="1875" spc="855" baseline="155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1875" spc="855" baseline="1555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It is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dynamic structure that  maintains cell shape, protects the  cell, enables cellular motion (using  structures such as flagella,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cilia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and  lamellipodia), and plays important  roles in both intracellular transport 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(the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movement of vesicles and  organelles, for example) and cellular  division.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4870" y="1432560"/>
            <a:ext cx="3839210" cy="2518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0929" y="4117340"/>
            <a:ext cx="3462020" cy="2195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2554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Mitochondria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83869" y="2802890"/>
            <a:ext cx="3700779" cy="2987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 marR="17780" indent="-228600">
              <a:lnSpc>
                <a:spcPct val="120000"/>
              </a:lnSpc>
              <a:spcBef>
                <a:spcPts val="95"/>
              </a:spcBef>
            </a:pPr>
            <a:r>
              <a:rPr sz="1875" spc="855" baseline="155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1875" spc="345" baseline="1555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Generate most of the cell’s supply of  adenosine triphosphate </a:t>
            </a:r>
            <a:r>
              <a:rPr sz="1800" spc="-30" dirty="0">
                <a:solidFill>
                  <a:srgbClr val="3F3F3F"/>
                </a:solidFill>
                <a:latin typeface="Calibri"/>
                <a:cs typeface="Calibri"/>
              </a:rPr>
              <a:t>(ATP),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used 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as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source of chemical energy.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In 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addition to supplying cellular  energy, they are involved </a:t>
            </a:r>
            <a:r>
              <a:rPr sz="1800" spc="-10" dirty="0">
                <a:solidFill>
                  <a:srgbClr val="3F3F3F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range  of other processes, such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signaling,  cellular differentiation, cell death, as  well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the control of the cell cycle  and cell</a:t>
            </a:r>
            <a:r>
              <a:rPr sz="18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growth.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64100" y="1633220"/>
            <a:ext cx="3860800" cy="4800600"/>
            <a:chOff x="4864100" y="1633220"/>
            <a:chExt cx="3860800" cy="4800600"/>
          </a:xfrm>
        </p:grpSpPr>
        <p:sp>
          <p:nvSpPr>
            <p:cNvPr id="7" name="object 7"/>
            <p:cNvSpPr/>
            <p:nvPr/>
          </p:nvSpPr>
          <p:spPr>
            <a:xfrm>
              <a:off x="4884420" y="1633220"/>
              <a:ext cx="3840479" cy="22783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64100" y="3952240"/>
              <a:ext cx="3860800" cy="2481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1510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V</a:t>
            </a:r>
            <a:r>
              <a:rPr sz="3600" dirty="0">
                <a:solidFill>
                  <a:srgbClr val="FFFFFF"/>
                </a:solidFill>
              </a:rPr>
              <a:t>a</a:t>
            </a:r>
            <a:r>
              <a:rPr sz="3600" spc="-5" dirty="0">
                <a:solidFill>
                  <a:srgbClr val="FFFFFF"/>
                </a:solidFill>
              </a:rPr>
              <a:t>c</a:t>
            </a:r>
            <a:r>
              <a:rPr sz="3600" dirty="0">
                <a:solidFill>
                  <a:srgbClr val="FFFFFF"/>
                </a:solidFill>
              </a:rPr>
              <a:t>u</a:t>
            </a:r>
            <a:r>
              <a:rPr sz="3600" spc="-5" dirty="0">
                <a:solidFill>
                  <a:srgbClr val="FFFFFF"/>
                </a:solidFill>
              </a:rPr>
              <a:t>ol</a:t>
            </a:r>
            <a:r>
              <a:rPr sz="3600" dirty="0">
                <a:solidFill>
                  <a:srgbClr val="FFFFFF"/>
                </a:solidFill>
              </a:rPr>
              <a:t>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96569" y="2821939"/>
            <a:ext cx="1498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4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169" y="2802890"/>
            <a:ext cx="43478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The function and importance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vacuoles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varies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greatly  according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the type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of cell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in which they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are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present,  having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much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greater prominence in the cells 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plants, fungi  and certain protists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than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those 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animals and bacteria. In  general, the functions 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the vacuole</a:t>
            </a:r>
            <a:r>
              <a:rPr sz="140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include: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169" y="3887470"/>
            <a:ext cx="149860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4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5169" y="4250182"/>
            <a:ext cx="149860" cy="4521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950" spc="4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spc="4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5169" y="4888992"/>
            <a:ext cx="149860" cy="8788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950" spc="4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spc="4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spc="4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950" spc="4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endParaRPr sz="95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3769" y="3868420"/>
            <a:ext cx="3978910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Isolating materials that might be harmful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or a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threat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to 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 cell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Containing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waste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products</a:t>
            </a:r>
            <a:endParaRPr sz="1400">
              <a:latin typeface="Calibri"/>
              <a:cs typeface="Calibri"/>
            </a:endParaRPr>
          </a:p>
          <a:p>
            <a:pPr marL="12700" marR="278765">
              <a:lnSpc>
                <a:spcPct val="100000"/>
              </a:lnSpc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Maintaining internal hydrostatic pressure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or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turgor  within the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cell</a:t>
            </a:r>
            <a:endParaRPr sz="1400">
              <a:latin typeface="Calibri"/>
              <a:cs typeface="Calibri"/>
            </a:endParaRPr>
          </a:p>
          <a:p>
            <a:pPr marL="12700" marR="1577340">
              <a:lnSpc>
                <a:spcPts val="1680"/>
              </a:lnSpc>
              <a:spcBef>
                <a:spcPts val="45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Maintaining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an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acidic internal pH  Containing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small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molecules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25"/>
              </a:lnSpc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Exporting unwanted substances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from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the</a:t>
            </a:r>
            <a:r>
              <a:rPr sz="140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cell</a:t>
            </a:r>
            <a:endParaRPr sz="1400">
              <a:latin typeface="Calibri"/>
              <a:cs typeface="Calibri"/>
            </a:endParaRPr>
          </a:p>
          <a:p>
            <a:pPr marL="12700" marR="60960">
              <a:lnSpc>
                <a:spcPct val="100000"/>
              </a:lnSpc>
            </a:pP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Allows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plants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support structures such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as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leaves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and  flowers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due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to the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pressure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the central</a:t>
            </a:r>
            <a:r>
              <a:rPr sz="1400" spc="-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vacuole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49620" y="1038860"/>
            <a:ext cx="2722879" cy="3463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06159" y="4697729"/>
            <a:ext cx="2122169" cy="1772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4129" y="1178560"/>
            <a:ext cx="5135880" cy="5276850"/>
            <a:chOff x="3834129" y="1178560"/>
            <a:chExt cx="5135880" cy="5276850"/>
          </a:xfrm>
        </p:grpSpPr>
        <p:sp>
          <p:nvSpPr>
            <p:cNvPr id="3" name="object 3"/>
            <p:cNvSpPr/>
            <p:nvPr/>
          </p:nvSpPr>
          <p:spPr>
            <a:xfrm>
              <a:off x="3834130" y="1178559"/>
              <a:ext cx="5135880" cy="90170"/>
            </a:xfrm>
            <a:custGeom>
              <a:avLst/>
              <a:gdLst/>
              <a:ahLst/>
              <a:cxnLst/>
              <a:rect l="l" t="t" r="r" b="b"/>
              <a:pathLst>
                <a:path w="5135880" h="90169">
                  <a:moveTo>
                    <a:pt x="513588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5135880" y="90170"/>
                  </a:lnTo>
                  <a:lnTo>
                    <a:pt x="5135880" y="46990"/>
                  </a:lnTo>
                  <a:lnTo>
                    <a:pt x="5135880" y="4318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34129" y="126492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4129" y="13068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34129" y="13500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34129" y="13931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34129" y="14363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34129" y="14782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34129" y="15214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34129" y="156464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34129" y="16078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4129" y="1649730"/>
              <a:ext cx="5135880" cy="48260"/>
            </a:xfrm>
            <a:custGeom>
              <a:avLst/>
              <a:gdLst/>
              <a:ahLst/>
              <a:cxnLst/>
              <a:rect l="l" t="t" r="r" b="b"/>
              <a:pathLst>
                <a:path w="5135880" h="48260">
                  <a:moveTo>
                    <a:pt x="513588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5135880" y="4826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34129" y="16929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34129" y="17360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34129" y="17792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34129" y="182245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34129" y="18643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34129" y="190754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34129" y="19507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34129" y="19939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34129" y="203708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34129" y="20789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34129" y="21221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34129" y="21653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34129" y="22085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34129" y="225171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34129" y="22936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34129" y="23368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34129" y="23799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34129" y="24231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34129" y="24650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34129" y="25082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34129" y="25514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34129" y="25946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34129" y="26377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34129" y="26797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34129" y="27228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34129" y="27660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34129" y="280923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34129" y="28511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34129" y="28943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34129" y="29375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34129" y="29806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34129" y="302387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34129" y="30657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34129" y="31089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34129" y="31521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34129" y="31953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34129" y="32372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34129" y="32804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34129" y="33235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834129" y="33667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34129" y="34099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34129" y="34518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34129" y="34950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34129" y="35382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34129" y="35814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34129" y="362458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34129" y="36664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34129" y="37096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34129" y="37528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34129" y="37960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4129" y="383921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34129" y="38811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34129" y="39243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34129" y="39674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34129" y="401066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34129" y="40525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34129" y="40957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34129" y="41389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34129" y="41821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34129" y="42240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34129" y="42672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34129" y="43103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34129" y="43535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34129" y="43967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834129" y="44386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34129" y="44818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34129" y="45250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34129" y="45681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834129" y="461136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34129" y="46532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34129" y="46964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34129" y="47396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34129" y="478281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34129" y="482600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34129" y="48679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34129" y="49110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34129" y="495426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34129" y="4996180"/>
              <a:ext cx="5135880" cy="48260"/>
            </a:xfrm>
            <a:custGeom>
              <a:avLst/>
              <a:gdLst/>
              <a:ahLst/>
              <a:cxnLst/>
              <a:rect l="l" t="t" r="r" b="b"/>
              <a:pathLst>
                <a:path w="5135880" h="48260">
                  <a:moveTo>
                    <a:pt x="513588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5135880" y="4826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34129" y="504063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34129" y="50825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34129" y="512571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834129" y="51689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34129" y="52108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834129" y="52539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834129" y="529716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834129" y="53403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834129" y="538353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34129" y="54254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834129" y="546861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34129" y="55118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834129" y="55549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34129" y="559816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834129" y="564006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34129" y="56832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34129" y="57264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34129" y="57696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34129" y="581278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34129" y="58547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834129" y="58978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34129" y="59410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834129" y="59842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834129" y="60261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834129" y="60693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834129" y="61125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834129" y="61556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834129" y="6197600"/>
              <a:ext cx="5135880" cy="48260"/>
            </a:xfrm>
            <a:custGeom>
              <a:avLst/>
              <a:gdLst/>
              <a:ahLst/>
              <a:cxnLst/>
              <a:rect l="l" t="t" r="r" b="b"/>
              <a:pathLst>
                <a:path w="5135880" h="48260">
                  <a:moveTo>
                    <a:pt x="513588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5135880" y="4825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834129" y="62407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834129" y="62839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834129" y="63271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834129" y="637031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835399" y="6412230"/>
              <a:ext cx="5133340" cy="43180"/>
            </a:xfrm>
            <a:custGeom>
              <a:avLst/>
              <a:gdLst/>
              <a:ahLst/>
              <a:cxnLst/>
              <a:rect l="l" t="t" r="r" b="b"/>
              <a:pathLst>
                <a:path w="5133340" h="43179">
                  <a:moveTo>
                    <a:pt x="0" y="43180"/>
                  </a:moveTo>
                  <a:lnTo>
                    <a:pt x="0" y="0"/>
                  </a:lnTo>
                  <a:lnTo>
                    <a:pt x="5133340" y="0"/>
                  </a:lnTo>
                  <a:lnTo>
                    <a:pt x="5133340" y="4318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835399" y="1178560"/>
              <a:ext cx="5133340" cy="2362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4269740" y="2358390"/>
            <a:ext cx="38588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</a:rPr>
              <a:t>Antonie </a:t>
            </a:r>
            <a:r>
              <a:rPr sz="2800" dirty="0">
                <a:solidFill>
                  <a:srgbClr val="FFFFFF"/>
                </a:solidFill>
              </a:rPr>
              <a:t>van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Leeuwenhoek</a:t>
            </a:r>
            <a:endParaRPr sz="2800"/>
          </a:p>
        </p:txBody>
      </p:sp>
      <p:sp>
        <p:nvSpPr>
          <p:cNvPr id="127" name="object 1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7579" marR="5080">
              <a:lnSpc>
                <a:spcPct val="110000"/>
              </a:lnSpc>
              <a:spcBef>
                <a:spcPts val="100"/>
              </a:spcBef>
            </a:pPr>
            <a:r>
              <a:rPr spc="-5" dirty="0"/>
              <a:t>The first man to witness </a:t>
            </a:r>
            <a:r>
              <a:rPr dirty="0"/>
              <a:t>a </a:t>
            </a:r>
            <a:r>
              <a:rPr spc="-5" dirty="0"/>
              <a:t>live cell </a:t>
            </a:r>
            <a:r>
              <a:rPr dirty="0"/>
              <a:t>under a  </a:t>
            </a:r>
            <a:r>
              <a:rPr spc="-5" dirty="0"/>
              <a:t>microscope was Antonie </a:t>
            </a:r>
            <a:r>
              <a:rPr dirty="0"/>
              <a:t>van </a:t>
            </a:r>
            <a:r>
              <a:rPr spc="-5" dirty="0"/>
              <a:t>Leeuwenhoek,  who </a:t>
            </a:r>
            <a:r>
              <a:rPr spc="-10" dirty="0"/>
              <a:t>in </a:t>
            </a:r>
            <a:r>
              <a:rPr spc="-5" dirty="0"/>
              <a:t>1674 described the algae Spirogyra  and named the moving organisms  animalcules, meaning “little</a:t>
            </a:r>
            <a:r>
              <a:rPr spc="10" dirty="0"/>
              <a:t> </a:t>
            </a:r>
            <a:r>
              <a:rPr spc="-5" dirty="0"/>
              <a:t>animals.”</a:t>
            </a:r>
          </a:p>
          <a:p>
            <a:pPr marL="3484879">
              <a:lnSpc>
                <a:spcPct val="100000"/>
              </a:lnSpc>
              <a:spcBef>
                <a:spcPts val="55"/>
              </a:spcBef>
            </a:pPr>
            <a:endParaRPr sz="1600"/>
          </a:p>
          <a:p>
            <a:pPr marL="3497579" marR="29209">
              <a:lnSpc>
                <a:spcPct val="109900"/>
              </a:lnSpc>
            </a:pPr>
            <a:r>
              <a:rPr spc="-5" dirty="0"/>
              <a:t>In 1678, Antoni </a:t>
            </a:r>
            <a:r>
              <a:rPr dirty="0"/>
              <a:t>van </a:t>
            </a:r>
            <a:r>
              <a:rPr spc="-5" dirty="0"/>
              <a:t>Leeuwenhook reported  that </a:t>
            </a:r>
            <a:r>
              <a:rPr dirty="0"/>
              <a:t>he had </a:t>
            </a:r>
            <a:r>
              <a:rPr spc="-5" dirty="0"/>
              <a:t>observed “little animals” --  </a:t>
            </a:r>
            <a:r>
              <a:rPr spc="-10" dirty="0"/>
              <a:t>protozoa </a:t>
            </a:r>
            <a:r>
              <a:rPr dirty="0"/>
              <a:t>-- </a:t>
            </a:r>
            <a:r>
              <a:rPr spc="-5" dirty="0"/>
              <a:t>through </a:t>
            </a:r>
            <a:r>
              <a:rPr dirty="0"/>
              <a:t>a </a:t>
            </a:r>
            <a:r>
              <a:rPr spc="-5" dirty="0"/>
              <a:t>microscope, </a:t>
            </a:r>
            <a:r>
              <a:rPr dirty="0"/>
              <a:t>he </a:t>
            </a:r>
            <a:r>
              <a:rPr spc="-5" dirty="0"/>
              <a:t>also  called them “little</a:t>
            </a:r>
            <a:r>
              <a:rPr dirty="0"/>
              <a:t> </a:t>
            </a:r>
            <a:r>
              <a:rPr spc="-5" dirty="0"/>
              <a:t>beasties.”</a:t>
            </a:r>
          </a:p>
        </p:txBody>
      </p:sp>
      <p:grpSp>
        <p:nvGrpSpPr>
          <p:cNvPr id="128" name="object 128"/>
          <p:cNvGrpSpPr/>
          <p:nvPr/>
        </p:nvGrpSpPr>
        <p:grpSpPr>
          <a:xfrm>
            <a:off x="181611" y="1169671"/>
            <a:ext cx="3648710" cy="5340350"/>
            <a:chOff x="181611" y="1169671"/>
            <a:chExt cx="3648710" cy="5340350"/>
          </a:xfrm>
        </p:grpSpPr>
        <p:sp>
          <p:nvSpPr>
            <p:cNvPr id="129" name="object 129"/>
            <p:cNvSpPr/>
            <p:nvPr/>
          </p:nvSpPr>
          <p:spPr>
            <a:xfrm>
              <a:off x="2152650" y="3517900"/>
              <a:ext cx="1658620" cy="2973070"/>
            </a:xfrm>
            <a:custGeom>
              <a:avLst/>
              <a:gdLst/>
              <a:ahLst/>
              <a:cxnLst/>
              <a:rect l="l" t="t" r="r" b="b"/>
              <a:pathLst>
                <a:path w="1658620" h="2973070">
                  <a:moveTo>
                    <a:pt x="0" y="0"/>
                  </a:moveTo>
                  <a:lnTo>
                    <a:pt x="1658620" y="0"/>
                  </a:lnTo>
                  <a:lnTo>
                    <a:pt x="1658620" y="2973070"/>
                  </a:lnTo>
                  <a:lnTo>
                    <a:pt x="0" y="297307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171700" y="3538219"/>
              <a:ext cx="1620520" cy="29260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27330" y="1216659"/>
              <a:ext cx="1875789" cy="2208530"/>
            </a:xfrm>
            <a:custGeom>
              <a:avLst/>
              <a:gdLst/>
              <a:ahLst/>
              <a:cxnLst/>
              <a:rect l="l" t="t" r="r" b="b"/>
              <a:pathLst>
                <a:path w="1875789" h="2208529">
                  <a:moveTo>
                    <a:pt x="0" y="0"/>
                  </a:moveTo>
                  <a:lnTo>
                    <a:pt x="1875789" y="0"/>
                  </a:lnTo>
                  <a:lnTo>
                    <a:pt x="1875789" y="2208529"/>
                  </a:lnTo>
                  <a:lnTo>
                    <a:pt x="0" y="220852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46380" y="1235709"/>
              <a:ext cx="1836420" cy="2171700"/>
            </a:xfrm>
            <a:custGeom>
              <a:avLst/>
              <a:gdLst/>
              <a:ahLst/>
              <a:cxnLst/>
              <a:rect l="l" t="t" r="r" b="b"/>
              <a:pathLst>
                <a:path w="1836420" h="2171700">
                  <a:moveTo>
                    <a:pt x="1836420" y="0"/>
                  </a:moveTo>
                  <a:lnTo>
                    <a:pt x="0" y="0"/>
                  </a:lnTo>
                  <a:lnTo>
                    <a:pt x="0" y="2171700"/>
                  </a:lnTo>
                  <a:lnTo>
                    <a:pt x="1836420" y="2171700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000000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00660" y="1188719"/>
              <a:ext cx="1875789" cy="2209800"/>
            </a:xfrm>
            <a:custGeom>
              <a:avLst/>
              <a:gdLst/>
              <a:ahLst/>
              <a:cxnLst/>
              <a:rect l="l" t="t" r="r" b="b"/>
              <a:pathLst>
                <a:path w="1875789" h="2209800">
                  <a:moveTo>
                    <a:pt x="0" y="0"/>
                  </a:moveTo>
                  <a:lnTo>
                    <a:pt x="1875789" y="0"/>
                  </a:lnTo>
                  <a:lnTo>
                    <a:pt x="1875789" y="2209800"/>
                  </a:lnTo>
                  <a:lnTo>
                    <a:pt x="0" y="220980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19710" y="1209039"/>
              <a:ext cx="1836419" cy="2171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25979" y="3491229"/>
              <a:ext cx="1658620" cy="2973070"/>
            </a:xfrm>
            <a:custGeom>
              <a:avLst/>
              <a:gdLst/>
              <a:ahLst/>
              <a:cxnLst/>
              <a:rect l="l" t="t" r="r" b="b"/>
              <a:pathLst>
                <a:path w="1658620" h="2973070">
                  <a:moveTo>
                    <a:pt x="0" y="0"/>
                  </a:moveTo>
                  <a:lnTo>
                    <a:pt x="1658620" y="0"/>
                  </a:lnTo>
                  <a:lnTo>
                    <a:pt x="1658620" y="2973070"/>
                  </a:lnTo>
                  <a:lnTo>
                    <a:pt x="0" y="297307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143759" y="3510279"/>
              <a:ext cx="1620519" cy="2927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52650" y="1216659"/>
              <a:ext cx="1658620" cy="2203450"/>
            </a:xfrm>
            <a:custGeom>
              <a:avLst/>
              <a:gdLst/>
              <a:ahLst/>
              <a:cxnLst/>
              <a:rect l="l" t="t" r="r" b="b"/>
              <a:pathLst>
                <a:path w="1658620" h="2203450">
                  <a:moveTo>
                    <a:pt x="0" y="0"/>
                  </a:moveTo>
                  <a:lnTo>
                    <a:pt x="1658620" y="0"/>
                  </a:lnTo>
                  <a:lnTo>
                    <a:pt x="1658620" y="2203450"/>
                  </a:lnTo>
                  <a:lnTo>
                    <a:pt x="0" y="220345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171700" y="1235709"/>
              <a:ext cx="1615440" cy="2165350"/>
            </a:xfrm>
            <a:custGeom>
              <a:avLst/>
              <a:gdLst/>
              <a:ahLst/>
              <a:cxnLst/>
              <a:rect l="l" t="t" r="r" b="b"/>
              <a:pathLst>
                <a:path w="1615439" h="2165350">
                  <a:moveTo>
                    <a:pt x="0" y="2165350"/>
                  </a:moveTo>
                  <a:lnTo>
                    <a:pt x="0" y="0"/>
                  </a:lnTo>
                  <a:lnTo>
                    <a:pt x="1615439" y="0"/>
                  </a:lnTo>
                  <a:lnTo>
                    <a:pt x="1615439" y="2165350"/>
                  </a:lnTo>
                  <a:lnTo>
                    <a:pt x="0" y="2165350"/>
                  </a:lnTo>
                  <a:close/>
                </a:path>
              </a:pathLst>
            </a:custGeom>
            <a:solidFill>
              <a:srgbClr val="000000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125979" y="1188719"/>
              <a:ext cx="1658620" cy="2203450"/>
            </a:xfrm>
            <a:custGeom>
              <a:avLst/>
              <a:gdLst/>
              <a:ahLst/>
              <a:cxnLst/>
              <a:rect l="l" t="t" r="r" b="b"/>
              <a:pathLst>
                <a:path w="1658620" h="2203450">
                  <a:moveTo>
                    <a:pt x="0" y="0"/>
                  </a:moveTo>
                  <a:lnTo>
                    <a:pt x="1658620" y="0"/>
                  </a:lnTo>
                  <a:lnTo>
                    <a:pt x="1658620" y="2203450"/>
                  </a:lnTo>
                  <a:lnTo>
                    <a:pt x="0" y="220345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143759" y="1209039"/>
              <a:ext cx="1616710" cy="21640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27330" y="3517900"/>
              <a:ext cx="1875789" cy="2973070"/>
            </a:xfrm>
            <a:custGeom>
              <a:avLst/>
              <a:gdLst/>
              <a:ahLst/>
              <a:cxnLst/>
              <a:rect l="l" t="t" r="r" b="b"/>
              <a:pathLst>
                <a:path w="1875789" h="2973070">
                  <a:moveTo>
                    <a:pt x="0" y="0"/>
                  </a:moveTo>
                  <a:lnTo>
                    <a:pt x="1875789" y="0"/>
                  </a:lnTo>
                  <a:lnTo>
                    <a:pt x="1875789" y="2973070"/>
                  </a:lnTo>
                  <a:lnTo>
                    <a:pt x="0" y="297307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45110" y="3538219"/>
              <a:ext cx="1837689" cy="2933700"/>
            </a:xfrm>
            <a:custGeom>
              <a:avLst/>
              <a:gdLst/>
              <a:ahLst/>
              <a:cxnLst/>
              <a:rect l="l" t="t" r="r" b="b"/>
              <a:pathLst>
                <a:path w="1837689" h="2933700">
                  <a:moveTo>
                    <a:pt x="1837689" y="0"/>
                  </a:moveTo>
                  <a:lnTo>
                    <a:pt x="0" y="0"/>
                  </a:lnTo>
                  <a:lnTo>
                    <a:pt x="0" y="2933699"/>
                  </a:lnTo>
                  <a:lnTo>
                    <a:pt x="1837689" y="2933699"/>
                  </a:lnTo>
                  <a:lnTo>
                    <a:pt x="1837689" y="0"/>
                  </a:lnTo>
                  <a:close/>
                </a:path>
              </a:pathLst>
            </a:custGeom>
            <a:solidFill>
              <a:srgbClr val="7F7F7F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00660" y="3491229"/>
              <a:ext cx="1875789" cy="2973070"/>
            </a:xfrm>
            <a:custGeom>
              <a:avLst/>
              <a:gdLst/>
              <a:ahLst/>
              <a:cxnLst/>
              <a:rect l="l" t="t" r="r" b="b"/>
              <a:pathLst>
                <a:path w="1875789" h="2973070">
                  <a:moveTo>
                    <a:pt x="0" y="0"/>
                  </a:moveTo>
                  <a:lnTo>
                    <a:pt x="1875789" y="0"/>
                  </a:lnTo>
                  <a:lnTo>
                    <a:pt x="1875789" y="2973070"/>
                  </a:lnTo>
                  <a:lnTo>
                    <a:pt x="0" y="297307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18440" y="3510279"/>
              <a:ext cx="1837689" cy="29349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5" name="object 145"/>
          <p:cNvSpPr txBox="1"/>
          <p:nvPr/>
        </p:nvSpPr>
        <p:spPr>
          <a:xfrm>
            <a:off x="8735059" y="129667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19773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Cytop</a:t>
            </a:r>
            <a:r>
              <a:rPr sz="3600" dirty="0">
                <a:solidFill>
                  <a:srgbClr val="FFFFFF"/>
                </a:solidFill>
              </a:rPr>
              <a:t>la</a:t>
            </a:r>
            <a:r>
              <a:rPr sz="3600" spc="-10" dirty="0">
                <a:solidFill>
                  <a:srgbClr val="FFFFFF"/>
                </a:solidFill>
              </a:rPr>
              <a:t>s</a:t>
            </a:r>
            <a:r>
              <a:rPr sz="3600" dirty="0">
                <a:solidFill>
                  <a:srgbClr val="FFFFFF"/>
                </a:solidFill>
              </a:rPr>
              <a:t>m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83869" y="2802890"/>
            <a:ext cx="4104004" cy="2329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 marR="17780" indent="-228600">
              <a:lnSpc>
                <a:spcPct val="120000"/>
              </a:lnSpc>
              <a:spcBef>
                <a:spcPts val="95"/>
              </a:spcBef>
            </a:pPr>
            <a:r>
              <a:rPr sz="1875" spc="855" baseline="155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1875" spc="284" baseline="1555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Are filled with liquid that is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kept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separate  from the rest of the cytoplasm by  biological membranes. The cytoplasm is  the site where most cellular activities  occur, such as many metabolic pathways  like glycolysis, and processes such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as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cell  division.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4259" y="3268979"/>
            <a:ext cx="3840480" cy="2466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1836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45" dirty="0">
                <a:solidFill>
                  <a:srgbClr val="FFFFFF"/>
                </a:solidFill>
              </a:rPr>
              <a:t>L</a:t>
            </a:r>
            <a:r>
              <a:rPr sz="3600" spc="-5" dirty="0">
                <a:solidFill>
                  <a:srgbClr val="FFFFFF"/>
                </a:solidFill>
              </a:rPr>
              <a:t>ys</a:t>
            </a:r>
            <a:r>
              <a:rPr sz="3600" spc="-10" dirty="0">
                <a:solidFill>
                  <a:srgbClr val="FFFFFF"/>
                </a:solidFill>
              </a:rPr>
              <a:t>o</a:t>
            </a:r>
            <a:r>
              <a:rPr sz="3600" spc="-5" dirty="0">
                <a:solidFill>
                  <a:srgbClr val="FFFFFF"/>
                </a:solidFill>
              </a:rPr>
              <a:t>s</a:t>
            </a:r>
            <a:r>
              <a:rPr sz="3600" spc="-10" dirty="0">
                <a:solidFill>
                  <a:srgbClr val="FFFFFF"/>
                </a:solidFill>
              </a:rPr>
              <a:t>o</a:t>
            </a:r>
            <a:r>
              <a:rPr sz="3600" dirty="0">
                <a:solidFill>
                  <a:srgbClr val="FFFFFF"/>
                </a:solidFill>
              </a:rPr>
              <a:t>me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83869" y="2804160"/>
            <a:ext cx="2645410" cy="2658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0" marR="17780" indent="-228600">
              <a:lnSpc>
                <a:spcPct val="120000"/>
              </a:lnSpc>
              <a:spcBef>
                <a:spcPts val="90"/>
              </a:spcBef>
            </a:pPr>
            <a:r>
              <a:rPr sz="2475" spc="112" baseline="15151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2400" spc="75" dirty="0">
                <a:solidFill>
                  <a:srgbClr val="3F3F3F"/>
                </a:solidFill>
                <a:latin typeface="Calibri"/>
                <a:cs typeface="Calibri"/>
              </a:rPr>
              <a:t>Lysosomes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digest  excess or </a:t>
            </a:r>
            <a:r>
              <a:rPr sz="2400" spc="-10" dirty="0">
                <a:solidFill>
                  <a:srgbClr val="3F3F3F"/>
                </a:solidFill>
                <a:latin typeface="Calibri"/>
                <a:cs typeface="Calibri"/>
              </a:rPr>
              <a:t>worn-out 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organelles, food  particles, </a:t>
            </a:r>
            <a:r>
              <a:rPr sz="2400" dirty="0">
                <a:solidFill>
                  <a:srgbClr val="3F3F3F"/>
                </a:solidFill>
                <a:latin typeface="Calibri"/>
                <a:cs typeface="Calibri"/>
              </a:rPr>
              <a:t>and  </a:t>
            </a:r>
            <a:r>
              <a:rPr sz="2400" spc="-5" dirty="0">
                <a:solidFill>
                  <a:srgbClr val="3F3F3F"/>
                </a:solidFill>
                <a:latin typeface="Calibri"/>
                <a:cs typeface="Calibri"/>
              </a:rPr>
              <a:t>engulfed viruses or  bacteria.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35350" y="2771139"/>
            <a:ext cx="5294630" cy="3464560"/>
            <a:chOff x="3435350" y="2771139"/>
            <a:chExt cx="5294630" cy="3464560"/>
          </a:xfrm>
        </p:grpSpPr>
        <p:sp>
          <p:nvSpPr>
            <p:cNvPr id="7" name="object 7"/>
            <p:cNvSpPr/>
            <p:nvPr/>
          </p:nvSpPr>
          <p:spPr>
            <a:xfrm>
              <a:off x="5974079" y="2771139"/>
              <a:ext cx="2755900" cy="34645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35350" y="3746500"/>
              <a:ext cx="2540000" cy="2489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555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Centrioles within</a:t>
            </a:r>
            <a:r>
              <a:rPr sz="3600" spc="-6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Centrosome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817880" y="2802890"/>
            <a:ext cx="4109720" cy="167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0" marR="17780" indent="-228600">
              <a:lnSpc>
                <a:spcPct val="120000"/>
              </a:lnSpc>
              <a:spcBef>
                <a:spcPts val="95"/>
              </a:spcBef>
            </a:pPr>
            <a:r>
              <a:rPr sz="1875" spc="855" baseline="15555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1875" spc="855" baseline="15555" dirty="0">
                <a:solidFill>
                  <a:srgbClr val="7E7E7E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These are involved in the organization of  the mitotic spindle and in the completion  of cytokinesis (the process in which the  cytoplasm of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single eukaryotic cell is  divided </a:t>
            </a:r>
            <a:r>
              <a:rPr sz="1800" dirty="0">
                <a:solidFill>
                  <a:srgbClr val="3F3F3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form two daughter</a:t>
            </a:r>
            <a:r>
              <a:rPr sz="18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F3F3F"/>
                </a:solidFill>
                <a:latin typeface="Calibri"/>
                <a:cs typeface="Calibri"/>
              </a:rPr>
              <a:t>cells).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4259" y="2924810"/>
            <a:ext cx="3840480" cy="315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7829" y="4592320"/>
            <a:ext cx="3026410" cy="1767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178560"/>
            <a:ext cx="8788400" cy="1443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4030" y="1992629"/>
            <a:ext cx="2329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Chloroplasts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68630" y="2804160"/>
            <a:ext cx="4145915" cy="360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30480" indent="-228600">
              <a:lnSpc>
                <a:spcPct val="119900"/>
              </a:lnSpc>
              <a:spcBef>
                <a:spcPts val="100"/>
              </a:spcBef>
            </a:pPr>
            <a:r>
              <a:rPr sz="2925" spc="89" baseline="15669" dirty="0">
                <a:solidFill>
                  <a:srgbClr val="7E7E7E"/>
                </a:solidFill>
                <a:latin typeface="Symbol"/>
                <a:cs typeface="Symbol"/>
              </a:rPr>
              <a:t></a:t>
            </a:r>
            <a:r>
              <a:rPr sz="2800" spc="60" dirty="0">
                <a:solidFill>
                  <a:srgbClr val="3F3F3F"/>
                </a:solidFill>
                <a:latin typeface="Calibri"/>
                <a:cs typeface="Calibri"/>
              </a:rPr>
              <a:t>Chloroplasts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capture light 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energy to conserve free  energy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in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the form </a:t>
            </a: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of </a:t>
            </a:r>
            <a:r>
              <a:rPr sz="2800" spc="-70" dirty="0">
                <a:solidFill>
                  <a:srgbClr val="3F3F3F"/>
                </a:solidFill>
                <a:latin typeface="Calibri"/>
                <a:cs typeface="Calibri"/>
              </a:rPr>
              <a:t>ATP  </a:t>
            </a: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reduce NADP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to 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NADPH through </a:t>
            </a:r>
            <a:r>
              <a:rPr sz="280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complex  </a:t>
            </a:r>
            <a:r>
              <a:rPr sz="2800" spc="-5" dirty="0">
                <a:solidFill>
                  <a:srgbClr val="3F3F3F"/>
                </a:solidFill>
                <a:latin typeface="Calibri"/>
                <a:cs typeface="Calibri"/>
              </a:rPr>
              <a:t>set of processes called  </a:t>
            </a:r>
            <a:r>
              <a:rPr sz="2800" spc="-10" dirty="0">
                <a:solidFill>
                  <a:srgbClr val="3F3F3F"/>
                </a:solidFill>
                <a:latin typeface="Calibri"/>
                <a:cs typeface="Calibri"/>
              </a:rPr>
              <a:t>photosynthesis.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75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4259" y="1224280"/>
            <a:ext cx="3840480" cy="2183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9800" y="3511550"/>
            <a:ext cx="3975100" cy="2766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801369"/>
            <a:ext cx="8788400" cy="772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2600" y="977900"/>
            <a:ext cx="2005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</a:rPr>
              <a:t>Organelles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458469" y="1643379"/>
            <a:ext cx="3218815" cy="4688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721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Plants</a:t>
            </a:r>
          </a:p>
          <a:p>
            <a:pPr marL="50800">
              <a:lnSpc>
                <a:spcPct val="100000"/>
              </a:lnSpc>
              <a:spcBef>
                <a:spcPts val="1920"/>
              </a:spcBef>
            </a:pPr>
            <a:r>
              <a:rPr sz="2400" b="0" spc="175" dirty="0">
                <a:solidFill>
                  <a:srgbClr val="3F3F3F"/>
                </a:solidFill>
                <a:latin typeface="Calibri"/>
                <a:cs typeface="Calibri"/>
              </a:rPr>
              <a:t>Cell</a:t>
            </a:r>
            <a:r>
              <a:rPr sz="2400" b="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3F3F3F"/>
                </a:solidFill>
                <a:latin typeface="Calibri"/>
                <a:cs typeface="Calibri"/>
              </a:rPr>
              <a:t>Membrane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175" dirty="0">
                <a:solidFill>
                  <a:srgbClr val="FF0000"/>
                </a:solidFill>
                <a:latin typeface="Calibri"/>
                <a:cs typeface="Calibri"/>
              </a:rPr>
              <a:t>Cell</a:t>
            </a:r>
            <a:r>
              <a:rPr sz="2400" b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FF0000"/>
                </a:solidFill>
                <a:latin typeface="Calibri"/>
                <a:cs typeface="Calibri"/>
              </a:rPr>
              <a:t>walls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65" dirty="0">
                <a:solidFill>
                  <a:srgbClr val="FF0000"/>
                </a:solidFill>
                <a:latin typeface="Calibri"/>
                <a:cs typeface="Calibri"/>
              </a:rPr>
              <a:t>Chloroplasts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95" dirty="0">
                <a:solidFill>
                  <a:srgbClr val="3F3F3F"/>
                </a:solidFill>
                <a:latin typeface="Calibri"/>
                <a:cs typeface="Calibri"/>
              </a:rPr>
              <a:t>Vacuoles</a:t>
            </a:r>
            <a:r>
              <a:rPr lang="en-IN" b="0" spc="95" dirty="0">
                <a:solidFill>
                  <a:srgbClr val="3F3F3F"/>
                </a:solidFill>
              </a:rPr>
              <a:t>-big 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-15" dirty="0">
                <a:solidFill>
                  <a:srgbClr val="3F3F3F"/>
                </a:solidFill>
                <a:latin typeface="Calibri"/>
                <a:cs typeface="Calibri"/>
              </a:rPr>
              <a:t>Lysosomes</a:t>
            </a:r>
            <a:r>
              <a:rPr lang="en-IN" sz="2400" b="0" spc="-15" dirty="0">
                <a:solidFill>
                  <a:srgbClr val="3F3F3F"/>
                </a:solidFill>
                <a:latin typeface="Calibri"/>
                <a:cs typeface="Calibri"/>
              </a:rPr>
              <a:t> - rare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140" dirty="0">
                <a:solidFill>
                  <a:srgbClr val="3F3F3F"/>
                </a:solidFill>
                <a:latin typeface="Calibri"/>
                <a:cs typeface="Calibri"/>
              </a:rPr>
              <a:t>Golgi</a:t>
            </a:r>
            <a:r>
              <a:rPr sz="2400" b="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3F3F3F"/>
                </a:solidFill>
                <a:latin typeface="Calibri"/>
                <a:cs typeface="Calibri"/>
              </a:rPr>
              <a:t>Bodies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65" dirty="0">
                <a:solidFill>
                  <a:srgbClr val="3F3F3F"/>
                </a:solidFill>
                <a:latin typeface="Calibri"/>
                <a:cs typeface="Calibri"/>
              </a:rPr>
              <a:t>Mitochondria</a:t>
            </a:r>
            <a:r>
              <a:rPr lang="en-IN" sz="2400" b="0" spc="65" dirty="0">
                <a:solidFill>
                  <a:srgbClr val="3F3F3F"/>
                </a:solidFill>
                <a:latin typeface="Calibri"/>
                <a:cs typeface="Calibri"/>
              </a:rPr>
              <a:t> (few)</a:t>
            </a:r>
            <a:endParaRPr sz="2400" dirty="0">
              <a:latin typeface="Calibri"/>
              <a:cs typeface="Calibri"/>
            </a:endParaRPr>
          </a:p>
          <a:p>
            <a:pPr marL="279400" marR="43180" indent="-228600">
              <a:lnSpc>
                <a:spcPct val="100000"/>
              </a:lnSpc>
            </a:pPr>
            <a:r>
              <a:rPr sz="2400" b="0" spc="70" dirty="0">
                <a:solidFill>
                  <a:srgbClr val="3F3F3F"/>
                </a:solidFill>
                <a:latin typeface="Calibri"/>
                <a:cs typeface="Calibri"/>
              </a:rPr>
              <a:t>Endoplasmic</a:t>
            </a:r>
            <a:r>
              <a:rPr sz="2400" b="0" spc="-6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3F3F3F"/>
                </a:solidFill>
                <a:latin typeface="Calibri"/>
                <a:cs typeface="Calibri"/>
              </a:rPr>
              <a:t>Reticulum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80" dirty="0">
                <a:solidFill>
                  <a:srgbClr val="3F3F3F"/>
                </a:solidFill>
                <a:latin typeface="Calibri"/>
                <a:cs typeface="Calibri"/>
              </a:rPr>
              <a:t>Ribosomes</a:t>
            </a:r>
            <a:endParaRPr lang="en-IN" sz="2400" b="0" spc="80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lang="en-IN" b="0" spc="80" dirty="0">
                <a:solidFill>
                  <a:srgbClr val="FF0000"/>
                </a:solidFill>
              </a:rPr>
              <a:t>Plastids</a:t>
            </a:r>
          </a:p>
          <a:p>
            <a:pPr marL="50800">
              <a:lnSpc>
                <a:spcPct val="100000"/>
              </a:lnSpc>
            </a:pPr>
            <a:r>
              <a:rPr lang="en-IN" sz="2400" b="0" spc="80" dirty="0">
                <a:solidFill>
                  <a:srgbClr val="3F3F3F"/>
                </a:solidFill>
                <a:latin typeface="Calibri"/>
                <a:cs typeface="Calibri"/>
              </a:rPr>
              <a:t>Nucleus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4913629" y="1643379"/>
            <a:ext cx="3608070" cy="4688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Animals</a:t>
            </a:r>
          </a:p>
          <a:p>
            <a:pPr marL="50800">
              <a:lnSpc>
                <a:spcPct val="100000"/>
              </a:lnSpc>
              <a:spcBef>
                <a:spcPts val="1920"/>
              </a:spcBef>
            </a:pPr>
            <a:r>
              <a:rPr sz="2400" b="0" spc="175" dirty="0">
                <a:solidFill>
                  <a:srgbClr val="3F3F3F"/>
                </a:solidFill>
                <a:latin typeface="Calibri"/>
                <a:cs typeface="Calibri"/>
              </a:rPr>
              <a:t>Cell</a:t>
            </a:r>
            <a:r>
              <a:rPr sz="2400" b="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3F3F3F"/>
                </a:solidFill>
                <a:latin typeface="Calibri"/>
                <a:cs typeface="Calibri"/>
              </a:rPr>
              <a:t>Membrane</a:t>
            </a:r>
            <a:endParaRPr sz="2400" dirty="0">
              <a:latin typeface="Calibri"/>
              <a:cs typeface="Calibri"/>
            </a:endParaRPr>
          </a:p>
          <a:p>
            <a:pPr marL="279400" marR="43180" indent="-228600">
              <a:lnSpc>
                <a:spcPct val="100000"/>
              </a:lnSpc>
            </a:pPr>
            <a:r>
              <a:rPr sz="2400" b="0" spc="75" dirty="0">
                <a:solidFill>
                  <a:srgbClr val="FF0000"/>
                </a:solidFill>
                <a:latin typeface="Calibri"/>
                <a:cs typeface="Calibri"/>
              </a:rPr>
              <a:t>Centriole</a:t>
            </a:r>
            <a:r>
              <a:rPr lang="en-IN" sz="2400" b="0" spc="7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</a:p>
          <a:p>
            <a:pPr marL="279400" marR="43180" indent="-228600">
              <a:lnSpc>
                <a:spcPct val="100000"/>
              </a:lnSpc>
            </a:pPr>
            <a:r>
              <a:rPr lang="en-IN" b="0" spc="85" dirty="0">
                <a:solidFill>
                  <a:srgbClr val="FF0000"/>
                </a:solidFill>
              </a:rPr>
              <a:t>Centrosomes</a:t>
            </a:r>
            <a:endParaRPr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95" dirty="0">
                <a:solidFill>
                  <a:srgbClr val="3F3F3F"/>
                </a:solidFill>
                <a:latin typeface="Calibri"/>
                <a:cs typeface="Calibri"/>
              </a:rPr>
              <a:t>Vacuoles</a:t>
            </a:r>
            <a:r>
              <a:rPr lang="en-IN" sz="2400" b="0" spc="95" dirty="0">
                <a:solidFill>
                  <a:srgbClr val="3F3F3F"/>
                </a:solidFill>
                <a:latin typeface="Calibri"/>
                <a:cs typeface="Calibri"/>
              </a:rPr>
              <a:t>-small, many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75" dirty="0">
                <a:solidFill>
                  <a:srgbClr val="3F3F3F"/>
                </a:solidFill>
                <a:latin typeface="Calibri"/>
                <a:cs typeface="Calibri"/>
              </a:rPr>
              <a:t>Lysosomes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145" dirty="0">
                <a:solidFill>
                  <a:srgbClr val="3F3F3F"/>
                </a:solidFill>
                <a:latin typeface="Calibri"/>
                <a:cs typeface="Calibri"/>
              </a:rPr>
              <a:t>Golgi</a:t>
            </a:r>
            <a:r>
              <a:rPr sz="2400" b="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3F3F3F"/>
                </a:solidFill>
                <a:latin typeface="Calibri"/>
                <a:cs typeface="Calibri"/>
              </a:rPr>
              <a:t>Bodies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60" dirty="0">
                <a:solidFill>
                  <a:srgbClr val="3F3F3F"/>
                </a:solidFill>
                <a:latin typeface="Calibri"/>
                <a:cs typeface="Calibri"/>
              </a:rPr>
              <a:t>Mitochondria</a:t>
            </a:r>
            <a:endParaRPr sz="2400" dirty="0">
              <a:latin typeface="Calibri"/>
              <a:cs typeface="Calibri"/>
            </a:endParaRPr>
          </a:p>
          <a:p>
            <a:pPr marL="279400" marR="431800" indent="-228600">
              <a:lnSpc>
                <a:spcPct val="100000"/>
              </a:lnSpc>
            </a:pPr>
            <a:r>
              <a:rPr sz="2400" b="0" spc="70" dirty="0">
                <a:solidFill>
                  <a:srgbClr val="3F3F3F"/>
                </a:solidFill>
                <a:latin typeface="Calibri"/>
                <a:cs typeface="Calibri"/>
              </a:rPr>
              <a:t>Endoplasmic</a:t>
            </a:r>
            <a:r>
              <a:rPr sz="2400" b="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00" b="0" spc="-5" dirty="0">
                <a:solidFill>
                  <a:srgbClr val="3F3F3F"/>
                </a:solidFill>
                <a:latin typeface="Calibri"/>
                <a:cs typeface="Calibri"/>
              </a:rPr>
              <a:t>Reticulum</a:t>
            </a: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400" b="0" spc="85" dirty="0">
                <a:solidFill>
                  <a:srgbClr val="3F3F3F"/>
                </a:solidFill>
                <a:latin typeface="Calibri"/>
                <a:cs typeface="Calibri"/>
              </a:rPr>
              <a:t>Ribosomes</a:t>
            </a:r>
            <a:endParaRPr lang="en-IN" sz="2400" b="0" spc="85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endParaRPr lang="en-IN" b="0" spc="85" dirty="0">
              <a:solidFill>
                <a:srgbClr val="3F3F3F"/>
              </a:solidFill>
            </a:endParaRPr>
          </a:p>
          <a:p>
            <a:pPr marL="50800">
              <a:lnSpc>
                <a:spcPct val="100000"/>
              </a:lnSpc>
            </a:pPr>
            <a:r>
              <a:rPr lang="en-IN" sz="2400" b="0" spc="85" dirty="0">
                <a:solidFill>
                  <a:srgbClr val="3F3F3F"/>
                </a:solidFill>
                <a:latin typeface="Calibri"/>
                <a:cs typeface="Calibri"/>
              </a:rPr>
              <a:t>Nucleus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57590" y="1141729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2450" y="524509"/>
              <a:ext cx="457200" cy="353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27009" y="524509"/>
              <a:ext cx="751840" cy="353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34129" y="1178560"/>
            <a:ext cx="5135880" cy="5276850"/>
            <a:chOff x="3834129" y="1178560"/>
            <a:chExt cx="5135880" cy="5276850"/>
          </a:xfrm>
        </p:grpSpPr>
        <p:sp>
          <p:nvSpPr>
            <p:cNvPr id="7" name="object 7"/>
            <p:cNvSpPr/>
            <p:nvPr/>
          </p:nvSpPr>
          <p:spPr>
            <a:xfrm>
              <a:off x="3834130" y="1178559"/>
              <a:ext cx="5135880" cy="90170"/>
            </a:xfrm>
            <a:custGeom>
              <a:avLst/>
              <a:gdLst/>
              <a:ahLst/>
              <a:cxnLst/>
              <a:rect l="l" t="t" r="r" b="b"/>
              <a:pathLst>
                <a:path w="5135880" h="90169">
                  <a:moveTo>
                    <a:pt x="513588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5135880" y="90170"/>
                  </a:lnTo>
                  <a:lnTo>
                    <a:pt x="5135880" y="46990"/>
                  </a:lnTo>
                  <a:lnTo>
                    <a:pt x="5135880" y="4318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34129" y="126492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34129" y="13068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34129" y="13500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34129" y="13931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34129" y="14363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4129" y="14782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34129" y="15214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34129" y="156464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34129" y="16078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34129" y="1649730"/>
              <a:ext cx="5135880" cy="48260"/>
            </a:xfrm>
            <a:custGeom>
              <a:avLst/>
              <a:gdLst/>
              <a:ahLst/>
              <a:cxnLst/>
              <a:rect l="l" t="t" r="r" b="b"/>
              <a:pathLst>
                <a:path w="5135880" h="48260">
                  <a:moveTo>
                    <a:pt x="513588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5135880" y="4826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34129" y="16929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34129" y="17360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34129" y="17792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34129" y="182245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34129" y="18643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34129" y="190754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34129" y="19507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34129" y="19939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34129" y="203708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34129" y="20789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34129" y="21221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34129" y="21653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34129" y="22085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34129" y="225171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34129" y="22936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34129" y="23368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34129" y="23799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34129" y="24231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34129" y="24650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34129" y="25082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34129" y="25514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34129" y="25946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34129" y="26377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34129" y="26797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34129" y="27228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34129" y="27660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34129" y="280923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34129" y="28511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34129" y="28943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34129" y="29375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34129" y="29806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34129" y="302387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34129" y="30657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34129" y="31089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34129" y="31521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834129" y="31953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34129" y="32372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34129" y="32804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34129" y="33235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34129" y="33667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34129" y="34099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34129" y="34518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34129" y="34950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34129" y="35382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34129" y="35814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34129" y="362458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4129" y="36664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34129" y="37096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34129" y="37528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34129" y="37960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34129" y="383921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34129" y="38811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34129" y="39243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34129" y="39674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34129" y="401066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34129" y="40525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34129" y="40957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34129" y="41389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34129" y="41821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34129" y="42240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834129" y="42672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34129" y="43103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34129" y="43535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34129" y="43967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834129" y="44386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34129" y="44818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34129" y="45250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34129" y="45681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34129" y="461136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34129" y="46532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34129" y="46964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34129" y="47396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34129" y="478281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34129" y="482600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34129" y="48679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34129" y="49110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34129" y="495426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834129" y="4996180"/>
              <a:ext cx="5135880" cy="48260"/>
            </a:xfrm>
            <a:custGeom>
              <a:avLst/>
              <a:gdLst/>
              <a:ahLst/>
              <a:cxnLst/>
              <a:rect l="l" t="t" r="r" b="b"/>
              <a:pathLst>
                <a:path w="5135880" h="48260">
                  <a:moveTo>
                    <a:pt x="513588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5135880" y="4826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34129" y="504063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834129" y="50825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834129" y="512571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834129" y="51689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834129" y="52108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34129" y="52539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834129" y="529716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34129" y="53403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834129" y="538353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34129" y="54254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834129" y="546861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34129" y="55118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34129" y="55549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34129" y="559816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34129" y="564006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34129" y="56832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834129" y="57264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34129" y="57696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834129" y="581278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834129" y="58547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834129" y="58978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834129" y="59410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834129" y="59842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834129" y="60261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834129" y="60693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834129" y="61125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834129" y="61556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834129" y="6197600"/>
              <a:ext cx="5135880" cy="48260"/>
            </a:xfrm>
            <a:custGeom>
              <a:avLst/>
              <a:gdLst/>
              <a:ahLst/>
              <a:cxnLst/>
              <a:rect l="l" t="t" r="r" b="b"/>
              <a:pathLst>
                <a:path w="5135880" h="48260">
                  <a:moveTo>
                    <a:pt x="513588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5135880" y="4825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834129" y="62407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834129" y="62839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834129" y="63271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834129" y="637031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835399" y="6412230"/>
              <a:ext cx="5133340" cy="43180"/>
            </a:xfrm>
            <a:custGeom>
              <a:avLst/>
              <a:gdLst/>
              <a:ahLst/>
              <a:cxnLst/>
              <a:rect l="l" t="t" r="r" b="b"/>
              <a:pathLst>
                <a:path w="5133340" h="43179">
                  <a:moveTo>
                    <a:pt x="0" y="43180"/>
                  </a:moveTo>
                  <a:lnTo>
                    <a:pt x="0" y="0"/>
                  </a:lnTo>
                  <a:lnTo>
                    <a:pt x="5133340" y="0"/>
                  </a:lnTo>
                  <a:lnTo>
                    <a:pt x="5133340" y="4318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835399" y="1178560"/>
              <a:ext cx="5133340" cy="2362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4269740" y="2217632"/>
            <a:ext cx="4029710" cy="349250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Robert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Hooke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  <a:spcBef>
                <a:spcPts val="66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cell was first discovered by  Robert Hooke in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1665.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He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observed dead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cork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(cork comes  from the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bark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cork oak0  tree)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named the structures  he observed “cells” which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means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room.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220981" y="1643381"/>
            <a:ext cx="3703320" cy="4306570"/>
            <a:chOff x="220981" y="1643381"/>
            <a:chExt cx="3703320" cy="4306570"/>
          </a:xfrm>
        </p:grpSpPr>
        <p:sp>
          <p:nvSpPr>
            <p:cNvPr id="132" name="object 132"/>
            <p:cNvSpPr/>
            <p:nvPr/>
          </p:nvSpPr>
          <p:spPr>
            <a:xfrm>
              <a:off x="266700" y="1689100"/>
              <a:ext cx="1751330" cy="2242820"/>
            </a:xfrm>
            <a:custGeom>
              <a:avLst/>
              <a:gdLst/>
              <a:ahLst/>
              <a:cxnLst/>
              <a:rect l="l" t="t" r="r" b="b"/>
              <a:pathLst>
                <a:path w="1751330" h="2242820">
                  <a:moveTo>
                    <a:pt x="0" y="0"/>
                  </a:moveTo>
                  <a:lnTo>
                    <a:pt x="1751330" y="0"/>
                  </a:lnTo>
                  <a:lnTo>
                    <a:pt x="1751330" y="2242820"/>
                  </a:lnTo>
                  <a:lnTo>
                    <a:pt x="0" y="224282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85750" y="1709420"/>
              <a:ext cx="1711960" cy="2203450"/>
            </a:xfrm>
            <a:custGeom>
              <a:avLst/>
              <a:gdLst/>
              <a:ahLst/>
              <a:cxnLst/>
              <a:rect l="l" t="t" r="r" b="b"/>
              <a:pathLst>
                <a:path w="1711960" h="2203450">
                  <a:moveTo>
                    <a:pt x="1711960" y="0"/>
                  </a:moveTo>
                  <a:lnTo>
                    <a:pt x="0" y="0"/>
                  </a:lnTo>
                  <a:lnTo>
                    <a:pt x="0" y="2203449"/>
                  </a:lnTo>
                  <a:lnTo>
                    <a:pt x="1711960" y="2203449"/>
                  </a:lnTo>
                  <a:lnTo>
                    <a:pt x="1711960" y="0"/>
                  </a:lnTo>
                  <a:close/>
                </a:path>
              </a:pathLst>
            </a:custGeom>
            <a:solidFill>
              <a:srgbClr val="000000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0030" y="1662430"/>
              <a:ext cx="1751330" cy="2242820"/>
            </a:xfrm>
            <a:custGeom>
              <a:avLst/>
              <a:gdLst/>
              <a:ahLst/>
              <a:cxnLst/>
              <a:rect l="l" t="t" r="r" b="b"/>
              <a:pathLst>
                <a:path w="1751330" h="2242820">
                  <a:moveTo>
                    <a:pt x="0" y="0"/>
                  </a:moveTo>
                  <a:lnTo>
                    <a:pt x="1751330" y="0"/>
                  </a:lnTo>
                  <a:lnTo>
                    <a:pt x="1751330" y="2242820"/>
                  </a:lnTo>
                  <a:lnTo>
                    <a:pt x="0" y="224282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7810" y="1681480"/>
              <a:ext cx="1711960" cy="2204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029460" y="3930650"/>
              <a:ext cx="1875789" cy="2000250"/>
            </a:xfrm>
            <a:custGeom>
              <a:avLst/>
              <a:gdLst/>
              <a:ahLst/>
              <a:cxnLst/>
              <a:rect l="l" t="t" r="r" b="b"/>
              <a:pathLst>
                <a:path w="1875789" h="2000250">
                  <a:moveTo>
                    <a:pt x="0" y="0"/>
                  </a:moveTo>
                  <a:lnTo>
                    <a:pt x="1875789" y="0"/>
                  </a:lnTo>
                  <a:lnTo>
                    <a:pt x="1875789" y="2000250"/>
                  </a:lnTo>
                  <a:lnTo>
                    <a:pt x="0" y="200025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48510" y="3950970"/>
              <a:ext cx="1836419" cy="19621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001520" y="3903979"/>
              <a:ext cx="1877060" cy="2000250"/>
            </a:xfrm>
            <a:custGeom>
              <a:avLst/>
              <a:gdLst/>
              <a:ahLst/>
              <a:cxnLst/>
              <a:rect l="l" t="t" r="r" b="b"/>
              <a:pathLst>
                <a:path w="1877060" h="2000250">
                  <a:moveTo>
                    <a:pt x="0" y="0"/>
                  </a:moveTo>
                  <a:lnTo>
                    <a:pt x="1877059" y="0"/>
                  </a:lnTo>
                  <a:lnTo>
                    <a:pt x="1877059" y="2000250"/>
                  </a:lnTo>
                  <a:lnTo>
                    <a:pt x="0" y="200025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020570" y="3923029"/>
              <a:ext cx="1837689" cy="19621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66700" y="3930650"/>
              <a:ext cx="1751330" cy="2000250"/>
            </a:xfrm>
            <a:custGeom>
              <a:avLst/>
              <a:gdLst/>
              <a:ahLst/>
              <a:cxnLst/>
              <a:rect l="l" t="t" r="r" b="b"/>
              <a:pathLst>
                <a:path w="1751330" h="2000250">
                  <a:moveTo>
                    <a:pt x="0" y="0"/>
                  </a:moveTo>
                  <a:lnTo>
                    <a:pt x="1751330" y="0"/>
                  </a:lnTo>
                  <a:lnTo>
                    <a:pt x="1751330" y="2000250"/>
                  </a:lnTo>
                  <a:lnTo>
                    <a:pt x="0" y="200025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5750" y="3950970"/>
              <a:ext cx="1711960" cy="1962150"/>
            </a:xfrm>
            <a:custGeom>
              <a:avLst/>
              <a:gdLst/>
              <a:ahLst/>
              <a:cxnLst/>
              <a:rect l="l" t="t" r="r" b="b"/>
              <a:pathLst>
                <a:path w="1711960" h="1962150">
                  <a:moveTo>
                    <a:pt x="1711960" y="0"/>
                  </a:moveTo>
                  <a:lnTo>
                    <a:pt x="0" y="0"/>
                  </a:lnTo>
                  <a:lnTo>
                    <a:pt x="0" y="1962149"/>
                  </a:lnTo>
                  <a:lnTo>
                    <a:pt x="1711960" y="1962149"/>
                  </a:lnTo>
                  <a:lnTo>
                    <a:pt x="1711960" y="0"/>
                  </a:lnTo>
                  <a:close/>
                </a:path>
              </a:pathLst>
            </a:custGeom>
            <a:solidFill>
              <a:srgbClr val="000000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40030" y="3903979"/>
              <a:ext cx="1751330" cy="2000250"/>
            </a:xfrm>
            <a:custGeom>
              <a:avLst/>
              <a:gdLst/>
              <a:ahLst/>
              <a:cxnLst/>
              <a:rect l="l" t="t" r="r" b="b"/>
              <a:pathLst>
                <a:path w="1751330" h="2000250">
                  <a:moveTo>
                    <a:pt x="0" y="0"/>
                  </a:moveTo>
                  <a:lnTo>
                    <a:pt x="1751330" y="0"/>
                  </a:lnTo>
                  <a:lnTo>
                    <a:pt x="1751330" y="2000250"/>
                  </a:lnTo>
                  <a:lnTo>
                    <a:pt x="0" y="200025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57810" y="3923029"/>
              <a:ext cx="1711960" cy="19621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172970" y="1689100"/>
              <a:ext cx="1565910" cy="2242820"/>
            </a:xfrm>
            <a:custGeom>
              <a:avLst/>
              <a:gdLst/>
              <a:ahLst/>
              <a:cxnLst/>
              <a:rect l="l" t="t" r="r" b="b"/>
              <a:pathLst>
                <a:path w="1565910" h="2242820">
                  <a:moveTo>
                    <a:pt x="0" y="0"/>
                  </a:moveTo>
                  <a:lnTo>
                    <a:pt x="1565909" y="0"/>
                  </a:lnTo>
                  <a:lnTo>
                    <a:pt x="1565909" y="2242820"/>
                  </a:lnTo>
                  <a:lnTo>
                    <a:pt x="0" y="224282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192020" y="1708150"/>
              <a:ext cx="1527810" cy="2204720"/>
            </a:xfrm>
            <a:custGeom>
              <a:avLst/>
              <a:gdLst/>
              <a:ahLst/>
              <a:cxnLst/>
              <a:rect l="l" t="t" r="r" b="b"/>
              <a:pathLst>
                <a:path w="1527810" h="2204720">
                  <a:moveTo>
                    <a:pt x="1527809" y="0"/>
                  </a:moveTo>
                  <a:lnTo>
                    <a:pt x="0" y="0"/>
                  </a:lnTo>
                  <a:lnTo>
                    <a:pt x="0" y="2204720"/>
                  </a:lnTo>
                  <a:lnTo>
                    <a:pt x="1527809" y="2204720"/>
                  </a:lnTo>
                  <a:lnTo>
                    <a:pt x="1527809" y="0"/>
                  </a:lnTo>
                  <a:close/>
                </a:path>
              </a:pathLst>
            </a:custGeom>
            <a:solidFill>
              <a:srgbClr val="7F7F7F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146300" y="1662430"/>
              <a:ext cx="1565910" cy="2242820"/>
            </a:xfrm>
            <a:custGeom>
              <a:avLst/>
              <a:gdLst/>
              <a:ahLst/>
              <a:cxnLst/>
              <a:rect l="l" t="t" r="r" b="b"/>
              <a:pathLst>
                <a:path w="1565910" h="2242820">
                  <a:moveTo>
                    <a:pt x="0" y="0"/>
                  </a:moveTo>
                  <a:lnTo>
                    <a:pt x="1565910" y="0"/>
                  </a:lnTo>
                  <a:lnTo>
                    <a:pt x="1565910" y="2242820"/>
                  </a:lnTo>
                  <a:lnTo>
                    <a:pt x="0" y="224282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165350" y="1681480"/>
              <a:ext cx="1526539" cy="22047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8735059" y="129667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34129" y="1178560"/>
            <a:ext cx="5135880" cy="5276850"/>
            <a:chOff x="3834129" y="1178560"/>
            <a:chExt cx="5135880" cy="5276850"/>
          </a:xfrm>
        </p:grpSpPr>
        <p:sp>
          <p:nvSpPr>
            <p:cNvPr id="3" name="object 3"/>
            <p:cNvSpPr/>
            <p:nvPr/>
          </p:nvSpPr>
          <p:spPr>
            <a:xfrm>
              <a:off x="3834130" y="1178559"/>
              <a:ext cx="5135880" cy="90170"/>
            </a:xfrm>
            <a:custGeom>
              <a:avLst/>
              <a:gdLst/>
              <a:ahLst/>
              <a:cxnLst/>
              <a:rect l="l" t="t" r="r" b="b"/>
              <a:pathLst>
                <a:path w="5135880" h="90169">
                  <a:moveTo>
                    <a:pt x="513588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5135880" y="90170"/>
                  </a:lnTo>
                  <a:lnTo>
                    <a:pt x="5135880" y="46990"/>
                  </a:lnTo>
                  <a:lnTo>
                    <a:pt x="5135880" y="4318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34129" y="126492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34129" y="13068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34129" y="13500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34129" y="13931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34129" y="14363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34129" y="14782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34129" y="15214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34129" y="156464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90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34129" y="16078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4129" y="1649730"/>
              <a:ext cx="5135880" cy="48260"/>
            </a:xfrm>
            <a:custGeom>
              <a:avLst/>
              <a:gdLst/>
              <a:ahLst/>
              <a:cxnLst/>
              <a:rect l="l" t="t" r="r" b="b"/>
              <a:pathLst>
                <a:path w="5135880" h="48260">
                  <a:moveTo>
                    <a:pt x="513588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5135880" y="4826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34129" y="16929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34129" y="17360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34129" y="17792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34129" y="182245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34129" y="18643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34129" y="190754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34129" y="19507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34129" y="19939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34129" y="203708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34129" y="20789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34129" y="21221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34129" y="21653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34129" y="22085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34129" y="225171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34129" y="22936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34129" y="23368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34129" y="23799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34129" y="24231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34129" y="24650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34129" y="25082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34129" y="25514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34129" y="25946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34129" y="263779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34129" y="26797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34129" y="27228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34129" y="27660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34129" y="280923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34129" y="28511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34129" y="28943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34129" y="29375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34129" y="29806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34129" y="302387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19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34129" y="30657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34129" y="31089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34129" y="31521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34129" y="31953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834129" y="32372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834129" y="32804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34129" y="33235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834129" y="33667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34129" y="34099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34129" y="34518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34129" y="34950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834129" y="35382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34129" y="35814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34129" y="362458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34129" y="36664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34129" y="37096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34129" y="37528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34129" y="37960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4129" y="383921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834129" y="38811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834129" y="39243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34129" y="39674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34129" y="401066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34129" y="405257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34129" y="40957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34129" y="41389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34129" y="41821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34129" y="422402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34129" y="42672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34129" y="43103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34129" y="43535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34129" y="43967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834129" y="44386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34129" y="44818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34129" y="45250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834129" y="45681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834129" y="461136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34129" y="46532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834129" y="46964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34129" y="47396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34129" y="478281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34129" y="482600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34129" y="48679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34129" y="49110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834129" y="495426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834129" y="4996180"/>
              <a:ext cx="5135880" cy="48260"/>
            </a:xfrm>
            <a:custGeom>
              <a:avLst/>
              <a:gdLst/>
              <a:ahLst/>
              <a:cxnLst/>
              <a:rect l="l" t="t" r="r" b="b"/>
              <a:pathLst>
                <a:path w="5135880" h="48260">
                  <a:moveTo>
                    <a:pt x="513588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5135880" y="4826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34129" y="504063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34129" y="50825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34129" y="512571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834129" y="51689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834129" y="52108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834129" y="52539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834129" y="529716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834129" y="53403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834129" y="538353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834129" y="54254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834129" y="546861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34129" y="55118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834129" y="55549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34129" y="5598160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834129" y="564006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834129" y="56832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34129" y="57264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34129" y="57696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834129" y="581278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5135880" y="4572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834129" y="585470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834129" y="58978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834129" y="59410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834129" y="59842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834129" y="602615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834129" y="606933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834129" y="611251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834129" y="615568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834129" y="6197600"/>
              <a:ext cx="5135880" cy="48260"/>
            </a:xfrm>
            <a:custGeom>
              <a:avLst/>
              <a:gdLst/>
              <a:ahLst/>
              <a:cxnLst/>
              <a:rect l="l" t="t" r="r" b="b"/>
              <a:pathLst>
                <a:path w="5135880" h="48260">
                  <a:moveTo>
                    <a:pt x="5135880" y="0"/>
                  </a:moveTo>
                  <a:lnTo>
                    <a:pt x="0" y="0"/>
                  </a:lnTo>
                  <a:lnTo>
                    <a:pt x="0" y="48259"/>
                  </a:lnTo>
                  <a:lnTo>
                    <a:pt x="5135880" y="4825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834129" y="624078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834129" y="6283960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5135880" y="4698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834129" y="6327139"/>
              <a:ext cx="5135880" cy="46990"/>
            </a:xfrm>
            <a:custGeom>
              <a:avLst/>
              <a:gdLst/>
              <a:ahLst/>
              <a:cxnLst/>
              <a:rect l="l" t="t" r="r" b="b"/>
              <a:pathLst>
                <a:path w="5135880" h="46989">
                  <a:moveTo>
                    <a:pt x="513588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5135880" y="46990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834129" y="6370319"/>
              <a:ext cx="5135880" cy="45720"/>
            </a:xfrm>
            <a:custGeom>
              <a:avLst/>
              <a:gdLst/>
              <a:ahLst/>
              <a:cxnLst/>
              <a:rect l="l" t="t" r="r" b="b"/>
              <a:pathLst>
                <a:path w="5135880" h="45720">
                  <a:moveTo>
                    <a:pt x="513588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5135880" y="45719"/>
                  </a:lnTo>
                  <a:lnTo>
                    <a:pt x="513588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835399" y="6412230"/>
              <a:ext cx="5133340" cy="43180"/>
            </a:xfrm>
            <a:custGeom>
              <a:avLst/>
              <a:gdLst/>
              <a:ahLst/>
              <a:cxnLst/>
              <a:rect l="l" t="t" r="r" b="b"/>
              <a:pathLst>
                <a:path w="5133340" h="43179">
                  <a:moveTo>
                    <a:pt x="0" y="43180"/>
                  </a:moveTo>
                  <a:lnTo>
                    <a:pt x="0" y="0"/>
                  </a:lnTo>
                  <a:lnTo>
                    <a:pt x="5133340" y="0"/>
                  </a:lnTo>
                  <a:lnTo>
                    <a:pt x="5133340" y="43180"/>
                  </a:lnTo>
                  <a:lnTo>
                    <a:pt x="0" y="4318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835399" y="1178560"/>
              <a:ext cx="5133340" cy="2362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4269740" y="1504950"/>
            <a:ext cx="367792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</a:rPr>
              <a:t>Theodor Schwann  Matthias Jakob</a:t>
            </a:r>
            <a:r>
              <a:rPr sz="2800" spc="-7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Schleiden  Rudolf</a:t>
            </a:r>
            <a:r>
              <a:rPr sz="2800" spc="-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Virchow</a:t>
            </a:r>
            <a:endParaRPr sz="2800"/>
          </a:p>
        </p:txBody>
      </p:sp>
      <p:sp>
        <p:nvSpPr>
          <p:cNvPr id="127" name="object 127"/>
          <p:cNvSpPr txBox="1"/>
          <p:nvPr/>
        </p:nvSpPr>
        <p:spPr>
          <a:xfrm>
            <a:off x="4269740" y="2868930"/>
            <a:ext cx="399859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1839, Schwann and Schleiden suggested  that cells were the basic unit of life.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269740" y="3726180"/>
            <a:ext cx="3954145" cy="93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1858, Rudolf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Virchow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concluded that all  cells come from pre-existing cells, thus  completing the classical cell theory.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269740" y="4886959"/>
            <a:ext cx="4025265" cy="929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Theodor Schwann, Matthias Jakob  Schleiden, and Rudolf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Virchow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are credited  with developing cell theory.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19050" y="1220469"/>
            <a:ext cx="3834129" cy="5313680"/>
            <a:chOff x="19050" y="1220469"/>
            <a:chExt cx="3834129" cy="5313680"/>
          </a:xfrm>
        </p:grpSpPr>
        <p:sp>
          <p:nvSpPr>
            <p:cNvPr id="131" name="object 131"/>
            <p:cNvSpPr/>
            <p:nvPr/>
          </p:nvSpPr>
          <p:spPr>
            <a:xfrm>
              <a:off x="2015489" y="3416299"/>
              <a:ext cx="1837689" cy="2146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800" y="3385819"/>
              <a:ext cx="1837689" cy="26695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9050" y="5999479"/>
              <a:ext cx="2071370" cy="5346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8019" y="1220469"/>
              <a:ext cx="2705100" cy="18478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8735059" y="129667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642619" y="6089650"/>
            <a:ext cx="859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852929" y="5509259"/>
            <a:ext cx="2072640" cy="530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2477770" y="5598159"/>
            <a:ext cx="9188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50850" y="2962910"/>
            <a:ext cx="2998470" cy="5295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1628139" y="3050540"/>
            <a:ext cx="785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Virchow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610" y="1178560"/>
            <a:ext cx="4230370" cy="5275580"/>
            <a:chOff x="181610" y="1178560"/>
            <a:chExt cx="4230370" cy="5275580"/>
          </a:xfrm>
        </p:grpSpPr>
        <p:sp>
          <p:nvSpPr>
            <p:cNvPr id="3" name="object 3"/>
            <p:cNvSpPr/>
            <p:nvPr/>
          </p:nvSpPr>
          <p:spPr>
            <a:xfrm>
              <a:off x="181610" y="1178559"/>
              <a:ext cx="4230370" cy="90170"/>
            </a:xfrm>
            <a:custGeom>
              <a:avLst/>
              <a:gdLst/>
              <a:ahLst/>
              <a:cxnLst/>
              <a:rect l="l" t="t" r="r" b="b"/>
              <a:pathLst>
                <a:path w="4230370" h="90169">
                  <a:moveTo>
                    <a:pt x="42303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4230370" y="90170"/>
                  </a:lnTo>
                  <a:lnTo>
                    <a:pt x="4230370" y="46990"/>
                  </a:lnTo>
                  <a:lnTo>
                    <a:pt x="4230370" y="4318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610" y="12649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610" y="13068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10" y="1350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610" y="13931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10" y="143510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59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610" y="14782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10" y="15214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610" y="15646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10" y="16078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610" y="1649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10" y="16929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610" y="17360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610" y="17792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610" y="182245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10" y="1864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610" y="19075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610" y="19507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610" y="19939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10" y="20358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610" y="20789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610" y="21221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610" y="2165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610" y="2207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610" y="22504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610" y="22936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610" y="2336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610" y="2379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610" y="24218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610" y="24650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610" y="2508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610" y="25514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610" y="25933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610" y="26365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10" y="26797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610" y="2722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610" y="276606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610" y="28079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610" y="28511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1610" y="28943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610" y="2937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610" y="298068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1610" y="30226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610" y="3065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1610" y="31089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610" y="31508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610" y="31940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32372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1610" y="32804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610" y="33235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610" y="33655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1610" y="34086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610" y="34518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1610" y="34950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1610" y="35382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610" y="35801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610" y="36233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1610" y="36664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610" y="370967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610" y="37515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610" y="37947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610" y="38379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610" y="38811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1610" y="39230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1610" y="39662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1610" y="40093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1610" y="40525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610" y="409448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60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1610" y="41376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1610" y="41808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1610" y="42240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1610" y="42672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1610" y="43091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610" y="43522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1610" y="43954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1610" y="44386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1610" y="44818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610" y="45237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1610" y="45669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1610" y="46101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1610" y="4652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610" y="46951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1610" y="47383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1610" y="47815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1610" y="4824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1610" y="48666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610" y="49098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610" y="49530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1610" y="49961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610" y="5039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1610" y="50812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610" y="51244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1610" y="51676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1610" y="521081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1610" y="52527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610" y="52959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610" y="53390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610" y="5382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1610" y="542543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1610" y="5467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1610" y="55105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1610" y="55537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1610" y="55968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1610" y="5638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1610" y="5681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1610" y="57251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1610" y="57683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610" y="5810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1610" y="58534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1610" y="58966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1610" y="59397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1610" y="598296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1610" y="6024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1610" y="60680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610" y="61112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1610" y="61544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1610" y="61976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610" y="6239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610" y="62826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610" y="63258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1610" y="6367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1610" y="6410960"/>
              <a:ext cx="4229100" cy="43180"/>
            </a:xfrm>
            <a:custGeom>
              <a:avLst/>
              <a:gdLst/>
              <a:ahLst/>
              <a:cxnLst/>
              <a:rect l="l" t="t" r="r" b="b"/>
              <a:pathLst>
                <a:path w="4229100" h="43179">
                  <a:moveTo>
                    <a:pt x="0" y="0"/>
                  </a:moveTo>
                  <a:lnTo>
                    <a:pt x="4229100" y="0"/>
                  </a:lnTo>
                  <a:lnTo>
                    <a:pt x="4229100" y="43179"/>
                  </a:lnTo>
                  <a:lnTo>
                    <a:pt x="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2880" y="1178560"/>
              <a:ext cx="4229100" cy="22364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496569" y="1931670"/>
            <a:ext cx="339344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Traditional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rules of the 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Theory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611370" y="2425700"/>
            <a:ext cx="4102100" cy="3002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496569" y="2854959"/>
            <a:ext cx="3453129" cy="27571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54965" marR="194945" indent="-342900">
              <a:lnSpc>
                <a:spcPct val="101400"/>
              </a:lnSpc>
              <a:spcBef>
                <a:spcPts val="60"/>
              </a:spcBef>
              <a:buClr>
                <a:srgbClr val="F98615"/>
              </a:buClr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All life forms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are made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from one or more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cells.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01699"/>
              </a:lnSpc>
              <a:spcBef>
                <a:spcPts val="2000"/>
              </a:spcBef>
              <a:buClr>
                <a:srgbClr val="F98615"/>
              </a:buClr>
              <a:buAutoNum type="arabicPeriod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Cells only arise from pre-  existing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cells.</a:t>
            </a:r>
            <a:endParaRPr sz="2400">
              <a:latin typeface="Calibri"/>
              <a:cs typeface="Calibri"/>
            </a:endParaRPr>
          </a:p>
          <a:p>
            <a:pPr marL="354965" marR="310515" indent="-342900">
              <a:lnSpc>
                <a:spcPct val="101400"/>
              </a:lnSpc>
              <a:spcBef>
                <a:spcPts val="2010"/>
              </a:spcBef>
              <a:buClr>
                <a:srgbClr val="F98615"/>
              </a:buClr>
              <a:buAutoNum type="arabicPeriod"/>
              <a:tabLst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cell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the smallest  form of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life.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735059" y="129667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610" y="1178560"/>
            <a:ext cx="4230370" cy="5275580"/>
            <a:chOff x="181610" y="1178560"/>
            <a:chExt cx="4230370" cy="5275580"/>
          </a:xfrm>
        </p:grpSpPr>
        <p:sp>
          <p:nvSpPr>
            <p:cNvPr id="3" name="object 3"/>
            <p:cNvSpPr/>
            <p:nvPr/>
          </p:nvSpPr>
          <p:spPr>
            <a:xfrm>
              <a:off x="181610" y="1178559"/>
              <a:ext cx="4230370" cy="90170"/>
            </a:xfrm>
            <a:custGeom>
              <a:avLst/>
              <a:gdLst/>
              <a:ahLst/>
              <a:cxnLst/>
              <a:rect l="l" t="t" r="r" b="b"/>
              <a:pathLst>
                <a:path w="4230370" h="90169">
                  <a:moveTo>
                    <a:pt x="42303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4230370" y="90170"/>
                  </a:lnTo>
                  <a:lnTo>
                    <a:pt x="4230370" y="46990"/>
                  </a:lnTo>
                  <a:lnTo>
                    <a:pt x="4230370" y="4318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610" y="12649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610" y="13068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10" y="1350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610" y="13931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10" y="143510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59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610" y="14782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10" y="15214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610" y="15646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10" y="16078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610" y="1649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10" y="16929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610" y="17360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610" y="17792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610" y="182245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10" y="1864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610" y="19075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610" y="19507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610" y="19939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10" y="20358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610" y="20789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610" y="21221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610" y="2165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610" y="2207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610" y="22504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610" y="22936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610" y="2336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610" y="2379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610" y="24218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610" y="24650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610" y="2508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610" y="25514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610" y="25933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610" y="26365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10" y="26797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610" y="2722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610" y="276606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610" y="28079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610" y="28511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1610" y="28943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610" y="2937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610" y="298068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1610" y="30226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610" y="3065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1610" y="31089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610" y="31508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610" y="31940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32372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1610" y="32804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610" y="33235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610" y="33655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1610" y="34086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610" y="34518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1610" y="34950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1610" y="35382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610" y="35801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610" y="36233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1610" y="36664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610" y="370967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610" y="37515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610" y="37947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610" y="38379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610" y="38811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1610" y="39230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1610" y="39662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1610" y="40093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1610" y="40525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610" y="409448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60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1610" y="41376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1610" y="41808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1610" y="42240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1610" y="42672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1610" y="43091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610" y="43522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1610" y="43954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1610" y="44386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1610" y="44818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610" y="45237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1610" y="45669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1610" y="46101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1610" y="4652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610" y="46951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1610" y="47383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1610" y="47815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1610" y="4824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1610" y="48666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610" y="49098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610" y="49530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1610" y="49961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610" y="5039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1610" y="50812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610" y="51244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1610" y="51676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1610" y="521081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1610" y="52527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610" y="52959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610" y="53390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610" y="5382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1610" y="542543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1610" y="5467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1610" y="55105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1610" y="55537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1610" y="55968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1610" y="5638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1610" y="5681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1610" y="57251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1610" y="57683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610" y="5810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1610" y="58534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1610" y="58966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1610" y="59397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1610" y="598296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1610" y="6024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1610" y="60680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610" y="61112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1610" y="61544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1610" y="61976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610" y="6239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610" y="62826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610" y="63258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1610" y="6367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1610" y="6410960"/>
              <a:ext cx="4229100" cy="43180"/>
            </a:xfrm>
            <a:custGeom>
              <a:avLst/>
              <a:gdLst/>
              <a:ahLst/>
              <a:cxnLst/>
              <a:rect l="l" t="t" r="r" b="b"/>
              <a:pathLst>
                <a:path w="4229100" h="43179">
                  <a:moveTo>
                    <a:pt x="0" y="0"/>
                  </a:moveTo>
                  <a:lnTo>
                    <a:pt x="4229100" y="0"/>
                  </a:lnTo>
                  <a:lnTo>
                    <a:pt x="4229100" y="43179"/>
                  </a:lnTo>
                  <a:lnTo>
                    <a:pt x="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2880" y="1178560"/>
              <a:ext cx="4229100" cy="22364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496569" y="1339850"/>
            <a:ext cx="29724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Modern rules of</a:t>
            </a:r>
            <a:r>
              <a:rPr sz="2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Cell Theory </a:t>
            </a:r>
            <a:r>
              <a:rPr sz="2800" dirty="0">
                <a:solidFill>
                  <a:srgbClr val="FFFFFF"/>
                </a:solidFill>
              </a:rPr>
              <a:t>—</a:t>
            </a:r>
            <a:r>
              <a:rPr sz="2800" spc="-1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46709" y="2284729"/>
            <a:ext cx="3714115" cy="353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165" indent="-457200">
              <a:lnSpc>
                <a:spcPct val="100000"/>
              </a:lnSpc>
              <a:spcBef>
                <a:spcPts val="100"/>
              </a:spcBef>
              <a:buClr>
                <a:srgbClr val="FABF1D"/>
              </a:buClr>
              <a:buSzPct val="90000"/>
              <a:buFont typeface="Calibri"/>
              <a:buAutoNum type="arabicPlain"/>
              <a:tabLst>
                <a:tab pos="521334" algn="l"/>
                <a:tab pos="521970" algn="l"/>
              </a:tabLst>
            </a:pPr>
            <a:r>
              <a:rPr dirty="0"/>
              <a:t>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All known living things are  made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up 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cells.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organisms  are made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one or more  cells.</a:t>
            </a:r>
            <a:endParaRPr sz="2000">
              <a:latin typeface="Calibri"/>
              <a:cs typeface="Calibri"/>
            </a:endParaRPr>
          </a:p>
          <a:p>
            <a:pPr marL="469900" marR="560705" indent="-457200">
              <a:lnSpc>
                <a:spcPct val="100000"/>
              </a:lnSpc>
              <a:spcBef>
                <a:spcPts val="1800"/>
              </a:spcBef>
              <a:buClr>
                <a:srgbClr val="FABF1D"/>
              </a:buClr>
              <a:buAutoNum type="arabicPlain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cell is structural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functional unit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all living  things.</a:t>
            </a: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FABF1D"/>
              </a:buClr>
              <a:buAutoNum type="arabicPlain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All cells come from pre-existing  cells by division.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(Spontaneous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Generation does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occur).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735059" y="129667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611370" y="2251710"/>
            <a:ext cx="4102100" cy="3056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610" y="1178560"/>
            <a:ext cx="4230370" cy="5275580"/>
            <a:chOff x="181610" y="1178560"/>
            <a:chExt cx="4230370" cy="5275580"/>
          </a:xfrm>
        </p:grpSpPr>
        <p:sp>
          <p:nvSpPr>
            <p:cNvPr id="3" name="object 3"/>
            <p:cNvSpPr/>
            <p:nvPr/>
          </p:nvSpPr>
          <p:spPr>
            <a:xfrm>
              <a:off x="181610" y="1178559"/>
              <a:ext cx="4230370" cy="90170"/>
            </a:xfrm>
            <a:custGeom>
              <a:avLst/>
              <a:gdLst/>
              <a:ahLst/>
              <a:cxnLst/>
              <a:rect l="l" t="t" r="r" b="b"/>
              <a:pathLst>
                <a:path w="4230370" h="90169">
                  <a:moveTo>
                    <a:pt x="4230370" y="0"/>
                  </a:moveTo>
                  <a:lnTo>
                    <a:pt x="0" y="0"/>
                  </a:lnTo>
                  <a:lnTo>
                    <a:pt x="0" y="43180"/>
                  </a:lnTo>
                  <a:lnTo>
                    <a:pt x="0" y="46990"/>
                  </a:lnTo>
                  <a:lnTo>
                    <a:pt x="0" y="90170"/>
                  </a:lnTo>
                  <a:lnTo>
                    <a:pt x="4230370" y="90170"/>
                  </a:lnTo>
                  <a:lnTo>
                    <a:pt x="4230370" y="46990"/>
                  </a:lnTo>
                  <a:lnTo>
                    <a:pt x="4230370" y="4318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1610" y="12649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1610" y="13068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1610" y="1350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1610" y="13931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10" y="143510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59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610" y="14782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10" y="15214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610" y="15646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90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10" y="16078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610" y="1649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10" y="16929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610" y="17360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610" y="17792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610" y="182245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10" y="1864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610" y="19075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610" y="19507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610" y="19939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10" y="20358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610" y="20789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610" y="21221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610" y="2165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610" y="2207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610" y="22504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610" y="22936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610" y="2336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610" y="2379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610" y="242189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610" y="24650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610" y="2508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610" y="25514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610" y="259334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610" y="26365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10" y="26797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610" y="2722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610" y="276606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610" y="28079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610" y="28511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1610" y="28943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610" y="2937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610" y="298068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19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1610" y="30226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610" y="3065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1610" y="31089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610" y="31508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610" y="31940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32372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1610" y="32804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610" y="33235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610" y="33655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1610" y="34086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610" y="34518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1610" y="34950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1610" y="353822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610" y="35801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610" y="36233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1610" y="36664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610" y="370967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610" y="37515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610" y="37947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610" y="38379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610" y="38811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1610" y="39230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1610" y="39662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1610" y="40093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1610" y="40525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610" y="4094480"/>
              <a:ext cx="4230370" cy="48260"/>
            </a:xfrm>
            <a:custGeom>
              <a:avLst/>
              <a:gdLst/>
              <a:ahLst/>
              <a:cxnLst/>
              <a:rect l="l" t="t" r="r" b="b"/>
              <a:pathLst>
                <a:path w="4230370" h="48260">
                  <a:moveTo>
                    <a:pt x="423037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4230370" y="4826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1610" y="41376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1610" y="41808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1610" y="422402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1610" y="42672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1610" y="43091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610" y="43522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1610" y="439547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1610" y="44386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1610" y="448183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610" y="45237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1610" y="45669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1610" y="46101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1610" y="46520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610" y="46951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1610" y="47383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1610" y="47815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1610" y="48247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1610" y="48666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610" y="49098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610" y="49530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1610" y="49961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610" y="50393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1610" y="50812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610" y="51244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1610" y="51676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1610" y="521081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1610" y="52527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610" y="52959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610" y="53390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610" y="53822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1610" y="542543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1610" y="54673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1610" y="55105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1610" y="55537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1610" y="55968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1610" y="563880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1610" y="56819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1610" y="57251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1610" y="57683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610" y="581025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1610" y="585343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1610" y="58966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1610" y="59397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1610" y="5982969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4230370" y="4571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1610" y="60248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1610" y="606806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610" y="611123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1610" y="615441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1610" y="6197600"/>
              <a:ext cx="4230370" cy="45720"/>
            </a:xfrm>
            <a:custGeom>
              <a:avLst/>
              <a:gdLst/>
              <a:ahLst/>
              <a:cxnLst/>
              <a:rect l="l" t="t" r="r" b="b"/>
              <a:pathLst>
                <a:path w="4230370" h="45720">
                  <a:moveTo>
                    <a:pt x="423037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4230370" y="4572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610" y="623951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610" y="628268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610" y="6325869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89"/>
                  </a:lnTo>
                  <a:lnTo>
                    <a:pt x="4230370" y="46989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1610" y="6367780"/>
              <a:ext cx="4230370" cy="46990"/>
            </a:xfrm>
            <a:custGeom>
              <a:avLst/>
              <a:gdLst/>
              <a:ahLst/>
              <a:cxnLst/>
              <a:rect l="l" t="t" r="r" b="b"/>
              <a:pathLst>
                <a:path w="4230370" h="46989">
                  <a:moveTo>
                    <a:pt x="423037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4230370" y="46990"/>
                  </a:lnTo>
                  <a:lnTo>
                    <a:pt x="423037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1610" y="6410960"/>
              <a:ext cx="4229100" cy="43180"/>
            </a:xfrm>
            <a:custGeom>
              <a:avLst/>
              <a:gdLst/>
              <a:ahLst/>
              <a:cxnLst/>
              <a:rect l="l" t="t" r="r" b="b"/>
              <a:pathLst>
                <a:path w="4229100" h="43179">
                  <a:moveTo>
                    <a:pt x="0" y="0"/>
                  </a:moveTo>
                  <a:lnTo>
                    <a:pt x="4229100" y="0"/>
                  </a:lnTo>
                  <a:lnTo>
                    <a:pt x="4229100" y="43179"/>
                  </a:lnTo>
                  <a:lnTo>
                    <a:pt x="0" y="43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2880" y="1178560"/>
              <a:ext cx="4229100" cy="22364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496569" y="1339850"/>
            <a:ext cx="297243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Modern rules of</a:t>
            </a:r>
            <a:r>
              <a:rPr sz="28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Cell Theory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46709" y="2284729"/>
            <a:ext cx="3608704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9370" indent="-457200">
              <a:lnSpc>
                <a:spcPct val="100000"/>
              </a:lnSpc>
              <a:spcBef>
                <a:spcPts val="100"/>
              </a:spcBef>
              <a:buClr>
                <a:srgbClr val="FABF1D"/>
              </a:buClr>
              <a:buAutoNum type="arabicPlain" startAt="4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Cells contains hereditary  information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(DNA)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which is  passed from cell to cell during  cell division.</a:t>
            </a:r>
            <a:endParaRPr sz="2000">
              <a:latin typeface="Calibri"/>
              <a:cs typeface="Calibri"/>
            </a:endParaRPr>
          </a:p>
          <a:p>
            <a:pPr marL="469900" marR="24765" indent="-457200">
              <a:lnSpc>
                <a:spcPct val="100000"/>
              </a:lnSpc>
              <a:spcBef>
                <a:spcPts val="1200"/>
              </a:spcBef>
              <a:buClr>
                <a:srgbClr val="FABF1D"/>
              </a:buClr>
              <a:buAutoNum type="arabicPlain" startAt="4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All cells are basically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same  in chemical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composition.</a:t>
            </a: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200"/>
              </a:spcBef>
              <a:buClr>
                <a:srgbClr val="FABF1D"/>
              </a:buClr>
              <a:buAutoNum type="arabicPlain" startAt="4"/>
              <a:tabLst>
                <a:tab pos="469265" algn="l"/>
                <a:tab pos="4699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All energy flow (metabolism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biochemistry)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life occurs  within cells.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735059" y="129667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611370" y="2251710"/>
            <a:ext cx="4102100" cy="3056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2450" y="524509"/>
              <a:ext cx="457200" cy="353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27009" y="524509"/>
              <a:ext cx="751840" cy="3530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81610" y="333147"/>
            <a:ext cx="8789670" cy="6123940"/>
            <a:chOff x="181610" y="333147"/>
            <a:chExt cx="8789670" cy="6123940"/>
          </a:xfrm>
        </p:grpSpPr>
        <p:sp>
          <p:nvSpPr>
            <p:cNvPr id="7" name="object 7"/>
            <p:cNvSpPr/>
            <p:nvPr/>
          </p:nvSpPr>
          <p:spPr>
            <a:xfrm>
              <a:off x="181610" y="3280409"/>
              <a:ext cx="8789670" cy="53340"/>
            </a:xfrm>
            <a:custGeom>
              <a:avLst/>
              <a:gdLst/>
              <a:ahLst/>
              <a:cxnLst/>
              <a:rect l="l" t="t" r="r" b="b"/>
              <a:pathLst>
                <a:path w="8789669" h="53339">
                  <a:moveTo>
                    <a:pt x="878967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0" y="27940"/>
                  </a:lnTo>
                  <a:lnTo>
                    <a:pt x="0" y="53340"/>
                  </a:lnTo>
                  <a:lnTo>
                    <a:pt x="8789670" y="53340"/>
                  </a:lnTo>
                  <a:lnTo>
                    <a:pt x="8789670" y="27940"/>
                  </a:lnTo>
                  <a:lnTo>
                    <a:pt x="8789670" y="2540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53A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1610" y="333121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63B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1610" y="335787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63C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610" y="338327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73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1610" y="340867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83E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10" y="343534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83F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610" y="346074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940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1610" y="348614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A41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1610" y="351282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A42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610" y="353822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B43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1610" y="35648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C44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610" y="35902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C45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610" y="361568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D4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610" y="364236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E47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610" y="366776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E4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1610" y="369316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F49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1610" y="371856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2F4A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610" y="374523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04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610" y="377063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14C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610" y="379603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14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1610" y="382270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3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610" y="384810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34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1610" y="38747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35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1610" y="39001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45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610" y="392556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55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610" y="39522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553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610" y="39776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654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1610" y="400303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755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1610" y="402971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756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610" y="405511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85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10" y="408051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958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1610" y="410591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95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1610" y="413258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A5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1610" y="415798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A5B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610" y="418338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B5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1610" y="421005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C5D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1610" y="423545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C5E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610" y="42621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D5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1610" y="42875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E6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1610" y="431291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E6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1610" y="43395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3F6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610" y="43649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06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1610" y="439038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06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1610" y="441706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166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1610" y="444246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26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610" y="446786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267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1610" y="449326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368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1610" y="451993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369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1610" y="454533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46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1610" y="457073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56B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1610" y="459740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56C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1610" y="462280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66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1610" y="46494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76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1610" y="46748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76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1610" y="470026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87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1610" y="47269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97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610" y="47523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97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610" y="477773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A7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1610" y="480441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B7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1610" y="482981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B7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1610" y="485521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C7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1610" y="488061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D77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1610" y="490728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D78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610" y="493268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E79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1610" y="495935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E7A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1610" y="498475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4F7B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1610" y="501015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07C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1610" y="50368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07D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1610" y="50622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17E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1610" y="508761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27F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1610" y="51142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28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1610" y="51396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38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81610" y="516508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48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1610" y="519176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4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1610" y="521716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584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1610" y="524256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68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81610" y="526923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686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1610" y="529463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78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1610" y="532003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788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1610" y="534670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88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1610" y="537210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98A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1610" y="539750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98B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1610" y="54241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A8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1610" y="54495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B8D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1610" y="547496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B8E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1610" y="55016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C8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1610" y="55270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D9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610" y="555243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D9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1610" y="557911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E9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1610" y="560451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F9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1610" y="562991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5F9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1610" y="565658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09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1610" y="568198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19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1610" y="570738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19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1610" y="573405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299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1610" y="575945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299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1610" y="578485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39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1610" y="58115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49B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1610" y="583691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49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1610" y="586231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69D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1610" y="58889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69E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1610" y="591438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69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1610" y="593978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7A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610" y="596646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8A1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1610" y="599186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8A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1610" y="601726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9A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1610" y="604393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AA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1610" y="606933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AA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1610" y="609473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BA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1610" y="612140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BA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1610" y="614680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CA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1610" y="617220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DA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1610" y="61988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DA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1610" y="622426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EAB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1610" y="62509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FAC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1610" y="62763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6FAD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1610" y="6301739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8789670" y="2794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70AE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1610" y="6327139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8789670" y="29210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71AF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1610" y="635381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71B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1610" y="6379210"/>
              <a:ext cx="8789670" cy="27940"/>
            </a:xfrm>
            <a:custGeom>
              <a:avLst/>
              <a:gdLst/>
              <a:ahLst/>
              <a:cxnLst/>
              <a:rect l="l" t="t" r="r" b="b"/>
              <a:pathLst>
                <a:path w="8789670" h="27939">
                  <a:moveTo>
                    <a:pt x="8789670" y="0"/>
                  </a:moveTo>
                  <a:lnTo>
                    <a:pt x="0" y="0"/>
                  </a:lnTo>
                  <a:lnTo>
                    <a:pt x="0" y="27939"/>
                  </a:lnTo>
                  <a:lnTo>
                    <a:pt x="8789670" y="2793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72B1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81610" y="6404610"/>
              <a:ext cx="8789670" cy="29209"/>
            </a:xfrm>
            <a:custGeom>
              <a:avLst/>
              <a:gdLst/>
              <a:ahLst/>
              <a:cxnLst/>
              <a:rect l="l" t="t" r="r" b="b"/>
              <a:pathLst>
                <a:path w="8789670" h="29210">
                  <a:moveTo>
                    <a:pt x="8789670" y="0"/>
                  </a:moveTo>
                  <a:lnTo>
                    <a:pt x="0" y="0"/>
                  </a:lnTo>
                  <a:lnTo>
                    <a:pt x="0" y="29209"/>
                  </a:lnTo>
                  <a:lnTo>
                    <a:pt x="8789670" y="29209"/>
                  </a:lnTo>
                  <a:lnTo>
                    <a:pt x="8789670" y="0"/>
                  </a:lnTo>
                  <a:close/>
                </a:path>
              </a:pathLst>
            </a:custGeom>
            <a:solidFill>
              <a:srgbClr val="73B2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81610" y="6431280"/>
              <a:ext cx="8788400" cy="25400"/>
            </a:xfrm>
            <a:custGeom>
              <a:avLst/>
              <a:gdLst/>
              <a:ahLst/>
              <a:cxnLst/>
              <a:rect l="l" t="t" r="r" b="b"/>
              <a:pathLst>
                <a:path w="8788400" h="25400">
                  <a:moveTo>
                    <a:pt x="0" y="0"/>
                  </a:moveTo>
                  <a:lnTo>
                    <a:pt x="8788400" y="0"/>
                  </a:lnTo>
                  <a:lnTo>
                    <a:pt x="8788400" y="25400"/>
                  </a:lnTo>
                  <a:lnTo>
                    <a:pt x="0" y="25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B3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599337" y="333147"/>
              <a:ext cx="5790384" cy="36415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496569" y="4004309"/>
            <a:ext cx="4881245" cy="195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Two basic cell</a:t>
            </a:r>
            <a:r>
              <a:rPr sz="3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endParaRPr sz="3600">
              <a:latin typeface="Calibri"/>
              <a:cs typeface="Calibri"/>
            </a:endParaRPr>
          </a:p>
          <a:p>
            <a:pPr marL="3318510" marR="5080" algn="ctr">
              <a:lnSpc>
                <a:spcPct val="100000"/>
              </a:lnSpc>
              <a:spcBef>
                <a:spcPts val="1860"/>
              </a:spcBef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yo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tes  &amp;      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Eukaryotes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886190" y="1296670"/>
            <a:ext cx="180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1270</Words>
  <Application>Microsoft Office PowerPoint</Application>
  <PresentationFormat>On-screen Show (4:3)</PresentationFormat>
  <Paragraphs>160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Symbol</vt:lpstr>
      <vt:lpstr>Times New Roman</vt:lpstr>
      <vt:lpstr>Office Theme</vt:lpstr>
      <vt:lpstr>PowerPoint Presentation</vt:lpstr>
      <vt:lpstr>Cell Theory This theory is one of the foundations of  biology.</vt:lpstr>
      <vt:lpstr>Antonie van Leeuwenhoek</vt:lpstr>
      <vt:lpstr>PowerPoint Presentation</vt:lpstr>
      <vt:lpstr>Theodor Schwann  Matthias Jakob Schleiden  Rudolf Virchow</vt:lpstr>
      <vt:lpstr>Traditional rules of the  Cell Theory</vt:lpstr>
      <vt:lpstr>Modern rules of the  Cell Theory — 1</vt:lpstr>
      <vt:lpstr>Modern rules of the  Cell Theory — 2</vt:lpstr>
      <vt:lpstr>PowerPoint Presentation</vt:lpstr>
      <vt:lpstr>Two basic cell types Prokaryotes  &amp;        Eukaryotes</vt:lpstr>
      <vt:lpstr>PowerPoint Presentation</vt:lpstr>
      <vt:lpstr>Prokaryotes</vt:lpstr>
      <vt:lpstr>Prokaryotes</vt:lpstr>
      <vt:lpstr>Eukaryotes</vt:lpstr>
      <vt:lpstr>Eukaryotic</vt:lpstr>
      <vt:lpstr>Eukaryotic</vt:lpstr>
      <vt:lpstr>PowerPoint Presentation</vt:lpstr>
      <vt:lpstr>Nucleus</vt:lpstr>
      <vt:lpstr>Nucleolus</vt:lpstr>
      <vt:lpstr>Cell Membrane or Plasma Membrane</vt:lpstr>
      <vt:lpstr>Cell Wall</vt:lpstr>
      <vt:lpstr>PowerPoint Presentation</vt:lpstr>
      <vt:lpstr>Vesicle</vt:lpstr>
      <vt:lpstr>Rough Endoplasmic Reticulum (RER)</vt:lpstr>
      <vt:lpstr>Smooth Endoplasmic Reticulum (SER)</vt:lpstr>
      <vt:lpstr>Golgi apparatus</vt:lpstr>
      <vt:lpstr>Cytoskeleton</vt:lpstr>
      <vt:lpstr>Mitochondria</vt:lpstr>
      <vt:lpstr>Vacuole</vt:lpstr>
      <vt:lpstr>Cytoplasm</vt:lpstr>
      <vt:lpstr>Lysosome</vt:lpstr>
      <vt:lpstr>Centrioles within Centrosome</vt:lpstr>
      <vt:lpstr>Chloroplasts</vt:lpstr>
      <vt:lpstr>Organelles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Hitesh Ameta</cp:lastModifiedBy>
  <cp:revision>7</cp:revision>
  <dcterms:created xsi:type="dcterms:W3CDTF">2021-01-11T03:09:41Z</dcterms:created>
  <dcterms:modified xsi:type="dcterms:W3CDTF">2021-01-11T06:26:06Z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2014-12-12T00:00:00Z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2021-01-11T00:00:00Z</vt:filetime>
  </property>
</Properties>
</file>