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6" r:id="rId2"/>
    <p:sldId id="257" r:id="rId3"/>
    <p:sldId id="258" r:id="rId4"/>
    <p:sldId id="259" r:id="rId5"/>
    <p:sldId id="260" r:id="rId6"/>
    <p:sldId id="261" r:id="rId7"/>
    <p:sldId id="262" r:id="rId8"/>
    <p:sldId id="263" r:id="rId9"/>
    <p:sldId id="264" r:id="rId10"/>
    <p:sldId id="265" r:id="rId11"/>
    <p:sldId id="312" r:id="rId12"/>
    <p:sldId id="266" r:id="rId13"/>
    <p:sldId id="267" r:id="rId14"/>
    <p:sldId id="327" r:id="rId15"/>
    <p:sldId id="328" r:id="rId16"/>
    <p:sldId id="315" r:id="rId17"/>
    <p:sldId id="314" r:id="rId18"/>
    <p:sldId id="316" r:id="rId19"/>
    <p:sldId id="317" r:id="rId20"/>
    <p:sldId id="318" r:id="rId21"/>
    <p:sldId id="319" r:id="rId22"/>
    <p:sldId id="324" r:id="rId23"/>
    <p:sldId id="323" r:id="rId24"/>
    <p:sldId id="325" r:id="rId25"/>
    <p:sldId id="321" r:id="rId26"/>
    <p:sldId id="322"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309" r:id="rId46"/>
    <p:sldId id="289" r:id="rId47"/>
    <p:sldId id="290" r:id="rId48"/>
    <p:sldId id="291" r:id="rId49"/>
    <p:sldId id="292" r:id="rId50"/>
    <p:sldId id="310"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2" autoAdjust="0"/>
    <p:restoredTop sz="94660"/>
  </p:normalViewPr>
  <p:slideViewPr>
    <p:cSldViewPr>
      <p:cViewPr varScale="1">
        <p:scale>
          <a:sx n="78" d="100"/>
          <a:sy n="78" d="100"/>
        </p:scale>
        <p:origin x="1608"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75BC5-E927-47DE-A668-38964BE964C0}" type="doc">
      <dgm:prSet loTypeId="urn:microsoft.com/office/officeart/2005/8/layout/orgChart1" loCatId="hierarchy" qsTypeId="urn:microsoft.com/office/officeart/2005/8/quickstyle/simple1" qsCatId="simple" csTypeId="urn:microsoft.com/office/officeart/2005/8/colors/accent1_2" csCatId="accent1"/>
      <dgm:spPr/>
    </dgm:pt>
    <dgm:pt modelId="{4398EA35-C11C-48CC-9E37-E62FB47B6AB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symmetry</a:t>
          </a:r>
        </a:p>
      </dgm:t>
    </dgm:pt>
    <dgm:pt modelId="{4BCD604F-D8B0-4C37-AC84-89262F685305}" type="parTrans" cxnId="{A82C1E32-1928-4033-8F74-9F5A256974D0}">
      <dgm:prSet/>
      <dgm:spPr/>
    </dgm:pt>
    <dgm:pt modelId="{67EAE38E-81A4-4950-9642-A441A39E7124}" type="sibTrans" cxnId="{A82C1E32-1928-4033-8F74-9F5A256974D0}">
      <dgm:prSet/>
      <dgm:spPr/>
    </dgm:pt>
    <dgm:pt modelId="{5C5F13BA-6624-45CD-8425-E80339C834E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Icosahedral</a:t>
          </a:r>
        </a:p>
      </dgm:t>
    </dgm:pt>
    <dgm:pt modelId="{ED235D5B-7C5D-419D-BB44-0DE78C1330F3}" type="parTrans" cxnId="{67D3D5E7-97AF-4AED-A87A-AA8F96BCD10A}">
      <dgm:prSet/>
      <dgm:spPr/>
    </dgm:pt>
    <dgm:pt modelId="{A844C873-E0A7-4281-ADE3-60324CEEF757}" type="sibTrans" cxnId="{67D3D5E7-97AF-4AED-A87A-AA8F96BCD10A}">
      <dgm:prSet/>
      <dgm:spPr/>
    </dgm:pt>
    <dgm:pt modelId="{FF2319D8-22B0-4D9C-9E29-49A7AF4301E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Helical</a:t>
          </a:r>
        </a:p>
      </dgm:t>
    </dgm:pt>
    <dgm:pt modelId="{99F9C008-26CF-44FC-A9FC-2062FA424F25}" type="parTrans" cxnId="{ABBB96CC-5DB7-4C31-B96C-0FFE1A4FBD67}">
      <dgm:prSet/>
      <dgm:spPr/>
    </dgm:pt>
    <dgm:pt modelId="{35DF24B4-550F-4E7F-844B-FAD02C5E3DFA}" type="sibTrans" cxnId="{ABBB96CC-5DB7-4C31-B96C-0FFE1A4FBD67}">
      <dgm:prSet/>
      <dgm:spPr/>
    </dgm:pt>
    <dgm:pt modelId="{F2058FFC-207F-4335-9E30-F35BA46DA39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Complex</a:t>
          </a:r>
        </a:p>
      </dgm:t>
    </dgm:pt>
    <dgm:pt modelId="{F5EE675A-F4F1-4319-8584-2B72EA98295B}" type="parTrans" cxnId="{A756BB23-CAB5-40DB-B48E-1C57A5EE053C}">
      <dgm:prSet/>
      <dgm:spPr/>
    </dgm:pt>
    <dgm:pt modelId="{5068AAC1-8D54-4937-AE5B-0B4957A450B9}" type="sibTrans" cxnId="{A756BB23-CAB5-40DB-B48E-1C57A5EE053C}">
      <dgm:prSet/>
      <dgm:spPr/>
    </dgm:pt>
    <dgm:pt modelId="{54260A9D-9E93-408B-BC12-1D5BC6904212}" type="pres">
      <dgm:prSet presAssocID="{BBF75BC5-E927-47DE-A668-38964BE964C0}" presName="hierChild1" presStyleCnt="0">
        <dgm:presLayoutVars>
          <dgm:orgChart val="1"/>
          <dgm:chPref val="1"/>
          <dgm:dir/>
          <dgm:animOne val="branch"/>
          <dgm:animLvl val="lvl"/>
          <dgm:resizeHandles/>
        </dgm:presLayoutVars>
      </dgm:prSet>
      <dgm:spPr/>
    </dgm:pt>
    <dgm:pt modelId="{99BE54F5-119F-41D4-9613-29CBE311447B}" type="pres">
      <dgm:prSet presAssocID="{4398EA35-C11C-48CC-9E37-E62FB47B6AB3}" presName="hierRoot1" presStyleCnt="0">
        <dgm:presLayoutVars>
          <dgm:hierBranch/>
        </dgm:presLayoutVars>
      </dgm:prSet>
      <dgm:spPr/>
    </dgm:pt>
    <dgm:pt modelId="{51B7CE84-7BFB-44EA-94D9-492C5598E17E}" type="pres">
      <dgm:prSet presAssocID="{4398EA35-C11C-48CC-9E37-E62FB47B6AB3}" presName="rootComposite1" presStyleCnt="0"/>
      <dgm:spPr/>
    </dgm:pt>
    <dgm:pt modelId="{01C939C8-F2CB-4C59-8CA7-6CE39F591407}" type="pres">
      <dgm:prSet presAssocID="{4398EA35-C11C-48CC-9E37-E62FB47B6AB3}" presName="rootText1" presStyleLbl="node0" presStyleIdx="0" presStyleCnt="1">
        <dgm:presLayoutVars>
          <dgm:chPref val="3"/>
        </dgm:presLayoutVars>
      </dgm:prSet>
      <dgm:spPr/>
    </dgm:pt>
    <dgm:pt modelId="{EF8CF6C3-A6F4-4FDD-BA82-1B136D638805}" type="pres">
      <dgm:prSet presAssocID="{4398EA35-C11C-48CC-9E37-E62FB47B6AB3}" presName="rootConnector1" presStyleLbl="node1" presStyleIdx="0" presStyleCnt="0"/>
      <dgm:spPr/>
    </dgm:pt>
    <dgm:pt modelId="{5EE1F72A-F5B5-449E-A7D5-E5DC1410FFE7}" type="pres">
      <dgm:prSet presAssocID="{4398EA35-C11C-48CC-9E37-E62FB47B6AB3}" presName="hierChild2" presStyleCnt="0"/>
      <dgm:spPr/>
    </dgm:pt>
    <dgm:pt modelId="{D2C4F80A-79DE-484D-B0AF-9244523112C9}" type="pres">
      <dgm:prSet presAssocID="{ED235D5B-7C5D-419D-BB44-0DE78C1330F3}" presName="Name35" presStyleLbl="parChTrans1D2" presStyleIdx="0" presStyleCnt="3"/>
      <dgm:spPr/>
    </dgm:pt>
    <dgm:pt modelId="{9F6A5CA6-244C-467F-9C2F-49696E71DBE8}" type="pres">
      <dgm:prSet presAssocID="{5C5F13BA-6624-45CD-8425-E80339C834E6}" presName="hierRoot2" presStyleCnt="0">
        <dgm:presLayoutVars>
          <dgm:hierBranch/>
        </dgm:presLayoutVars>
      </dgm:prSet>
      <dgm:spPr/>
    </dgm:pt>
    <dgm:pt modelId="{05376760-543F-469A-9A01-C5B7CD04479A}" type="pres">
      <dgm:prSet presAssocID="{5C5F13BA-6624-45CD-8425-E80339C834E6}" presName="rootComposite" presStyleCnt="0"/>
      <dgm:spPr/>
    </dgm:pt>
    <dgm:pt modelId="{5B20B5F1-4ABE-459E-8776-78F2C57D23AE}" type="pres">
      <dgm:prSet presAssocID="{5C5F13BA-6624-45CD-8425-E80339C834E6}" presName="rootText" presStyleLbl="node2" presStyleIdx="0" presStyleCnt="3">
        <dgm:presLayoutVars>
          <dgm:chPref val="3"/>
        </dgm:presLayoutVars>
      </dgm:prSet>
      <dgm:spPr/>
    </dgm:pt>
    <dgm:pt modelId="{18AC90AA-AB0C-47E4-BD8D-BEAA2C51E457}" type="pres">
      <dgm:prSet presAssocID="{5C5F13BA-6624-45CD-8425-E80339C834E6}" presName="rootConnector" presStyleLbl="node2" presStyleIdx="0" presStyleCnt="3"/>
      <dgm:spPr/>
    </dgm:pt>
    <dgm:pt modelId="{33700AA8-C0EC-48BB-9905-0D0CF6115E34}" type="pres">
      <dgm:prSet presAssocID="{5C5F13BA-6624-45CD-8425-E80339C834E6}" presName="hierChild4" presStyleCnt="0"/>
      <dgm:spPr/>
    </dgm:pt>
    <dgm:pt modelId="{50BF96BB-84DC-4B3E-9BE8-5494753BA3A0}" type="pres">
      <dgm:prSet presAssocID="{5C5F13BA-6624-45CD-8425-E80339C834E6}" presName="hierChild5" presStyleCnt="0"/>
      <dgm:spPr/>
    </dgm:pt>
    <dgm:pt modelId="{57D32F3A-33B3-4DC9-9B9D-3ACA4CDED3CD}" type="pres">
      <dgm:prSet presAssocID="{99F9C008-26CF-44FC-A9FC-2062FA424F25}" presName="Name35" presStyleLbl="parChTrans1D2" presStyleIdx="1" presStyleCnt="3"/>
      <dgm:spPr/>
    </dgm:pt>
    <dgm:pt modelId="{7B7527EE-98C5-41E3-BEBF-8B3F0E7F9965}" type="pres">
      <dgm:prSet presAssocID="{FF2319D8-22B0-4D9C-9E29-49A7AF4301E1}" presName="hierRoot2" presStyleCnt="0">
        <dgm:presLayoutVars>
          <dgm:hierBranch/>
        </dgm:presLayoutVars>
      </dgm:prSet>
      <dgm:spPr/>
    </dgm:pt>
    <dgm:pt modelId="{1CB12913-9E43-4B98-96FB-93AC0E9E4856}" type="pres">
      <dgm:prSet presAssocID="{FF2319D8-22B0-4D9C-9E29-49A7AF4301E1}" presName="rootComposite" presStyleCnt="0"/>
      <dgm:spPr/>
    </dgm:pt>
    <dgm:pt modelId="{AA5DEEA0-662C-42E9-90B9-7DD08702DF77}" type="pres">
      <dgm:prSet presAssocID="{FF2319D8-22B0-4D9C-9E29-49A7AF4301E1}" presName="rootText" presStyleLbl="node2" presStyleIdx="1" presStyleCnt="3">
        <dgm:presLayoutVars>
          <dgm:chPref val="3"/>
        </dgm:presLayoutVars>
      </dgm:prSet>
      <dgm:spPr/>
    </dgm:pt>
    <dgm:pt modelId="{D245A8E7-99FC-4615-AED6-7179A2060F82}" type="pres">
      <dgm:prSet presAssocID="{FF2319D8-22B0-4D9C-9E29-49A7AF4301E1}" presName="rootConnector" presStyleLbl="node2" presStyleIdx="1" presStyleCnt="3"/>
      <dgm:spPr/>
    </dgm:pt>
    <dgm:pt modelId="{03607FE2-562E-4FCC-B195-F5280D60CFBD}" type="pres">
      <dgm:prSet presAssocID="{FF2319D8-22B0-4D9C-9E29-49A7AF4301E1}" presName="hierChild4" presStyleCnt="0"/>
      <dgm:spPr/>
    </dgm:pt>
    <dgm:pt modelId="{07E3A170-73EA-415F-AF78-E6708C9A9FC2}" type="pres">
      <dgm:prSet presAssocID="{FF2319D8-22B0-4D9C-9E29-49A7AF4301E1}" presName="hierChild5" presStyleCnt="0"/>
      <dgm:spPr/>
    </dgm:pt>
    <dgm:pt modelId="{FF7206D3-DF9B-483C-B272-A248E352E35E}" type="pres">
      <dgm:prSet presAssocID="{F5EE675A-F4F1-4319-8584-2B72EA98295B}" presName="Name35" presStyleLbl="parChTrans1D2" presStyleIdx="2" presStyleCnt="3"/>
      <dgm:spPr/>
    </dgm:pt>
    <dgm:pt modelId="{F99540CE-0503-4EA1-8E20-07188766CEE9}" type="pres">
      <dgm:prSet presAssocID="{F2058FFC-207F-4335-9E30-F35BA46DA390}" presName="hierRoot2" presStyleCnt="0">
        <dgm:presLayoutVars>
          <dgm:hierBranch/>
        </dgm:presLayoutVars>
      </dgm:prSet>
      <dgm:spPr/>
    </dgm:pt>
    <dgm:pt modelId="{8C5A2ABE-26D6-49EB-8FB5-FD51E45B3C25}" type="pres">
      <dgm:prSet presAssocID="{F2058FFC-207F-4335-9E30-F35BA46DA390}" presName="rootComposite" presStyleCnt="0"/>
      <dgm:spPr/>
    </dgm:pt>
    <dgm:pt modelId="{BC3481E7-66C8-44FD-962A-FA6ABB5DF1BF}" type="pres">
      <dgm:prSet presAssocID="{F2058FFC-207F-4335-9E30-F35BA46DA390}" presName="rootText" presStyleLbl="node2" presStyleIdx="2" presStyleCnt="3">
        <dgm:presLayoutVars>
          <dgm:chPref val="3"/>
        </dgm:presLayoutVars>
      </dgm:prSet>
      <dgm:spPr/>
    </dgm:pt>
    <dgm:pt modelId="{F2B553D0-D212-465C-8112-9ED438F01464}" type="pres">
      <dgm:prSet presAssocID="{F2058FFC-207F-4335-9E30-F35BA46DA390}" presName="rootConnector" presStyleLbl="node2" presStyleIdx="2" presStyleCnt="3"/>
      <dgm:spPr/>
    </dgm:pt>
    <dgm:pt modelId="{6F4FA375-9251-4F62-A34A-1FCE62CC14E0}" type="pres">
      <dgm:prSet presAssocID="{F2058FFC-207F-4335-9E30-F35BA46DA390}" presName="hierChild4" presStyleCnt="0"/>
      <dgm:spPr/>
    </dgm:pt>
    <dgm:pt modelId="{FDE53EB6-5D9E-493E-82F5-4C97DE17F417}" type="pres">
      <dgm:prSet presAssocID="{F2058FFC-207F-4335-9E30-F35BA46DA390}" presName="hierChild5" presStyleCnt="0"/>
      <dgm:spPr/>
    </dgm:pt>
    <dgm:pt modelId="{99896942-1192-45CF-9361-8B38503B1EE1}" type="pres">
      <dgm:prSet presAssocID="{4398EA35-C11C-48CC-9E37-E62FB47B6AB3}" presName="hierChild3" presStyleCnt="0"/>
      <dgm:spPr/>
    </dgm:pt>
  </dgm:ptLst>
  <dgm:cxnLst>
    <dgm:cxn modelId="{DD849422-731E-4269-B3BF-8F2D8BF3F24B}" type="presOf" srcId="{5C5F13BA-6624-45CD-8425-E80339C834E6}" destId="{18AC90AA-AB0C-47E4-BD8D-BEAA2C51E457}" srcOrd="1" destOrd="0" presId="urn:microsoft.com/office/officeart/2005/8/layout/orgChart1"/>
    <dgm:cxn modelId="{A756BB23-CAB5-40DB-B48E-1C57A5EE053C}" srcId="{4398EA35-C11C-48CC-9E37-E62FB47B6AB3}" destId="{F2058FFC-207F-4335-9E30-F35BA46DA390}" srcOrd="2" destOrd="0" parTransId="{F5EE675A-F4F1-4319-8584-2B72EA98295B}" sibTransId="{5068AAC1-8D54-4937-AE5B-0B4957A450B9}"/>
    <dgm:cxn modelId="{E3B19926-5E9B-41AF-BEB9-8F5D77A47B34}" type="presOf" srcId="{ED235D5B-7C5D-419D-BB44-0DE78C1330F3}" destId="{D2C4F80A-79DE-484D-B0AF-9244523112C9}" srcOrd="0" destOrd="0" presId="urn:microsoft.com/office/officeart/2005/8/layout/orgChart1"/>
    <dgm:cxn modelId="{E669442D-5C57-4DA3-B5A7-2C7DF0BE7162}" type="presOf" srcId="{F5EE675A-F4F1-4319-8584-2B72EA98295B}" destId="{FF7206D3-DF9B-483C-B272-A248E352E35E}" srcOrd="0" destOrd="0" presId="urn:microsoft.com/office/officeart/2005/8/layout/orgChart1"/>
    <dgm:cxn modelId="{A82C1E32-1928-4033-8F74-9F5A256974D0}" srcId="{BBF75BC5-E927-47DE-A668-38964BE964C0}" destId="{4398EA35-C11C-48CC-9E37-E62FB47B6AB3}" srcOrd="0" destOrd="0" parTransId="{4BCD604F-D8B0-4C37-AC84-89262F685305}" sibTransId="{67EAE38E-81A4-4950-9642-A441A39E7124}"/>
    <dgm:cxn modelId="{10B2993A-FDC5-4332-B6E2-985FACECF674}" type="presOf" srcId="{BBF75BC5-E927-47DE-A668-38964BE964C0}" destId="{54260A9D-9E93-408B-BC12-1D5BC6904212}" srcOrd="0" destOrd="0" presId="urn:microsoft.com/office/officeart/2005/8/layout/orgChart1"/>
    <dgm:cxn modelId="{7F7B9861-D1BE-44EC-9481-ED0B9ABB24E7}" type="presOf" srcId="{4398EA35-C11C-48CC-9E37-E62FB47B6AB3}" destId="{EF8CF6C3-A6F4-4FDD-BA82-1B136D638805}" srcOrd="1" destOrd="0" presId="urn:microsoft.com/office/officeart/2005/8/layout/orgChart1"/>
    <dgm:cxn modelId="{B93AAB6C-21F9-4928-9BD0-2148083CA472}" type="presOf" srcId="{F2058FFC-207F-4335-9E30-F35BA46DA390}" destId="{BC3481E7-66C8-44FD-962A-FA6ABB5DF1BF}" srcOrd="0" destOrd="0" presId="urn:microsoft.com/office/officeart/2005/8/layout/orgChart1"/>
    <dgm:cxn modelId="{EC64FC72-7D1F-4284-AABA-C28749812FF6}" type="presOf" srcId="{FF2319D8-22B0-4D9C-9E29-49A7AF4301E1}" destId="{D245A8E7-99FC-4615-AED6-7179A2060F82}" srcOrd="1" destOrd="0" presId="urn:microsoft.com/office/officeart/2005/8/layout/orgChart1"/>
    <dgm:cxn modelId="{81110989-9FA1-4E76-8FD9-3D9001921948}" type="presOf" srcId="{5C5F13BA-6624-45CD-8425-E80339C834E6}" destId="{5B20B5F1-4ABE-459E-8776-78F2C57D23AE}" srcOrd="0" destOrd="0" presId="urn:microsoft.com/office/officeart/2005/8/layout/orgChart1"/>
    <dgm:cxn modelId="{ABBB96CC-5DB7-4C31-B96C-0FFE1A4FBD67}" srcId="{4398EA35-C11C-48CC-9E37-E62FB47B6AB3}" destId="{FF2319D8-22B0-4D9C-9E29-49A7AF4301E1}" srcOrd="1" destOrd="0" parTransId="{99F9C008-26CF-44FC-A9FC-2062FA424F25}" sibTransId="{35DF24B4-550F-4E7F-844B-FAD02C5E3DFA}"/>
    <dgm:cxn modelId="{67D3D5E7-97AF-4AED-A87A-AA8F96BCD10A}" srcId="{4398EA35-C11C-48CC-9E37-E62FB47B6AB3}" destId="{5C5F13BA-6624-45CD-8425-E80339C834E6}" srcOrd="0" destOrd="0" parTransId="{ED235D5B-7C5D-419D-BB44-0DE78C1330F3}" sibTransId="{A844C873-E0A7-4281-ADE3-60324CEEF757}"/>
    <dgm:cxn modelId="{B4B05BF3-943E-48D3-AEC1-3F827081D627}" type="presOf" srcId="{F2058FFC-207F-4335-9E30-F35BA46DA390}" destId="{F2B553D0-D212-465C-8112-9ED438F01464}" srcOrd="1" destOrd="0" presId="urn:microsoft.com/office/officeart/2005/8/layout/orgChart1"/>
    <dgm:cxn modelId="{DCAFC9F7-7807-4AA7-B4E1-7D1A48CA4852}" type="presOf" srcId="{FF2319D8-22B0-4D9C-9E29-49A7AF4301E1}" destId="{AA5DEEA0-662C-42E9-90B9-7DD08702DF77}" srcOrd="0" destOrd="0" presId="urn:microsoft.com/office/officeart/2005/8/layout/orgChart1"/>
    <dgm:cxn modelId="{C9BE80FC-45EF-4418-B008-C29C5183EBA7}" type="presOf" srcId="{99F9C008-26CF-44FC-A9FC-2062FA424F25}" destId="{57D32F3A-33B3-4DC9-9B9D-3ACA4CDED3CD}" srcOrd="0" destOrd="0" presId="urn:microsoft.com/office/officeart/2005/8/layout/orgChart1"/>
    <dgm:cxn modelId="{4A2FDCFF-41AA-4F33-8FE4-E58BB8BE6293}" type="presOf" srcId="{4398EA35-C11C-48CC-9E37-E62FB47B6AB3}" destId="{01C939C8-F2CB-4C59-8CA7-6CE39F591407}" srcOrd="0" destOrd="0" presId="urn:microsoft.com/office/officeart/2005/8/layout/orgChart1"/>
    <dgm:cxn modelId="{62B10D6F-C595-4584-B5BF-EFDC3C0A647D}" type="presParOf" srcId="{54260A9D-9E93-408B-BC12-1D5BC6904212}" destId="{99BE54F5-119F-41D4-9613-29CBE311447B}" srcOrd="0" destOrd="0" presId="urn:microsoft.com/office/officeart/2005/8/layout/orgChart1"/>
    <dgm:cxn modelId="{3F61A72C-187B-4D2C-A603-30A0D23C2F93}" type="presParOf" srcId="{99BE54F5-119F-41D4-9613-29CBE311447B}" destId="{51B7CE84-7BFB-44EA-94D9-492C5598E17E}" srcOrd="0" destOrd="0" presId="urn:microsoft.com/office/officeart/2005/8/layout/orgChart1"/>
    <dgm:cxn modelId="{C05AAA7E-2802-4971-BD99-DA62AF6575B9}" type="presParOf" srcId="{51B7CE84-7BFB-44EA-94D9-492C5598E17E}" destId="{01C939C8-F2CB-4C59-8CA7-6CE39F591407}" srcOrd="0" destOrd="0" presId="urn:microsoft.com/office/officeart/2005/8/layout/orgChart1"/>
    <dgm:cxn modelId="{EB8D950F-6DAD-490E-AF1C-BA5BB49AEE98}" type="presParOf" srcId="{51B7CE84-7BFB-44EA-94D9-492C5598E17E}" destId="{EF8CF6C3-A6F4-4FDD-BA82-1B136D638805}" srcOrd="1" destOrd="0" presId="urn:microsoft.com/office/officeart/2005/8/layout/orgChart1"/>
    <dgm:cxn modelId="{C909CE6A-CBD4-4FCF-A072-87294D7AD0D6}" type="presParOf" srcId="{99BE54F5-119F-41D4-9613-29CBE311447B}" destId="{5EE1F72A-F5B5-449E-A7D5-E5DC1410FFE7}" srcOrd="1" destOrd="0" presId="urn:microsoft.com/office/officeart/2005/8/layout/orgChart1"/>
    <dgm:cxn modelId="{6520FD6F-F84E-4B06-86CE-66156BFD8DB4}" type="presParOf" srcId="{5EE1F72A-F5B5-449E-A7D5-E5DC1410FFE7}" destId="{D2C4F80A-79DE-484D-B0AF-9244523112C9}" srcOrd="0" destOrd="0" presId="urn:microsoft.com/office/officeart/2005/8/layout/orgChart1"/>
    <dgm:cxn modelId="{A33D3E18-CE3A-4694-A4C6-B752A8303CC4}" type="presParOf" srcId="{5EE1F72A-F5B5-449E-A7D5-E5DC1410FFE7}" destId="{9F6A5CA6-244C-467F-9C2F-49696E71DBE8}" srcOrd="1" destOrd="0" presId="urn:microsoft.com/office/officeart/2005/8/layout/orgChart1"/>
    <dgm:cxn modelId="{7ED63324-9937-4C80-AD80-B03720B4CC9B}" type="presParOf" srcId="{9F6A5CA6-244C-467F-9C2F-49696E71DBE8}" destId="{05376760-543F-469A-9A01-C5B7CD04479A}" srcOrd="0" destOrd="0" presId="urn:microsoft.com/office/officeart/2005/8/layout/orgChart1"/>
    <dgm:cxn modelId="{190304FE-8C38-42EF-B245-40642BDF44BE}" type="presParOf" srcId="{05376760-543F-469A-9A01-C5B7CD04479A}" destId="{5B20B5F1-4ABE-459E-8776-78F2C57D23AE}" srcOrd="0" destOrd="0" presId="urn:microsoft.com/office/officeart/2005/8/layout/orgChart1"/>
    <dgm:cxn modelId="{88A4407B-6F47-4831-ADFA-0CCE2664F537}" type="presParOf" srcId="{05376760-543F-469A-9A01-C5B7CD04479A}" destId="{18AC90AA-AB0C-47E4-BD8D-BEAA2C51E457}" srcOrd="1" destOrd="0" presId="urn:microsoft.com/office/officeart/2005/8/layout/orgChart1"/>
    <dgm:cxn modelId="{129D4F7F-815F-45C3-8E55-393ECAB37EE4}" type="presParOf" srcId="{9F6A5CA6-244C-467F-9C2F-49696E71DBE8}" destId="{33700AA8-C0EC-48BB-9905-0D0CF6115E34}" srcOrd="1" destOrd="0" presId="urn:microsoft.com/office/officeart/2005/8/layout/orgChart1"/>
    <dgm:cxn modelId="{36D945EF-5064-4D24-9007-DE48B7BEB810}" type="presParOf" srcId="{9F6A5CA6-244C-467F-9C2F-49696E71DBE8}" destId="{50BF96BB-84DC-4B3E-9BE8-5494753BA3A0}" srcOrd="2" destOrd="0" presId="urn:microsoft.com/office/officeart/2005/8/layout/orgChart1"/>
    <dgm:cxn modelId="{0C0F2650-76CE-43E5-A518-821ECE63C171}" type="presParOf" srcId="{5EE1F72A-F5B5-449E-A7D5-E5DC1410FFE7}" destId="{57D32F3A-33B3-4DC9-9B9D-3ACA4CDED3CD}" srcOrd="2" destOrd="0" presId="urn:microsoft.com/office/officeart/2005/8/layout/orgChart1"/>
    <dgm:cxn modelId="{6372561F-B2BA-460D-BF6B-D0BAAF5D0385}" type="presParOf" srcId="{5EE1F72A-F5B5-449E-A7D5-E5DC1410FFE7}" destId="{7B7527EE-98C5-41E3-BEBF-8B3F0E7F9965}" srcOrd="3" destOrd="0" presId="urn:microsoft.com/office/officeart/2005/8/layout/orgChart1"/>
    <dgm:cxn modelId="{1BE0278A-9FF8-4503-917D-6ACC4C06F00E}" type="presParOf" srcId="{7B7527EE-98C5-41E3-BEBF-8B3F0E7F9965}" destId="{1CB12913-9E43-4B98-96FB-93AC0E9E4856}" srcOrd="0" destOrd="0" presId="urn:microsoft.com/office/officeart/2005/8/layout/orgChart1"/>
    <dgm:cxn modelId="{08872BB2-4E72-4CDB-95B1-07048D5709BB}" type="presParOf" srcId="{1CB12913-9E43-4B98-96FB-93AC0E9E4856}" destId="{AA5DEEA0-662C-42E9-90B9-7DD08702DF77}" srcOrd="0" destOrd="0" presId="urn:microsoft.com/office/officeart/2005/8/layout/orgChart1"/>
    <dgm:cxn modelId="{737BD173-FC38-4715-AAB8-15DB3A6B2F20}" type="presParOf" srcId="{1CB12913-9E43-4B98-96FB-93AC0E9E4856}" destId="{D245A8E7-99FC-4615-AED6-7179A2060F82}" srcOrd="1" destOrd="0" presId="urn:microsoft.com/office/officeart/2005/8/layout/orgChart1"/>
    <dgm:cxn modelId="{A2533643-D510-4012-8BFE-31723895666B}" type="presParOf" srcId="{7B7527EE-98C5-41E3-BEBF-8B3F0E7F9965}" destId="{03607FE2-562E-4FCC-B195-F5280D60CFBD}" srcOrd="1" destOrd="0" presId="urn:microsoft.com/office/officeart/2005/8/layout/orgChart1"/>
    <dgm:cxn modelId="{BEC6D0BC-1E7D-49B2-8C13-00315207BECE}" type="presParOf" srcId="{7B7527EE-98C5-41E3-BEBF-8B3F0E7F9965}" destId="{07E3A170-73EA-415F-AF78-E6708C9A9FC2}" srcOrd="2" destOrd="0" presId="urn:microsoft.com/office/officeart/2005/8/layout/orgChart1"/>
    <dgm:cxn modelId="{DCF9672D-C641-4CA9-91FB-A72B27B2FADB}" type="presParOf" srcId="{5EE1F72A-F5B5-449E-A7D5-E5DC1410FFE7}" destId="{FF7206D3-DF9B-483C-B272-A248E352E35E}" srcOrd="4" destOrd="0" presId="urn:microsoft.com/office/officeart/2005/8/layout/orgChart1"/>
    <dgm:cxn modelId="{E59FA539-12E2-4B4B-82FA-B3DBBD7A6120}" type="presParOf" srcId="{5EE1F72A-F5B5-449E-A7D5-E5DC1410FFE7}" destId="{F99540CE-0503-4EA1-8E20-07188766CEE9}" srcOrd="5" destOrd="0" presId="urn:microsoft.com/office/officeart/2005/8/layout/orgChart1"/>
    <dgm:cxn modelId="{68408603-A96C-4323-B083-E309CE53F095}" type="presParOf" srcId="{F99540CE-0503-4EA1-8E20-07188766CEE9}" destId="{8C5A2ABE-26D6-49EB-8FB5-FD51E45B3C25}" srcOrd="0" destOrd="0" presId="urn:microsoft.com/office/officeart/2005/8/layout/orgChart1"/>
    <dgm:cxn modelId="{00D0F354-C6A2-4359-92CD-D5AD820CEBA0}" type="presParOf" srcId="{8C5A2ABE-26D6-49EB-8FB5-FD51E45B3C25}" destId="{BC3481E7-66C8-44FD-962A-FA6ABB5DF1BF}" srcOrd="0" destOrd="0" presId="urn:microsoft.com/office/officeart/2005/8/layout/orgChart1"/>
    <dgm:cxn modelId="{CD6FFDF4-DE6D-4F13-9877-0F07451C88DF}" type="presParOf" srcId="{8C5A2ABE-26D6-49EB-8FB5-FD51E45B3C25}" destId="{F2B553D0-D212-465C-8112-9ED438F01464}" srcOrd="1" destOrd="0" presId="urn:microsoft.com/office/officeart/2005/8/layout/orgChart1"/>
    <dgm:cxn modelId="{D17DFE09-61B4-4D35-885C-079074BDFAF4}" type="presParOf" srcId="{F99540CE-0503-4EA1-8E20-07188766CEE9}" destId="{6F4FA375-9251-4F62-A34A-1FCE62CC14E0}" srcOrd="1" destOrd="0" presId="urn:microsoft.com/office/officeart/2005/8/layout/orgChart1"/>
    <dgm:cxn modelId="{57CCBF61-75D5-4EBB-B82C-580AB20305D8}" type="presParOf" srcId="{F99540CE-0503-4EA1-8E20-07188766CEE9}" destId="{FDE53EB6-5D9E-493E-82F5-4C97DE17F417}" srcOrd="2" destOrd="0" presId="urn:microsoft.com/office/officeart/2005/8/layout/orgChart1"/>
    <dgm:cxn modelId="{8EBB8F83-29AA-47CF-BAAD-C6E60CD5CE59}" type="presParOf" srcId="{99BE54F5-119F-41D4-9613-29CBE311447B}" destId="{99896942-1192-45CF-9361-8B38503B1EE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206D3-DF9B-483C-B272-A248E352E35E}">
      <dsp:nvSpPr>
        <dsp:cNvPr id="0" name=""/>
        <dsp:cNvSpPr/>
      </dsp:nvSpPr>
      <dsp:spPr>
        <a:xfrm>
          <a:off x="4152900" y="413298"/>
          <a:ext cx="999849" cy="173527"/>
        </a:xfrm>
        <a:custGeom>
          <a:avLst/>
          <a:gdLst/>
          <a:ahLst/>
          <a:cxnLst/>
          <a:rect l="0" t="0" r="0" b="0"/>
          <a:pathLst>
            <a:path>
              <a:moveTo>
                <a:pt x="0" y="0"/>
              </a:moveTo>
              <a:lnTo>
                <a:pt x="0" y="86763"/>
              </a:lnTo>
              <a:lnTo>
                <a:pt x="999849" y="86763"/>
              </a:lnTo>
              <a:lnTo>
                <a:pt x="999849" y="173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D32F3A-33B3-4DC9-9B9D-3ACA4CDED3CD}">
      <dsp:nvSpPr>
        <dsp:cNvPr id="0" name=""/>
        <dsp:cNvSpPr/>
      </dsp:nvSpPr>
      <dsp:spPr>
        <a:xfrm>
          <a:off x="4107180" y="413298"/>
          <a:ext cx="91440" cy="173527"/>
        </a:xfrm>
        <a:custGeom>
          <a:avLst/>
          <a:gdLst/>
          <a:ahLst/>
          <a:cxnLst/>
          <a:rect l="0" t="0" r="0" b="0"/>
          <a:pathLst>
            <a:path>
              <a:moveTo>
                <a:pt x="45720" y="0"/>
              </a:moveTo>
              <a:lnTo>
                <a:pt x="45720" y="173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C4F80A-79DE-484D-B0AF-9244523112C9}">
      <dsp:nvSpPr>
        <dsp:cNvPr id="0" name=""/>
        <dsp:cNvSpPr/>
      </dsp:nvSpPr>
      <dsp:spPr>
        <a:xfrm>
          <a:off x="3153050" y="413298"/>
          <a:ext cx="999849" cy="173527"/>
        </a:xfrm>
        <a:custGeom>
          <a:avLst/>
          <a:gdLst/>
          <a:ahLst/>
          <a:cxnLst/>
          <a:rect l="0" t="0" r="0" b="0"/>
          <a:pathLst>
            <a:path>
              <a:moveTo>
                <a:pt x="999849" y="0"/>
              </a:moveTo>
              <a:lnTo>
                <a:pt x="999849" y="86763"/>
              </a:lnTo>
              <a:lnTo>
                <a:pt x="0" y="86763"/>
              </a:lnTo>
              <a:lnTo>
                <a:pt x="0" y="173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C939C8-F2CB-4C59-8CA7-6CE39F591407}">
      <dsp:nvSpPr>
        <dsp:cNvPr id="0" name=""/>
        <dsp:cNvSpPr/>
      </dsp:nvSpPr>
      <dsp:spPr>
        <a:xfrm>
          <a:off x="3739739" y="137"/>
          <a:ext cx="826321" cy="413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symmetry</a:t>
          </a:r>
        </a:p>
      </dsp:txBody>
      <dsp:txXfrm>
        <a:off x="3739739" y="137"/>
        <a:ext cx="826321" cy="413160"/>
      </dsp:txXfrm>
    </dsp:sp>
    <dsp:sp modelId="{5B20B5F1-4ABE-459E-8776-78F2C57D23AE}">
      <dsp:nvSpPr>
        <dsp:cNvPr id="0" name=""/>
        <dsp:cNvSpPr/>
      </dsp:nvSpPr>
      <dsp:spPr>
        <a:xfrm>
          <a:off x="2739889" y="586826"/>
          <a:ext cx="826321" cy="413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Icosahedral</a:t>
          </a:r>
        </a:p>
      </dsp:txBody>
      <dsp:txXfrm>
        <a:off x="2739889" y="586826"/>
        <a:ext cx="826321" cy="413160"/>
      </dsp:txXfrm>
    </dsp:sp>
    <dsp:sp modelId="{AA5DEEA0-662C-42E9-90B9-7DD08702DF77}">
      <dsp:nvSpPr>
        <dsp:cNvPr id="0" name=""/>
        <dsp:cNvSpPr/>
      </dsp:nvSpPr>
      <dsp:spPr>
        <a:xfrm>
          <a:off x="3739739" y="586826"/>
          <a:ext cx="826321" cy="413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Helical</a:t>
          </a:r>
        </a:p>
      </dsp:txBody>
      <dsp:txXfrm>
        <a:off x="3739739" y="586826"/>
        <a:ext cx="826321" cy="413160"/>
      </dsp:txXfrm>
    </dsp:sp>
    <dsp:sp modelId="{BC3481E7-66C8-44FD-962A-FA6ABB5DF1BF}">
      <dsp:nvSpPr>
        <dsp:cNvPr id="0" name=""/>
        <dsp:cNvSpPr/>
      </dsp:nvSpPr>
      <dsp:spPr>
        <a:xfrm>
          <a:off x="4739588" y="586826"/>
          <a:ext cx="826321" cy="413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Complex</a:t>
          </a:r>
        </a:p>
      </dsp:txBody>
      <dsp:txXfrm>
        <a:off x="4739588" y="586826"/>
        <a:ext cx="826321" cy="4131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7EC4172-F263-4922-B4FD-9A13D6A7D0C7}" type="datetimeFigureOut">
              <a:rPr lang="en-US"/>
              <a:pPr>
                <a:defRPr/>
              </a:pPr>
              <a:t>4/27/2021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374C2A-72B2-441D-B373-31A91892C1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DD9C576-CA80-4605-A102-4122CFD47F0F}" type="datetimeFigureOut">
              <a:rPr lang="en-US"/>
              <a:pPr>
                <a:defRPr/>
              </a:pPr>
              <a:t>4/27/2021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879481-4349-4F28-95FC-DB6B7EA74E5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954DACA-8A5D-4241-955F-0678FD4C8E8A}" type="datetimeFigureOut">
              <a:rPr lang="en-US"/>
              <a:pPr>
                <a:defRPr/>
              </a:pPr>
              <a:t>4/27/2021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E0CA2A-E480-4032-A5B4-1583B41451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p:cNvSpPr>
            <a:spLocks noGrp="1" noChangeArrowheads="1"/>
          </p:cNvSpPr>
          <p:nvPr>
            <p:ph type="sldNum" sz="quarter" idx="10"/>
          </p:nvPr>
        </p:nvSpPr>
        <p:spPr/>
        <p:txBody>
          <a:bodyPr/>
          <a:lstStyle>
            <a:lvl1pPr>
              <a:defRPr/>
            </a:lvl1pPr>
          </a:lstStyle>
          <a:p>
            <a:pPr>
              <a:defRPr/>
            </a:pPr>
            <a:fld id="{F26CB247-4491-4353-A512-05F6A764CBBE}" type="slidenum">
              <a:rPr lang="en-US"/>
              <a:pPr>
                <a:defRPr/>
              </a:pPr>
              <a:t>‹#›</a:t>
            </a:fld>
            <a:endParaRPr lang="en-US"/>
          </a:p>
        </p:txBody>
      </p:sp>
      <p:sp>
        <p:nvSpPr>
          <p:cNvPr id="6" name="Rectangle 219"/>
          <p:cNvSpPr>
            <a:spLocks noGrp="1" noChangeArrowheads="1"/>
          </p:cNvSpPr>
          <p:nvPr>
            <p:ph type="dt" sz="half" idx="11"/>
          </p:nvPr>
        </p:nvSpPr>
        <p:spPr/>
        <p:txBody>
          <a:bodyPr/>
          <a:lstStyle>
            <a:lvl1pPr>
              <a:defRPr/>
            </a:lvl1pPr>
          </a:lstStyle>
          <a:p>
            <a:pPr>
              <a:defRPr/>
            </a:pPr>
            <a:endParaRPr lang="en-US"/>
          </a:p>
        </p:txBody>
      </p:sp>
      <p:sp>
        <p:nvSpPr>
          <p:cNvPr id="7" name="Rectangle 220"/>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3900"/>
          </a:xfrm>
        </p:spPr>
        <p:txBody>
          <a:bodyPr rtlCol="0">
            <a:normAutofit/>
          </a:bodyPr>
          <a:lstStyle/>
          <a:p>
            <a:pPr lvl="0"/>
            <a:endParaRPr lang="en-US" noProof="0"/>
          </a:p>
        </p:txBody>
      </p:sp>
      <p:sp>
        <p:nvSpPr>
          <p:cNvPr id="4" name="Rectangle 218"/>
          <p:cNvSpPr>
            <a:spLocks noGrp="1" noChangeArrowheads="1"/>
          </p:cNvSpPr>
          <p:nvPr>
            <p:ph type="sldNum" sz="quarter" idx="10"/>
          </p:nvPr>
        </p:nvSpPr>
        <p:spPr/>
        <p:txBody>
          <a:bodyPr/>
          <a:lstStyle>
            <a:lvl1pPr>
              <a:defRPr/>
            </a:lvl1pPr>
          </a:lstStyle>
          <a:p>
            <a:pPr>
              <a:defRPr/>
            </a:pPr>
            <a:fld id="{D70068AE-7AB3-49A0-A34B-AE13679E4A12}" type="slidenum">
              <a:rPr lang="en-US"/>
              <a:pPr>
                <a:defRPr/>
              </a:pPr>
              <a:t>‹#›</a:t>
            </a:fld>
            <a:endParaRPr lang="en-US"/>
          </a:p>
        </p:txBody>
      </p:sp>
      <p:sp>
        <p:nvSpPr>
          <p:cNvPr id="5" name="Rectangle 219"/>
          <p:cNvSpPr>
            <a:spLocks noGrp="1" noChangeArrowheads="1"/>
          </p:cNvSpPr>
          <p:nvPr>
            <p:ph type="dt" sz="half" idx="11"/>
          </p:nvPr>
        </p:nvSpPr>
        <p:spPr/>
        <p:txBody>
          <a:bodyPr/>
          <a:lstStyle>
            <a:lvl1pPr>
              <a:defRPr/>
            </a:lvl1pPr>
          </a:lstStyle>
          <a:p>
            <a:pPr>
              <a:defRPr/>
            </a:pPr>
            <a:endParaRPr lang="en-US"/>
          </a:p>
        </p:txBody>
      </p:sp>
      <p:sp>
        <p:nvSpPr>
          <p:cNvPr id="6" name="Rectangle 220"/>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p:cNvSpPr>
            <a:spLocks noGrp="1" noChangeArrowheads="1"/>
          </p:cNvSpPr>
          <p:nvPr>
            <p:ph type="sldNum" sz="quarter" idx="10"/>
          </p:nvPr>
        </p:nvSpPr>
        <p:spPr/>
        <p:txBody>
          <a:bodyPr/>
          <a:lstStyle>
            <a:lvl1pPr>
              <a:defRPr/>
            </a:lvl1pPr>
          </a:lstStyle>
          <a:p>
            <a:pPr>
              <a:defRPr/>
            </a:pPr>
            <a:fld id="{6B414779-BF56-4FC8-A30E-D520FAAEE498}" type="slidenum">
              <a:rPr lang="en-US"/>
              <a:pPr>
                <a:defRPr/>
              </a:pPr>
              <a:t>‹#›</a:t>
            </a:fld>
            <a:endParaRPr lang="en-US"/>
          </a:p>
        </p:txBody>
      </p:sp>
      <p:sp>
        <p:nvSpPr>
          <p:cNvPr id="6" name="Rectangle 219"/>
          <p:cNvSpPr>
            <a:spLocks noGrp="1" noChangeArrowheads="1"/>
          </p:cNvSpPr>
          <p:nvPr>
            <p:ph type="dt" sz="half" idx="11"/>
          </p:nvPr>
        </p:nvSpPr>
        <p:spPr/>
        <p:txBody>
          <a:bodyPr/>
          <a:lstStyle>
            <a:lvl1pPr>
              <a:defRPr/>
            </a:lvl1pPr>
          </a:lstStyle>
          <a:p>
            <a:pPr>
              <a:defRPr/>
            </a:pPr>
            <a:endParaRPr lang="en-US"/>
          </a:p>
        </p:txBody>
      </p:sp>
      <p:sp>
        <p:nvSpPr>
          <p:cNvPr id="7" name="Rectangle 220"/>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2B8C6C-5D7B-4FF3-9A7B-D86224D1A3E2}" type="datetimeFigureOut">
              <a:rPr lang="en-US"/>
              <a:pPr>
                <a:defRPr/>
              </a:pPr>
              <a:t>4/27/2021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1C33DC-D37D-4F13-85E4-276EFA16C11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DCAD507-8365-4D08-84B3-7EC5EA7EC637}" type="datetimeFigureOut">
              <a:rPr lang="en-US"/>
              <a:pPr>
                <a:defRPr/>
              </a:pPr>
              <a:t>4/27/2021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3EB045-CC88-4069-834C-73DE9DB4AE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8798398-455D-4A85-9AFE-E1570FD02A5F}" type="datetimeFigureOut">
              <a:rPr lang="en-US"/>
              <a:pPr>
                <a:defRPr/>
              </a:pPr>
              <a:t>4/27/2021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99DC37-7639-41AF-B947-8A02FD2C8B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B4AA617-A5E1-4940-BE10-9139B5942BEE}" type="datetimeFigureOut">
              <a:rPr lang="en-US"/>
              <a:pPr>
                <a:defRPr/>
              </a:pPr>
              <a:t>4/27/2021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CB5849-A468-43AD-8D98-354A68DD21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373EA56-A7BE-4F66-B5B4-1A2349E4A915}" type="datetimeFigureOut">
              <a:rPr lang="en-US"/>
              <a:pPr>
                <a:defRPr/>
              </a:pPr>
              <a:t>4/27/2021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62A15EC-2B29-4F1B-A843-237581D4BB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74D5FE-49EE-4E28-80FB-17FAB48CF880}" type="datetimeFigureOut">
              <a:rPr lang="en-US"/>
              <a:pPr>
                <a:defRPr/>
              </a:pPr>
              <a:t>4/27/2021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FED034-2B9C-4BA6-9200-52A4D4D91B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D105F8-539C-4C02-BD63-08B8A290D92A}" type="datetimeFigureOut">
              <a:rPr lang="en-US"/>
              <a:pPr>
                <a:defRPr/>
              </a:pPr>
              <a:t>4/27/2021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E93892-A5E0-48C4-AAFF-9D9FCBDE41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165E223-7F72-42CC-A189-33CC59711BB1}" type="datetimeFigureOut">
              <a:rPr lang="en-US"/>
              <a:pPr>
                <a:defRPr/>
              </a:pPr>
              <a:t>4/27/2021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7BACE7-8CD5-430C-B533-D8777B2A130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587AF84-019B-4275-8058-61888F8C79E8}" type="datetimeFigureOut">
              <a:rPr lang="en-US"/>
              <a:pPr>
                <a:defRPr/>
              </a:pPr>
              <a:t>4/27/2021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35403A-5D50-4244-BC86-6764D4E4D5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img6a.flixcart.com/image/book/5/0/8/cell-and-molecular-biology-400x400-imad9tjfrxbhvvkj.jpeg"/>
          <p:cNvPicPr>
            <a:picLocks noChangeAspect="1" noChangeArrowheads="1"/>
          </p:cNvPicPr>
          <p:nvPr/>
        </p:nvPicPr>
        <p:blipFill>
          <a:blip r:embed="rId2"/>
          <a:srcRect/>
          <a:stretch>
            <a:fillRect/>
          </a:stretch>
        </p:blipFill>
        <p:spPr bwMode="auto">
          <a:xfrm>
            <a:off x="296036" y="304800"/>
            <a:ext cx="2142363" cy="2955620"/>
          </a:xfrm>
          <a:prstGeom prst="rect">
            <a:avLst/>
          </a:prstGeom>
          <a:noFill/>
        </p:spPr>
      </p:pic>
      <p:pic>
        <p:nvPicPr>
          <p:cNvPr id="65540" name="Picture 4" descr="http://t2.gstatic.com/images?q=tbn:ANd9GcT_fEACsZkfZ8jNASC8TUs-R7KIX8G3YF6n18qZU06vrmqCzXUA"/>
          <p:cNvPicPr>
            <a:picLocks noChangeAspect="1" noChangeArrowheads="1"/>
          </p:cNvPicPr>
          <p:nvPr/>
        </p:nvPicPr>
        <p:blipFill>
          <a:blip r:embed="rId3"/>
          <a:srcRect/>
          <a:stretch>
            <a:fillRect/>
          </a:stretch>
        </p:blipFill>
        <p:spPr bwMode="auto">
          <a:xfrm>
            <a:off x="6460236" y="3962400"/>
            <a:ext cx="2150364" cy="2848164"/>
          </a:xfrm>
          <a:prstGeom prst="rect">
            <a:avLst/>
          </a:prstGeom>
          <a:noFill/>
        </p:spPr>
      </p:pic>
      <p:sp>
        <p:nvSpPr>
          <p:cNvPr id="65542" name="AutoShape 6" descr="Image result for cooper molecular biology of the ce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4" name="AutoShape 8" descr="Image result for cooper molecular biology of the ce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6" name="AutoShape 10" descr="Image result for cooper molecular biology of the ce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5548" name="Picture 12" descr="http://t3.gstatic.com/images?q=tbn:ANd9GcR2zJOL68DoDcynnLIbqFNgJEQ9tyHZ2KLcuKOwFsBb1XB2k_lx"/>
          <p:cNvPicPr>
            <a:picLocks noChangeAspect="1" noChangeArrowheads="1"/>
          </p:cNvPicPr>
          <p:nvPr/>
        </p:nvPicPr>
        <p:blipFill>
          <a:blip r:embed="rId4"/>
          <a:srcRect/>
          <a:stretch>
            <a:fillRect/>
          </a:stretch>
        </p:blipFill>
        <p:spPr bwMode="auto">
          <a:xfrm>
            <a:off x="6400800" y="130963"/>
            <a:ext cx="2276535" cy="2917038"/>
          </a:xfrm>
          <a:prstGeom prst="rect">
            <a:avLst/>
          </a:prstGeom>
          <a:noFill/>
        </p:spPr>
      </p:pic>
      <p:pic>
        <p:nvPicPr>
          <p:cNvPr id="65550" name="Picture 14" descr="http://ecx.images-amazon.com/images/I/51y%2B5V67gIL._SX388_BO1,204,203,200_.jpg"/>
          <p:cNvPicPr>
            <a:picLocks noChangeAspect="1" noChangeArrowheads="1"/>
          </p:cNvPicPr>
          <p:nvPr/>
        </p:nvPicPr>
        <p:blipFill>
          <a:blip r:embed="rId5"/>
          <a:srcRect/>
          <a:stretch>
            <a:fillRect/>
          </a:stretch>
        </p:blipFill>
        <p:spPr bwMode="auto">
          <a:xfrm>
            <a:off x="155575" y="3886200"/>
            <a:ext cx="2263093" cy="2895599"/>
          </a:xfrm>
          <a:prstGeom prst="rect">
            <a:avLst/>
          </a:prstGeom>
          <a:noFill/>
        </p:spPr>
      </p:pic>
      <p:sp>
        <p:nvSpPr>
          <p:cNvPr id="11" name="TextBox 10"/>
          <p:cNvSpPr txBox="1"/>
          <p:nvPr/>
        </p:nvSpPr>
        <p:spPr>
          <a:xfrm>
            <a:off x="2514600" y="3317557"/>
            <a:ext cx="3810000" cy="492443"/>
          </a:xfrm>
          <a:prstGeom prst="rect">
            <a:avLst/>
          </a:prstGeom>
          <a:noFill/>
        </p:spPr>
        <p:txBody>
          <a:bodyPr wrap="square" rtlCol="0">
            <a:spAutoFit/>
          </a:bodyPr>
          <a:lstStyle/>
          <a:p>
            <a:r>
              <a:rPr lang="en-US" sz="2600" b="1" dirty="0">
                <a:latin typeface="Times New Roman" pitchFamily="18" charset="0"/>
                <a:cs typeface="Times New Roman" pitchFamily="18" charset="0"/>
              </a:rPr>
              <a:t>   Books For References:</a:t>
            </a:r>
            <a:endParaRPr lang="en-US" sz="2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42875" y="71438"/>
            <a:ext cx="8858250" cy="6715125"/>
          </a:xfrm>
        </p:spPr>
        <p:txBody>
          <a:bodyPr/>
          <a:lstStyle/>
          <a:p>
            <a:pPr algn="just" eaLnBrk="1" hangingPunct="1"/>
            <a:r>
              <a:rPr lang="en-US" sz="2400" dirty="0">
                <a:latin typeface="Times New Roman" pitchFamily="18" charset="0"/>
                <a:cs typeface="Times New Roman" pitchFamily="18" charset="0"/>
              </a:rPr>
              <a:t>Currently, </a:t>
            </a:r>
            <a:r>
              <a:rPr lang="en-US" sz="2400" dirty="0" err="1">
                <a:latin typeface="Times New Roman" pitchFamily="18" charset="0"/>
                <a:cs typeface="Times New Roman" pitchFamily="18" charset="0"/>
              </a:rPr>
              <a:t>mycoplasmas</a:t>
            </a:r>
            <a:r>
              <a:rPr lang="en-US" sz="2400" dirty="0">
                <a:latin typeface="Times New Roman" pitchFamily="18" charset="0"/>
                <a:cs typeface="Times New Roman" pitchFamily="18" charset="0"/>
              </a:rPr>
              <a:t> are considered to have evolved from gram-positive, walled eubacteria by degenerative evolution, meaning their evolutionary history appears to include the loss of cell wall.</a:t>
            </a:r>
          </a:p>
          <a:p>
            <a:pPr algn="just" eaLnBrk="1" hangingPunct="1"/>
            <a:r>
              <a:rPr lang="en-US" sz="2400" dirty="0">
                <a:latin typeface="Times New Roman" pitchFamily="18" charset="0"/>
                <a:cs typeface="Times New Roman" pitchFamily="18" charset="0"/>
              </a:rPr>
              <a:t>Further, in 1960s and 1970s knowledge about </a:t>
            </a:r>
            <a:r>
              <a:rPr lang="en-US" sz="2400" dirty="0" err="1">
                <a:latin typeface="Times New Roman" pitchFamily="18" charset="0"/>
                <a:cs typeface="Times New Roman" pitchFamily="18" charset="0"/>
              </a:rPr>
              <a:t>ultrastructure</a:t>
            </a:r>
            <a:r>
              <a:rPr lang="en-US" sz="2400" dirty="0">
                <a:latin typeface="Times New Roman" pitchFamily="18" charset="0"/>
                <a:cs typeface="Times New Roman" pitchFamily="18" charset="0"/>
              </a:rPr>
              <a:t>, cell membrane, genome and metabolic pathways of </a:t>
            </a:r>
            <a:r>
              <a:rPr lang="en-US" sz="2400" dirty="0" err="1">
                <a:latin typeface="Times New Roman" pitchFamily="18" charset="0"/>
                <a:cs typeface="Times New Roman" pitchFamily="18" charset="0"/>
              </a:rPr>
              <a:t>mycoplasmas</a:t>
            </a:r>
            <a:r>
              <a:rPr lang="en-US" sz="2400" dirty="0">
                <a:latin typeface="Times New Roman" pitchFamily="18" charset="0"/>
                <a:cs typeface="Times New Roman" pitchFamily="18" charset="0"/>
              </a:rPr>
              <a:t> resulted in conclusion that they are smallest and simplest self-replicating organisms.</a:t>
            </a:r>
          </a:p>
          <a:p>
            <a:pPr algn="just" eaLnBrk="1" hangingPunct="1"/>
            <a:r>
              <a:rPr lang="en-US" sz="2400" dirty="0">
                <a:latin typeface="Times New Roman" pitchFamily="18" charset="0"/>
                <a:cs typeface="Times New Roman" pitchFamily="18" charset="0"/>
              </a:rPr>
              <a:t>The lack of cell wall convey some unique properties of </a:t>
            </a:r>
            <a:r>
              <a:rPr lang="en-US" sz="2400" dirty="0" err="1">
                <a:latin typeface="Times New Roman" pitchFamily="18" charset="0"/>
                <a:cs typeface="Times New Roman" pitchFamily="18" charset="0"/>
              </a:rPr>
              <a:t>mycoplasmas</a:t>
            </a:r>
            <a:r>
              <a:rPr lang="en-US" sz="2400" dirty="0">
                <a:latin typeface="Times New Roman" pitchFamily="18" charset="0"/>
                <a:cs typeface="Times New Roman" pitchFamily="18" charset="0"/>
              </a:rPr>
              <a:t> such as sensitivity to osmotic shock and detergents, resistance to penicillin, and formation of odd fried-egg shaped colonies. </a:t>
            </a:r>
          </a:p>
          <a:p>
            <a:pPr algn="just" eaLnBrk="1" hangingPunct="1"/>
            <a:r>
              <a:rPr lang="en-US" sz="2400" dirty="0">
                <a:latin typeface="Times New Roman" pitchFamily="18" charset="0"/>
                <a:cs typeface="Times New Roman" pitchFamily="18" charset="0"/>
              </a:rPr>
              <a:t>Sections of </a:t>
            </a:r>
            <a:r>
              <a:rPr lang="en-US" sz="2400" dirty="0" err="1">
                <a:latin typeface="Times New Roman" pitchFamily="18" charset="0"/>
                <a:cs typeface="Times New Roman" pitchFamily="18" charset="0"/>
              </a:rPr>
              <a:t>mycoplasmas</a:t>
            </a:r>
            <a:r>
              <a:rPr lang="en-US" sz="2400" dirty="0">
                <a:latin typeface="Times New Roman" pitchFamily="18" charset="0"/>
                <a:cs typeface="Times New Roman" pitchFamily="18" charset="0"/>
              </a:rPr>
              <a:t> reveal that their cells are essentially built of three organelles, such as: </a:t>
            </a:r>
            <a:r>
              <a:rPr lang="en-US" sz="2400" b="1" dirty="0">
                <a:latin typeface="Times New Roman" pitchFamily="18" charset="0"/>
                <a:cs typeface="Times New Roman" pitchFamily="18" charset="0"/>
              </a:rPr>
              <a:t>the cell membrane, </a:t>
            </a:r>
            <a:r>
              <a:rPr lang="en-US" sz="2400" b="1" dirty="0" err="1">
                <a:latin typeface="Times New Roman" pitchFamily="18" charset="0"/>
                <a:cs typeface="Times New Roman" pitchFamily="18" charset="0"/>
              </a:rPr>
              <a:t>ribosomes</a:t>
            </a:r>
            <a:r>
              <a:rPr lang="en-US" sz="2400" b="1" dirty="0">
                <a:latin typeface="Times New Roman" pitchFamily="18" charset="0"/>
                <a:cs typeface="Times New Roman" pitchFamily="18" charset="0"/>
              </a:rPr>
              <a:t>, and circular double stranded DNA tightly packed molecule</a:t>
            </a:r>
            <a:r>
              <a:rPr lang="en-US" sz="2400" dirty="0">
                <a:latin typeface="Times New Roman" pitchFamily="18" charset="0"/>
                <a:cs typeface="Times New Roman" pitchFamily="18" charset="0"/>
              </a:rPr>
              <a:t>. </a:t>
            </a:r>
          </a:p>
          <a:p>
            <a:pPr algn="just" eaLnBrk="1" hangingPunct="1"/>
            <a:r>
              <a:rPr lang="en-US" sz="2400" dirty="0">
                <a:latin typeface="Times New Roman" pitchFamily="18" charset="0"/>
                <a:cs typeface="Times New Roman" pitchFamily="18" charset="0"/>
              </a:rPr>
              <a:t>Their mode of replication is no different from that of prokaryotes dividing by binary fission.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81800"/>
          </a:xfrm>
        </p:spPr>
        <p:txBody>
          <a:bodyPr/>
          <a:lstStyle/>
          <a:p>
            <a:pPr algn="just"/>
            <a:r>
              <a:rPr lang="en-US" sz="2400" dirty="0">
                <a:latin typeface="Times New Roman" pitchFamily="18" charset="0"/>
                <a:cs typeface="Times New Roman" pitchFamily="18" charset="0"/>
              </a:rPr>
              <a:t>However for binary fission to happen, </a:t>
            </a:r>
            <a:r>
              <a:rPr lang="en-US" sz="2400" dirty="0" err="1">
                <a:latin typeface="Times New Roman" pitchFamily="18" charset="0"/>
                <a:cs typeface="Times New Roman" pitchFamily="18" charset="0"/>
              </a:rPr>
              <a:t>cytoplasmic</a:t>
            </a:r>
            <a:r>
              <a:rPr lang="en-US" sz="2400" dirty="0">
                <a:latin typeface="Times New Roman" pitchFamily="18" charset="0"/>
                <a:cs typeface="Times New Roman" pitchFamily="18" charset="0"/>
              </a:rPr>
              <a:t> division must fully synchronize with genome replication and in </a:t>
            </a:r>
            <a:r>
              <a:rPr lang="en-US" sz="2400" dirty="0" err="1">
                <a:latin typeface="Times New Roman" pitchFamily="18" charset="0"/>
                <a:cs typeface="Times New Roman" pitchFamily="18" charset="0"/>
              </a:rPr>
              <a:t>mycoplasmas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cytoplasmic</a:t>
            </a:r>
            <a:r>
              <a:rPr lang="en-US" sz="2400" dirty="0">
                <a:latin typeface="Times New Roman" pitchFamily="18" charset="0"/>
                <a:cs typeface="Times New Roman" pitchFamily="18" charset="0"/>
              </a:rPr>
              <a:t> division lags behind genome replication, which ultimately results in the formation of multinucleated filaments.</a:t>
            </a:r>
          </a:p>
          <a:p>
            <a:pPr algn="just"/>
            <a:r>
              <a:rPr lang="en-US" sz="2400" dirty="0">
                <a:latin typeface="Times New Roman" pitchFamily="18" charset="0"/>
                <a:cs typeface="Times New Roman" pitchFamily="18" charset="0"/>
              </a:rPr>
              <a:t>For </a:t>
            </a:r>
            <a:r>
              <a:rPr lang="en-US" sz="2400" i="1" dirty="0">
                <a:latin typeface="Times New Roman" pitchFamily="18" charset="0"/>
                <a:cs typeface="Times New Roman" pitchFamily="18" charset="0"/>
              </a:rPr>
              <a:t>In vitro</a:t>
            </a:r>
            <a:r>
              <a:rPr lang="en-US" sz="2400" dirty="0">
                <a:latin typeface="Times New Roman" pitchFamily="18" charset="0"/>
                <a:cs typeface="Times New Roman" pitchFamily="18" charset="0"/>
              </a:rPr>
              <a:t> cultivation of </a:t>
            </a:r>
            <a:r>
              <a:rPr lang="en-US" sz="2400" dirty="0" err="1">
                <a:latin typeface="Times New Roman" pitchFamily="18" charset="0"/>
                <a:cs typeface="Times New Roman" pitchFamily="18" charset="0"/>
              </a:rPr>
              <a:t>mycoplasmas</a:t>
            </a:r>
            <a:r>
              <a:rPr lang="en-US" sz="2400" dirty="0">
                <a:latin typeface="Times New Roman" pitchFamily="18" charset="0"/>
                <a:cs typeface="Times New Roman" pitchFamily="18" charset="0"/>
              </a:rPr>
              <a:t> it has been discovered that they are difficult to cultivate. </a:t>
            </a:r>
          </a:p>
          <a:p>
            <a:pPr algn="just"/>
            <a:r>
              <a:rPr lang="en-US" sz="2400" dirty="0">
                <a:latin typeface="Times New Roman" pitchFamily="18" charset="0"/>
                <a:cs typeface="Times New Roman" pitchFamily="18" charset="0"/>
              </a:rPr>
              <a:t>The reasons for these difficulties for species such as </a:t>
            </a:r>
            <a:r>
              <a:rPr lang="en-US" sz="2400" i="1" dirty="0" err="1">
                <a:latin typeface="Times New Roman" pitchFamily="18" charset="0"/>
                <a:cs typeface="Times New Roman" pitchFamily="18" charset="0"/>
              </a:rPr>
              <a:t>Mycoplasma</a:t>
            </a:r>
            <a:r>
              <a:rPr lang="en-US" sz="2400" i="1" dirty="0">
                <a:latin typeface="Times New Roman" pitchFamily="18" charset="0"/>
                <a:cs typeface="Times New Roman" pitchFamily="18" charset="0"/>
              </a:rPr>
              <a:t> genitalium </a:t>
            </a:r>
            <a:r>
              <a:rPr lang="en-US" sz="2400" dirty="0">
                <a:latin typeface="Times New Roman" pitchFamily="18" charset="0"/>
                <a:cs typeface="Times New Roman" pitchFamily="18" charset="0"/>
              </a:rPr>
              <a:t>and </a:t>
            </a:r>
            <a:r>
              <a:rPr lang="en-US" sz="2400" i="1" dirty="0" err="1">
                <a:latin typeface="Times New Roman" pitchFamily="18" charset="0"/>
                <a:cs typeface="Times New Roman" pitchFamily="18" charset="0"/>
              </a:rPr>
              <a:t>Mycoplasma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pneumoniae</a:t>
            </a:r>
            <a:r>
              <a:rPr lang="en-US" sz="2400" dirty="0">
                <a:latin typeface="Times New Roman" pitchFamily="18" charset="0"/>
                <a:cs typeface="Times New Roman" pitchFamily="18" charset="0"/>
              </a:rPr>
              <a:t> is that they lack all the genes involved in amino acid synthesis, making them dependent on exogenous supply of amino acids.</a:t>
            </a:r>
          </a:p>
          <a:p>
            <a:pPr algn="just"/>
            <a:r>
              <a:rPr lang="en-US" sz="2400" dirty="0">
                <a:latin typeface="Times New Roman" pitchFamily="18" charset="0"/>
                <a:cs typeface="Times New Roman" pitchFamily="18" charset="0"/>
              </a:rPr>
              <a:t>In order to get rid of these deficiencies </a:t>
            </a:r>
            <a:r>
              <a:rPr lang="en-US" sz="2400" dirty="0" err="1">
                <a:latin typeface="Times New Roman" pitchFamily="18" charset="0"/>
                <a:cs typeface="Times New Roman" pitchFamily="18" charset="0"/>
              </a:rPr>
              <a:t>mycoplasmas</a:t>
            </a:r>
            <a:r>
              <a:rPr lang="en-US" sz="2400" dirty="0">
                <a:latin typeface="Times New Roman" pitchFamily="18" charset="0"/>
                <a:cs typeface="Times New Roman" pitchFamily="18" charset="0"/>
              </a:rPr>
              <a:t> are grown on complex media, usually consisting of beef heart infusion, peptone, yeast extract, and serum with various supplements.</a:t>
            </a:r>
          </a:p>
          <a:p>
            <a:pPr algn="just"/>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42875" y="214313"/>
            <a:ext cx="8858250" cy="6429375"/>
          </a:xfrm>
        </p:spPr>
        <p:txBody>
          <a:bodyPr/>
          <a:lstStyle/>
          <a:p>
            <a:pPr algn="just" eaLnBrk="1" hangingPunct="1"/>
            <a:r>
              <a:rPr lang="en-US" sz="2400" dirty="0" err="1">
                <a:latin typeface="Times New Roman" pitchFamily="18" charset="0"/>
                <a:cs typeface="Times New Roman" pitchFamily="18" charset="0"/>
              </a:rPr>
              <a:t>Mycoplasmas</a:t>
            </a:r>
            <a:r>
              <a:rPr lang="en-US" sz="2400" dirty="0">
                <a:latin typeface="Times New Roman" pitchFamily="18" charset="0"/>
                <a:cs typeface="Times New Roman" pitchFamily="18" charset="0"/>
              </a:rPr>
              <a:t> are known to consist of just plasma membrane which makes them good models for membrane studies. </a:t>
            </a:r>
          </a:p>
          <a:p>
            <a:pPr algn="just" eaLnBrk="1" hangingPunct="1"/>
            <a:r>
              <a:rPr lang="en-US" sz="2400" dirty="0">
                <a:latin typeface="Times New Roman" pitchFamily="18" charset="0"/>
                <a:cs typeface="Times New Roman" pitchFamily="18" charset="0"/>
              </a:rPr>
              <a:t>Due to this reason the availability of these membranes in pure state have enabled in their chemical, enzymatic and antigenic characterization. </a:t>
            </a:r>
          </a:p>
          <a:p>
            <a:pPr algn="just" eaLnBrk="1" hangingPunct="1"/>
            <a:r>
              <a:rPr lang="en-US" sz="2400" dirty="0">
                <a:latin typeface="Times New Roman" pitchFamily="18" charset="0"/>
                <a:cs typeface="Times New Roman" pitchFamily="18" charset="0"/>
              </a:rPr>
              <a:t>The membrane mostly consists of 60% to 70% of proteins and rest 20% to 30% of lipid. </a:t>
            </a:r>
          </a:p>
          <a:p>
            <a:pPr algn="just" eaLnBrk="1" hangingPunct="1"/>
            <a:r>
              <a:rPr lang="en-US" sz="2400" dirty="0">
                <a:latin typeface="Times New Roman" pitchFamily="18" charset="0"/>
                <a:cs typeface="Times New Roman" pitchFamily="18" charset="0"/>
              </a:rPr>
              <a:t>Dependence on exogenous supplies of fatty acids, and cholesterol serves as advantage to conduct further studies on these organisms.</a:t>
            </a:r>
          </a:p>
          <a:p>
            <a:pPr algn="just" eaLnBrk="1" hangingPunct="1"/>
            <a:r>
              <a:rPr lang="en-US" sz="2400" dirty="0" err="1">
                <a:latin typeface="Times New Roman" pitchFamily="18" charset="0"/>
                <a:cs typeface="Times New Roman" pitchFamily="18" charset="0"/>
              </a:rPr>
              <a:t>Mycoplasma</a:t>
            </a:r>
            <a:r>
              <a:rPr lang="en-US" sz="2400" dirty="0">
                <a:latin typeface="Times New Roman" pitchFamily="18" charset="0"/>
                <a:cs typeface="Times New Roman" pitchFamily="18" charset="0"/>
              </a:rPr>
              <a:t> infections are commonly found in people with Lyme Disease. </a:t>
            </a:r>
          </a:p>
          <a:p>
            <a:pPr algn="just" eaLnBrk="1" hangingPunct="1"/>
            <a:r>
              <a:rPr lang="en-US" sz="2400" dirty="0">
                <a:latin typeface="Times New Roman" pitchFamily="18" charset="0"/>
                <a:cs typeface="Times New Roman" pitchFamily="18" charset="0"/>
              </a:rPr>
              <a:t>Of the over 100 known species, more than a dozen are found in humans.</a:t>
            </a:r>
          </a:p>
          <a:p>
            <a:pPr algn="just" eaLnBrk="1" hangingPunct="1"/>
            <a:endParaRPr lang="en-US" sz="2400" dirty="0">
              <a:latin typeface="Times New Roman" pitchFamily="18" charset="0"/>
              <a:cs typeface="Times New Roman" pitchFamily="18" charset="0"/>
            </a:endParaRPr>
          </a:p>
          <a:p>
            <a:pPr algn="just" eaLnBrk="1" hangingPunct="1"/>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0" y="142875"/>
            <a:ext cx="9143999" cy="6715125"/>
          </a:xfrm>
        </p:spPr>
        <p:txBody>
          <a:bodyPr/>
          <a:lstStyle/>
          <a:p>
            <a:pPr algn="just" eaLnBrk="1" hangingPunct="1"/>
            <a:r>
              <a:rPr lang="en-US" sz="2400" dirty="0">
                <a:latin typeface="Times New Roman" pitchFamily="18" charset="0"/>
                <a:cs typeface="Times New Roman" pitchFamily="18" charset="0"/>
              </a:rPr>
              <a:t>Many of them cause disease.</a:t>
            </a:r>
          </a:p>
          <a:p>
            <a:pPr algn="just" eaLnBrk="1" hangingPunct="1"/>
            <a:r>
              <a:rPr lang="en-US" sz="2400" dirty="0" err="1">
                <a:latin typeface="Times New Roman" pitchFamily="18" charset="0"/>
                <a:cs typeface="Times New Roman" pitchFamily="18" charset="0"/>
              </a:rPr>
              <a:t>Mycoplasmas</a:t>
            </a:r>
            <a:r>
              <a:rPr lang="en-US" sz="2400" dirty="0">
                <a:latin typeface="Times New Roman" pitchFamily="18" charset="0"/>
                <a:cs typeface="Times New Roman" pitchFamily="18" charset="0"/>
              </a:rPr>
              <a:t> don’t have a cell wall or cell nucleus, act like parasites within or outside host cells, and can take on different shapes. </a:t>
            </a:r>
          </a:p>
          <a:p>
            <a:pPr algn="just" eaLnBrk="1" hangingPunct="1"/>
            <a:r>
              <a:rPr lang="en-US" sz="2400" dirty="0">
                <a:latin typeface="Times New Roman" pitchFamily="18" charset="0"/>
                <a:cs typeface="Times New Roman" pitchFamily="18" charset="0"/>
              </a:rPr>
              <a:t>This versatility allows them to hide from the immune system and affect it in many ways. </a:t>
            </a:r>
          </a:p>
          <a:p>
            <a:pPr algn="just" eaLnBrk="1" hangingPunct="1"/>
            <a:r>
              <a:rPr lang="en-US" sz="2400" dirty="0">
                <a:latin typeface="Times New Roman" pitchFamily="18" charset="0"/>
                <a:cs typeface="Times New Roman" pitchFamily="18" charset="0"/>
              </a:rPr>
              <a:t>Because of these features, they are hard to diagnose and treat.</a:t>
            </a:r>
          </a:p>
          <a:p>
            <a:pPr algn="just" eaLnBrk="1" hangingPunct="1"/>
            <a:r>
              <a:rPr lang="en-US" sz="2400" dirty="0">
                <a:latin typeface="Times New Roman" pitchFamily="18" charset="0"/>
                <a:cs typeface="Times New Roman" pitchFamily="18" charset="0"/>
              </a:rPr>
              <a:t>The most common species, </a:t>
            </a:r>
            <a:r>
              <a:rPr lang="en-US" sz="2400" i="1" dirty="0" err="1">
                <a:latin typeface="Times New Roman" pitchFamily="18" charset="0"/>
                <a:cs typeface="Times New Roman" pitchFamily="18" charset="0"/>
              </a:rPr>
              <a:t>Mycoplasma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pneumoniae</a:t>
            </a:r>
            <a:r>
              <a:rPr lang="en-US" sz="2400" dirty="0">
                <a:latin typeface="Times New Roman" pitchFamily="18" charset="0"/>
                <a:cs typeface="Times New Roman" pitchFamily="18" charset="0"/>
              </a:rPr>
              <a:t>, typically causes respiratory infections like pneumonia, bronchitis, </a:t>
            </a:r>
            <a:r>
              <a:rPr lang="en-US" sz="2400" dirty="0" err="1">
                <a:latin typeface="Times New Roman" pitchFamily="18" charset="0"/>
                <a:cs typeface="Times New Roman" pitchFamily="18" charset="0"/>
              </a:rPr>
              <a:t>pharyngitis</a:t>
            </a:r>
            <a:r>
              <a:rPr lang="en-US" sz="2400" dirty="0">
                <a:latin typeface="Times New Roman" pitchFamily="18" charset="0"/>
                <a:cs typeface="Times New Roman" pitchFamily="18" charset="0"/>
              </a:rPr>
              <a:t>, and asthma. </a:t>
            </a:r>
          </a:p>
          <a:p>
            <a:pPr algn="just" eaLnBrk="1" hangingPunct="1"/>
            <a:r>
              <a:rPr lang="en-US" sz="2400" dirty="0">
                <a:latin typeface="Times New Roman" pitchFamily="18" charset="0"/>
                <a:cs typeface="Times New Roman" pitchFamily="18" charset="0"/>
              </a:rPr>
              <a:t>But it’s a stealth pathogen that can also cause non-respiratory diseases affecting the nervous system, blood, joints, skin, heart, liver, and pancreas. </a:t>
            </a:r>
          </a:p>
          <a:p>
            <a:pPr algn="just" eaLnBrk="1" hangingPunct="1"/>
            <a:r>
              <a:rPr lang="en-US" sz="2400" dirty="0">
                <a:latin typeface="Times New Roman" pitchFamily="18" charset="0"/>
                <a:cs typeface="Times New Roman" pitchFamily="18" charset="0"/>
              </a:rPr>
              <a:t>The other pathogenic species most typically found in humans are:</a:t>
            </a:r>
          </a:p>
          <a:p>
            <a:pPr algn="just" eaLnBrk="1" hangingPunct="1"/>
            <a:r>
              <a:rPr lang="en-US" sz="2400" i="1" dirty="0" err="1">
                <a:latin typeface="Times New Roman" pitchFamily="18" charset="0"/>
                <a:cs typeface="Times New Roman" pitchFamily="18" charset="0"/>
              </a:rPr>
              <a:t>Mycloplasma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fermentans</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Mycoplasma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genitalium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Mycoplasma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hominis</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Mycoplasma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pirum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Mycoplasma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salivarium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Ureaplasma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urealyticum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Ureaplasma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parvum</a:t>
            </a:r>
            <a:endParaRPr lang="en-US" sz="2400" i="1" dirty="0">
              <a:latin typeface="Times New Roman" pitchFamily="18" charset="0"/>
              <a:cs typeface="Times New Roman" pitchFamily="18" charset="0"/>
            </a:endParaRPr>
          </a:p>
          <a:p>
            <a:pPr algn="just" eaLnBrk="1" hangingPunct="1"/>
            <a:endParaRPr 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52400" y="152400"/>
          <a:ext cx="8763000" cy="6634216"/>
        </p:xfrm>
        <a:graphic>
          <a:graphicData uri="http://schemas.openxmlformats.org/drawingml/2006/table">
            <a:tbl>
              <a:tblPr/>
              <a:tblGrid>
                <a:gridCol w="31242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954858">
                <a:tc>
                  <a:txBody>
                    <a:bodyPr/>
                    <a:lstStyle/>
                    <a:p>
                      <a:r>
                        <a:rPr lang="en-US" sz="2200" b="1" i="1" dirty="0" err="1">
                          <a:latin typeface="Times New Roman" pitchFamily="18" charset="0"/>
                          <a:cs typeface="Times New Roman" pitchFamily="18" charset="0"/>
                        </a:rPr>
                        <a:t>Mycoplasma</a:t>
                      </a:r>
                      <a:r>
                        <a:rPr lang="en-US" sz="2200" b="1" i="1" dirty="0">
                          <a:latin typeface="Times New Roman" pitchFamily="18" charset="0"/>
                          <a:cs typeface="Times New Roman" pitchFamily="18" charset="0"/>
                        </a:rPr>
                        <a:t> genitalium</a:t>
                      </a:r>
                      <a:endParaRPr lang="en-US" sz="2200" i="1" dirty="0">
                        <a:latin typeface="Times New Roman" pitchFamily="18" charset="0"/>
                        <a:cs typeface="Times New Roman" pitchFamily="18" charset="0"/>
                      </a:endParaRPr>
                    </a:p>
                  </a:txBody>
                  <a:tcPr marL="32987" marR="32987" marT="32987" marB="32987" anchor="ctr">
                    <a:lnL>
                      <a:noFill/>
                    </a:lnL>
                    <a:lnR>
                      <a:noFill/>
                    </a:lnR>
                    <a:lnT>
                      <a:noFill/>
                    </a:lnT>
                    <a:lnB>
                      <a:noFill/>
                    </a:lnB>
                    <a:solidFill>
                      <a:srgbClr val="CBDBA6"/>
                    </a:solidFill>
                  </a:tcPr>
                </a:tc>
                <a:tc>
                  <a:txBody>
                    <a:bodyPr/>
                    <a:lstStyle/>
                    <a:p>
                      <a:r>
                        <a:rPr lang="en-US" sz="2200">
                          <a:latin typeface="Times New Roman" pitchFamily="18" charset="0"/>
                          <a:cs typeface="Times New Roman" pitchFamily="18" charset="0"/>
                        </a:rPr>
                        <a:t>Arthritis, chronic nongonococcal urethritis, chronic pelvic inflammatory disease, other urogenital infections and diseases, infertility, AIDS/HIV</a:t>
                      </a:r>
                    </a:p>
                  </a:txBody>
                  <a:tcPr marL="32987" marR="32987" marT="32987" marB="32987" anchor="ctr">
                    <a:lnL>
                      <a:noFill/>
                    </a:lnL>
                    <a:lnR>
                      <a:noFill/>
                    </a:lnR>
                    <a:lnT>
                      <a:noFill/>
                    </a:lnT>
                    <a:lnB>
                      <a:noFill/>
                    </a:lnB>
                    <a:solidFill>
                      <a:srgbClr val="CBDBA6"/>
                    </a:solidFill>
                  </a:tcPr>
                </a:tc>
                <a:extLst>
                  <a:ext uri="{0D108BD9-81ED-4DB2-BD59-A6C34878D82A}">
                    <a16:rowId xmlns:a16="http://schemas.microsoft.com/office/drawing/2014/main" val="10000"/>
                  </a:ext>
                </a:extLst>
              </a:tr>
              <a:tr h="1575344">
                <a:tc>
                  <a:txBody>
                    <a:bodyPr/>
                    <a:lstStyle/>
                    <a:p>
                      <a:r>
                        <a:rPr lang="en-US" sz="2200" b="1" i="1" dirty="0" err="1">
                          <a:latin typeface="Times New Roman" pitchFamily="18" charset="0"/>
                          <a:cs typeface="Times New Roman" pitchFamily="18" charset="0"/>
                        </a:rPr>
                        <a:t>Mycoplasma</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fermentans</a:t>
                      </a:r>
                      <a:endParaRPr lang="en-US" sz="2200" i="1" dirty="0">
                        <a:latin typeface="Times New Roman" pitchFamily="18" charset="0"/>
                        <a:cs typeface="Times New Roman" pitchFamily="18" charset="0"/>
                      </a:endParaRPr>
                    </a:p>
                  </a:txBody>
                  <a:tcPr marL="32987" marR="32987" marT="32987" marB="32987" anchor="ctr">
                    <a:lnL>
                      <a:noFill/>
                    </a:lnL>
                    <a:lnR>
                      <a:noFill/>
                    </a:lnR>
                    <a:lnT>
                      <a:noFill/>
                    </a:lnT>
                    <a:lnB>
                      <a:noFill/>
                    </a:lnB>
                    <a:solidFill>
                      <a:srgbClr val="CBDBA6"/>
                    </a:solidFill>
                  </a:tcPr>
                </a:tc>
                <a:tc>
                  <a:txBody>
                    <a:bodyPr/>
                    <a:lstStyle/>
                    <a:p>
                      <a:r>
                        <a:rPr lang="en-US" sz="2200">
                          <a:latin typeface="Times New Roman" pitchFamily="18" charset="0"/>
                          <a:cs typeface="Times New Roman" pitchFamily="18" charset="0"/>
                        </a:rPr>
                        <a:t>Arthritis, Gulf War Syndrome, Fibromyalgia, Chronic Fatigue Syndrome, Lupus, AIDS/HIV, autoimmune diseases, ALS, psoriasis and Scleroderma, Crohn's and IBS, cancer, endocrine disorders, Multiple Sclerosis, diabetes</a:t>
                      </a:r>
                    </a:p>
                  </a:txBody>
                  <a:tcPr marL="32987" marR="32987" marT="32987" marB="32987" anchor="ctr">
                    <a:lnL>
                      <a:noFill/>
                    </a:lnL>
                    <a:lnR>
                      <a:noFill/>
                    </a:lnR>
                    <a:lnT>
                      <a:noFill/>
                    </a:lnT>
                    <a:lnB>
                      <a:noFill/>
                    </a:lnB>
                    <a:solidFill>
                      <a:srgbClr val="CBDBA6"/>
                    </a:solidFill>
                  </a:tcPr>
                </a:tc>
                <a:extLst>
                  <a:ext uri="{0D108BD9-81ED-4DB2-BD59-A6C34878D82A}">
                    <a16:rowId xmlns:a16="http://schemas.microsoft.com/office/drawing/2014/main" val="10001"/>
                  </a:ext>
                </a:extLst>
              </a:tr>
              <a:tr h="830762">
                <a:tc>
                  <a:txBody>
                    <a:bodyPr/>
                    <a:lstStyle/>
                    <a:p>
                      <a:r>
                        <a:rPr lang="en-US" sz="2200" b="1" i="1" dirty="0" err="1">
                          <a:latin typeface="Times New Roman" pitchFamily="18" charset="0"/>
                          <a:cs typeface="Times New Roman" pitchFamily="18" charset="0"/>
                        </a:rPr>
                        <a:t>Mycoplasma</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salivarium</a:t>
                      </a:r>
                      <a:endParaRPr lang="en-US" sz="2200" i="1" dirty="0">
                        <a:latin typeface="Times New Roman" pitchFamily="18" charset="0"/>
                        <a:cs typeface="Times New Roman" pitchFamily="18" charset="0"/>
                      </a:endParaRPr>
                    </a:p>
                  </a:txBody>
                  <a:tcPr marL="32987" marR="32987" marT="32987" marB="32987" anchor="ctr">
                    <a:lnL>
                      <a:noFill/>
                    </a:lnL>
                    <a:lnR>
                      <a:noFill/>
                    </a:lnR>
                    <a:lnT>
                      <a:noFill/>
                    </a:lnT>
                    <a:lnB>
                      <a:noFill/>
                    </a:lnB>
                    <a:solidFill>
                      <a:srgbClr val="CBDBA6"/>
                    </a:solidFill>
                  </a:tcPr>
                </a:tc>
                <a:tc>
                  <a:txBody>
                    <a:bodyPr/>
                    <a:lstStyle/>
                    <a:p>
                      <a:r>
                        <a:rPr lang="en-US" sz="2200">
                          <a:latin typeface="Times New Roman" pitchFamily="18" charset="0"/>
                          <a:cs typeface="Times New Roman" pitchFamily="18" charset="0"/>
                        </a:rPr>
                        <a:t>Arthritis, TMJ disorders, Eye and ear disorders and infections, gingivitis, periodontal diseases including even cavities.</a:t>
                      </a:r>
                    </a:p>
                  </a:txBody>
                  <a:tcPr marL="32987" marR="32987" marT="32987" marB="32987" anchor="ctr">
                    <a:lnL>
                      <a:noFill/>
                    </a:lnL>
                    <a:lnR>
                      <a:noFill/>
                    </a:lnR>
                    <a:lnT>
                      <a:noFill/>
                    </a:lnT>
                    <a:lnB>
                      <a:noFill/>
                    </a:lnB>
                    <a:solidFill>
                      <a:srgbClr val="CBDBA6"/>
                    </a:solidFill>
                  </a:tcPr>
                </a:tc>
                <a:extLst>
                  <a:ext uri="{0D108BD9-81ED-4DB2-BD59-A6C34878D82A}">
                    <a16:rowId xmlns:a16="http://schemas.microsoft.com/office/drawing/2014/main" val="10002"/>
                  </a:ext>
                </a:extLst>
              </a:tr>
              <a:tr h="1947636">
                <a:tc>
                  <a:txBody>
                    <a:bodyPr/>
                    <a:lstStyle/>
                    <a:p>
                      <a:r>
                        <a:rPr lang="en-US" sz="2200" b="1" i="1" dirty="0" err="1">
                          <a:latin typeface="Times New Roman" pitchFamily="18" charset="0"/>
                          <a:cs typeface="Times New Roman" pitchFamily="18" charset="0"/>
                        </a:rPr>
                        <a:t>Mycoplasma</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hominis</a:t>
                      </a:r>
                      <a:r>
                        <a:rPr lang="en-US" sz="2200" b="1" i="1" dirty="0">
                          <a:latin typeface="Times New Roman" pitchFamily="18" charset="0"/>
                          <a:cs typeface="Times New Roman" pitchFamily="18" charset="0"/>
                        </a:rPr>
                        <a:t> and </a:t>
                      </a:r>
                      <a:r>
                        <a:rPr lang="en-US" sz="2200" b="1" i="1" dirty="0" err="1">
                          <a:latin typeface="Times New Roman" pitchFamily="18" charset="0"/>
                          <a:cs typeface="Times New Roman" pitchFamily="18" charset="0"/>
                        </a:rPr>
                        <a:t>Ureaplasma</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urealyticum</a:t>
                      </a:r>
                      <a:endParaRPr lang="en-US" sz="2200" i="1" dirty="0">
                        <a:latin typeface="Times New Roman" pitchFamily="18" charset="0"/>
                        <a:cs typeface="Times New Roman" pitchFamily="18" charset="0"/>
                      </a:endParaRPr>
                    </a:p>
                  </a:txBody>
                  <a:tcPr marL="32987" marR="32987" marT="32987" marB="32987" anchor="ctr">
                    <a:lnL>
                      <a:noFill/>
                    </a:lnL>
                    <a:lnR>
                      <a:noFill/>
                    </a:lnR>
                    <a:lnT>
                      <a:noFill/>
                    </a:lnT>
                    <a:lnB>
                      <a:noFill/>
                    </a:lnB>
                    <a:solidFill>
                      <a:srgbClr val="CBDBA6"/>
                    </a:solidFill>
                  </a:tcPr>
                </a:tc>
                <a:tc>
                  <a:txBody>
                    <a:bodyPr/>
                    <a:lstStyle/>
                    <a:p>
                      <a:r>
                        <a:rPr lang="en-US" sz="2200" dirty="0">
                          <a:latin typeface="Times New Roman" pitchFamily="18" charset="0"/>
                          <a:cs typeface="Times New Roman" pitchFamily="18" charset="0"/>
                        </a:rPr>
                        <a:t>Pelvic inflammatory disease, infertility, non-</a:t>
                      </a:r>
                      <a:r>
                        <a:rPr lang="en-US" sz="2200" dirty="0" err="1">
                          <a:latin typeface="Times New Roman" pitchFamily="18" charset="0"/>
                          <a:cs typeface="Times New Roman" pitchFamily="18" charset="0"/>
                        </a:rPr>
                        <a:t>gonococcal</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urethritis</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vaginitis</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cervicitis</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amnionitis</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pyelonephritis</a:t>
                      </a:r>
                      <a:r>
                        <a:rPr lang="en-US" sz="2200" dirty="0">
                          <a:latin typeface="Times New Roman" pitchFamily="18" charset="0"/>
                          <a:cs typeface="Times New Roman" pitchFamily="18" charset="0"/>
                        </a:rPr>
                        <a:t>, post-partum septicemia, neonatal pneumonia, neonatal conjunctivitis, Reiter's syndrome, peritonitis, wound infections (C-section), low birth weight infants, and premature rupture of membranes.</a:t>
                      </a:r>
                    </a:p>
                  </a:txBody>
                  <a:tcPr marL="32987" marR="32987" marT="32987" marB="32987" anchor="ctr">
                    <a:lnL>
                      <a:noFill/>
                    </a:lnL>
                    <a:lnR>
                      <a:noFill/>
                    </a:lnR>
                    <a:lnT>
                      <a:noFill/>
                    </a:lnT>
                    <a:lnB>
                      <a:noFill/>
                    </a:lnB>
                    <a:solidFill>
                      <a:srgbClr val="CBDBA6"/>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152400"/>
          <a:ext cx="8991600" cy="6151813"/>
        </p:xfrm>
        <a:graphic>
          <a:graphicData uri="http://schemas.openxmlformats.org/drawingml/2006/table">
            <a:tbl>
              <a:tblPr>
                <a:tableStyleId>{306799F8-075E-4A3A-A7F6-7FBC6576F1A4}</a:tableStyleId>
              </a:tblPr>
              <a:tblGrid>
                <a:gridCol w="3233821">
                  <a:extLst>
                    <a:ext uri="{9D8B030D-6E8A-4147-A177-3AD203B41FA5}">
                      <a16:colId xmlns:a16="http://schemas.microsoft.com/office/drawing/2014/main" val="20000"/>
                    </a:ext>
                  </a:extLst>
                </a:gridCol>
                <a:gridCol w="5757779">
                  <a:extLst>
                    <a:ext uri="{9D8B030D-6E8A-4147-A177-3AD203B41FA5}">
                      <a16:colId xmlns:a16="http://schemas.microsoft.com/office/drawing/2014/main" val="20001"/>
                    </a:ext>
                  </a:extLst>
                </a:gridCol>
              </a:tblGrid>
              <a:tr h="3264072">
                <a:tc>
                  <a:txBody>
                    <a:bodyPr/>
                    <a:lstStyle/>
                    <a:p>
                      <a:r>
                        <a:rPr lang="en-US" sz="2400" i="1" dirty="0" err="1">
                          <a:latin typeface="Times New Roman" pitchFamily="18" charset="0"/>
                          <a:cs typeface="Times New Roman" pitchFamily="18" charset="0"/>
                        </a:rPr>
                        <a:t>Mycoplasma</a:t>
                      </a:r>
                      <a:r>
                        <a:rPr lang="en-US" sz="2400" i="1" dirty="0">
                          <a:latin typeface="Times New Roman" pitchFamily="18" charset="0"/>
                          <a:cs typeface="Times New Roman" pitchFamily="18" charset="0"/>
                        </a:rPr>
                        <a:t> pneumonia</a:t>
                      </a:r>
                    </a:p>
                  </a:txBody>
                  <a:tcPr marL="49035" marR="49035" marT="49035" marB="49035" anchor="ctr"/>
                </a:tc>
                <a:tc>
                  <a:txBody>
                    <a:bodyPr/>
                    <a:lstStyle/>
                    <a:p>
                      <a:r>
                        <a:rPr lang="en-US" sz="2400" dirty="0">
                          <a:latin typeface="Times New Roman" pitchFamily="18" charset="0"/>
                          <a:cs typeface="Times New Roman" pitchFamily="18" charset="0"/>
                        </a:rPr>
                        <a:t>Pneumonia, asthma, upper and lower respiratory diseases, heart diseases, leukemia, Steven-Johnson syndrome, </a:t>
                      </a:r>
                      <a:r>
                        <a:rPr lang="en-US" sz="2400" dirty="0" err="1">
                          <a:latin typeface="Times New Roman" pitchFamily="18" charset="0"/>
                          <a:cs typeface="Times New Roman" pitchFamily="18" charset="0"/>
                        </a:rPr>
                        <a:t>polyarthritis</a:t>
                      </a:r>
                      <a:r>
                        <a:rPr lang="en-US" sz="2400" dirty="0">
                          <a:latin typeface="Times New Roman" pitchFamily="18" charset="0"/>
                          <a:cs typeface="Times New Roman" pitchFamily="18" charset="0"/>
                        </a:rPr>
                        <a:t> or septic arthritis, CNS disorders and diseases, urinary tract infections, </a:t>
                      </a:r>
                      <a:r>
                        <a:rPr lang="en-US" sz="2400" dirty="0" err="1">
                          <a:latin typeface="Times New Roman" pitchFamily="18" charset="0"/>
                          <a:cs typeface="Times New Roman" pitchFamily="18" charset="0"/>
                        </a:rPr>
                        <a:t>Crohn's</a:t>
                      </a:r>
                      <a:r>
                        <a:rPr lang="en-US" sz="2400" dirty="0">
                          <a:latin typeface="Times New Roman" pitchFamily="18" charset="0"/>
                          <a:cs typeface="Times New Roman" pitchFamily="18" charset="0"/>
                        </a:rPr>
                        <a:t> and Irritable Bowel Syndrome, </a:t>
                      </a:r>
                      <a:r>
                        <a:rPr lang="en-US" sz="2400" dirty="0" err="1">
                          <a:latin typeface="Times New Roman" pitchFamily="18" charset="0"/>
                          <a:cs typeface="Times New Roman" pitchFamily="18" charset="0"/>
                        </a:rPr>
                        <a:t>Guillain</a:t>
                      </a:r>
                      <a:r>
                        <a:rPr lang="en-US" sz="2400" dirty="0">
                          <a:latin typeface="Times New Roman" pitchFamily="18" charset="0"/>
                          <a:cs typeface="Times New Roman" pitchFamily="18" charset="0"/>
                        </a:rPr>
                        <a:t>-Barr syndrome, </a:t>
                      </a:r>
                      <a:r>
                        <a:rPr lang="en-US" sz="2400" dirty="0" err="1">
                          <a:latin typeface="Times New Roman" pitchFamily="18" charset="0"/>
                          <a:cs typeface="Times New Roman" pitchFamily="18" charset="0"/>
                        </a:rPr>
                        <a:t>polyradiculitis</a:t>
                      </a:r>
                      <a:r>
                        <a:rPr lang="en-US" sz="2400" dirty="0">
                          <a:latin typeface="Times New Roman" pitchFamily="18" charset="0"/>
                          <a:cs typeface="Times New Roman" pitchFamily="18" charset="0"/>
                        </a:rPr>
                        <a:t>, encephalitis, and septic meningitis, autoimmune diseases.</a:t>
                      </a:r>
                    </a:p>
                  </a:txBody>
                  <a:tcPr marL="49035" marR="49035" marT="49035" marB="49035" anchor="ctr"/>
                </a:tc>
                <a:extLst>
                  <a:ext uri="{0D108BD9-81ED-4DB2-BD59-A6C34878D82A}">
                    <a16:rowId xmlns:a16="http://schemas.microsoft.com/office/drawing/2014/main" val="10000"/>
                  </a:ext>
                </a:extLst>
              </a:tr>
              <a:tr h="865978">
                <a:tc>
                  <a:txBody>
                    <a:bodyPr/>
                    <a:lstStyle/>
                    <a:p>
                      <a:pPr algn="just"/>
                      <a:r>
                        <a:rPr lang="en-US" sz="2400" i="1" dirty="0" err="1">
                          <a:latin typeface="Times New Roman" pitchFamily="18" charset="0"/>
                          <a:cs typeface="Times New Roman" pitchFamily="18" charset="0"/>
                        </a:rPr>
                        <a:t>Mycoplasma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incognitus</a:t>
                      </a:r>
                      <a:r>
                        <a:rPr lang="en-US" sz="2400" i="1" dirty="0">
                          <a:latin typeface="Times New Roman" pitchFamily="18" charset="0"/>
                          <a:cs typeface="Times New Roman" pitchFamily="18" charset="0"/>
                        </a:rPr>
                        <a:t> and</a:t>
                      </a:r>
                      <a:br>
                        <a:rPr lang="en-US" sz="2400" i="1" dirty="0">
                          <a:latin typeface="Times New Roman" pitchFamily="18" charset="0"/>
                          <a:cs typeface="Times New Roman" pitchFamily="18" charset="0"/>
                        </a:rPr>
                      </a:br>
                      <a:r>
                        <a:rPr lang="en-US" sz="2400" i="1" dirty="0" err="1">
                          <a:latin typeface="Times New Roman" pitchFamily="18" charset="0"/>
                          <a:cs typeface="Times New Roman" pitchFamily="18" charset="0"/>
                        </a:rPr>
                        <a:t>Mycoplasma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penetrans</a:t>
                      </a:r>
                      <a:endParaRPr lang="en-US" sz="2400" i="1" dirty="0">
                        <a:latin typeface="Times New Roman" pitchFamily="18" charset="0"/>
                        <a:cs typeface="Times New Roman" pitchFamily="18" charset="0"/>
                      </a:endParaRPr>
                    </a:p>
                  </a:txBody>
                  <a:tcPr marL="49035" marR="49035" marT="49035" marB="49035" anchor="ctr"/>
                </a:tc>
                <a:tc>
                  <a:txBody>
                    <a:bodyPr/>
                    <a:lstStyle/>
                    <a:p>
                      <a:r>
                        <a:rPr lang="en-US" sz="2400">
                          <a:latin typeface="Times New Roman" pitchFamily="18" charset="0"/>
                          <a:cs typeface="Times New Roman" pitchFamily="18" charset="0"/>
                        </a:rPr>
                        <a:t>AIDS/HIV, urogenital infections and diseases, Autoimmune disorders and diseases</a:t>
                      </a:r>
                    </a:p>
                  </a:txBody>
                  <a:tcPr marL="49035" marR="49035" marT="49035" marB="49035" anchor="ctr"/>
                </a:tc>
                <a:extLst>
                  <a:ext uri="{0D108BD9-81ED-4DB2-BD59-A6C34878D82A}">
                    <a16:rowId xmlns:a16="http://schemas.microsoft.com/office/drawing/2014/main" val="10001"/>
                  </a:ext>
                </a:extLst>
              </a:tr>
              <a:tr h="497041">
                <a:tc>
                  <a:txBody>
                    <a:bodyPr/>
                    <a:lstStyle/>
                    <a:p>
                      <a:r>
                        <a:rPr lang="en-US" sz="2400" i="1" dirty="0" err="1">
                          <a:latin typeface="Times New Roman" pitchFamily="18" charset="0"/>
                          <a:cs typeface="Times New Roman" pitchFamily="18" charset="0"/>
                        </a:rPr>
                        <a:t>Mycoplasma</a:t>
                      </a:r>
                      <a:r>
                        <a:rPr lang="en-US" sz="2400" i="1" dirty="0">
                          <a:latin typeface="Times New Roman" pitchFamily="18" charset="0"/>
                          <a:cs typeface="Times New Roman" pitchFamily="18" charset="0"/>
                        </a:rPr>
                        <a:t> pirum</a:t>
                      </a:r>
                    </a:p>
                  </a:txBody>
                  <a:tcPr marL="49035" marR="49035" marT="49035" marB="49035" anchor="ctr"/>
                </a:tc>
                <a:tc>
                  <a:txBody>
                    <a:bodyPr/>
                    <a:lstStyle/>
                    <a:p>
                      <a:r>
                        <a:rPr lang="en-US" sz="2400">
                          <a:latin typeface="Times New Roman" pitchFamily="18" charset="0"/>
                          <a:cs typeface="Times New Roman" pitchFamily="18" charset="0"/>
                        </a:rPr>
                        <a:t>Urogenital infections and diseases, AIDS/HIV</a:t>
                      </a:r>
                    </a:p>
                  </a:txBody>
                  <a:tcPr marL="49035" marR="49035" marT="49035" marB="49035" anchor="ctr"/>
                </a:tc>
                <a:extLst>
                  <a:ext uri="{0D108BD9-81ED-4DB2-BD59-A6C34878D82A}">
                    <a16:rowId xmlns:a16="http://schemas.microsoft.com/office/drawing/2014/main" val="10002"/>
                  </a:ext>
                </a:extLst>
              </a:tr>
              <a:tr h="681510">
                <a:tc>
                  <a:txBody>
                    <a:bodyPr/>
                    <a:lstStyle/>
                    <a:p>
                      <a:r>
                        <a:rPr lang="en-US" sz="2400" i="1" dirty="0" err="1">
                          <a:latin typeface="Times New Roman" pitchFamily="18" charset="0"/>
                          <a:cs typeface="Times New Roman" pitchFamily="18" charset="0"/>
                        </a:rPr>
                        <a:t>Mycoplasma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faucium</a:t>
                      </a:r>
                      <a:r>
                        <a:rPr lang="en-US" sz="2400" i="1" dirty="0">
                          <a:latin typeface="Times New Roman" pitchFamily="18" charset="0"/>
                          <a:cs typeface="Times New Roman" pitchFamily="18" charset="0"/>
                        </a:rPr>
                        <a:t>, M. </a:t>
                      </a:r>
                      <a:r>
                        <a:rPr lang="en-US" sz="2400" i="1" dirty="0" err="1">
                          <a:latin typeface="Times New Roman" pitchFamily="18" charset="0"/>
                          <a:cs typeface="Times New Roman" pitchFamily="18" charset="0"/>
                        </a:rPr>
                        <a:t>lipophilum</a:t>
                      </a:r>
                      <a:r>
                        <a:rPr lang="en-US" sz="2400" i="1" dirty="0">
                          <a:latin typeface="Times New Roman" pitchFamily="18" charset="0"/>
                          <a:cs typeface="Times New Roman" pitchFamily="18" charset="0"/>
                        </a:rPr>
                        <a:t> and M. </a:t>
                      </a:r>
                      <a:r>
                        <a:rPr lang="en-US" sz="2400" i="1" dirty="0" err="1">
                          <a:latin typeface="Times New Roman" pitchFamily="18" charset="0"/>
                          <a:cs typeface="Times New Roman" pitchFamily="18" charset="0"/>
                        </a:rPr>
                        <a:t>buccale</a:t>
                      </a:r>
                      <a:endParaRPr lang="en-US" sz="2400" i="1" dirty="0">
                        <a:latin typeface="Times New Roman" pitchFamily="18" charset="0"/>
                        <a:cs typeface="Times New Roman" pitchFamily="18" charset="0"/>
                      </a:endParaRPr>
                    </a:p>
                  </a:txBody>
                  <a:tcPr marL="49035" marR="49035" marT="49035" marB="49035" anchor="ctr"/>
                </a:tc>
                <a:tc>
                  <a:txBody>
                    <a:bodyPr/>
                    <a:lstStyle/>
                    <a:p>
                      <a:r>
                        <a:rPr lang="en-US" sz="2400" dirty="0">
                          <a:latin typeface="Times New Roman" pitchFamily="18" charset="0"/>
                          <a:cs typeface="Times New Roman" pitchFamily="18" charset="0"/>
                        </a:rPr>
                        <a:t>Diseases of the gingival crevices and respiratory tract</a:t>
                      </a:r>
                    </a:p>
                  </a:txBody>
                  <a:tcPr marL="49035" marR="49035" marT="49035" marB="4903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lstStyle/>
          <a:p>
            <a:pPr algn="just"/>
            <a:r>
              <a:rPr lang="en-US" sz="2400" b="1" dirty="0">
                <a:solidFill>
                  <a:srgbClr val="FF0000"/>
                </a:solidFill>
                <a:latin typeface="Times New Roman" pitchFamily="18" charset="0"/>
                <a:cs typeface="Times New Roman" pitchFamily="18" charset="0"/>
              </a:rPr>
              <a:t>HOW MYCOPLASMAS INTERACT IN THE BODY?</a:t>
            </a:r>
          </a:p>
          <a:p>
            <a:pPr algn="just"/>
            <a:endParaRPr lang="en-US" sz="2400" b="1" dirty="0">
              <a:solidFill>
                <a:srgbClr val="FF0000"/>
              </a:solidFill>
              <a:latin typeface="Times New Roman" pitchFamily="18" charset="0"/>
              <a:cs typeface="Times New Roman" pitchFamily="18" charset="0"/>
            </a:endParaRPr>
          </a:p>
          <a:p>
            <a:pPr algn="just">
              <a:buFont typeface="Arial"/>
              <a:buChar char="•"/>
            </a:pPr>
            <a:r>
              <a:rPr lang="en-US" sz="2400" dirty="0" err="1">
                <a:solidFill>
                  <a:srgbClr val="FF0000"/>
                </a:solidFill>
                <a:latin typeface="Times New Roman" pitchFamily="18" charset="0"/>
                <a:cs typeface="Times New Roman" pitchFamily="18" charset="0"/>
              </a:rPr>
              <a:t>Mycoplasmas</a:t>
            </a:r>
            <a:r>
              <a:rPr lang="en-US" sz="2400" dirty="0">
                <a:solidFill>
                  <a:srgbClr val="FF0000"/>
                </a:solidFill>
                <a:latin typeface="Times New Roman" pitchFamily="18" charset="0"/>
                <a:cs typeface="Times New Roman" pitchFamily="18" charset="0"/>
              </a:rPr>
              <a:t> are able to hide inside the cells of the host or to attach to the outside of host cells.</a:t>
            </a:r>
          </a:p>
          <a:p>
            <a:pPr algn="just">
              <a:buFont typeface="Arial"/>
              <a:buChar char="•"/>
            </a:pPr>
            <a:r>
              <a:rPr lang="en-US" sz="2400" dirty="0">
                <a:solidFill>
                  <a:srgbClr val="FF0000"/>
                </a:solidFill>
                <a:latin typeface="Times New Roman" pitchFamily="18" charset="0"/>
                <a:cs typeface="Times New Roman" pitchFamily="18" charset="0"/>
              </a:rPr>
              <a:t>Whether they live inside or outside the host cell, they depend on host cells for nutrients such as cholesterol, amino acids, etc. They compete with the host cells for these nutrients which can interfere with host cell function without killing the host cell.</a:t>
            </a:r>
          </a:p>
          <a:p>
            <a:pPr algn="just">
              <a:buFont typeface="Arial"/>
              <a:buChar char="•"/>
            </a:pPr>
            <a:r>
              <a:rPr lang="en-US" sz="2400" dirty="0">
                <a:solidFill>
                  <a:srgbClr val="FF0000"/>
                </a:solidFill>
                <a:latin typeface="Times New Roman" pitchFamily="18" charset="0"/>
                <a:cs typeface="Times New Roman" pitchFamily="18" charset="0"/>
              </a:rPr>
              <a:t>A </a:t>
            </a:r>
            <a:r>
              <a:rPr lang="en-US" sz="2400" dirty="0" err="1">
                <a:solidFill>
                  <a:srgbClr val="FF0000"/>
                </a:solidFill>
                <a:latin typeface="Times New Roman" pitchFamily="18" charset="0"/>
                <a:cs typeface="Times New Roman" pitchFamily="18" charset="0"/>
              </a:rPr>
              <a:t>mycoplasma</a:t>
            </a:r>
            <a:r>
              <a:rPr lang="en-US" sz="2400" dirty="0">
                <a:solidFill>
                  <a:srgbClr val="FF0000"/>
                </a:solidFill>
                <a:latin typeface="Times New Roman" pitchFamily="18" charset="0"/>
                <a:cs typeface="Times New Roman" pitchFamily="18" charset="0"/>
              </a:rPr>
              <a:t> has very little DNA of its own, but is capable of using DNA from a host cell. When a </a:t>
            </a:r>
            <a:r>
              <a:rPr lang="en-US" sz="2400" dirty="0" err="1">
                <a:solidFill>
                  <a:srgbClr val="FF0000"/>
                </a:solidFill>
                <a:latin typeface="Times New Roman" pitchFamily="18" charset="0"/>
                <a:cs typeface="Times New Roman" pitchFamily="18" charset="0"/>
              </a:rPr>
              <a:t>mycoplasma</a:t>
            </a:r>
            <a:r>
              <a:rPr lang="en-US" sz="2400" dirty="0">
                <a:solidFill>
                  <a:srgbClr val="FF0000"/>
                </a:solidFill>
                <a:latin typeface="Times New Roman" pitchFamily="18" charset="0"/>
                <a:cs typeface="Times New Roman" pitchFamily="18" charset="0"/>
              </a:rPr>
              <a:t> takes over the DNA of the host cell, anything can happen - including causing that cell to malfunction in many different ways and/or die, or can cause DNA mutation of the host cell.</a:t>
            </a:r>
          </a:p>
          <a:p>
            <a:pPr algn="just">
              <a:buFont typeface="Arial"/>
              <a:buChar char="•"/>
            </a:pPr>
            <a:r>
              <a:rPr lang="en-US" sz="2400" dirty="0" err="1">
                <a:solidFill>
                  <a:srgbClr val="FF0000"/>
                </a:solidFill>
                <a:latin typeface="Times New Roman" pitchFamily="18" charset="0"/>
                <a:cs typeface="Times New Roman" pitchFamily="18" charset="0"/>
              </a:rPr>
              <a:t>Mycoplasmas</a:t>
            </a:r>
            <a:r>
              <a:rPr lang="en-US" sz="2400" dirty="0">
                <a:solidFill>
                  <a:srgbClr val="FF0000"/>
                </a:solidFill>
                <a:latin typeface="Times New Roman" pitchFamily="18" charset="0"/>
                <a:cs typeface="Times New Roman" pitchFamily="18" charset="0"/>
              </a:rPr>
              <a:t> are highly adaptable to changing environments and can move anywhere in the body, attaching to or invading virtually any type of cell in the body.</a:t>
            </a:r>
          </a:p>
          <a:p>
            <a:pPr algn="just">
              <a:buFont typeface="Arial"/>
              <a:buChar char="•"/>
            </a:pPr>
            <a:endParaRPr lang="en-US" sz="2400" dirty="0">
              <a:solidFill>
                <a:srgbClr val="FF0000"/>
              </a:solidFill>
              <a:latin typeface="Times New Roman" pitchFamily="18" charset="0"/>
              <a:cs typeface="Times New Roman" pitchFamily="18" charset="0"/>
            </a:endParaRPr>
          </a:p>
          <a:p>
            <a:pPr algn="just">
              <a:buFont typeface="Arial"/>
              <a:buChar char="•"/>
            </a:pPr>
            <a:endParaRPr lang="en-US"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Font typeface="Arial"/>
              <a:buChar char="•"/>
            </a:pPr>
            <a:endParaRPr lang="en-US" sz="2400" dirty="0">
              <a:solidFill>
                <a:srgbClr val="FF0000"/>
              </a:solidFill>
              <a:latin typeface="Times New Roman" pitchFamily="18" charset="0"/>
              <a:cs typeface="Times New Roman" pitchFamily="18" charset="0"/>
            </a:endParaRPr>
          </a:p>
          <a:p>
            <a:pPr algn="just">
              <a:buFont typeface="Arial"/>
              <a:buChar char="•"/>
            </a:pPr>
            <a:r>
              <a:rPr lang="en-US" sz="2400" dirty="0">
                <a:solidFill>
                  <a:srgbClr val="FF0000"/>
                </a:solidFill>
                <a:latin typeface="Times New Roman" pitchFamily="18" charset="0"/>
                <a:cs typeface="Times New Roman" pitchFamily="18" charset="0"/>
              </a:rPr>
              <a:t>The </a:t>
            </a:r>
            <a:r>
              <a:rPr lang="en-US" sz="2400" dirty="0" err="1">
                <a:solidFill>
                  <a:srgbClr val="FF0000"/>
                </a:solidFill>
                <a:latin typeface="Times New Roman" pitchFamily="18" charset="0"/>
                <a:cs typeface="Times New Roman" pitchFamily="18" charset="0"/>
              </a:rPr>
              <a:t>mycoplasma</a:t>
            </a:r>
            <a:r>
              <a:rPr lang="en-US" sz="2400" dirty="0">
                <a:solidFill>
                  <a:srgbClr val="FF0000"/>
                </a:solidFill>
                <a:latin typeface="Times New Roman" pitchFamily="18" charset="0"/>
                <a:cs typeface="Times New Roman" pitchFamily="18" charset="0"/>
              </a:rPr>
              <a:t> adhesion proteins are very similar to human proteins. Once adhered to the host cell, the </a:t>
            </a:r>
            <a:r>
              <a:rPr lang="en-US" sz="2400" dirty="0" err="1">
                <a:solidFill>
                  <a:srgbClr val="FF0000"/>
                </a:solidFill>
                <a:latin typeface="Times New Roman" pitchFamily="18" charset="0"/>
                <a:cs typeface="Times New Roman" pitchFamily="18" charset="0"/>
              </a:rPr>
              <a:t>mycoplasma</a:t>
            </a:r>
            <a:r>
              <a:rPr lang="en-US" sz="2400" dirty="0">
                <a:solidFill>
                  <a:srgbClr val="FF0000"/>
                </a:solidFill>
                <a:latin typeface="Times New Roman" pitchFamily="18" charset="0"/>
                <a:cs typeface="Times New Roman" pitchFamily="18" charset="0"/>
              </a:rPr>
              <a:t> can completely mimic or copy the protein cell of the host cell. This can cause the immune system to begin attacking the body's own cells; an event that happens in all autoimmune diseases.</a:t>
            </a:r>
          </a:p>
          <a:p>
            <a:pPr algn="just">
              <a:buFont typeface="Arial"/>
              <a:buChar char="•"/>
            </a:pPr>
            <a:endParaRPr lang="en-US" sz="2400" dirty="0">
              <a:solidFill>
                <a:srgbClr val="FF0000"/>
              </a:solidFill>
              <a:latin typeface="Times New Roman" pitchFamily="18" charset="0"/>
              <a:cs typeface="Times New Roman" pitchFamily="18" charset="0"/>
            </a:endParaRPr>
          </a:p>
          <a:p>
            <a:pPr algn="just">
              <a:buFont typeface="Arial"/>
              <a:buChar char="•"/>
            </a:pPr>
            <a:endParaRPr lang="en-US" sz="2400" dirty="0">
              <a:solidFill>
                <a:srgbClr val="FF0000"/>
              </a:solidFill>
              <a:latin typeface="Times New Roman" pitchFamily="18" charset="0"/>
              <a:cs typeface="Times New Roman" pitchFamily="18" charset="0"/>
            </a:endParaRPr>
          </a:p>
          <a:p>
            <a:pPr algn="just">
              <a:buFont typeface="Arial"/>
              <a:buChar char="•"/>
            </a:pPr>
            <a:r>
              <a:rPr lang="en-US" sz="2400" dirty="0">
                <a:solidFill>
                  <a:srgbClr val="FF0000"/>
                </a:solidFill>
                <a:latin typeface="Times New Roman" pitchFamily="18" charset="0"/>
                <a:cs typeface="Times New Roman" pitchFamily="18" charset="0"/>
              </a:rPr>
              <a:t>Certain </a:t>
            </a:r>
            <a:r>
              <a:rPr lang="en-US" sz="2400" dirty="0" err="1">
                <a:solidFill>
                  <a:srgbClr val="FF0000"/>
                </a:solidFill>
                <a:latin typeface="Times New Roman" pitchFamily="18" charset="0"/>
                <a:cs typeface="Times New Roman" pitchFamily="18" charset="0"/>
              </a:rPr>
              <a:t>Mycoplasma</a:t>
            </a:r>
            <a:r>
              <a:rPr lang="en-US" sz="2400" dirty="0">
                <a:solidFill>
                  <a:srgbClr val="FF0000"/>
                </a:solidFill>
                <a:latin typeface="Times New Roman" pitchFamily="18" charset="0"/>
                <a:cs typeface="Times New Roman" pitchFamily="18" charset="0"/>
              </a:rPr>
              <a:t> species can either activate or suppress host immune systems, and they may use these activities to evade host immune responses. </a:t>
            </a:r>
            <a:r>
              <a:rPr lang="en-US" sz="2400" dirty="0" err="1">
                <a:solidFill>
                  <a:srgbClr val="FF0000"/>
                </a:solidFill>
                <a:latin typeface="Times New Roman" pitchFamily="18" charset="0"/>
                <a:cs typeface="Times New Roman" pitchFamily="18" charset="0"/>
              </a:rPr>
              <a:t>Mycoplasmas</a:t>
            </a:r>
            <a:r>
              <a:rPr lang="en-US" sz="2400" dirty="0">
                <a:solidFill>
                  <a:srgbClr val="FF0000"/>
                </a:solidFill>
                <a:latin typeface="Times New Roman" pitchFamily="18" charset="0"/>
                <a:cs typeface="Times New Roman" pitchFamily="18" charset="0"/>
              </a:rPr>
              <a:t> can turn on the chain reaction called an immune system response. This includes the stimulation of pro-inflammatory cytokines (chemical messengers of the immune system) which is generally found in most autoimmune and inflammatory diseases and disorders.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Font typeface="Arial"/>
              <a:buChar char="•"/>
            </a:pPr>
            <a:r>
              <a:rPr lang="en-US" sz="2400" dirty="0" err="1">
                <a:solidFill>
                  <a:srgbClr val="FF0000"/>
                </a:solidFill>
                <a:latin typeface="Times New Roman" pitchFamily="18" charset="0"/>
                <a:cs typeface="Times New Roman" pitchFamily="18" charset="0"/>
              </a:rPr>
              <a:t>Mycoplasmas</a:t>
            </a:r>
            <a:r>
              <a:rPr lang="en-US" sz="2400" dirty="0">
                <a:solidFill>
                  <a:srgbClr val="FF0000"/>
                </a:solidFill>
                <a:latin typeface="Times New Roman" pitchFamily="18" charset="0"/>
                <a:cs typeface="Times New Roman" pitchFamily="18" charset="0"/>
              </a:rPr>
              <a:t> attach to host cells with a tiny arm coated in protein which attaches to the protein coating of host cells. For this reason, antibiotics like tetracycline, which are classified as "protein synthesis inhibitors" are often used against </a:t>
            </a:r>
            <a:r>
              <a:rPr lang="en-US" sz="2400" dirty="0" err="1">
                <a:solidFill>
                  <a:srgbClr val="FF0000"/>
                </a:solidFill>
                <a:latin typeface="Times New Roman" pitchFamily="18" charset="0"/>
                <a:cs typeface="Times New Roman" pitchFamily="18" charset="0"/>
              </a:rPr>
              <a:t>mycoplasma</a:t>
            </a:r>
            <a:r>
              <a:rPr lang="en-US" sz="2400" dirty="0">
                <a:solidFill>
                  <a:srgbClr val="FF0000"/>
                </a:solidFill>
                <a:latin typeface="Times New Roman" pitchFamily="18" charset="0"/>
                <a:cs typeface="Times New Roman" pitchFamily="18" charset="0"/>
              </a:rPr>
              <a:t> infections. While these antibiotics may block this protein attachment and very slowly starve it from the nutrients it needs from host cells to thrive and replicate, it still takes a healthy immune system to actually kill the </a:t>
            </a:r>
            <a:r>
              <a:rPr lang="en-US" sz="2400" dirty="0" err="1">
                <a:solidFill>
                  <a:srgbClr val="FF0000"/>
                </a:solidFill>
                <a:latin typeface="Times New Roman" pitchFamily="18" charset="0"/>
                <a:cs typeface="Times New Roman" pitchFamily="18" charset="0"/>
              </a:rPr>
              <a:t>mycoplasma</a:t>
            </a:r>
            <a:r>
              <a:rPr lang="en-US" sz="2400" dirty="0">
                <a:solidFill>
                  <a:srgbClr val="FF0000"/>
                </a:solidFill>
                <a:latin typeface="Times New Roman" pitchFamily="18" charset="0"/>
                <a:cs typeface="Times New Roman" pitchFamily="18" charset="0"/>
              </a:rPr>
              <a:t> for good.</a:t>
            </a:r>
          </a:p>
          <a:p>
            <a:pPr algn="just">
              <a:buFont typeface="Arial"/>
              <a:buChar char="•"/>
            </a:pPr>
            <a:r>
              <a:rPr lang="en-US" sz="2400" dirty="0" err="1">
                <a:solidFill>
                  <a:srgbClr val="FF0000"/>
                </a:solidFill>
                <a:latin typeface="Times New Roman" pitchFamily="18" charset="0"/>
                <a:cs typeface="Times New Roman" pitchFamily="18" charset="0"/>
              </a:rPr>
              <a:t>Mycoplasma</a:t>
            </a:r>
            <a:r>
              <a:rPr lang="en-US" sz="2400" dirty="0">
                <a:solidFill>
                  <a:srgbClr val="FF0000"/>
                </a:solidFill>
                <a:latin typeface="Times New Roman" pitchFamily="18" charset="0"/>
                <a:cs typeface="Times New Roman" pitchFamily="18" charset="0"/>
              </a:rPr>
              <a:t> can also attach to or invade immune system cells, like the phagocytes (natural killer cells) that are supposed to kill them. Inside these phagocytes, they can be carried to new locations of inflammation or disease - hidden away like a spy who has infiltrated the defending army.</a:t>
            </a:r>
          </a:p>
          <a:p>
            <a:pPr algn="just">
              <a:buFont typeface="Arial"/>
              <a:buChar char="•"/>
            </a:pPr>
            <a:r>
              <a:rPr lang="en-US" sz="2400" dirty="0">
                <a:solidFill>
                  <a:srgbClr val="FF0000"/>
                </a:solidFill>
                <a:latin typeface="Times New Roman" pitchFamily="18" charset="0"/>
                <a:cs typeface="Times New Roman" pitchFamily="18" charset="0"/>
              </a:rPr>
              <a:t>When a </a:t>
            </a:r>
            <a:r>
              <a:rPr lang="en-US" sz="2400" dirty="0" err="1">
                <a:solidFill>
                  <a:srgbClr val="FF0000"/>
                </a:solidFill>
                <a:latin typeface="Times New Roman" pitchFamily="18" charset="0"/>
                <a:cs typeface="Times New Roman" pitchFamily="18" charset="0"/>
              </a:rPr>
              <a:t>mycoplasma</a:t>
            </a:r>
            <a:r>
              <a:rPr lang="en-US" sz="2400" dirty="0">
                <a:solidFill>
                  <a:srgbClr val="FF0000"/>
                </a:solidFill>
                <a:latin typeface="Times New Roman" pitchFamily="18" charset="0"/>
                <a:cs typeface="Times New Roman" pitchFamily="18" charset="0"/>
              </a:rPr>
              <a:t> attaches to a host cell, it generates and releases hydrogen peroxide and superoxide radicals which cause oxidative stress and damage to the surrounding tissues.</a:t>
            </a:r>
          </a:p>
          <a:p>
            <a:endParaRPr lang="en-US" sz="2400" dirty="0">
              <a:solidFill>
                <a:srgbClr val="FF0000"/>
              </a:solidFill>
            </a:endParaRPr>
          </a:p>
          <a:p>
            <a:endParaRPr lang="en-US" sz="24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z="2350" b="1" dirty="0">
                <a:solidFill>
                  <a:srgbClr val="FF0000"/>
                </a:solidFill>
                <a:latin typeface="Times New Roman" pitchFamily="18" charset="0"/>
                <a:cs typeface="Times New Roman" pitchFamily="18" charset="0"/>
              </a:rPr>
              <a:t>Treatment Options For </a:t>
            </a:r>
            <a:r>
              <a:rPr lang="en-US" sz="2350" b="1" dirty="0" err="1">
                <a:solidFill>
                  <a:srgbClr val="FF0000"/>
                </a:solidFill>
                <a:latin typeface="Times New Roman" pitchFamily="18" charset="0"/>
                <a:cs typeface="Times New Roman" pitchFamily="18" charset="0"/>
              </a:rPr>
              <a:t>Mycoplasmal</a:t>
            </a:r>
            <a:r>
              <a:rPr lang="en-US" sz="2350" b="1" dirty="0">
                <a:solidFill>
                  <a:srgbClr val="FF0000"/>
                </a:solidFill>
                <a:latin typeface="Times New Roman" pitchFamily="18" charset="0"/>
                <a:cs typeface="Times New Roman" pitchFamily="18" charset="0"/>
              </a:rPr>
              <a:t> Infections</a:t>
            </a:r>
          </a:p>
          <a:p>
            <a:pPr algn="just"/>
            <a:r>
              <a:rPr lang="en-US" sz="2350" dirty="0">
                <a:solidFill>
                  <a:srgbClr val="FF0000"/>
                </a:solidFill>
                <a:latin typeface="Times New Roman" pitchFamily="18" charset="0"/>
                <a:cs typeface="Times New Roman" pitchFamily="18" charset="0"/>
              </a:rPr>
              <a:t>The negative impact of a </a:t>
            </a:r>
            <a:r>
              <a:rPr lang="en-US" sz="2350" dirty="0" err="1">
                <a:solidFill>
                  <a:srgbClr val="FF0000"/>
                </a:solidFill>
                <a:latin typeface="Times New Roman" pitchFamily="18" charset="0"/>
                <a:cs typeface="Times New Roman" pitchFamily="18" charset="0"/>
              </a:rPr>
              <a:t>mycoplasmal</a:t>
            </a:r>
            <a:r>
              <a:rPr lang="en-US" sz="2350" dirty="0">
                <a:solidFill>
                  <a:srgbClr val="FF0000"/>
                </a:solidFill>
                <a:latin typeface="Times New Roman" pitchFamily="18" charset="0"/>
                <a:cs typeface="Times New Roman" pitchFamily="18" charset="0"/>
              </a:rPr>
              <a:t> infection on the human immune system is undisputed. Due to it's ability to either activate or suppress the immune system, it is now being considered one of the culprits of many autoimmune diseases. </a:t>
            </a:r>
          </a:p>
          <a:p>
            <a:pPr algn="just"/>
            <a:r>
              <a:rPr lang="en-US" sz="2350" dirty="0">
                <a:solidFill>
                  <a:srgbClr val="FF0000"/>
                </a:solidFill>
                <a:latin typeface="Times New Roman" pitchFamily="18" charset="0"/>
                <a:cs typeface="Times New Roman" pitchFamily="18" charset="0"/>
              </a:rPr>
              <a:t>Yet, scientists still argue over the "chicken or egg first" type of sequence of events. </a:t>
            </a:r>
          </a:p>
          <a:p>
            <a:pPr algn="just"/>
            <a:r>
              <a:rPr lang="en-US" sz="2350" dirty="0">
                <a:solidFill>
                  <a:srgbClr val="FF0000"/>
                </a:solidFill>
                <a:latin typeface="Times New Roman" pitchFamily="18" charset="0"/>
                <a:cs typeface="Times New Roman" pitchFamily="18" charset="0"/>
              </a:rPr>
              <a:t>Do the </a:t>
            </a:r>
            <a:r>
              <a:rPr lang="en-US" sz="2350" dirty="0" err="1">
                <a:solidFill>
                  <a:srgbClr val="FF0000"/>
                </a:solidFill>
                <a:latin typeface="Times New Roman" pitchFamily="18" charset="0"/>
                <a:cs typeface="Times New Roman" pitchFamily="18" charset="0"/>
              </a:rPr>
              <a:t>mycoplasmas</a:t>
            </a:r>
            <a:r>
              <a:rPr lang="en-US" sz="2350" dirty="0">
                <a:solidFill>
                  <a:srgbClr val="FF0000"/>
                </a:solidFill>
                <a:latin typeface="Times New Roman" pitchFamily="18" charset="0"/>
                <a:cs typeface="Times New Roman" pitchFamily="18" charset="0"/>
              </a:rPr>
              <a:t> begin growing and replicating first and then weaken or deregulate the immune system? Or does a weakened immune system (caused by stress, poor diet or other illness) allow the </a:t>
            </a:r>
            <a:r>
              <a:rPr lang="en-US" sz="2350" dirty="0" err="1">
                <a:solidFill>
                  <a:srgbClr val="FF0000"/>
                </a:solidFill>
                <a:latin typeface="Times New Roman" pitchFamily="18" charset="0"/>
                <a:cs typeface="Times New Roman" pitchFamily="18" charset="0"/>
              </a:rPr>
              <a:t>mycoplasmas</a:t>
            </a:r>
            <a:r>
              <a:rPr lang="en-US" sz="2350" dirty="0">
                <a:solidFill>
                  <a:srgbClr val="FF0000"/>
                </a:solidFill>
                <a:latin typeface="Times New Roman" pitchFamily="18" charset="0"/>
                <a:cs typeface="Times New Roman" pitchFamily="18" charset="0"/>
              </a:rPr>
              <a:t> to take hold and begin their opportunistic growth resulting in chronic disease and to weaken and deregulate the immune system even further? </a:t>
            </a:r>
          </a:p>
          <a:p>
            <a:pPr algn="just"/>
            <a:r>
              <a:rPr lang="en-US" sz="2350" dirty="0">
                <a:solidFill>
                  <a:srgbClr val="FF0000"/>
                </a:solidFill>
                <a:latin typeface="Times New Roman" pitchFamily="18" charset="0"/>
                <a:cs typeface="Times New Roman" pitchFamily="18" charset="0"/>
              </a:rPr>
              <a:t>The answer is probably both, and it becomes one of the most critical treatment aspects of </a:t>
            </a:r>
            <a:r>
              <a:rPr lang="en-US" sz="2350" dirty="0" err="1">
                <a:solidFill>
                  <a:srgbClr val="FF0000"/>
                </a:solidFill>
                <a:latin typeface="Times New Roman" pitchFamily="18" charset="0"/>
                <a:cs typeface="Times New Roman" pitchFamily="18" charset="0"/>
              </a:rPr>
              <a:t>mycoplasmal</a:t>
            </a:r>
            <a:r>
              <a:rPr lang="en-US" sz="2350" dirty="0">
                <a:solidFill>
                  <a:srgbClr val="FF0000"/>
                </a:solidFill>
                <a:latin typeface="Times New Roman" pitchFamily="18" charset="0"/>
                <a:cs typeface="Times New Roman" pitchFamily="18" charset="0"/>
              </a:rPr>
              <a:t> infections. In </a:t>
            </a:r>
            <a:r>
              <a:rPr lang="en-US" sz="2350" dirty="0" err="1">
                <a:solidFill>
                  <a:srgbClr val="FF0000"/>
                </a:solidFill>
                <a:latin typeface="Times New Roman" pitchFamily="18" charset="0"/>
                <a:cs typeface="Times New Roman" pitchFamily="18" charset="0"/>
              </a:rPr>
              <a:t>immuno</a:t>
            </a:r>
            <a:r>
              <a:rPr lang="en-US" sz="2350" dirty="0">
                <a:solidFill>
                  <a:srgbClr val="FF0000"/>
                </a:solidFill>
                <a:latin typeface="Times New Roman" pitchFamily="18" charset="0"/>
                <a:cs typeface="Times New Roman" pitchFamily="18" charset="0"/>
              </a:rPr>
              <a:t> deficient patients it can be very difficult to treat these </a:t>
            </a:r>
            <a:r>
              <a:rPr lang="en-US" sz="2350" dirty="0" err="1">
                <a:solidFill>
                  <a:srgbClr val="FF0000"/>
                </a:solidFill>
                <a:latin typeface="Times New Roman" pitchFamily="18" charset="0"/>
                <a:cs typeface="Times New Roman" pitchFamily="18" charset="0"/>
              </a:rPr>
              <a:t>mycoplasma</a:t>
            </a:r>
            <a:r>
              <a:rPr lang="en-US" sz="2350" dirty="0">
                <a:solidFill>
                  <a:srgbClr val="FF0000"/>
                </a:solidFill>
                <a:latin typeface="Times New Roman" pitchFamily="18" charset="0"/>
                <a:cs typeface="Times New Roman" pitchFamily="18" charset="0"/>
              </a:rPr>
              <a:t> infections with appropriate broad spectrum antibiotics which are immunosuppressive themselves.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42875" y="214313"/>
            <a:ext cx="8786813" cy="6429375"/>
          </a:xfrm>
        </p:spPr>
        <p:txBody>
          <a:bodyPr/>
          <a:lstStyle/>
          <a:p>
            <a:pPr algn="ctr" eaLnBrk="1" hangingPunct="1">
              <a:buFont typeface="Arial" charset="0"/>
              <a:buNone/>
            </a:pPr>
            <a:endParaRPr lang="en-US" dirty="0">
              <a:latin typeface="Times New Roman" pitchFamily="18" charset="0"/>
              <a:cs typeface="Times New Roman" pitchFamily="18" charset="0"/>
            </a:endParaRPr>
          </a:p>
          <a:p>
            <a:pPr algn="ctr" eaLnBrk="1" hangingPunct="1">
              <a:buFont typeface="Arial" charset="0"/>
              <a:buNone/>
            </a:pPr>
            <a:endParaRPr lang="en-US" dirty="0">
              <a:latin typeface="Times New Roman" pitchFamily="18" charset="0"/>
              <a:cs typeface="Times New Roman" pitchFamily="18" charset="0"/>
            </a:endParaRPr>
          </a:p>
          <a:p>
            <a:pPr algn="ctr" eaLnBrk="1" hangingPunct="1">
              <a:buFont typeface="Arial" charset="0"/>
              <a:buNone/>
            </a:pPr>
            <a:r>
              <a:rPr lang="en-US" b="1" dirty="0">
                <a:latin typeface="Times New Roman" pitchFamily="18" charset="0"/>
                <a:cs typeface="Times New Roman" pitchFamily="18" charset="0"/>
              </a:rPr>
              <a:t>Prokaryotic and Eukaryotic cells</a:t>
            </a:r>
          </a:p>
          <a:p>
            <a:pPr algn="ctr" eaLnBrk="1" hangingPunct="1"/>
            <a:r>
              <a:rPr lang="en-US" b="1" dirty="0">
                <a:latin typeface="Times New Roman" pitchFamily="18" charset="0"/>
                <a:cs typeface="Times New Roman" pitchFamily="18" charset="0"/>
              </a:rPr>
              <a:t>Organization</a:t>
            </a:r>
          </a:p>
          <a:p>
            <a:pPr algn="ctr" eaLnBrk="1" hangingPunct="1"/>
            <a:r>
              <a:rPr lang="en-US" b="1" dirty="0">
                <a:latin typeface="Times New Roman" pitchFamily="18" charset="0"/>
                <a:cs typeface="Times New Roman" pitchFamily="18" charset="0"/>
              </a:rPr>
              <a:t>Different types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lstStyle/>
          <a:p>
            <a:pPr algn="just"/>
            <a:r>
              <a:rPr lang="en-US" sz="2400" dirty="0">
                <a:solidFill>
                  <a:srgbClr val="FF0000"/>
                </a:solidFill>
                <a:latin typeface="Times New Roman" pitchFamily="18" charset="0"/>
                <a:cs typeface="Times New Roman" pitchFamily="18" charset="0"/>
              </a:rPr>
              <a:t>Although the tetracycline and erythromycin types of antibiotics are effective for some </a:t>
            </a:r>
            <a:r>
              <a:rPr lang="en-US" sz="2400" dirty="0" err="1">
                <a:solidFill>
                  <a:srgbClr val="FF0000"/>
                </a:solidFill>
                <a:latin typeface="Times New Roman" pitchFamily="18" charset="0"/>
                <a:cs typeface="Times New Roman" pitchFamily="18" charset="0"/>
              </a:rPr>
              <a:t>mycoplasmal</a:t>
            </a:r>
            <a:r>
              <a:rPr lang="en-US" sz="2400" dirty="0">
                <a:solidFill>
                  <a:srgbClr val="FF0000"/>
                </a:solidFill>
                <a:latin typeface="Times New Roman" pitchFamily="18" charset="0"/>
                <a:cs typeface="Times New Roman" pitchFamily="18" charset="0"/>
              </a:rPr>
              <a:t> infections, </a:t>
            </a:r>
            <a:r>
              <a:rPr lang="en-US" sz="2400" i="1" dirty="0">
                <a:solidFill>
                  <a:srgbClr val="FF0000"/>
                </a:solidFill>
                <a:latin typeface="Times New Roman" pitchFamily="18" charset="0"/>
                <a:cs typeface="Times New Roman" pitchFamily="18" charset="0"/>
              </a:rPr>
              <a:t>M. </a:t>
            </a:r>
            <a:r>
              <a:rPr lang="en-US" sz="2400" i="1" dirty="0" err="1">
                <a:solidFill>
                  <a:srgbClr val="FF0000"/>
                </a:solidFill>
                <a:latin typeface="Times New Roman" pitchFamily="18" charset="0"/>
                <a:cs typeface="Times New Roman" pitchFamily="18" charset="0"/>
              </a:rPr>
              <a:t>fermentans</a:t>
            </a:r>
            <a:r>
              <a:rPr lang="en-US" sz="2400" dirty="0">
                <a:solidFill>
                  <a:srgbClr val="FF0000"/>
                </a:solidFill>
                <a:latin typeface="Times New Roman" pitchFamily="18" charset="0"/>
                <a:cs typeface="Times New Roman" pitchFamily="18" charset="0"/>
              </a:rPr>
              <a:t>,</a:t>
            </a:r>
            <a:r>
              <a:rPr lang="en-US" sz="2400" i="1" dirty="0">
                <a:solidFill>
                  <a:srgbClr val="FF0000"/>
                </a:solidFill>
                <a:latin typeface="Times New Roman" pitchFamily="18" charset="0"/>
                <a:cs typeface="Times New Roman" pitchFamily="18" charset="0"/>
              </a:rPr>
              <a:t> M. </a:t>
            </a:r>
            <a:r>
              <a:rPr lang="en-US" sz="2400" i="1" dirty="0" err="1">
                <a:solidFill>
                  <a:srgbClr val="FF0000"/>
                </a:solidFill>
                <a:latin typeface="Times New Roman" pitchFamily="18" charset="0"/>
                <a:cs typeface="Times New Roman" pitchFamily="18" charset="0"/>
              </a:rPr>
              <a:t>hominis</a:t>
            </a:r>
            <a:r>
              <a:rPr lang="en-US" sz="2400" i="1" dirty="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and </a:t>
            </a:r>
            <a:r>
              <a:rPr lang="en-US" sz="2400" i="1" dirty="0">
                <a:solidFill>
                  <a:srgbClr val="FF0000"/>
                </a:solidFill>
                <a:latin typeface="Times New Roman" pitchFamily="18" charset="0"/>
                <a:cs typeface="Times New Roman" pitchFamily="18" charset="0"/>
              </a:rPr>
              <a:t>M. pirum</a:t>
            </a:r>
            <a:r>
              <a:rPr lang="en-US" sz="2400" dirty="0">
                <a:solidFill>
                  <a:srgbClr val="FF0000"/>
                </a:solidFill>
                <a:latin typeface="Times New Roman" pitchFamily="18" charset="0"/>
                <a:cs typeface="Times New Roman" pitchFamily="18" charset="0"/>
              </a:rPr>
              <a:t> strains are usually resistant to erythromycin, and tetracycline-resistant strains of </a:t>
            </a:r>
            <a:r>
              <a:rPr lang="en-US" sz="2400" i="1" dirty="0">
                <a:solidFill>
                  <a:srgbClr val="FF0000"/>
                </a:solidFill>
                <a:latin typeface="Times New Roman" pitchFamily="18" charset="0"/>
                <a:cs typeface="Times New Roman" pitchFamily="18" charset="0"/>
              </a:rPr>
              <a:t>M. </a:t>
            </a:r>
            <a:r>
              <a:rPr lang="en-US" sz="2400" i="1" dirty="0" err="1">
                <a:solidFill>
                  <a:srgbClr val="FF0000"/>
                </a:solidFill>
                <a:latin typeface="Times New Roman" pitchFamily="18" charset="0"/>
                <a:cs typeface="Times New Roman" pitchFamily="18" charset="0"/>
              </a:rPr>
              <a:t>hominis</a:t>
            </a:r>
            <a:r>
              <a:rPr lang="en-US" sz="2400" dirty="0">
                <a:solidFill>
                  <a:srgbClr val="FF0000"/>
                </a:solidFill>
                <a:latin typeface="Times New Roman" pitchFamily="18" charset="0"/>
                <a:cs typeface="Times New Roman" pitchFamily="18" charset="0"/>
              </a:rPr>
              <a:t> and</a:t>
            </a:r>
            <a:r>
              <a:rPr lang="en-US" sz="2400" i="1" dirty="0">
                <a:solidFill>
                  <a:srgbClr val="FF0000"/>
                </a:solidFill>
                <a:latin typeface="Times New Roman" pitchFamily="18" charset="0"/>
                <a:cs typeface="Times New Roman" pitchFamily="18" charset="0"/>
              </a:rPr>
              <a:t> U. </a:t>
            </a:r>
            <a:r>
              <a:rPr lang="en-US" sz="2400" i="1" dirty="0" err="1">
                <a:solidFill>
                  <a:srgbClr val="FF0000"/>
                </a:solidFill>
                <a:latin typeface="Times New Roman" pitchFamily="18" charset="0"/>
                <a:cs typeface="Times New Roman" pitchFamily="18" charset="0"/>
              </a:rPr>
              <a:t>urealyticum</a:t>
            </a:r>
            <a:r>
              <a:rPr lang="en-US" sz="2400" dirty="0">
                <a:solidFill>
                  <a:srgbClr val="FF0000"/>
                </a:solidFill>
                <a:latin typeface="Times New Roman" pitchFamily="18" charset="0"/>
                <a:cs typeface="Times New Roman" pitchFamily="18" charset="0"/>
              </a:rPr>
              <a:t>  have been reported. </a:t>
            </a:r>
          </a:p>
          <a:p>
            <a:pPr algn="just"/>
            <a:r>
              <a:rPr lang="en-US" sz="2400" dirty="0">
                <a:solidFill>
                  <a:srgbClr val="FF0000"/>
                </a:solidFill>
                <a:latin typeface="Times New Roman" pitchFamily="18" charset="0"/>
                <a:cs typeface="Times New Roman" pitchFamily="18" charset="0"/>
              </a:rPr>
              <a:t>However, these antibiotics have a very limited ability to directly kill these </a:t>
            </a:r>
            <a:r>
              <a:rPr lang="en-US" sz="2400" dirty="0" err="1">
                <a:solidFill>
                  <a:srgbClr val="FF0000"/>
                </a:solidFill>
                <a:latin typeface="Times New Roman" pitchFamily="18" charset="0"/>
                <a:cs typeface="Times New Roman" pitchFamily="18" charset="0"/>
              </a:rPr>
              <a:t>mycoplasmas</a:t>
            </a:r>
            <a:r>
              <a:rPr lang="en-US" sz="2400" dirty="0">
                <a:solidFill>
                  <a:srgbClr val="FF0000"/>
                </a:solidFill>
                <a:latin typeface="Times New Roman" pitchFamily="18" charset="0"/>
                <a:cs typeface="Times New Roman" pitchFamily="18" charset="0"/>
              </a:rPr>
              <a:t>, and their efficacy eventually depends on an intact host immune system to eliminate the </a:t>
            </a:r>
            <a:r>
              <a:rPr lang="en-US" sz="2400" dirty="0" err="1">
                <a:solidFill>
                  <a:srgbClr val="FF0000"/>
                </a:solidFill>
                <a:latin typeface="Times New Roman" pitchFamily="18" charset="0"/>
                <a:cs typeface="Times New Roman" pitchFamily="18" charset="0"/>
              </a:rPr>
              <a:t>mycoplasmas</a:t>
            </a:r>
            <a:r>
              <a:rPr lang="en-US" sz="2400" dirty="0">
                <a:solidFill>
                  <a:srgbClr val="FF0000"/>
                </a:solidFill>
                <a:latin typeface="Times New Roman" pitchFamily="18" charset="0"/>
                <a:cs typeface="Times New Roman" pitchFamily="18" charset="0"/>
              </a:rPr>
              <a:t>. </a:t>
            </a:r>
          </a:p>
          <a:p>
            <a:pPr algn="just"/>
            <a:r>
              <a:rPr lang="en-US" sz="2400" dirty="0">
                <a:solidFill>
                  <a:srgbClr val="FF0000"/>
                </a:solidFill>
                <a:latin typeface="Times New Roman" pitchFamily="18" charset="0"/>
                <a:cs typeface="Times New Roman" pitchFamily="18" charset="0"/>
              </a:rPr>
              <a:t>These types of protein inhibiting antibiotics will stop the protein adhesion of the </a:t>
            </a:r>
            <a:r>
              <a:rPr lang="en-US" sz="2400" dirty="0" err="1">
                <a:solidFill>
                  <a:srgbClr val="FF0000"/>
                </a:solidFill>
                <a:latin typeface="Times New Roman" pitchFamily="18" charset="0"/>
                <a:cs typeface="Times New Roman" pitchFamily="18" charset="0"/>
              </a:rPr>
              <a:t>mycoplasma</a:t>
            </a:r>
            <a:r>
              <a:rPr lang="en-US" sz="2400" dirty="0">
                <a:solidFill>
                  <a:srgbClr val="FF0000"/>
                </a:solidFill>
                <a:latin typeface="Times New Roman" pitchFamily="18" charset="0"/>
                <a:cs typeface="Times New Roman" pitchFamily="18" charset="0"/>
              </a:rPr>
              <a:t> to host cells but won't directly kill the </a:t>
            </a:r>
            <a:r>
              <a:rPr lang="en-US" sz="2400" dirty="0" err="1">
                <a:solidFill>
                  <a:srgbClr val="FF0000"/>
                </a:solidFill>
                <a:latin typeface="Times New Roman" pitchFamily="18" charset="0"/>
                <a:cs typeface="Times New Roman" pitchFamily="18" charset="0"/>
              </a:rPr>
              <a:t>mycoplasma</a:t>
            </a:r>
            <a:r>
              <a:rPr lang="en-US" sz="2400" dirty="0">
                <a:solidFill>
                  <a:srgbClr val="FF0000"/>
                </a:solidFill>
                <a:latin typeface="Times New Roman" pitchFamily="18" charset="0"/>
                <a:cs typeface="Times New Roman" pitchFamily="18" charset="0"/>
              </a:rPr>
              <a:t> itself. </a:t>
            </a:r>
          </a:p>
          <a:p>
            <a:pPr algn="just"/>
            <a:r>
              <a:rPr lang="en-US" sz="2400" dirty="0">
                <a:solidFill>
                  <a:srgbClr val="FF0000"/>
                </a:solidFill>
                <a:latin typeface="Times New Roman" pitchFamily="18" charset="0"/>
                <a:cs typeface="Times New Roman" pitchFamily="18" charset="0"/>
              </a:rPr>
              <a:t>With an already weaken immune system, many patients lack the ability to mount a strong antibody response against these deadly stealth pathogens to kill them effectively.</a:t>
            </a:r>
          </a:p>
          <a:p>
            <a:pPr algn="just"/>
            <a:r>
              <a:rPr lang="en-US" sz="2400" dirty="0">
                <a:solidFill>
                  <a:srgbClr val="FF0000"/>
                </a:solidFill>
                <a:latin typeface="Times New Roman" pitchFamily="18" charset="0"/>
                <a:cs typeface="Times New Roman" pitchFamily="18" charset="0"/>
              </a:rPr>
              <a:t>Regardless, many physicians and rheumatologists are treating their arthritis, CFISD, fibromyalgia and other </a:t>
            </a:r>
            <a:r>
              <a:rPr lang="en-US" sz="2400" dirty="0" err="1">
                <a:solidFill>
                  <a:srgbClr val="FF0000"/>
                </a:solidFill>
                <a:latin typeface="Times New Roman" pitchFamily="18" charset="0"/>
                <a:cs typeface="Times New Roman" pitchFamily="18" charset="0"/>
              </a:rPr>
              <a:t>mycoplasma</a:t>
            </a:r>
            <a:r>
              <a:rPr lang="en-US" sz="2400" dirty="0">
                <a:solidFill>
                  <a:srgbClr val="FF0000"/>
                </a:solidFill>
                <a:latin typeface="Times New Roman" pitchFamily="18" charset="0"/>
                <a:cs typeface="Times New Roman" pitchFamily="18" charset="0"/>
              </a:rPr>
              <a:t> infections with long term antibiotic therapy.</a:t>
            </a:r>
            <a:endParaRPr lang="en-US" sz="24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lstStyle/>
          <a:p>
            <a:pPr algn="just"/>
            <a:r>
              <a:rPr lang="en-US" sz="2400" dirty="0">
                <a:solidFill>
                  <a:srgbClr val="FF0000"/>
                </a:solidFill>
                <a:latin typeface="Times New Roman" pitchFamily="18" charset="0"/>
                <a:cs typeface="Times New Roman" pitchFamily="18" charset="0"/>
              </a:rPr>
              <a:t>One of the more popular conventional protocols involves rotating multiple 6 week cycles of </a:t>
            </a:r>
            <a:r>
              <a:rPr lang="en-US" sz="2400" dirty="0" err="1">
                <a:solidFill>
                  <a:srgbClr val="FF0000"/>
                </a:solidFill>
                <a:latin typeface="Times New Roman" pitchFamily="18" charset="0"/>
                <a:cs typeface="Times New Roman" pitchFamily="18" charset="0"/>
              </a:rPr>
              <a:t>Minocycline</a:t>
            </a:r>
            <a:r>
              <a:rPr lang="en-US" sz="2400" dirty="0">
                <a:solidFill>
                  <a:srgbClr val="FF0000"/>
                </a:solidFill>
                <a:latin typeface="Times New Roman" pitchFamily="18" charset="0"/>
                <a:cs typeface="Times New Roman" pitchFamily="18" charset="0"/>
              </a:rPr>
              <a:t> or </a:t>
            </a:r>
            <a:r>
              <a:rPr lang="en-US" sz="2400" dirty="0" err="1">
                <a:solidFill>
                  <a:srgbClr val="FF0000"/>
                </a:solidFill>
                <a:latin typeface="Times New Roman" pitchFamily="18" charset="0"/>
                <a:cs typeface="Times New Roman" pitchFamily="18" charset="0"/>
              </a:rPr>
              <a:t>Doxycycline</a:t>
            </a:r>
            <a:r>
              <a:rPr lang="en-US" sz="2400" dirty="0">
                <a:solidFill>
                  <a:srgbClr val="FF0000"/>
                </a:solidFill>
                <a:latin typeface="Times New Roman" pitchFamily="18" charset="0"/>
                <a:cs typeface="Times New Roman" pitchFamily="18" charset="0"/>
              </a:rPr>
              <a:t> (200-300 mg/day), Ciprofloxacin (1,500 mg/day), </a:t>
            </a:r>
            <a:r>
              <a:rPr lang="en-US" sz="2400" dirty="0" err="1">
                <a:solidFill>
                  <a:srgbClr val="FF0000"/>
                </a:solidFill>
                <a:latin typeface="Times New Roman" pitchFamily="18" charset="0"/>
                <a:cs typeface="Times New Roman" pitchFamily="18" charset="0"/>
              </a:rPr>
              <a:t>Azithromycin</a:t>
            </a:r>
            <a:r>
              <a:rPr lang="en-US" sz="2400" dirty="0">
                <a:solidFill>
                  <a:srgbClr val="FF0000"/>
                </a:solidFill>
                <a:latin typeface="Times New Roman" pitchFamily="18" charset="0"/>
                <a:cs typeface="Times New Roman" pitchFamily="18" charset="0"/>
              </a:rPr>
              <a:t> (250-500 mg/day, and/or </a:t>
            </a:r>
            <a:r>
              <a:rPr lang="en-US" sz="2400" dirty="0" err="1">
                <a:solidFill>
                  <a:srgbClr val="FF0000"/>
                </a:solidFill>
                <a:latin typeface="Times New Roman" pitchFamily="18" charset="0"/>
                <a:cs typeface="Times New Roman" pitchFamily="18" charset="0"/>
              </a:rPr>
              <a:t>Clarithromycin</a:t>
            </a:r>
            <a:r>
              <a:rPr lang="en-US" sz="2400" dirty="0">
                <a:solidFill>
                  <a:srgbClr val="FF0000"/>
                </a:solidFill>
                <a:latin typeface="Times New Roman" pitchFamily="18" charset="0"/>
                <a:cs typeface="Times New Roman" pitchFamily="18" charset="0"/>
              </a:rPr>
              <a:t> (750-1,000 mg/day) among others.</a:t>
            </a:r>
          </a:p>
          <a:p>
            <a:pPr algn="just"/>
            <a:r>
              <a:rPr lang="en-US" sz="2400" dirty="0">
                <a:solidFill>
                  <a:srgbClr val="FF0000"/>
                </a:solidFill>
                <a:latin typeface="Times New Roman" pitchFamily="18" charset="0"/>
                <a:cs typeface="Times New Roman" pitchFamily="18" charset="0"/>
              </a:rPr>
              <a:t>Sometimes the side effects of these strong antibiotics can be as bad as the symptoms of the diseases they are treating since a minimum of 6 months and up to two years of antibiotic therapy may be required.</a:t>
            </a:r>
          </a:p>
          <a:p>
            <a:pPr algn="just"/>
            <a:r>
              <a:rPr lang="en-US" sz="2400" dirty="0">
                <a:solidFill>
                  <a:srgbClr val="FF0000"/>
                </a:solidFill>
                <a:latin typeface="Times New Roman" pitchFamily="18" charset="0"/>
                <a:cs typeface="Times New Roman" pitchFamily="18" charset="0"/>
              </a:rPr>
              <a:t>Many doctors now believe that antibiotics should not be used solely or exclusively to treat </a:t>
            </a:r>
            <a:r>
              <a:rPr lang="en-US" sz="2400" dirty="0" err="1">
                <a:solidFill>
                  <a:srgbClr val="FF0000"/>
                </a:solidFill>
                <a:latin typeface="Times New Roman" pitchFamily="18" charset="0"/>
                <a:cs typeface="Times New Roman" pitchFamily="18" charset="0"/>
              </a:rPr>
              <a:t>mycoplasmal</a:t>
            </a:r>
            <a:r>
              <a:rPr lang="en-US" sz="2400" dirty="0">
                <a:solidFill>
                  <a:srgbClr val="FF0000"/>
                </a:solidFill>
                <a:latin typeface="Times New Roman" pitchFamily="18" charset="0"/>
                <a:cs typeface="Times New Roman" pitchFamily="18" charset="0"/>
              </a:rPr>
              <a:t> infections, without addressing rebuilding the immune system which is imperative for a complete recovery and eradication of infection. </a:t>
            </a:r>
          </a:p>
          <a:p>
            <a:pPr algn="just"/>
            <a:r>
              <a:rPr lang="en-US" sz="2400" dirty="0">
                <a:solidFill>
                  <a:srgbClr val="FF0000"/>
                </a:solidFill>
                <a:latin typeface="Times New Roman" pitchFamily="18" charset="0"/>
                <a:cs typeface="Times New Roman" pitchFamily="18" charset="0"/>
              </a:rPr>
              <a:t>Others are using more natural antibiotics found in plants which can be as effective or more effective with fewer side effects or negative impact on the body. </a:t>
            </a:r>
          </a:p>
          <a:p>
            <a:pPr algn="just"/>
            <a:r>
              <a:rPr lang="en-US" sz="2400" dirty="0">
                <a:solidFill>
                  <a:srgbClr val="FF0000"/>
                </a:solidFill>
                <a:latin typeface="Times New Roman" pitchFamily="18" charset="0"/>
                <a:cs typeface="Times New Roman" pitchFamily="18" charset="0"/>
              </a:rPr>
              <a:t>These include olive leaf extract products, </a:t>
            </a:r>
            <a:r>
              <a:rPr lang="en-US" sz="2400" dirty="0" err="1">
                <a:solidFill>
                  <a:srgbClr val="FF0000"/>
                </a:solidFill>
                <a:latin typeface="Times New Roman" pitchFamily="18" charset="0"/>
                <a:cs typeface="Times New Roman" pitchFamily="18" charset="0"/>
              </a:rPr>
              <a:t>urva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ursi</a:t>
            </a:r>
            <a:r>
              <a:rPr lang="en-US" sz="2400" dirty="0">
                <a:solidFill>
                  <a:srgbClr val="FF0000"/>
                </a:solidFill>
                <a:latin typeface="Times New Roman" pitchFamily="18" charset="0"/>
                <a:cs typeface="Times New Roman" pitchFamily="18" charset="0"/>
              </a:rPr>
              <a:t>, and </a:t>
            </a:r>
            <a:r>
              <a:rPr lang="en-US" sz="2400" dirty="0" err="1">
                <a:solidFill>
                  <a:srgbClr val="FF0000"/>
                </a:solidFill>
                <a:latin typeface="Times New Roman" pitchFamily="18" charset="0"/>
                <a:cs typeface="Times New Roman" pitchFamily="18" charset="0"/>
              </a:rPr>
              <a:t>Neem</a:t>
            </a:r>
            <a:r>
              <a:rPr lang="en-US" sz="2400" dirty="0">
                <a:solidFill>
                  <a:srgbClr val="FF0000"/>
                </a:solidFill>
                <a:latin typeface="Times New Roman" pitchFamily="18" charset="0"/>
                <a:cs typeface="Times New Roman" pitchFamily="18" charset="0"/>
              </a:rPr>
              <a:t> leaf or seed extracts.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z="2300" dirty="0">
                <a:solidFill>
                  <a:srgbClr val="FF0000"/>
                </a:solidFill>
                <a:latin typeface="Times New Roman" pitchFamily="18" charset="0"/>
                <a:cs typeface="Times New Roman" pitchFamily="18" charset="0"/>
              </a:rPr>
              <a:t>One of the main side effects of antibiotics, whether it is a natural plant antibiotic or a chemical antibiotic, is the loss of friendly bacteria that is needed in the gastrointestinal system for proper digestion and elimination. </a:t>
            </a:r>
          </a:p>
          <a:p>
            <a:pPr algn="just"/>
            <a:r>
              <a:rPr lang="en-US" sz="2300" dirty="0">
                <a:solidFill>
                  <a:srgbClr val="FF0000"/>
                </a:solidFill>
                <a:latin typeface="Times New Roman" pitchFamily="18" charset="0"/>
                <a:cs typeface="Times New Roman" pitchFamily="18" charset="0"/>
              </a:rPr>
              <a:t>No antibiotic can differentiate a friendly bacteria from a harmful one. Therefore, any time an antibiotic must be taken, especially long term, taking a </a:t>
            </a:r>
            <a:r>
              <a:rPr lang="en-US" sz="2300" dirty="0" err="1">
                <a:solidFill>
                  <a:srgbClr val="FF0000"/>
                </a:solidFill>
                <a:latin typeface="Times New Roman" pitchFamily="18" charset="0"/>
                <a:cs typeface="Times New Roman" pitchFamily="18" charset="0"/>
              </a:rPr>
              <a:t>probiotic</a:t>
            </a:r>
            <a:r>
              <a:rPr lang="en-US" sz="2300" dirty="0">
                <a:solidFill>
                  <a:srgbClr val="FF0000"/>
                </a:solidFill>
                <a:latin typeface="Times New Roman" pitchFamily="18" charset="0"/>
                <a:cs typeface="Times New Roman" pitchFamily="18" charset="0"/>
              </a:rPr>
              <a:t> formula to replace friendly bacteria is indicated and helpful in avoiding side effects like </a:t>
            </a:r>
            <a:r>
              <a:rPr lang="en-US" sz="2300" dirty="0" err="1">
                <a:solidFill>
                  <a:srgbClr val="FF0000"/>
                </a:solidFill>
                <a:latin typeface="Times New Roman" pitchFamily="18" charset="0"/>
                <a:cs typeface="Times New Roman" pitchFamily="18" charset="0"/>
              </a:rPr>
              <a:t>candida</a:t>
            </a:r>
            <a:r>
              <a:rPr lang="en-US" sz="2300" dirty="0">
                <a:solidFill>
                  <a:srgbClr val="FF0000"/>
                </a:solidFill>
                <a:latin typeface="Times New Roman" pitchFamily="18" charset="0"/>
                <a:cs typeface="Times New Roman" pitchFamily="18" charset="0"/>
              </a:rPr>
              <a:t> and fungi overgrowth which can cause digestive and elimination difficulties and other side effects. </a:t>
            </a:r>
          </a:p>
          <a:p>
            <a:pPr algn="just"/>
            <a:r>
              <a:rPr lang="en-US" sz="2300" dirty="0">
                <a:solidFill>
                  <a:srgbClr val="FF0000"/>
                </a:solidFill>
                <a:latin typeface="Times New Roman" pitchFamily="18" charset="0"/>
                <a:cs typeface="Times New Roman" pitchFamily="18" charset="0"/>
              </a:rPr>
              <a:t>Several </a:t>
            </a:r>
            <a:r>
              <a:rPr lang="en-US" sz="2300" dirty="0" err="1">
                <a:solidFill>
                  <a:srgbClr val="FF0000"/>
                </a:solidFill>
                <a:latin typeface="Times New Roman" pitchFamily="18" charset="0"/>
                <a:cs typeface="Times New Roman" pitchFamily="18" charset="0"/>
              </a:rPr>
              <a:t>probiotic</a:t>
            </a:r>
            <a:r>
              <a:rPr lang="en-US" sz="2300" dirty="0">
                <a:solidFill>
                  <a:srgbClr val="FF0000"/>
                </a:solidFill>
                <a:latin typeface="Times New Roman" pitchFamily="18" charset="0"/>
                <a:cs typeface="Times New Roman" pitchFamily="18" charset="0"/>
              </a:rPr>
              <a:t> products are widely available over-the-counter which combine these friendly bacteria - live cultures of </a:t>
            </a:r>
            <a:r>
              <a:rPr lang="en-US" sz="2300" i="1" dirty="0">
                <a:solidFill>
                  <a:srgbClr val="FF0000"/>
                </a:solidFill>
                <a:latin typeface="Times New Roman" pitchFamily="18" charset="0"/>
                <a:cs typeface="Times New Roman" pitchFamily="18" charset="0"/>
              </a:rPr>
              <a:t>Lactobacillus </a:t>
            </a:r>
            <a:r>
              <a:rPr lang="en-US" sz="2300" i="1" dirty="0" err="1">
                <a:solidFill>
                  <a:srgbClr val="FF0000"/>
                </a:solidFill>
                <a:latin typeface="Times New Roman" pitchFamily="18" charset="0"/>
                <a:cs typeface="Times New Roman" pitchFamily="18" charset="0"/>
              </a:rPr>
              <a:t>acidophilous</a:t>
            </a:r>
            <a:r>
              <a:rPr lang="en-US" sz="2300" i="1" dirty="0">
                <a:solidFill>
                  <a:srgbClr val="FF0000"/>
                </a:solidFill>
                <a:latin typeface="Times New Roman" pitchFamily="18" charset="0"/>
                <a:cs typeface="Times New Roman" pitchFamily="18" charset="0"/>
              </a:rPr>
              <a:t>, Lactobacillus </a:t>
            </a:r>
            <a:r>
              <a:rPr lang="en-US" sz="2300" i="1" dirty="0" err="1">
                <a:solidFill>
                  <a:srgbClr val="FF0000"/>
                </a:solidFill>
                <a:latin typeface="Times New Roman" pitchFamily="18" charset="0"/>
                <a:cs typeface="Times New Roman" pitchFamily="18" charset="0"/>
              </a:rPr>
              <a:t>bifidus</a:t>
            </a:r>
            <a:r>
              <a:rPr lang="en-US" sz="2300" i="1" dirty="0">
                <a:solidFill>
                  <a:srgbClr val="FF0000"/>
                </a:solidFill>
                <a:latin typeface="Times New Roman" pitchFamily="18" charset="0"/>
                <a:cs typeface="Times New Roman" pitchFamily="18" charset="0"/>
              </a:rPr>
              <a:t> </a:t>
            </a:r>
            <a:r>
              <a:rPr lang="en-US" sz="2300" dirty="0">
                <a:solidFill>
                  <a:srgbClr val="FF0000"/>
                </a:solidFill>
                <a:latin typeface="Times New Roman" pitchFamily="18" charset="0"/>
                <a:cs typeface="Times New Roman" pitchFamily="18" charset="0"/>
              </a:rPr>
              <a:t>and other bacteria with FOS (</a:t>
            </a:r>
            <a:r>
              <a:rPr lang="en-US" sz="2300" dirty="0" err="1">
                <a:solidFill>
                  <a:srgbClr val="FF0000"/>
                </a:solidFill>
                <a:latin typeface="Times New Roman" pitchFamily="18" charset="0"/>
                <a:cs typeface="Times New Roman" pitchFamily="18" charset="0"/>
              </a:rPr>
              <a:t>fructooligosaccharides</a:t>
            </a:r>
            <a:r>
              <a:rPr lang="en-US" sz="2300" dirty="0">
                <a:solidFill>
                  <a:srgbClr val="FF0000"/>
                </a:solidFill>
                <a:latin typeface="Times New Roman" pitchFamily="18" charset="0"/>
                <a:cs typeface="Times New Roman" pitchFamily="18" charset="0"/>
              </a:rPr>
              <a:t>) to promote growth in the gastrointestinal system. </a:t>
            </a:r>
          </a:p>
          <a:p>
            <a:pPr algn="just"/>
            <a:r>
              <a:rPr lang="en-US" sz="2300" dirty="0">
                <a:solidFill>
                  <a:srgbClr val="FF0000"/>
                </a:solidFill>
                <a:latin typeface="Times New Roman" pitchFamily="18" charset="0"/>
                <a:cs typeface="Times New Roman" pitchFamily="18" charset="0"/>
              </a:rPr>
              <a:t>It's important to take this type of supplement when taking antibiotics of any kind and best to be taken either 3-4 hours prior to, or after taking the antibiotic dosage. Full live-cultured yogurt contains </a:t>
            </a:r>
            <a:r>
              <a:rPr lang="en-US" sz="2300" dirty="0" err="1">
                <a:solidFill>
                  <a:srgbClr val="FF0000"/>
                </a:solidFill>
                <a:latin typeface="Times New Roman" pitchFamily="18" charset="0"/>
                <a:cs typeface="Times New Roman" pitchFamily="18" charset="0"/>
              </a:rPr>
              <a:t>acidophilous</a:t>
            </a:r>
            <a:r>
              <a:rPr lang="en-US" sz="2300" dirty="0">
                <a:solidFill>
                  <a:srgbClr val="FF0000"/>
                </a:solidFill>
                <a:latin typeface="Times New Roman" pitchFamily="18" charset="0"/>
                <a:cs typeface="Times New Roman" pitchFamily="18" charset="0"/>
              </a:rPr>
              <a:t> and is a good food source for these friendly bacteria.</a:t>
            </a:r>
          </a:p>
          <a:p>
            <a:pPr algn="just"/>
            <a:endParaRPr lang="en-US" sz="2300" dirty="0">
              <a:solidFill>
                <a:srgbClr val="FF000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z="2300" dirty="0">
                <a:solidFill>
                  <a:srgbClr val="FF0000"/>
                </a:solidFill>
                <a:latin typeface="Times New Roman" pitchFamily="18" charset="0"/>
                <a:cs typeface="Times New Roman" pitchFamily="18" charset="0"/>
              </a:rPr>
              <a:t>Another common side effect when taking antibiotics is called a </a:t>
            </a:r>
            <a:r>
              <a:rPr lang="en-US" sz="2300" i="1" dirty="0" err="1">
                <a:solidFill>
                  <a:srgbClr val="FF0000"/>
                </a:solidFill>
                <a:latin typeface="Times New Roman" pitchFamily="18" charset="0"/>
                <a:cs typeface="Times New Roman" pitchFamily="18" charset="0"/>
              </a:rPr>
              <a:t>Herxheimer</a:t>
            </a:r>
            <a:r>
              <a:rPr lang="en-US" sz="2300" i="1" dirty="0">
                <a:solidFill>
                  <a:srgbClr val="FF0000"/>
                </a:solidFill>
                <a:latin typeface="Times New Roman" pitchFamily="18" charset="0"/>
                <a:cs typeface="Times New Roman" pitchFamily="18" charset="0"/>
              </a:rPr>
              <a:t> Reaction</a:t>
            </a:r>
            <a:r>
              <a:rPr lang="en-US" sz="2300" dirty="0">
                <a:solidFill>
                  <a:srgbClr val="FF0000"/>
                </a:solidFill>
                <a:latin typeface="Times New Roman" pitchFamily="18" charset="0"/>
                <a:cs typeface="Times New Roman" pitchFamily="18" charset="0"/>
              </a:rPr>
              <a:t>. This occurs from the organism die-off and generally is the first indication that the antibiotic therapy is working. Symptoms that are associated with a </a:t>
            </a:r>
            <a:r>
              <a:rPr lang="en-US" sz="2300" dirty="0" err="1">
                <a:solidFill>
                  <a:srgbClr val="FF0000"/>
                </a:solidFill>
                <a:latin typeface="Times New Roman" pitchFamily="18" charset="0"/>
                <a:cs typeface="Times New Roman" pitchFamily="18" charset="0"/>
              </a:rPr>
              <a:t>Herxheimer</a:t>
            </a:r>
            <a:r>
              <a:rPr lang="en-US" sz="2300" dirty="0">
                <a:solidFill>
                  <a:srgbClr val="FF0000"/>
                </a:solidFill>
                <a:latin typeface="Times New Roman" pitchFamily="18" charset="0"/>
                <a:cs typeface="Times New Roman" pitchFamily="18" charset="0"/>
              </a:rPr>
              <a:t> include: chills, fever, night sweats, muscle aches, joint pains, lymphatic pain, mental fog, and extreme fatigue. Depending on the severity of the infection and resulting die-off, these symptoms can last 1-2 weeks and sometimes longer and can vary in intensity. </a:t>
            </a:r>
          </a:p>
          <a:p>
            <a:pPr algn="just"/>
            <a:r>
              <a:rPr lang="en-US" sz="2300" dirty="0">
                <a:solidFill>
                  <a:srgbClr val="FF0000"/>
                </a:solidFill>
                <a:latin typeface="Times New Roman" pitchFamily="18" charset="0"/>
                <a:cs typeface="Times New Roman" pitchFamily="18" charset="0"/>
              </a:rPr>
              <a:t>Drinking at least two quarts of filtered or distilled water every day to flush the organisms from the body is helpful in reducing the length and severity of a </a:t>
            </a:r>
            <a:r>
              <a:rPr lang="en-US" sz="2300" dirty="0" err="1">
                <a:solidFill>
                  <a:srgbClr val="FF0000"/>
                </a:solidFill>
                <a:latin typeface="Times New Roman" pitchFamily="18" charset="0"/>
                <a:cs typeface="Times New Roman" pitchFamily="18" charset="0"/>
              </a:rPr>
              <a:t>Herxheimer</a:t>
            </a:r>
            <a:r>
              <a:rPr lang="en-US" sz="2300" dirty="0">
                <a:solidFill>
                  <a:srgbClr val="FF0000"/>
                </a:solidFill>
                <a:latin typeface="Times New Roman" pitchFamily="18" charset="0"/>
                <a:cs typeface="Times New Roman" pitchFamily="18" charset="0"/>
              </a:rPr>
              <a:t> reaction. </a:t>
            </a:r>
          </a:p>
          <a:p>
            <a:pPr algn="just"/>
            <a:r>
              <a:rPr lang="en-US" sz="2300" dirty="0">
                <a:solidFill>
                  <a:srgbClr val="FF0000"/>
                </a:solidFill>
                <a:latin typeface="Times New Roman" pitchFamily="18" charset="0"/>
                <a:cs typeface="Times New Roman" pitchFamily="18" charset="0"/>
              </a:rPr>
              <a:t>Another natural remedy to reduce </a:t>
            </a:r>
            <a:r>
              <a:rPr lang="en-US" sz="2300" dirty="0" err="1">
                <a:solidFill>
                  <a:srgbClr val="FF0000"/>
                </a:solidFill>
                <a:latin typeface="Times New Roman" pitchFamily="18" charset="0"/>
                <a:cs typeface="Times New Roman" pitchFamily="18" charset="0"/>
              </a:rPr>
              <a:t>Herxheimer</a:t>
            </a:r>
            <a:r>
              <a:rPr lang="en-US" sz="2300" dirty="0">
                <a:solidFill>
                  <a:srgbClr val="FF0000"/>
                </a:solidFill>
                <a:latin typeface="Times New Roman" pitchFamily="18" charset="0"/>
                <a:cs typeface="Times New Roman" pitchFamily="18" charset="0"/>
              </a:rPr>
              <a:t> reactions and thought to be helpful in helping the lymph glands to filter and remove dying organisms is a Whole Lemon-Olive Oil Drink. To prepare this natural remedy, place one whole unpeeled lemon (washed) in a blender with 1 cup of juice or water and 1 tablespoon of extra virgin olive oil. Blend in blender until smooth, then pour through a wire strainer. Discard pulp and drink liquid.</a:t>
            </a:r>
          </a:p>
          <a:p>
            <a:pPr algn="just"/>
            <a:endParaRPr lang="en-US" sz="2300" dirty="0">
              <a:solidFill>
                <a:srgbClr val="FF000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z="2400" dirty="0">
                <a:solidFill>
                  <a:srgbClr val="FF0000"/>
                </a:solidFill>
                <a:latin typeface="Times New Roman" pitchFamily="18" charset="0"/>
                <a:cs typeface="Times New Roman" pitchFamily="18" charset="0"/>
              </a:rPr>
              <a:t>Once the </a:t>
            </a:r>
            <a:r>
              <a:rPr lang="en-US" sz="2400" dirty="0" err="1">
                <a:solidFill>
                  <a:srgbClr val="FF0000"/>
                </a:solidFill>
                <a:latin typeface="Times New Roman" pitchFamily="18" charset="0"/>
                <a:cs typeface="Times New Roman" pitchFamily="18" charset="0"/>
              </a:rPr>
              <a:t>mycoplasmas</a:t>
            </a:r>
            <a:r>
              <a:rPr lang="en-US" sz="2400" dirty="0">
                <a:solidFill>
                  <a:srgbClr val="FF0000"/>
                </a:solidFill>
                <a:latin typeface="Times New Roman" pitchFamily="18" charset="0"/>
                <a:cs typeface="Times New Roman" pitchFamily="18" charset="0"/>
              </a:rPr>
              <a:t> are being controlled by some form of effective natural or chemical antibiotic, re-nourishing and replacing the nutrients drained from the infected host cells can help speed recovery and reduce symptoms. A general multi-vitamin supplement plus extra C, D, E, CoQ-10, beta-carotene, </a:t>
            </a:r>
            <a:r>
              <a:rPr lang="en-US" sz="2400" dirty="0" err="1">
                <a:solidFill>
                  <a:srgbClr val="FF0000"/>
                </a:solidFill>
                <a:latin typeface="Times New Roman" pitchFamily="18" charset="0"/>
                <a:cs typeface="Times New Roman" pitchFamily="18" charset="0"/>
              </a:rPr>
              <a:t>quercetin</a:t>
            </a:r>
            <a:r>
              <a:rPr lang="en-US" sz="2400" dirty="0">
                <a:solidFill>
                  <a:srgbClr val="FF0000"/>
                </a:solidFill>
                <a:latin typeface="Times New Roman" pitchFamily="18" charset="0"/>
                <a:cs typeface="Times New Roman" pitchFamily="18" charset="0"/>
              </a:rPr>
              <a:t>, folic acid, </a:t>
            </a:r>
            <a:r>
              <a:rPr lang="en-US" sz="2400" dirty="0" err="1">
                <a:solidFill>
                  <a:srgbClr val="FF0000"/>
                </a:solidFill>
                <a:latin typeface="Times New Roman" pitchFamily="18" charset="0"/>
                <a:cs typeface="Times New Roman" pitchFamily="18" charset="0"/>
              </a:rPr>
              <a:t>bioflavoids</a:t>
            </a:r>
            <a:r>
              <a:rPr lang="en-US" sz="2400" dirty="0">
                <a:solidFill>
                  <a:srgbClr val="FF0000"/>
                </a:solidFill>
                <a:latin typeface="Times New Roman" pitchFamily="18" charset="0"/>
                <a:cs typeface="Times New Roman" pitchFamily="18" charset="0"/>
              </a:rPr>
              <a:t> and biotin are necessary and helpful when recovering from a </a:t>
            </a:r>
            <a:r>
              <a:rPr lang="en-US" sz="2400" dirty="0" err="1">
                <a:solidFill>
                  <a:srgbClr val="FF0000"/>
                </a:solidFill>
                <a:latin typeface="Times New Roman" pitchFamily="18" charset="0"/>
                <a:cs typeface="Times New Roman" pitchFamily="18" charset="0"/>
              </a:rPr>
              <a:t>mycoplasmal</a:t>
            </a:r>
            <a:r>
              <a:rPr lang="en-US" sz="2400" dirty="0">
                <a:solidFill>
                  <a:srgbClr val="FF0000"/>
                </a:solidFill>
                <a:latin typeface="Times New Roman" pitchFamily="18" charset="0"/>
                <a:cs typeface="Times New Roman" pitchFamily="18" charset="0"/>
              </a:rPr>
              <a:t> infection.</a:t>
            </a:r>
          </a:p>
          <a:p>
            <a:pPr algn="just"/>
            <a:r>
              <a:rPr lang="en-US" sz="2400" dirty="0">
                <a:solidFill>
                  <a:srgbClr val="FF0000"/>
                </a:solidFill>
                <a:latin typeface="Times New Roman" pitchFamily="18" charset="0"/>
                <a:cs typeface="Times New Roman" pitchFamily="18" charset="0"/>
              </a:rPr>
              <a:t>Supplementing back the depleted amino acids has been reported to be helpful in some recovering from these infections. These include L-</a:t>
            </a:r>
            <a:r>
              <a:rPr lang="en-US" sz="2400" dirty="0" err="1">
                <a:solidFill>
                  <a:srgbClr val="FF0000"/>
                </a:solidFill>
                <a:latin typeface="Times New Roman" pitchFamily="18" charset="0"/>
                <a:cs typeface="Times New Roman" pitchFamily="18" charset="0"/>
              </a:rPr>
              <a:t>cysteine</a:t>
            </a:r>
            <a:r>
              <a:rPr lang="en-US" sz="2400" dirty="0">
                <a:solidFill>
                  <a:srgbClr val="FF0000"/>
                </a:solidFill>
                <a:latin typeface="Times New Roman" pitchFamily="18" charset="0"/>
                <a:cs typeface="Times New Roman" pitchFamily="18" charset="0"/>
              </a:rPr>
              <a:t>, L-tyrosine, L-glutamine, L-</a:t>
            </a:r>
            <a:r>
              <a:rPr lang="en-US" sz="2400" dirty="0" err="1">
                <a:solidFill>
                  <a:srgbClr val="FF0000"/>
                </a:solidFill>
                <a:latin typeface="Times New Roman" pitchFamily="18" charset="0"/>
                <a:cs typeface="Times New Roman" pitchFamily="18" charset="0"/>
              </a:rPr>
              <a:t>carnitine</a:t>
            </a:r>
            <a:r>
              <a:rPr lang="en-US" sz="2400" dirty="0">
                <a:solidFill>
                  <a:srgbClr val="FF0000"/>
                </a:solidFill>
                <a:latin typeface="Times New Roman" pitchFamily="18" charset="0"/>
                <a:cs typeface="Times New Roman" pitchFamily="18" charset="0"/>
              </a:rPr>
              <a:t>, and </a:t>
            </a:r>
            <a:r>
              <a:rPr lang="en-US" sz="2400" dirty="0" err="1">
                <a:solidFill>
                  <a:srgbClr val="FF0000"/>
                </a:solidFill>
                <a:latin typeface="Times New Roman" pitchFamily="18" charset="0"/>
                <a:cs typeface="Times New Roman" pitchFamily="18" charset="0"/>
              </a:rPr>
              <a:t>malic</a:t>
            </a:r>
            <a:r>
              <a:rPr lang="en-US" sz="2400" dirty="0">
                <a:solidFill>
                  <a:srgbClr val="FF0000"/>
                </a:solidFill>
                <a:latin typeface="Times New Roman" pitchFamily="18" charset="0"/>
                <a:cs typeface="Times New Roman" pitchFamily="18" charset="0"/>
              </a:rPr>
              <a:t> acid. Remember, however, that </a:t>
            </a:r>
            <a:r>
              <a:rPr lang="en-US" sz="2400" dirty="0" err="1">
                <a:solidFill>
                  <a:srgbClr val="FF0000"/>
                </a:solidFill>
                <a:latin typeface="Times New Roman" pitchFamily="18" charset="0"/>
                <a:cs typeface="Times New Roman" pitchFamily="18" charset="0"/>
              </a:rPr>
              <a:t>mycoplasmas</a:t>
            </a:r>
            <a:r>
              <a:rPr lang="en-US" sz="2400" dirty="0">
                <a:solidFill>
                  <a:srgbClr val="FF0000"/>
                </a:solidFill>
                <a:latin typeface="Times New Roman" pitchFamily="18" charset="0"/>
                <a:cs typeface="Times New Roman" pitchFamily="18" charset="0"/>
              </a:rPr>
              <a:t> thrive on </a:t>
            </a:r>
            <a:r>
              <a:rPr lang="en-US" sz="2400" dirty="0" err="1">
                <a:solidFill>
                  <a:srgbClr val="FF0000"/>
                </a:solidFill>
                <a:latin typeface="Times New Roman" pitchFamily="18" charset="0"/>
                <a:cs typeface="Times New Roman" pitchFamily="18" charset="0"/>
              </a:rPr>
              <a:t>arginine</a:t>
            </a:r>
            <a:r>
              <a:rPr lang="en-US" sz="2400" dirty="0">
                <a:solidFill>
                  <a:srgbClr val="FF0000"/>
                </a:solidFill>
                <a:latin typeface="Times New Roman" pitchFamily="18" charset="0"/>
                <a:cs typeface="Times New Roman" pitchFamily="18" charset="0"/>
              </a:rPr>
              <a:t>! Avoid L-</a:t>
            </a:r>
            <a:r>
              <a:rPr lang="en-US" sz="2400" dirty="0" err="1">
                <a:solidFill>
                  <a:srgbClr val="FF0000"/>
                </a:solidFill>
                <a:latin typeface="Times New Roman" pitchFamily="18" charset="0"/>
                <a:cs typeface="Times New Roman" pitchFamily="18" charset="0"/>
              </a:rPr>
              <a:t>arginine</a:t>
            </a:r>
            <a:r>
              <a:rPr lang="en-US" sz="2400" dirty="0">
                <a:solidFill>
                  <a:srgbClr val="FF0000"/>
                </a:solidFill>
                <a:latin typeface="Times New Roman" pitchFamily="18" charset="0"/>
                <a:cs typeface="Times New Roman" pitchFamily="18" charset="0"/>
              </a:rPr>
              <a:t> supplements and multi-amino acid formulas containing L-</a:t>
            </a:r>
            <a:r>
              <a:rPr lang="en-US" sz="2400" dirty="0" err="1">
                <a:solidFill>
                  <a:srgbClr val="FF0000"/>
                </a:solidFill>
                <a:latin typeface="Times New Roman" pitchFamily="18" charset="0"/>
                <a:cs typeface="Times New Roman" pitchFamily="18" charset="0"/>
              </a:rPr>
              <a:t>arginine</a:t>
            </a:r>
            <a:r>
              <a:rPr lang="en-US" sz="2400" dirty="0">
                <a:solidFill>
                  <a:srgbClr val="FF0000"/>
                </a:solidFill>
                <a:latin typeface="Times New Roman" pitchFamily="18" charset="0"/>
                <a:cs typeface="Times New Roman" pitchFamily="18" charset="0"/>
              </a:rPr>
              <a:t>, as well as foods rich in </a:t>
            </a:r>
            <a:r>
              <a:rPr lang="en-US" sz="2400" dirty="0" err="1">
                <a:solidFill>
                  <a:srgbClr val="FF0000"/>
                </a:solidFill>
                <a:latin typeface="Times New Roman" pitchFamily="18" charset="0"/>
                <a:cs typeface="Times New Roman" pitchFamily="18" charset="0"/>
              </a:rPr>
              <a:t>arginine</a:t>
            </a:r>
            <a:r>
              <a:rPr lang="en-US" sz="2400" dirty="0">
                <a:solidFill>
                  <a:srgbClr val="FF0000"/>
                </a:solidFill>
                <a:latin typeface="Times New Roman" pitchFamily="18" charset="0"/>
                <a:cs typeface="Times New Roman" pitchFamily="18" charset="0"/>
              </a:rPr>
              <a:t> to avoid feeding the </a:t>
            </a:r>
            <a:r>
              <a:rPr lang="en-US" sz="2400" dirty="0" err="1">
                <a:solidFill>
                  <a:srgbClr val="FF0000"/>
                </a:solidFill>
                <a:latin typeface="Times New Roman" pitchFamily="18" charset="0"/>
                <a:cs typeface="Times New Roman" pitchFamily="18" charset="0"/>
              </a:rPr>
              <a:t>mycoplasmas</a:t>
            </a:r>
            <a:r>
              <a:rPr lang="en-US" sz="2400" dirty="0">
                <a:solidFill>
                  <a:srgbClr val="FF0000"/>
                </a:solidFill>
                <a:latin typeface="Times New Roman" pitchFamily="18" charset="0"/>
                <a:cs typeface="Times New Roman" pitchFamily="18" charset="0"/>
              </a:rPr>
              <a:t>. The richest food sources of </a:t>
            </a:r>
            <a:r>
              <a:rPr lang="en-US" sz="2400" dirty="0" err="1">
                <a:solidFill>
                  <a:srgbClr val="FF0000"/>
                </a:solidFill>
                <a:latin typeface="Times New Roman" pitchFamily="18" charset="0"/>
                <a:cs typeface="Times New Roman" pitchFamily="18" charset="0"/>
              </a:rPr>
              <a:t>arginine</a:t>
            </a:r>
            <a:r>
              <a:rPr lang="en-US" sz="2400" dirty="0">
                <a:solidFill>
                  <a:srgbClr val="FF0000"/>
                </a:solidFill>
                <a:latin typeface="Times New Roman" pitchFamily="18" charset="0"/>
                <a:cs typeface="Times New Roman" pitchFamily="18" charset="0"/>
              </a:rPr>
              <a:t> (to avoid) are nuts and seeds, including the oils derived from seeds and nuts which should be eliminated or drastically reduced in the diet.</a:t>
            </a:r>
          </a:p>
          <a:p>
            <a:pPr algn="just"/>
            <a:endParaRPr lang="en-US" sz="2400" dirty="0">
              <a:solidFill>
                <a:srgbClr val="FF0000"/>
              </a:solidFill>
              <a:latin typeface="Times New Roman" pitchFamily="18" charset="0"/>
              <a:cs typeface="Times New Roman" pitchFamily="18" charset="0"/>
            </a:endParaRPr>
          </a:p>
          <a:p>
            <a:pPr algn="just"/>
            <a:endParaRPr 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z="2400" dirty="0">
                <a:solidFill>
                  <a:srgbClr val="FF0000"/>
                </a:solidFill>
                <a:latin typeface="Times New Roman" pitchFamily="18" charset="0"/>
                <a:cs typeface="Times New Roman" pitchFamily="18" charset="0"/>
              </a:rPr>
              <a:t>Vitamins A, C and E, and other antioxidants found in natural plants, have also been reported to help speed recovery and to minimize the oxidative stress caused by </a:t>
            </a:r>
            <a:r>
              <a:rPr lang="en-US" sz="2400" dirty="0" err="1">
                <a:solidFill>
                  <a:srgbClr val="FF0000"/>
                </a:solidFill>
                <a:latin typeface="Times New Roman" pitchFamily="18" charset="0"/>
                <a:cs typeface="Times New Roman" pitchFamily="18" charset="0"/>
              </a:rPr>
              <a:t>mycoplasmas</a:t>
            </a:r>
            <a:r>
              <a:rPr lang="en-US" sz="2400" dirty="0">
                <a:solidFill>
                  <a:srgbClr val="FF0000"/>
                </a:solidFill>
                <a:latin typeface="Times New Roman" pitchFamily="18" charset="0"/>
                <a:cs typeface="Times New Roman" pitchFamily="18" charset="0"/>
              </a:rPr>
              <a:t>. One of the most popular antioxidants sold today are various extracts of grape seeds. Remember however, most seeds are rich in </a:t>
            </a:r>
            <a:r>
              <a:rPr lang="en-US" sz="2400" dirty="0" err="1">
                <a:solidFill>
                  <a:srgbClr val="FF0000"/>
                </a:solidFill>
                <a:latin typeface="Times New Roman" pitchFamily="18" charset="0"/>
                <a:cs typeface="Times New Roman" pitchFamily="18" charset="0"/>
              </a:rPr>
              <a:t>arginine</a:t>
            </a:r>
            <a:r>
              <a:rPr lang="en-US" sz="2400" dirty="0">
                <a:solidFill>
                  <a:srgbClr val="FF0000"/>
                </a:solidFill>
                <a:latin typeface="Times New Roman" pitchFamily="18" charset="0"/>
                <a:cs typeface="Times New Roman" pitchFamily="18" charset="0"/>
              </a:rPr>
              <a:t>, including grape seeds, and should generally be avoided.</a:t>
            </a:r>
          </a:p>
          <a:p>
            <a:pPr algn="just"/>
            <a:r>
              <a:rPr lang="en-US" sz="2400" dirty="0">
                <a:solidFill>
                  <a:srgbClr val="FF0000"/>
                </a:solidFill>
                <a:latin typeface="Times New Roman" pitchFamily="18" charset="0"/>
                <a:cs typeface="Times New Roman" pitchFamily="18" charset="0"/>
              </a:rPr>
              <a:t>Other helpful supplements to replenish drained nutrients from parasitic </a:t>
            </a:r>
            <a:r>
              <a:rPr lang="en-US" sz="2400" dirty="0" err="1">
                <a:solidFill>
                  <a:srgbClr val="FF0000"/>
                </a:solidFill>
                <a:latin typeface="Times New Roman" pitchFamily="18" charset="0"/>
                <a:cs typeface="Times New Roman" pitchFamily="18" charset="0"/>
              </a:rPr>
              <a:t>mycoplasmas</a:t>
            </a:r>
            <a:r>
              <a:rPr lang="en-US" sz="2400" dirty="0">
                <a:solidFill>
                  <a:srgbClr val="FF0000"/>
                </a:solidFill>
                <a:latin typeface="Times New Roman" pitchFamily="18" charset="0"/>
                <a:cs typeface="Times New Roman" pitchFamily="18" charset="0"/>
              </a:rPr>
              <a:t> are generally indicated based upon which specific cells the </a:t>
            </a:r>
            <a:r>
              <a:rPr lang="en-US" sz="2400" dirty="0" err="1">
                <a:solidFill>
                  <a:srgbClr val="FF0000"/>
                </a:solidFill>
                <a:latin typeface="Times New Roman" pitchFamily="18" charset="0"/>
                <a:cs typeface="Times New Roman" pitchFamily="18" charset="0"/>
              </a:rPr>
              <a:t>mycoplasma</a:t>
            </a:r>
            <a:r>
              <a:rPr lang="en-US" sz="2400" dirty="0">
                <a:solidFill>
                  <a:srgbClr val="FF0000"/>
                </a:solidFill>
                <a:latin typeface="Times New Roman" pitchFamily="18" charset="0"/>
                <a:cs typeface="Times New Roman" pitchFamily="18" charset="0"/>
              </a:rPr>
              <a:t> might be feeding on and which nutrients are being depleted. Specifically with fibromyalgia patients, leading research indicates that many of the hormones and enzymes produced in the </a:t>
            </a:r>
            <a:r>
              <a:rPr lang="en-US" sz="2400" dirty="0" err="1">
                <a:solidFill>
                  <a:srgbClr val="FF0000"/>
                </a:solidFill>
                <a:latin typeface="Times New Roman" pitchFamily="18" charset="0"/>
                <a:cs typeface="Times New Roman" pitchFamily="18" charset="0"/>
              </a:rPr>
              <a:t>neuroendocrine</a:t>
            </a:r>
            <a:r>
              <a:rPr lang="en-US" sz="2400" dirty="0">
                <a:solidFill>
                  <a:srgbClr val="FF0000"/>
                </a:solidFill>
                <a:latin typeface="Times New Roman" pitchFamily="18" charset="0"/>
                <a:cs typeface="Times New Roman" pitchFamily="18" charset="0"/>
              </a:rPr>
              <a:t> system and Hypothalamus-Pituitary-Adrenal Axis are depleted or malfunctioning which have the ability to cause many of the symptoms found in these patients.</a:t>
            </a:r>
          </a:p>
          <a:p>
            <a:pPr algn="just">
              <a:buNone/>
            </a:pPr>
            <a:br>
              <a:rPr lang="en-US" sz="2400" dirty="0">
                <a:solidFill>
                  <a:srgbClr val="FF0000"/>
                </a:solidFill>
                <a:latin typeface="Times New Roman" pitchFamily="18" charset="0"/>
                <a:cs typeface="Times New Roman" pitchFamily="18" charset="0"/>
              </a:rPr>
            </a:br>
            <a:endParaRPr 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z="2400" dirty="0">
                <a:solidFill>
                  <a:srgbClr val="FF0000"/>
                </a:solidFill>
                <a:latin typeface="Times New Roman" pitchFamily="18" charset="0"/>
                <a:cs typeface="Times New Roman" pitchFamily="18" charset="0"/>
              </a:rPr>
              <a:t>Finally and most importantly is nutritionally supporting the immune system. There are various natural products sold today which can stimulate and support immune function. There are many natural products available in the market place today which nutritionally support immune function. Another important consideration is the elimination of drugs that might suppress immunity. Dr. Garth Nicolson, one of the world renown experts on </a:t>
            </a:r>
            <a:r>
              <a:rPr lang="en-US" sz="2400" dirty="0" err="1">
                <a:solidFill>
                  <a:srgbClr val="FF0000"/>
                </a:solidFill>
                <a:latin typeface="Times New Roman" pitchFamily="18" charset="0"/>
                <a:cs typeface="Times New Roman" pitchFamily="18" charset="0"/>
              </a:rPr>
              <a:t>mycoplasmas</a:t>
            </a:r>
            <a:r>
              <a:rPr lang="en-US" sz="2400" dirty="0">
                <a:solidFill>
                  <a:srgbClr val="FF0000"/>
                </a:solidFill>
                <a:latin typeface="Times New Roman" pitchFamily="18" charset="0"/>
                <a:cs typeface="Times New Roman" pitchFamily="18" charset="0"/>
              </a:rPr>
              <a:t> states: "</a:t>
            </a:r>
            <a:r>
              <a:rPr lang="en-US" sz="2400" i="1" dirty="0">
                <a:solidFill>
                  <a:srgbClr val="FF0000"/>
                </a:solidFill>
                <a:latin typeface="Times New Roman" pitchFamily="18" charset="0"/>
                <a:cs typeface="Times New Roman" pitchFamily="18" charset="0"/>
              </a:rPr>
              <a:t>We have recommended that patients be taken off antidepressants and other potentially immune-suppressing drugs. Some of these drugs are used to help alleviate certain signs and symptoms, but in our opinion they can interfere with therapy, and they should be gradually reduced or eliminated.</a:t>
            </a:r>
            <a:r>
              <a:rPr lang="en-US" sz="2400" dirty="0">
                <a:solidFill>
                  <a:srgbClr val="FF0000"/>
                </a:solidFill>
                <a:latin typeface="Times New Roman" pitchFamily="18" charset="0"/>
                <a:cs typeface="Times New Roman" pitchFamily="18" charset="0"/>
              </a:rPr>
              <a:t>” This of course would be indicated for many fibromyalgia and Chronic Fatigue patients who are routinely prescribed antidepressants.</a:t>
            </a:r>
          </a:p>
          <a:p>
            <a:pPr algn="just"/>
            <a:endParaRPr lang="en-US" sz="2400"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Rectangle 10"/>
          <p:cNvSpPr>
            <a:spLocks noGrp="1" noChangeArrowheads="1"/>
          </p:cNvSpPr>
          <p:nvPr>
            <p:ph type="title"/>
          </p:nvPr>
        </p:nvSpPr>
        <p:spPr>
          <a:xfrm>
            <a:off x="457200" y="76200"/>
            <a:ext cx="8229600" cy="639762"/>
          </a:xfrm>
        </p:spPr>
        <p:txBody>
          <a:bodyPr rtlCol="0">
            <a:normAutofit fontScale="90000"/>
          </a:bodyPr>
          <a:lstStyle/>
          <a:p>
            <a:pPr eaLnBrk="1" fontAlgn="auto" hangingPunct="1">
              <a:spcAft>
                <a:spcPts val="0"/>
              </a:spcAft>
              <a:defRPr/>
            </a:pPr>
            <a:r>
              <a:rPr lang="en-US" sz="4000" b="1" dirty="0">
                <a:latin typeface="Times New Roman" pitchFamily="18" charset="0"/>
                <a:cs typeface="Times New Roman" pitchFamily="18" charset="0"/>
              </a:rPr>
              <a:t>    Bacteria	</a:t>
            </a:r>
          </a:p>
        </p:txBody>
      </p:sp>
      <p:sp>
        <p:nvSpPr>
          <p:cNvPr id="20483" name="Rectangle 11"/>
          <p:cNvSpPr>
            <a:spLocks noGrp="1" noChangeArrowheads="1"/>
          </p:cNvSpPr>
          <p:nvPr>
            <p:ph type="body" idx="1"/>
          </p:nvPr>
        </p:nvSpPr>
        <p:spPr>
          <a:xfrm>
            <a:off x="142875" y="838200"/>
            <a:ext cx="8858250" cy="5867400"/>
          </a:xfrm>
        </p:spPr>
        <p:txBody>
          <a:bodyPr/>
          <a:lstStyle/>
          <a:p>
            <a:pPr algn="just" eaLnBrk="1" hangingPunct="1"/>
            <a:r>
              <a:rPr lang="en-US" sz="2400" dirty="0">
                <a:latin typeface="Times New Roman" pitchFamily="18" charset="0"/>
                <a:cs typeface="Times New Roman" pitchFamily="18" charset="0"/>
              </a:rPr>
              <a:t>Most primitive, simple, unicellular prokaryote</a:t>
            </a:r>
          </a:p>
          <a:p>
            <a:pPr algn="just" eaLnBrk="1" hangingPunct="1"/>
            <a:r>
              <a:rPr lang="en-US" sz="2400" dirty="0">
                <a:latin typeface="Times New Roman" pitchFamily="18" charset="0"/>
                <a:cs typeface="Times New Roman" pitchFamily="18" charset="0"/>
              </a:rPr>
              <a:t>Occur almost everywhere (air, water, soil, inside other organisms)</a:t>
            </a:r>
          </a:p>
          <a:p>
            <a:pPr algn="just" eaLnBrk="1" hangingPunct="1"/>
            <a:r>
              <a:rPr lang="en-US" sz="2400" dirty="0">
                <a:latin typeface="Times New Roman" pitchFamily="18" charset="0"/>
                <a:cs typeface="Times New Roman" pitchFamily="18" charset="0"/>
              </a:rPr>
              <a:t>Occur in vast number. </a:t>
            </a:r>
          </a:p>
          <a:p>
            <a:pPr algn="just" eaLnBrk="1" hangingPunct="1"/>
            <a:r>
              <a:rPr lang="en-US" sz="2400" dirty="0">
                <a:latin typeface="Times New Roman" pitchFamily="18" charset="0"/>
                <a:cs typeface="Times New Roman" pitchFamily="18" charset="0"/>
              </a:rPr>
              <a:t>Either </a:t>
            </a:r>
            <a:r>
              <a:rPr lang="en-US" sz="2400" b="1" dirty="0">
                <a:latin typeface="Times New Roman" pitchFamily="18" charset="0"/>
                <a:cs typeface="Times New Roman" pitchFamily="18" charset="0"/>
              </a:rPr>
              <a:t>autotrophic or </a:t>
            </a:r>
            <a:r>
              <a:rPr lang="en-US" sz="2400" b="1" dirty="0" err="1">
                <a:latin typeface="Times New Roman" pitchFamily="18" charset="0"/>
                <a:cs typeface="Times New Roman" pitchFamily="18" charset="0"/>
              </a:rPr>
              <a:t>hetrotrophic</a:t>
            </a:r>
            <a:r>
              <a:rPr lang="en-US" sz="2400" dirty="0">
                <a:latin typeface="Times New Roman" pitchFamily="18" charset="0"/>
                <a:cs typeface="Times New Roman" pitchFamily="18" charset="0"/>
              </a:rPr>
              <a:t>.</a:t>
            </a:r>
          </a:p>
          <a:p>
            <a:pPr algn="just" eaLnBrk="1" hangingPunct="1"/>
            <a:r>
              <a:rPr lang="en-US" sz="2400" dirty="0">
                <a:latin typeface="Times New Roman" pitchFamily="18" charset="0"/>
                <a:cs typeface="Times New Roman" pitchFamily="18" charset="0"/>
              </a:rPr>
              <a:t>High metabolic rate and Multiply at a rapid rate</a:t>
            </a:r>
          </a:p>
          <a:p>
            <a:pPr algn="just" eaLnBrk="1" hangingPunct="1"/>
            <a:r>
              <a:rPr lang="en-US" sz="2400" dirty="0">
                <a:latin typeface="Times New Roman" pitchFamily="18" charset="0"/>
                <a:cs typeface="Times New Roman" pitchFamily="18" charset="0"/>
              </a:rPr>
              <a:t>Size - 1</a:t>
            </a:r>
            <a:r>
              <a:rPr lang="el-GR" sz="2400" dirty="0">
                <a:latin typeface="Times New Roman" pitchFamily="18" charset="0"/>
                <a:cs typeface="Times New Roman" pitchFamily="18" charset="0"/>
              </a:rPr>
              <a:t>μ</a:t>
            </a:r>
            <a:r>
              <a:rPr lang="en-US" sz="2400" dirty="0">
                <a:latin typeface="Times New Roman" pitchFamily="18" charset="0"/>
                <a:cs typeface="Times New Roman" pitchFamily="18" charset="0"/>
              </a:rPr>
              <a:t>m to 3 </a:t>
            </a:r>
            <a:r>
              <a:rPr lang="el-GR" sz="2400" dirty="0">
                <a:latin typeface="Times New Roman" pitchFamily="18" charset="0"/>
                <a:cs typeface="Times New Roman" pitchFamily="18" charset="0"/>
              </a:rPr>
              <a:t>μ</a:t>
            </a:r>
            <a:r>
              <a:rPr lang="en-US" sz="2400" dirty="0">
                <a:latin typeface="Times New Roman" pitchFamily="18" charset="0"/>
                <a:cs typeface="Times New Roman" pitchFamily="18" charset="0"/>
              </a:rPr>
              <a:t>m </a:t>
            </a:r>
          </a:p>
          <a:p>
            <a:pPr lvl="1" algn="just" eaLnBrk="1" hangingPunct="1"/>
            <a:r>
              <a:rPr lang="en-US" sz="2400" dirty="0">
                <a:latin typeface="Times New Roman" pitchFamily="18" charset="0"/>
                <a:cs typeface="Times New Roman" pitchFamily="18" charset="0"/>
              </a:rPr>
              <a:t>Smallest bacteria – 0.15 to 0.3 </a:t>
            </a:r>
            <a:r>
              <a:rPr lang="el-GR" sz="2400" dirty="0">
                <a:latin typeface="Times New Roman" pitchFamily="18" charset="0"/>
                <a:cs typeface="Times New Roman" pitchFamily="18" charset="0"/>
              </a:rPr>
              <a:t>μ</a:t>
            </a:r>
            <a:r>
              <a:rPr lang="en-US" sz="2400" dirty="0">
                <a:latin typeface="Times New Roman" pitchFamily="18" charset="0"/>
                <a:cs typeface="Times New Roman" pitchFamily="18" charset="0"/>
              </a:rPr>
              <a:t>m (</a:t>
            </a:r>
            <a:r>
              <a:rPr lang="en-US" sz="2400" b="1" i="1" dirty="0" err="1">
                <a:solidFill>
                  <a:srgbClr val="FF0000"/>
                </a:solidFill>
                <a:latin typeface="Times New Roman" pitchFamily="18" charset="0"/>
                <a:cs typeface="Times New Roman" pitchFamily="18" charset="0"/>
              </a:rPr>
              <a:t>Dialister</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pneumosintes</a:t>
            </a:r>
            <a:r>
              <a:rPr lang="en-US" sz="2400" i="1" dirty="0">
                <a:latin typeface="Times New Roman" pitchFamily="18" charset="0"/>
                <a:cs typeface="Times New Roman" pitchFamily="18" charset="0"/>
              </a:rPr>
              <a:t>)</a:t>
            </a:r>
          </a:p>
          <a:p>
            <a:pPr lvl="1" algn="just" eaLnBrk="1" hangingPunct="1"/>
            <a:r>
              <a:rPr lang="en-US" sz="2400" dirty="0">
                <a:latin typeface="Times New Roman" pitchFamily="18" charset="0"/>
                <a:cs typeface="Times New Roman" pitchFamily="18" charset="0"/>
              </a:rPr>
              <a:t>Largest bacteria – 13 to 15 </a:t>
            </a:r>
            <a:r>
              <a:rPr lang="el-GR" sz="2400" dirty="0">
                <a:latin typeface="Times New Roman" pitchFamily="18" charset="0"/>
                <a:cs typeface="Times New Roman" pitchFamily="18" charset="0"/>
              </a:rPr>
              <a:t>μ</a:t>
            </a:r>
            <a:r>
              <a:rPr lang="en-US" sz="2400" dirty="0">
                <a:latin typeface="Times New Roman" pitchFamily="18" charset="0"/>
                <a:cs typeface="Times New Roman" pitchFamily="18" charset="0"/>
              </a:rPr>
              <a:t>m </a:t>
            </a:r>
            <a:r>
              <a:rPr lang="en-US" sz="2400" i="1" dirty="0">
                <a:latin typeface="Times New Roman" pitchFamily="18" charset="0"/>
                <a:cs typeface="Times New Roman" pitchFamily="18" charset="0"/>
              </a:rPr>
              <a:t>(</a:t>
            </a:r>
            <a:r>
              <a:rPr lang="en-US" sz="2400" b="1" i="1" dirty="0" err="1">
                <a:solidFill>
                  <a:srgbClr val="FF0000"/>
                </a:solidFill>
                <a:latin typeface="Times New Roman" pitchFamily="18" charset="0"/>
                <a:cs typeface="Times New Roman" pitchFamily="18" charset="0"/>
              </a:rPr>
              <a:t>Spirillum</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voluntans</a:t>
            </a:r>
            <a:r>
              <a:rPr lang="en-US" sz="2400" i="1" dirty="0">
                <a:latin typeface="Times New Roman" pitchFamily="18" charset="0"/>
                <a:cs typeface="Times New Roman" pitchFamily="18" charset="0"/>
              </a:rPr>
              <a:t>)</a:t>
            </a:r>
            <a:endParaRPr lang="el-GR" sz="2400" i="1"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Shape – varies – </a:t>
            </a:r>
            <a:r>
              <a:rPr lang="en-US" sz="2400" b="1" dirty="0">
                <a:solidFill>
                  <a:srgbClr val="0070C0"/>
                </a:solidFill>
                <a:latin typeface="Times New Roman" pitchFamily="18" charset="0"/>
                <a:cs typeface="Times New Roman" pitchFamily="18" charset="0"/>
              </a:rPr>
              <a:t>spherical or round, single or in pair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eg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Diplococci</a:t>
            </a:r>
            <a:r>
              <a:rPr lang="en-US" sz="2400" dirty="0">
                <a:latin typeface="Times New Roman" pitchFamily="18" charset="0"/>
                <a:cs typeface="Times New Roman" pitchFamily="18" charset="0"/>
              </a:rPr>
              <a:t> i.e. </a:t>
            </a:r>
            <a:r>
              <a:rPr lang="en-US" sz="2400" i="1" dirty="0" err="1">
                <a:latin typeface="Times New Roman" pitchFamily="18" charset="0"/>
                <a:cs typeface="Times New Roman" pitchFamily="18" charset="0"/>
              </a:rPr>
              <a:t>Diplococcus</a:t>
            </a:r>
            <a:r>
              <a:rPr lang="en-US" sz="2400" i="1" dirty="0">
                <a:latin typeface="Times New Roman" pitchFamily="18" charset="0"/>
                <a:cs typeface="Times New Roman" pitchFamily="18" charset="0"/>
              </a:rPr>
              <a:t> pneumonia</a:t>
            </a:r>
            <a:r>
              <a:rPr lang="en-US" sz="2400" dirty="0">
                <a:latin typeface="Times New Roman" pitchFamily="18" charset="0"/>
                <a:cs typeface="Times New Roman" pitchFamily="18" charset="0"/>
              </a:rPr>
              <a:t>)</a:t>
            </a:r>
          </a:p>
          <a:p>
            <a:pPr algn="just" eaLnBrk="1" hangingPunct="1"/>
            <a:r>
              <a:rPr lang="en-US" sz="2400" b="1" dirty="0">
                <a:solidFill>
                  <a:srgbClr val="0070C0"/>
                </a:solidFill>
                <a:latin typeface="Times New Roman" pitchFamily="18" charset="0"/>
                <a:cs typeface="Times New Roman" pitchFamily="18" charset="0"/>
              </a:rPr>
              <a:t>In group of four either in </a:t>
            </a:r>
            <a:r>
              <a:rPr lang="en-US" sz="2400" b="1" dirty="0" err="1">
                <a:solidFill>
                  <a:srgbClr val="0070C0"/>
                </a:solidFill>
                <a:latin typeface="Times New Roman" pitchFamily="18" charset="0"/>
                <a:cs typeface="Times New Roman" pitchFamily="18" charset="0"/>
              </a:rPr>
              <a:t>cuboidal</a:t>
            </a:r>
            <a:r>
              <a:rPr lang="en-US" sz="2400" b="1" dirty="0">
                <a:solidFill>
                  <a:srgbClr val="0070C0"/>
                </a:solidFill>
                <a:latin typeface="Times New Roman" pitchFamily="18" charset="0"/>
                <a:cs typeface="Times New Roman" pitchFamily="18" charset="0"/>
              </a:rPr>
              <a:t> arrangement, in irregular clumps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eg</a:t>
            </a:r>
            <a:r>
              <a:rPr lang="en-US" sz="2400" dirty="0">
                <a:latin typeface="Times New Roman" pitchFamily="18" charset="0"/>
                <a:cs typeface="Times New Roman" pitchFamily="18" charset="0"/>
              </a:rPr>
              <a:t>. Staphylococci i.e. </a:t>
            </a:r>
            <a:r>
              <a:rPr lang="en-US" sz="2400" i="1" dirty="0">
                <a:latin typeface="Times New Roman" pitchFamily="18" charset="0"/>
                <a:cs typeface="Times New Roman" pitchFamily="18" charset="0"/>
              </a:rPr>
              <a:t>Staphylococcus </a:t>
            </a:r>
            <a:r>
              <a:rPr lang="en-US" sz="2400" i="1" dirty="0" err="1">
                <a:latin typeface="Times New Roman" pitchFamily="18" charset="0"/>
                <a:cs typeface="Times New Roman" pitchFamily="18" charset="0"/>
              </a:rPr>
              <a:t>aureus</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 boils)</a:t>
            </a:r>
          </a:p>
          <a:p>
            <a:pPr algn="just" eaLnBrk="1" hangingPunct="1"/>
            <a:r>
              <a:rPr lang="en-US" sz="2400" b="1" dirty="0">
                <a:solidFill>
                  <a:srgbClr val="0070C0"/>
                </a:solidFill>
                <a:latin typeface="Times New Roman" pitchFamily="18" charset="0"/>
                <a:cs typeface="Times New Roman" pitchFamily="18" charset="0"/>
              </a:rPr>
              <a:t>Bead like chain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eg</a:t>
            </a:r>
            <a:r>
              <a:rPr lang="en-US" sz="2400" dirty="0">
                <a:latin typeface="Times New Roman" pitchFamily="18" charset="0"/>
                <a:cs typeface="Times New Roman" pitchFamily="18" charset="0"/>
              </a:rPr>
              <a:t>. Streptococci i.e. </a:t>
            </a:r>
            <a:r>
              <a:rPr lang="en-US" sz="2400" i="1" dirty="0">
                <a:latin typeface="Times New Roman" pitchFamily="18" charset="0"/>
                <a:cs typeface="Times New Roman" pitchFamily="18" charset="0"/>
              </a:rPr>
              <a:t>Streptococcus </a:t>
            </a:r>
            <a:r>
              <a:rPr lang="en-US" sz="2400" i="1" dirty="0" err="1">
                <a:latin typeface="Times New Roman" pitchFamily="18" charset="0"/>
                <a:cs typeface="Times New Roman" pitchFamily="18" charset="0"/>
              </a:rPr>
              <a:t>pyogenes</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 sore throat)</a:t>
            </a:r>
          </a:p>
          <a:p>
            <a:pPr algn="just" eaLnBrk="1" hangingPunct="1"/>
            <a:endParaRPr lang="en-US" sz="24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142875" y="214313"/>
            <a:ext cx="8929688" cy="6369050"/>
          </a:xfrm>
        </p:spPr>
        <p:txBody>
          <a:bodyPr/>
          <a:lstStyle/>
          <a:p>
            <a:pPr eaLnBrk="1" hangingPunct="1"/>
            <a:r>
              <a:rPr lang="en-US" sz="2400" b="1" dirty="0">
                <a:solidFill>
                  <a:srgbClr val="0070C0"/>
                </a:solidFill>
                <a:latin typeface="Times New Roman" pitchFamily="18" charset="0"/>
                <a:cs typeface="Times New Roman" pitchFamily="18" charset="0"/>
              </a:rPr>
              <a:t>They may be rod like (bacilli) </a:t>
            </a:r>
            <a:r>
              <a:rPr lang="en-US" sz="2400" dirty="0">
                <a:latin typeface="Times New Roman" pitchFamily="18" charset="0"/>
                <a:cs typeface="Times New Roman" pitchFamily="18" charset="0"/>
              </a:rPr>
              <a:t>which may occur single or in pair or in chain, cause most notorious disease in man </a:t>
            </a:r>
            <a:r>
              <a:rPr lang="en-US" sz="2400" b="1" dirty="0">
                <a:latin typeface="Times New Roman" pitchFamily="18" charset="0"/>
                <a:cs typeface="Times New Roman" pitchFamily="18" charset="0"/>
              </a:rPr>
              <a:t>:</a:t>
            </a:r>
          </a:p>
          <a:p>
            <a:pPr lvl="1" eaLnBrk="1" hangingPunct="1"/>
            <a:r>
              <a:rPr lang="en-US" sz="2400" b="1" dirty="0">
                <a:latin typeface="Times New Roman" pitchFamily="18" charset="0"/>
                <a:cs typeface="Times New Roman" pitchFamily="18" charset="0"/>
              </a:rPr>
              <a:t>TB: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Bacillus tuberculosis</a:t>
            </a:r>
          </a:p>
          <a:p>
            <a:pPr lvl="1" eaLnBrk="1" hangingPunct="1"/>
            <a:r>
              <a:rPr lang="en-US" sz="2400" b="1" dirty="0">
                <a:latin typeface="Times New Roman" pitchFamily="18" charset="0"/>
                <a:cs typeface="Times New Roman" pitchFamily="18" charset="0"/>
              </a:rPr>
              <a:t>Tetanus: </a:t>
            </a:r>
            <a:r>
              <a:rPr lang="en-US" sz="2400" i="1" dirty="0">
                <a:latin typeface="Times New Roman" pitchFamily="18" charset="0"/>
                <a:cs typeface="Times New Roman" pitchFamily="18" charset="0"/>
              </a:rPr>
              <a:t>Clostridium </a:t>
            </a:r>
            <a:r>
              <a:rPr lang="en-US" sz="2400" i="1" dirty="0" err="1">
                <a:latin typeface="Times New Roman" pitchFamily="18" charset="0"/>
                <a:cs typeface="Times New Roman" pitchFamily="18" charset="0"/>
              </a:rPr>
              <a:t>tetani</a:t>
            </a:r>
            <a:endParaRPr lang="en-US" sz="2400" i="1" dirty="0">
              <a:latin typeface="Times New Roman" pitchFamily="18" charset="0"/>
              <a:cs typeface="Times New Roman" pitchFamily="18" charset="0"/>
            </a:endParaRPr>
          </a:p>
          <a:p>
            <a:pPr lvl="1" eaLnBrk="1" hangingPunct="1"/>
            <a:r>
              <a:rPr lang="en-US" sz="2400" b="1" dirty="0">
                <a:latin typeface="Times New Roman" pitchFamily="18" charset="0"/>
                <a:cs typeface="Times New Roman" pitchFamily="18" charset="0"/>
              </a:rPr>
              <a:t>Typhoid: </a:t>
            </a:r>
            <a:r>
              <a:rPr lang="en-US" sz="2400" i="1" dirty="0">
                <a:latin typeface="Times New Roman" pitchFamily="18" charset="0"/>
                <a:cs typeface="Times New Roman" pitchFamily="18" charset="0"/>
              </a:rPr>
              <a:t>Salmonella </a:t>
            </a:r>
            <a:r>
              <a:rPr lang="en-US" sz="2400" i="1" dirty="0" err="1">
                <a:latin typeface="Times New Roman" pitchFamily="18" charset="0"/>
                <a:cs typeface="Times New Roman" pitchFamily="18" charset="0"/>
              </a:rPr>
              <a:t>typhosus</a:t>
            </a:r>
            <a:r>
              <a:rPr lang="en-US" sz="2400" i="1" dirty="0">
                <a:latin typeface="Times New Roman" pitchFamily="18" charset="0"/>
                <a:cs typeface="Times New Roman" pitchFamily="18" charset="0"/>
              </a:rPr>
              <a:t> or Bacillus </a:t>
            </a:r>
            <a:r>
              <a:rPr lang="en-US" sz="2400" i="1" dirty="0" err="1">
                <a:latin typeface="Times New Roman" pitchFamily="18" charset="0"/>
                <a:cs typeface="Times New Roman" pitchFamily="18" charset="0"/>
              </a:rPr>
              <a:t>typhosus</a:t>
            </a:r>
            <a:endParaRPr lang="en-US" sz="2400" i="1" dirty="0">
              <a:latin typeface="Times New Roman" pitchFamily="18" charset="0"/>
              <a:cs typeface="Times New Roman" pitchFamily="18" charset="0"/>
            </a:endParaRPr>
          </a:p>
          <a:p>
            <a:pPr lvl="1" eaLnBrk="1" hangingPunct="1"/>
            <a:r>
              <a:rPr lang="en-US" sz="2400" b="1" dirty="0">
                <a:latin typeface="Times New Roman" pitchFamily="18" charset="0"/>
                <a:cs typeface="Times New Roman" pitchFamily="18" charset="0"/>
              </a:rPr>
              <a:t>Leprosy: </a:t>
            </a:r>
            <a:r>
              <a:rPr lang="en-US" sz="2400" i="1" dirty="0" err="1">
                <a:latin typeface="Times New Roman" pitchFamily="18" charset="0"/>
                <a:cs typeface="Times New Roman" pitchFamily="18" charset="0"/>
              </a:rPr>
              <a:t>Myobacterium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laprae</a:t>
            </a:r>
            <a:endParaRPr lang="en-US" sz="2400" i="1" dirty="0">
              <a:latin typeface="Times New Roman" pitchFamily="18" charset="0"/>
              <a:cs typeface="Times New Roman" pitchFamily="18" charset="0"/>
            </a:endParaRPr>
          </a:p>
          <a:p>
            <a:pPr lvl="1" eaLnBrk="1" hangingPunct="1"/>
            <a:r>
              <a:rPr lang="en-US" sz="2400" b="1" dirty="0" err="1">
                <a:latin typeface="Times New Roman" pitchFamily="18" charset="0"/>
                <a:cs typeface="Times New Roman" pitchFamily="18" charset="0"/>
              </a:rPr>
              <a:t>Dysentry</a:t>
            </a:r>
            <a:r>
              <a:rPr lang="en-US" sz="2400" b="1" dirty="0">
                <a:latin typeface="Times New Roman" pitchFamily="18" charset="0"/>
                <a:cs typeface="Times New Roman" pitchFamily="18" charset="0"/>
              </a:rPr>
              <a:t> and Food Poisoning: </a:t>
            </a:r>
            <a:r>
              <a:rPr lang="en-US" sz="2400" i="1" dirty="0">
                <a:latin typeface="Times New Roman" pitchFamily="18" charset="0"/>
                <a:cs typeface="Times New Roman" pitchFamily="18" charset="0"/>
              </a:rPr>
              <a:t>Clostridium</a:t>
            </a:r>
            <a:r>
              <a:rPr lang="en-US" sz="2400" b="1"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botylinium</a:t>
            </a:r>
            <a:endParaRPr lang="en-US" sz="2400" i="1" dirty="0">
              <a:latin typeface="Times New Roman" pitchFamily="18" charset="0"/>
              <a:cs typeface="Times New Roman" pitchFamily="18" charset="0"/>
            </a:endParaRPr>
          </a:p>
          <a:p>
            <a:pPr eaLnBrk="1" hangingPunct="1"/>
            <a:r>
              <a:rPr lang="en-US" sz="2400" b="1" dirty="0">
                <a:latin typeface="Times New Roman" pitchFamily="18" charset="0"/>
                <a:cs typeface="Times New Roman" pitchFamily="18" charset="0"/>
              </a:rPr>
              <a:t>Animals</a:t>
            </a:r>
          </a:p>
          <a:p>
            <a:pPr lvl="1" eaLnBrk="1" hangingPunct="1"/>
            <a:r>
              <a:rPr lang="en-US" sz="2400" b="1" dirty="0">
                <a:latin typeface="Times New Roman" pitchFamily="18" charset="0"/>
                <a:cs typeface="Times New Roman" pitchFamily="18" charset="0"/>
              </a:rPr>
              <a:t>Anthrax:</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Bacillus </a:t>
            </a:r>
            <a:r>
              <a:rPr lang="en-US" sz="2400" i="1" dirty="0" err="1">
                <a:latin typeface="Times New Roman" pitchFamily="18" charset="0"/>
                <a:cs typeface="Times New Roman" pitchFamily="18" charset="0"/>
              </a:rPr>
              <a:t>anthracis</a:t>
            </a:r>
            <a:endParaRPr lang="en-US" sz="2400" i="1" dirty="0">
              <a:latin typeface="Times New Roman" pitchFamily="18" charset="0"/>
              <a:cs typeface="Times New Roman" pitchFamily="18" charset="0"/>
            </a:endParaRPr>
          </a:p>
          <a:p>
            <a:pPr lvl="1" eaLnBrk="1" hangingPunct="1"/>
            <a:r>
              <a:rPr lang="en-US" sz="2400" b="1" dirty="0">
                <a:latin typeface="Times New Roman" pitchFamily="18" charset="0"/>
                <a:cs typeface="Times New Roman" pitchFamily="18" charset="0"/>
              </a:rPr>
              <a:t>Black Leg: </a:t>
            </a:r>
            <a:r>
              <a:rPr lang="en-US" sz="2400" i="1" dirty="0">
                <a:latin typeface="Times New Roman" pitchFamily="18" charset="0"/>
                <a:cs typeface="Times New Roman" pitchFamily="18" charset="0"/>
              </a:rPr>
              <a:t>Clostridium </a:t>
            </a:r>
            <a:r>
              <a:rPr lang="en-US" sz="2400" i="1" dirty="0" err="1">
                <a:latin typeface="Times New Roman" pitchFamily="18" charset="0"/>
                <a:cs typeface="Times New Roman" pitchFamily="18" charset="0"/>
              </a:rPr>
              <a:t>chauvei</a:t>
            </a:r>
            <a:endParaRPr lang="en-US" sz="2400" i="1" dirty="0">
              <a:latin typeface="Times New Roman" pitchFamily="18" charset="0"/>
              <a:cs typeface="Times New Roman" pitchFamily="18" charset="0"/>
            </a:endParaRPr>
          </a:p>
          <a:p>
            <a:pPr eaLnBrk="1" hangingPunct="1"/>
            <a:r>
              <a:rPr lang="en-US" sz="2400" b="1" dirty="0">
                <a:solidFill>
                  <a:srgbClr val="0070C0"/>
                </a:solidFill>
                <a:latin typeface="Times New Roman" pitchFamily="18" charset="0"/>
                <a:cs typeface="Times New Roman" pitchFamily="18" charset="0"/>
              </a:rPr>
              <a:t>They may be comma shaped or bent rod like </a:t>
            </a:r>
          </a:p>
          <a:p>
            <a:pPr lvl="1" eaLnBrk="1" hangingPunct="1"/>
            <a:r>
              <a:rPr lang="en-US" sz="2400" b="1" dirty="0" err="1">
                <a:latin typeface="Times New Roman" pitchFamily="18" charset="0"/>
                <a:cs typeface="Times New Roman" pitchFamily="18" charset="0"/>
              </a:rPr>
              <a:t>Vibrio</a:t>
            </a:r>
            <a:r>
              <a:rPr lang="en-US" sz="2400" b="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Vibrio</a:t>
            </a:r>
            <a:r>
              <a:rPr lang="en-US" sz="2400" i="1" dirty="0">
                <a:latin typeface="Times New Roman" pitchFamily="18" charset="0"/>
                <a:cs typeface="Times New Roman" pitchFamily="18" charset="0"/>
              </a:rPr>
              <a:t> cholera</a:t>
            </a:r>
            <a:endParaRPr lang="en-US" sz="2400" b="1" i="1" dirty="0">
              <a:latin typeface="Times New Roman" pitchFamily="18" charset="0"/>
              <a:cs typeface="Times New Roman" pitchFamily="18" charset="0"/>
            </a:endParaRPr>
          </a:p>
          <a:p>
            <a:pPr eaLnBrk="1" hangingPunct="1"/>
            <a:r>
              <a:rPr lang="en-US" sz="2400" b="1" dirty="0">
                <a:latin typeface="Times New Roman" pitchFamily="18" charset="0"/>
                <a:cs typeface="Times New Roman" pitchFamily="18" charset="0"/>
              </a:rPr>
              <a:t>They may be spiral shaped (</a:t>
            </a:r>
            <a:r>
              <a:rPr lang="en-US" sz="2400" b="1" dirty="0" err="1">
                <a:latin typeface="Times New Roman" pitchFamily="18" charset="0"/>
                <a:cs typeface="Times New Roman" pitchFamily="18" charset="0"/>
              </a:rPr>
              <a:t>Spirilla</a:t>
            </a:r>
            <a:r>
              <a:rPr lang="en-US" sz="2400" b="1" dirty="0">
                <a:latin typeface="Times New Roman" pitchFamily="18" charset="0"/>
                <a:cs typeface="Times New Roman" pitchFamily="18" charset="0"/>
              </a:rPr>
              <a:t>)</a:t>
            </a:r>
          </a:p>
          <a:p>
            <a:pPr lvl="1" eaLnBrk="1" hangingPunct="1"/>
            <a:r>
              <a:rPr lang="en-US" sz="2400" b="1" dirty="0">
                <a:latin typeface="Times New Roman" pitchFamily="18" charset="0"/>
                <a:cs typeface="Times New Roman" pitchFamily="18" charset="0"/>
              </a:rPr>
              <a:t>Human disease </a:t>
            </a:r>
            <a:r>
              <a:rPr lang="en-US" sz="2400" b="1" dirty="0" err="1">
                <a:latin typeface="Times New Roman" pitchFamily="18" charset="0"/>
                <a:cs typeface="Times New Roman" pitchFamily="18" charset="0"/>
              </a:rPr>
              <a:t>Syphillis</a:t>
            </a:r>
            <a:r>
              <a:rPr lang="en-US" sz="2400" b="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Treponena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pallidum</a:t>
            </a:r>
            <a:endParaRPr lang="en-US" sz="2400" i="1" dirty="0">
              <a:latin typeface="Times New Roman" pitchFamily="18" charset="0"/>
              <a:cs typeface="Times New Roman" pitchFamily="18" charset="0"/>
            </a:endParaRPr>
          </a:p>
          <a:p>
            <a:pPr lvl="1" eaLnBrk="1" hangingPunct="1"/>
            <a:endParaRPr lang="en-US" sz="2400" i="1" dirty="0">
              <a:latin typeface="Times New Roman" pitchFamily="18" charset="0"/>
              <a:cs typeface="Times New Roman" pitchFamily="18" charset="0"/>
            </a:endParaRPr>
          </a:p>
          <a:p>
            <a:pPr lvl="1" eaLnBrk="1" hangingPunct="1">
              <a:buFont typeface="Wingdings" pitchFamily="2" charset="2"/>
              <a:buNone/>
            </a:pPr>
            <a:endParaRPr lang="en-US" sz="2400" b="1" i="1" dirty="0">
              <a:latin typeface="Times New Roman" pitchFamily="18" charset="0"/>
              <a:cs typeface="Times New Roman" pitchFamily="18" charset="0"/>
            </a:endParaRPr>
          </a:p>
          <a:p>
            <a:pPr lvl="1" eaLnBrk="1" hangingPunct="1">
              <a:buFont typeface="Wingdings" pitchFamily="2" charset="2"/>
              <a:buNone/>
            </a:pPr>
            <a:endParaRPr lang="en-US" sz="2400" b="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214313" y="214313"/>
            <a:ext cx="8715375" cy="6338887"/>
          </a:xfrm>
        </p:spPr>
        <p:txBody>
          <a:bodyPr/>
          <a:lstStyle/>
          <a:p>
            <a:pPr algn="just" eaLnBrk="1" hangingPunct="1">
              <a:lnSpc>
                <a:spcPct val="90000"/>
              </a:lnSpc>
            </a:pPr>
            <a:r>
              <a:rPr lang="en-US" sz="2400" dirty="0">
                <a:latin typeface="Times New Roman" pitchFamily="18" charset="0"/>
                <a:cs typeface="Times New Roman" pitchFamily="18" charset="0"/>
              </a:rPr>
              <a:t>On the basis of structure of cell wall and its </a:t>
            </a:r>
            <a:r>
              <a:rPr lang="en-US" sz="2400" dirty="0" err="1">
                <a:latin typeface="Times New Roman" pitchFamily="18" charset="0"/>
                <a:cs typeface="Times New Roman" pitchFamily="18" charset="0"/>
              </a:rPr>
              <a:t>stainibility</a:t>
            </a:r>
            <a:r>
              <a:rPr lang="en-US" sz="2400" dirty="0">
                <a:latin typeface="Times New Roman" pitchFamily="18" charset="0"/>
                <a:cs typeface="Times New Roman" pitchFamily="18" charset="0"/>
              </a:rPr>
              <a:t>: </a:t>
            </a:r>
          </a:p>
          <a:p>
            <a:pPr algn="just" eaLnBrk="1" hangingPunct="1">
              <a:lnSpc>
                <a:spcPct val="90000"/>
              </a:lnSpc>
              <a:buFont typeface="Wingdings" pitchFamily="2" charset="2"/>
              <a:buNone/>
            </a:pPr>
            <a:r>
              <a:rPr lang="en-US" sz="2400" dirty="0">
                <a:latin typeface="Times New Roman" pitchFamily="18" charset="0"/>
                <a:cs typeface="Times New Roman" pitchFamily="18" charset="0"/>
              </a:rPr>
              <a:t>	Gram Positive or Gram Negative </a:t>
            </a:r>
            <a:r>
              <a:rPr lang="en-US" sz="2400" b="1" dirty="0">
                <a:latin typeface="Times New Roman" pitchFamily="18" charset="0"/>
                <a:cs typeface="Times New Roman" pitchFamily="18" charset="0"/>
              </a:rPr>
              <a:t>Christian Gram (1884)</a:t>
            </a:r>
          </a:p>
          <a:p>
            <a:pPr algn="just" eaLnBrk="1" hangingPunct="1">
              <a:lnSpc>
                <a:spcPct val="90000"/>
              </a:lnSpc>
            </a:pPr>
            <a:r>
              <a:rPr lang="en-US" sz="2400" dirty="0">
                <a:latin typeface="Times New Roman" pitchFamily="18" charset="0"/>
                <a:cs typeface="Times New Roman" pitchFamily="18" charset="0"/>
              </a:rPr>
              <a:t>Heat fixed bacteria  -  treated with basic dye (crystal violet) – blue or purple – Blue Stained cells treated with a mordant* (KI)- washed with organic solvent (Alcohol).Those that retains blue color are Gram +</a:t>
            </a:r>
            <a:r>
              <a:rPr lang="en-US" sz="2400" dirty="0" err="1">
                <a:latin typeface="Times New Roman" pitchFamily="18" charset="0"/>
                <a:cs typeface="Times New Roman" pitchFamily="18" charset="0"/>
              </a:rPr>
              <a:t>ve</a:t>
            </a:r>
            <a:r>
              <a:rPr lang="en-US" sz="2400" dirty="0">
                <a:latin typeface="Times New Roman" pitchFamily="18" charset="0"/>
                <a:cs typeface="Times New Roman" pitchFamily="18" charset="0"/>
              </a:rPr>
              <a:t> and lose color and are colorless are Gram –</a:t>
            </a:r>
            <a:r>
              <a:rPr lang="en-US" sz="2400" dirty="0" err="1">
                <a:latin typeface="Times New Roman" pitchFamily="18" charset="0"/>
                <a:cs typeface="Times New Roman" pitchFamily="18" charset="0"/>
              </a:rPr>
              <a:t>ve</a:t>
            </a:r>
            <a:r>
              <a:rPr lang="en-US" sz="2400" dirty="0">
                <a:latin typeface="Times New Roman" pitchFamily="18" charset="0"/>
                <a:cs typeface="Times New Roman" pitchFamily="18" charset="0"/>
              </a:rPr>
              <a:t>.</a:t>
            </a:r>
          </a:p>
          <a:p>
            <a:pPr algn="just" eaLnBrk="1" hangingPunct="1">
              <a:lnSpc>
                <a:spcPct val="90000"/>
              </a:lnSpc>
            </a:pPr>
            <a:r>
              <a:rPr lang="en-US" sz="2400" dirty="0">
                <a:latin typeface="Times New Roman" pitchFamily="18" charset="0"/>
                <a:cs typeface="Times New Roman" pitchFamily="18" charset="0"/>
              </a:rPr>
              <a:t>Gram +</a:t>
            </a:r>
            <a:r>
              <a:rPr lang="en-US" sz="2400" dirty="0" err="1">
                <a:latin typeface="Times New Roman" pitchFamily="18" charset="0"/>
                <a:cs typeface="Times New Roman" pitchFamily="18" charset="0"/>
              </a:rPr>
              <a:t>ve</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Bacillus </a:t>
            </a:r>
            <a:r>
              <a:rPr lang="en-US" sz="2400" i="1" dirty="0" err="1">
                <a:latin typeface="Times New Roman" pitchFamily="18" charset="0"/>
                <a:cs typeface="Times New Roman" pitchFamily="18" charset="0"/>
              </a:rPr>
              <a:t>subtili</a:t>
            </a:r>
            <a:r>
              <a:rPr lang="en-US" sz="2400" i="1" dirty="0">
                <a:latin typeface="Times New Roman" pitchFamily="18" charset="0"/>
                <a:cs typeface="Times New Roman" pitchFamily="18" charset="0"/>
              </a:rPr>
              <a:t>, Staphylococcus</a:t>
            </a:r>
          </a:p>
          <a:p>
            <a:pPr algn="just" eaLnBrk="1" hangingPunct="1">
              <a:lnSpc>
                <a:spcPct val="90000"/>
              </a:lnSpc>
            </a:pPr>
            <a:r>
              <a:rPr lang="en-US" sz="2400" dirty="0">
                <a:latin typeface="Times New Roman" pitchFamily="18" charset="0"/>
                <a:cs typeface="Times New Roman" pitchFamily="18" charset="0"/>
              </a:rPr>
              <a:t>Gram –</a:t>
            </a:r>
            <a:r>
              <a:rPr lang="en-US" sz="2400" dirty="0" err="1">
                <a:latin typeface="Times New Roman" pitchFamily="18" charset="0"/>
                <a:cs typeface="Times New Roman" pitchFamily="18" charset="0"/>
              </a:rPr>
              <a:t>ve</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Escherichia coli, </a:t>
            </a:r>
            <a:r>
              <a:rPr lang="en-US" sz="2400" i="1" dirty="0" err="1">
                <a:latin typeface="Times New Roman" pitchFamily="18" charset="0"/>
                <a:cs typeface="Times New Roman" pitchFamily="18" charset="0"/>
              </a:rPr>
              <a:t>Simonsiella</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cyanobacteria</a:t>
            </a:r>
            <a:endParaRPr lang="en-US" sz="2400" i="1" dirty="0">
              <a:latin typeface="Times New Roman" pitchFamily="18" charset="0"/>
              <a:cs typeface="Times New Roman" pitchFamily="18" charset="0"/>
            </a:endParaRPr>
          </a:p>
          <a:p>
            <a:pPr algn="just" eaLnBrk="1" hangingPunct="1">
              <a:lnSpc>
                <a:spcPct val="90000"/>
              </a:lnSpc>
            </a:pPr>
            <a:r>
              <a:rPr lang="en-US" sz="2400" dirty="0">
                <a:latin typeface="Times New Roman" pitchFamily="18" charset="0"/>
                <a:cs typeface="Times New Roman" pitchFamily="18" charset="0"/>
              </a:rPr>
              <a:t> A typical bacterial cell has following components.</a:t>
            </a:r>
          </a:p>
          <a:p>
            <a:pPr lvl="1" algn="just" eaLnBrk="1" hangingPunct="1">
              <a:lnSpc>
                <a:spcPct val="90000"/>
              </a:lnSpc>
            </a:pPr>
            <a:r>
              <a:rPr lang="en-US" sz="2400" dirty="0">
                <a:latin typeface="Times New Roman" pitchFamily="18" charset="0"/>
                <a:cs typeface="Times New Roman" pitchFamily="18" charset="0"/>
              </a:rPr>
              <a:t>Plasma membrane (cell wall and capsule)</a:t>
            </a:r>
          </a:p>
          <a:p>
            <a:pPr lvl="1" algn="just" eaLnBrk="1" hangingPunct="1">
              <a:lnSpc>
                <a:spcPct val="90000"/>
              </a:lnSpc>
            </a:pPr>
            <a:r>
              <a:rPr lang="en-US" sz="2400" dirty="0">
                <a:latin typeface="Times New Roman" pitchFamily="18" charset="0"/>
                <a:cs typeface="Times New Roman" pitchFamily="18" charset="0"/>
              </a:rPr>
              <a:t>Cytoplasm</a:t>
            </a:r>
          </a:p>
          <a:p>
            <a:pPr lvl="1" algn="just" eaLnBrk="1" hangingPunct="1">
              <a:lnSpc>
                <a:spcPct val="90000"/>
              </a:lnSpc>
            </a:pPr>
            <a:r>
              <a:rPr lang="en-US" sz="2400" dirty="0" err="1">
                <a:latin typeface="Times New Roman" pitchFamily="18" charset="0"/>
                <a:cs typeface="Times New Roman" pitchFamily="18" charset="0"/>
              </a:rPr>
              <a:t>Nucleoids</a:t>
            </a:r>
            <a:endParaRPr lang="en-US" sz="2400" dirty="0">
              <a:latin typeface="Times New Roman" pitchFamily="18" charset="0"/>
              <a:cs typeface="Times New Roman" pitchFamily="18" charset="0"/>
            </a:endParaRPr>
          </a:p>
          <a:p>
            <a:pPr lvl="1" algn="just" eaLnBrk="1" hangingPunct="1">
              <a:lnSpc>
                <a:spcPct val="90000"/>
              </a:lnSpc>
            </a:pPr>
            <a:r>
              <a:rPr lang="en-US" sz="2400" dirty="0">
                <a:latin typeface="Times New Roman" pitchFamily="18" charset="0"/>
                <a:cs typeface="Times New Roman" pitchFamily="18" charset="0"/>
              </a:rPr>
              <a:t>Flagella</a:t>
            </a:r>
          </a:p>
          <a:p>
            <a:pPr algn="just" eaLnBrk="1" hangingPunct="1">
              <a:lnSpc>
                <a:spcPct val="90000"/>
              </a:lnSpc>
              <a:buFont typeface="Arial" charset="0"/>
              <a:buNone/>
            </a:pPr>
            <a:r>
              <a:rPr lang="en-US" sz="2000" i="1" u="sng" dirty="0">
                <a:latin typeface="Times New Roman" pitchFamily="18" charset="0"/>
                <a:cs typeface="Times New Roman" pitchFamily="18" charset="0"/>
              </a:rPr>
              <a:t>*</a:t>
            </a:r>
            <a:r>
              <a:rPr lang="en-US" sz="2000" b="1" i="1" u="sng" dirty="0">
                <a:latin typeface="Times New Roman" pitchFamily="18" charset="0"/>
                <a:cs typeface="Times New Roman" pitchFamily="18" charset="0"/>
              </a:rPr>
              <a:t>A substance, typically an inorganic oxide, </a:t>
            </a:r>
          </a:p>
          <a:p>
            <a:pPr algn="just" eaLnBrk="1" hangingPunct="1">
              <a:lnSpc>
                <a:spcPct val="90000"/>
              </a:lnSpc>
              <a:buFont typeface="Arial" charset="0"/>
              <a:buNone/>
            </a:pPr>
            <a:r>
              <a:rPr lang="en-US" sz="2000" b="1" i="1" u="sng" dirty="0">
                <a:latin typeface="Times New Roman" pitchFamily="18" charset="0"/>
                <a:cs typeface="Times New Roman" pitchFamily="18" charset="0"/>
              </a:rPr>
              <a:t>that combines with a dye or stain and</a:t>
            </a:r>
          </a:p>
          <a:p>
            <a:pPr algn="just" eaLnBrk="1" hangingPunct="1">
              <a:lnSpc>
                <a:spcPct val="90000"/>
              </a:lnSpc>
              <a:buFont typeface="Arial" charset="0"/>
              <a:buNone/>
            </a:pPr>
            <a:r>
              <a:rPr lang="en-US" sz="2000" b="1" i="1" u="sng" dirty="0">
                <a:latin typeface="Times New Roman" pitchFamily="18" charset="0"/>
                <a:cs typeface="Times New Roman" pitchFamily="18" charset="0"/>
              </a:rPr>
              <a:t> thereby fixes it in a material</a:t>
            </a:r>
            <a:r>
              <a:rPr lang="en-US" sz="2400" b="1" dirty="0"/>
              <a:t>.</a:t>
            </a:r>
            <a:endParaRPr lang="en-US" sz="2400" b="1" dirty="0">
              <a:latin typeface="Times New Roman" pitchFamily="18" charset="0"/>
              <a:cs typeface="Times New Roman" pitchFamily="18" charset="0"/>
            </a:endParaRPr>
          </a:p>
          <a:p>
            <a:pPr algn="just" eaLnBrk="1" hangingPunct="1">
              <a:lnSpc>
                <a:spcPct val="90000"/>
              </a:lnSpc>
              <a:buFont typeface="Wingdings" pitchFamily="2" charset="2"/>
              <a:buNone/>
            </a:pPr>
            <a:endParaRPr lang="en-US" sz="2400" dirty="0">
              <a:latin typeface="Times New Roman" pitchFamily="18" charset="0"/>
              <a:cs typeface="Times New Roman" pitchFamily="18" charset="0"/>
            </a:endParaRPr>
          </a:p>
        </p:txBody>
      </p:sp>
      <p:pic>
        <p:nvPicPr>
          <p:cNvPr id="22531" name="Picture 2"/>
          <p:cNvPicPr>
            <a:picLocks noChangeAspect="1" noChangeArrowheads="1"/>
          </p:cNvPicPr>
          <p:nvPr/>
        </p:nvPicPr>
        <p:blipFill>
          <a:blip r:embed="rId2"/>
          <a:srcRect/>
          <a:stretch>
            <a:fillRect/>
          </a:stretch>
        </p:blipFill>
        <p:spPr bwMode="auto">
          <a:xfrm>
            <a:off x="5657850" y="4435475"/>
            <a:ext cx="3200400" cy="22796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1438"/>
            <a:ext cx="8229600" cy="642937"/>
          </a:xfrm>
        </p:spPr>
        <p:txBody>
          <a:bodyPr/>
          <a:lstStyle/>
          <a:p>
            <a:pPr eaLnBrk="1" hangingPunct="1"/>
            <a:r>
              <a:rPr lang="en-US" sz="2800" b="1">
                <a:latin typeface="Times New Roman" pitchFamily="18" charset="0"/>
                <a:cs typeface="Times New Roman" pitchFamily="18" charset="0"/>
              </a:rPr>
              <a:t>What is a cell?</a:t>
            </a:r>
          </a:p>
        </p:txBody>
      </p:sp>
      <p:sp>
        <p:nvSpPr>
          <p:cNvPr id="41987" name="Rectangle 3"/>
          <p:cNvSpPr>
            <a:spLocks noGrp="1" noChangeArrowheads="1"/>
          </p:cNvSpPr>
          <p:nvPr>
            <p:ph type="body" idx="1"/>
          </p:nvPr>
        </p:nvSpPr>
        <p:spPr>
          <a:xfrm>
            <a:off x="152400" y="714375"/>
            <a:ext cx="8848725" cy="5929313"/>
          </a:xfrm>
        </p:spPr>
        <p:txBody>
          <a:bodyPr rtlCol="0">
            <a:normAutofit/>
          </a:bodyPr>
          <a:lstStyle/>
          <a:p>
            <a:pPr algn="just" eaLnBrk="1" fontAlgn="auto" hangingPunct="1">
              <a:spcAft>
                <a:spcPts val="0"/>
              </a:spcAft>
              <a:buFont typeface="Arial" pitchFamily="34" charset="0"/>
              <a:buChar char="•"/>
              <a:defRPr/>
            </a:pPr>
            <a:r>
              <a:rPr lang="en-US" sz="2400" dirty="0">
                <a:latin typeface="Times New Roman" pitchFamily="18" charset="0"/>
                <a:cs typeface="Times New Roman" pitchFamily="18" charset="0"/>
              </a:rPr>
              <a:t>A basic unit of organization or Structure of all living matter.</a:t>
            </a:r>
          </a:p>
          <a:p>
            <a:pPr algn="just" eaLnBrk="1" fontAlgn="auto" hangingPunct="1">
              <a:spcAft>
                <a:spcPts val="0"/>
              </a:spcAft>
              <a:buFont typeface="Arial" pitchFamily="34" charset="0"/>
              <a:buChar char="•"/>
              <a:defRPr/>
            </a:pPr>
            <a:r>
              <a:rPr lang="en-US" sz="2400" b="1" dirty="0" err="1">
                <a:solidFill>
                  <a:srgbClr val="FF0000"/>
                </a:solidFill>
                <a:latin typeface="Times New Roman" pitchFamily="18" charset="0"/>
                <a:cs typeface="Times New Roman" pitchFamily="18" charset="0"/>
              </a:rPr>
              <a:t>A.G.Coewy</a:t>
            </a:r>
            <a:r>
              <a:rPr lang="en-US" sz="2400" b="1" dirty="0">
                <a:solidFill>
                  <a:srgbClr val="FF0000"/>
                </a:solidFill>
                <a:latin typeface="Times New Roman" pitchFamily="18" charset="0"/>
                <a:cs typeface="Times New Roman" pitchFamily="18" charset="0"/>
              </a:rPr>
              <a:t> and P. </a:t>
            </a:r>
            <a:r>
              <a:rPr lang="en-US" sz="2400" b="1" dirty="0" err="1">
                <a:solidFill>
                  <a:srgbClr val="FF0000"/>
                </a:solidFill>
                <a:latin typeface="Times New Roman" pitchFamily="18" charset="0"/>
                <a:cs typeface="Times New Roman" pitchFamily="18" charset="0"/>
              </a:rPr>
              <a:t>Sickevits</a:t>
            </a:r>
            <a:r>
              <a:rPr lang="en-US" sz="2400" b="1"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(1963)</a:t>
            </a:r>
            <a:r>
              <a:rPr lang="en-US" sz="2400" b="1" dirty="0">
                <a:latin typeface="Times New Roman" pitchFamily="18" charset="0"/>
                <a:cs typeface="Times New Roman" pitchFamily="18" charset="0"/>
              </a:rPr>
              <a:t> “Unit of Biological activity, delimited by a </a:t>
            </a:r>
            <a:r>
              <a:rPr lang="en-US" sz="2400" b="1" dirty="0" err="1">
                <a:latin typeface="Times New Roman" pitchFamily="18" charset="0"/>
                <a:cs typeface="Times New Roman" pitchFamily="18" charset="0"/>
              </a:rPr>
              <a:t>semipermeable</a:t>
            </a:r>
            <a:r>
              <a:rPr lang="en-US" sz="2400" b="1" dirty="0">
                <a:latin typeface="Times New Roman" pitchFamily="18" charset="0"/>
                <a:cs typeface="Times New Roman" pitchFamily="18" charset="0"/>
              </a:rPr>
              <a:t> membrane and capable of self reproduction in a medium free of other living systems”.</a:t>
            </a:r>
          </a:p>
          <a:p>
            <a:pPr algn="just" eaLnBrk="1" fontAlgn="auto" hangingPunct="1">
              <a:spcAft>
                <a:spcPts val="0"/>
              </a:spcAft>
              <a:buFont typeface="Arial" pitchFamily="34" charset="0"/>
              <a:buChar char="•"/>
              <a:defRPr/>
            </a:pPr>
            <a:r>
              <a:rPr lang="en-US" sz="2400" b="1" dirty="0">
                <a:solidFill>
                  <a:srgbClr val="FF0000"/>
                </a:solidFill>
                <a:latin typeface="Times New Roman" pitchFamily="18" charset="0"/>
                <a:cs typeface="Times New Roman" pitchFamily="18" charset="0"/>
              </a:rPr>
              <a:t>Wilson and Morris </a:t>
            </a:r>
            <a:r>
              <a:rPr lang="en-US" sz="2400" dirty="0">
                <a:latin typeface="Times New Roman" pitchFamily="18" charset="0"/>
                <a:cs typeface="Times New Roman" pitchFamily="18" charset="0"/>
              </a:rPr>
              <a:t>(1966)”</a:t>
            </a:r>
            <a:r>
              <a:rPr lang="en-US" sz="2400" b="1" dirty="0">
                <a:latin typeface="Times New Roman" pitchFamily="18" charset="0"/>
                <a:cs typeface="Times New Roman" pitchFamily="18" charset="0"/>
              </a:rPr>
              <a:t>An integrated and continuously changing system”.</a:t>
            </a:r>
          </a:p>
          <a:p>
            <a:pPr algn="just" eaLnBrk="1" fontAlgn="auto" hangingPunct="1">
              <a:spcAft>
                <a:spcPts val="0"/>
              </a:spcAft>
              <a:buFont typeface="Arial" pitchFamily="34" charset="0"/>
              <a:buChar char="•"/>
              <a:defRPr/>
            </a:pPr>
            <a:r>
              <a:rPr lang="en-US" sz="2400" b="1" dirty="0">
                <a:solidFill>
                  <a:srgbClr val="FF0000"/>
                </a:solidFill>
                <a:latin typeface="Times New Roman" pitchFamily="18" charset="0"/>
                <a:cs typeface="Times New Roman" pitchFamily="18" charset="0"/>
              </a:rPr>
              <a:t>John Paul </a:t>
            </a:r>
            <a:r>
              <a:rPr lang="en-US" sz="2400" dirty="0">
                <a:latin typeface="Times New Roman" pitchFamily="18" charset="0"/>
                <a:cs typeface="Times New Roman" pitchFamily="18" charset="0"/>
              </a:rPr>
              <a:t>(1970)</a:t>
            </a:r>
            <a:r>
              <a:rPr lang="en-US" sz="2400" b="1" dirty="0">
                <a:latin typeface="Times New Roman" pitchFamily="18" charset="0"/>
                <a:cs typeface="Times New Roman" pitchFamily="18" charset="0"/>
              </a:rPr>
              <a:t> “ The simplest integrated organization in living systems, capable of independent survival”.</a:t>
            </a:r>
          </a:p>
          <a:p>
            <a:pPr algn="just" eaLnBrk="1" fontAlgn="auto" hangingPunct="1">
              <a:spcAft>
                <a:spcPts val="0"/>
              </a:spcAft>
              <a:buFont typeface="Arial" pitchFamily="34" charset="0"/>
              <a:buChar char="•"/>
              <a:defRPr/>
            </a:pPr>
            <a:r>
              <a:rPr lang="en-US" sz="2400" dirty="0">
                <a:latin typeface="Times New Roman" pitchFamily="18" charset="0"/>
                <a:cs typeface="Times New Roman" pitchFamily="18" charset="0"/>
              </a:rPr>
              <a:t>Body of all living organism (Bacteria, blue green algae, plants and animals) except viruses has cellular organization and contains one or more cells. </a:t>
            </a:r>
          </a:p>
          <a:p>
            <a:pPr algn="just" eaLnBrk="1" fontAlgn="auto" hangingPunct="1">
              <a:spcAft>
                <a:spcPts val="0"/>
              </a:spcAft>
              <a:buFont typeface="Arial" pitchFamily="34" charset="0"/>
              <a:buChar char="•"/>
              <a:defRPr/>
            </a:pPr>
            <a:r>
              <a:rPr lang="en-US" sz="2400" dirty="0">
                <a:latin typeface="Times New Roman" pitchFamily="18" charset="0"/>
                <a:cs typeface="Times New Roman" pitchFamily="18" charset="0"/>
              </a:rPr>
              <a:t>The organisms may be unicellular or </a:t>
            </a:r>
            <a:r>
              <a:rPr lang="en-US" sz="2400" dirty="0" err="1">
                <a:latin typeface="Times New Roman" pitchFamily="18" charset="0"/>
                <a:cs typeface="Times New Roman" pitchFamily="18" charset="0"/>
              </a:rPr>
              <a:t>multicellular</a:t>
            </a:r>
            <a:r>
              <a:rPr lang="en-US" sz="2400" dirty="0">
                <a:latin typeface="Times New Roman" pitchFamily="18" charset="0"/>
                <a:cs typeface="Times New Roman" pitchFamily="18" charset="0"/>
              </a:rPr>
              <a:t>. </a:t>
            </a:r>
          </a:p>
          <a:p>
            <a:pPr algn="just" eaLnBrk="1" fontAlgn="auto" hangingPunct="1">
              <a:spcAft>
                <a:spcPts val="0"/>
              </a:spcAft>
              <a:buFont typeface="Arial" pitchFamily="34" charset="0"/>
              <a:buChar char="•"/>
              <a:defRPr/>
            </a:pPr>
            <a:r>
              <a:rPr lang="en-US" sz="2400" dirty="0">
                <a:latin typeface="Times New Roman" pitchFamily="18" charset="0"/>
                <a:cs typeface="Times New Roman" pitchFamily="18" charset="0"/>
              </a:rPr>
              <a:t>Thus, cells are recognized as one of the two recognizable types</a:t>
            </a:r>
          </a:p>
          <a:p>
            <a:pPr algn="just" eaLnBrk="1" fontAlgn="auto" hangingPunct="1">
              <a:spcAft>
                <a:spcPts val="0"/>
              </a:spcAft>
              <a:buFont typeface="Arial" pitchFamily="34" charset="0"/>
              <a:buChar char="•"/>
              <a:defRPr/>
            </a:pPr>
            <a:r>
              <a:rPr lang="en-US" sz="2400" b="1" dirty="0">
                <a:latin typeface="Times New Roman" pitchFamily="18" charset="0"/>
                <a:cs typeface="Times New Roman" pitchFamily="18" charset="0"/>
              </a:rPr>
              <a:t> Prokaryotes and Eukaryotes</a:t>
            </a:r>
          </a:p>
          <a:p>
            <a:pPr algn="just" eaLnBrk="1" fontAlgn="auto" hangingPunct="1">
              <a:spcAft>
                <a:spcPts val="0"/>
              </a:spcAft>
              <a:buFont typeface="Arial" pitchFamily="34" charset="0"/>
              <a:buChar char="•"/>
              <a:defRPr/>
            </a:pPr>
            <a:endParaRPr lang="en-US" sz="24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441325"/>
          </a:xfrm>
        </p:spPr>
        <p:txBody>
          <a:bodyPr rtlCol="0">
            <a:normAutofit fontScale="90000"/>
          </a:bodyPr>
          <a:lstStyle/>
          <a:p>
            <a:pPr eaLnBrk="1" fontAlgn="auto" hangingPunct="1">
              <a:spcAft>
                <a:spcPts val="0"/>
              </a:spcAft>
              <a:defRPr/>
            </a:pPr>
            <a:r>
              <a:rPr lang="en-US" sz="4000" b="1" dirty="0">
                <a:solidFill>
                  <a:srgbClr val="FF0000"/>
                </a:solidFill>
                <a:latin typeface="Times New Roman" pitchFamily="18" charset="0"/>
                <a:cs typeface="Times New Roman" pitchFamily="18" charset="0"/>
              </a:rPr>
              <a:t>Plasma Membrane	</a:t>
            </a:r>
          </a:p>
        </p:txBody>
      </p:sp>
      <p:sp>
        <p:nvSpPr>
          <p:cNvPr id="23555" name="Rectangle 3"/>
          <p:cNvSpPr>
            <a:spLocks noGrp="1" noChangeArrowheads="1"/>
          </p:cNvSpPr>
          <p:nvPr>
            <p:ph type="body" idx="1"/>
          </p:nvPr>
        </p:nvSpPr>
        <p:spPr>
          <a:xfrm>
            <a:off x="214313" y="914400"/>
            <a:ext cx="8786812" cy="5657850"/>
          </a:xfrm>
        </p:spPr>
        <p:txBody>
          <a:bodyPr/>
          <a:lstStyle/>
          <a:p>
            <a:pPr algn="just" eaLnBrk="1" hangingPunct="1">
              <a:lnSpc>
                <a:spcPct val="90000"/>
              </a:lnSpc>
            </a:pPr>
            <a:r>
              <a:rPr lang="en-US" sz="2400" b="1">
                <a:latin typeface="Times New Roman" pitchFamily="18" charset="0"/>
                <a:cs typeface="Times New Roman" pitchFamily="18" charset="0"/>
              </a:rPr>
              <a:t>Ultra thin</a:t>
            </a:r>
            <a:r>
              <a:rPr lang="en-US" sz="2400">
                <a:latin typeface="Times New Roman" pitchFamily="18" charset="0"/>
                <a:cs typeface="Times New Roman" pitchFamily="18" charset="0"/>
              </a:rPr>
              <a:t> (6-8 nm thick),</a:t>
            </a:r>
            <a:r>
              <a:rPr lang="en-US" sz="2400" b="1">
                <a:latin typeface="Times New Roman" pitchFamily="18" charset="0"/>
                <a:cs typeface="Times New Roman" pitchFamily="18" charset="0"/>
              </a:rPr>
              <a:t>Lipoprotein</a:t>
            </a:r>
            <a:r>
              <a:rPr lang="en-US" sz="2400">
                <a:latin typeface="Times New Roman" pitchFamily="18" charset="0"/>
                <a:cs typeface="Times New Roman" pitchFamily="18" charset="0"/>
              </a:rPr>
              <a:t> in nature</a:t>
            </a:r>
          </a:p>
          <a:p>
            <a:pPr algn="just" eaLnBrk="1" hangingPunct="1">
              <a:lnSpc>
                <a:spcPct val="90000"/>
              </a:lnSpc>
              <a:buFont typeface="Arial" charset="0"/>
              <a:buNone/>
            </a:pPr>
            <a:endParaRPr lang="en-US" sz="2400">
              <a:latin typeface="Times New Roman" pitchFamily="18" charset="0"/>
              <a:cs typeface="Times New Roman" pitchFamily="18" charset="0"/>
            </a:endParaRPr>
          </a:p>
          <a:p>
            <a:pPr algn="just" eaLnBrk="1" hangingPunct="1">
              <a:lnSpc>
                <a:spcPct val="90000"/>
              </a:lnSpc>
            </a:pPr>
            <a:r>
              <a:rPr lang="en-US" sz="2400" b="1">
                <a:latin typeface="Times New Roman" pitchFamily="18" charset="0"/>
                <a:cs typeface="Times New Roman" pitchFamily="18" charset="0"/>
              </a:rPr>
              <a:t>Fluid mosaic arrangement</a:t>
            </a:r>
            <a:r>
              <a:rPr lang="en-US" sz="2400">
                <a:latin typeface="Times New Roman" pitchFamily="18" charset="0"/>
                <a:cs typeface="Times New Roman" pitchFamily="18" charset="0"/>
              </a:rPr>
              <a:t> i.e. composed of a bilayer sheet of phospholipid molecule with their polar head on the surface and their tails (fatty acid chain) forming the interior membrane.</a:t>
            </a:r>
          </a:p>
          <a:p>
            <a:pPr algn="just" eaLnBrk="1" hangingPunct="1">
              <a:lnSpc>
                <a:spcPct val="90000"/>
              </a:lnSpc>
              <a:buFont typeface="Arial" charset="0"/>
              <a:buNone/>
            </a:pPr>
            <a:endParaRPr lang="en-US" sz="2400">
              <a:latin typeface="Times New Roman" pitchFamily="18" charset="0"/>
              <a:cs typeface="Times New Roman" pitchFamily="18" charset="0"/>
            </a:endParaRPr>
          </a:p>
          <a:p>
            <a:pPr algn="just" eaLnBrk="1" hangingPunct="1">
              <a:lnSpc>
                <a:spcPct val="90000"/>
              </a:lnSpc>
            </a:pPr>
            <a:r>
              <a:rPr lang="en-US" sz="2400">
                <a:latin typeface="Times New Roman" pitchFamily="18" charset="0"/>
                <a:cs typeface="Times New Roman" pitchFamily="18" charset="0"/>
              </a:rPr>
              <a:t>Protein are embedded within this bilayer (as transmembrane protein)</a:t>
            </a:r>
          </a:p>
          <a:p>
            <a:pPr algn="just" eaLnBrk="1" hangingPunct="1">
              <a:lnSpc>
                <a:spcPct val="90000"/>
              </a:lnSpc>
            </a:pPr>
            <a:endParaRPr lang="en-US" sz="2400">
              <a:latin typeface="Times New Roman" pitchFamily="18" charset="0"/>
              <a:cs typeface="Times New Roman" pitchFamily="18" charset="0"/>
            </a:endParaRPr>
          </a:p>
          <a:p>
            <a:pPr algn="just" eaLnBrk="1" hangingPunct="1">
              <a:lnSpc>
                <a:spcPct val="90000"/>
              </a:lnSpc>
            </a:pPr>
            <a:r>
              <a:rPr lang="en-US" sz="2400">
                <a:latin typeface="Times New Roman" pitchFamily="18" charset="0"/>
                <a:cs typeface="Times New Roman" pitchFamily="18" charset="0"/>
              </a:rPr>
              <a:t>Function: Carriers or permeases</a:t>
            </a:r>
          </a:p>
          <a:p>
            <a:pPr algn="just" eaLnBrk="1" hangingPunct="1">
              <a:lnSpc>
                <a:spcPct val="90000"/>
              </a:lnSpc>
            </a:pPr>
            <a:endParaRPr lang="en-US" sz="2400">
              <a:latin typeface="Times New Roman" pitchFamily="18" charset="0"/>
              <a:cs typeface="Times New Roman" pitchFamily="18" charset="0"/>
            </a:endParaRPr>
          </a:p>
          <a:p>
            <a:pPr algn="just" eaLnBrk="1" hangingPunct="1">
              <a:lnSpc>
                <a:spcPct val="90000"/>
              </a:lnSpc>
            </a:pPr>
            <a:r>
              <a:rPr lang="en-US" sz="2400">
                <a:latin typeface="Times New Roman" pitchFamily="18" charset="0"/>
                <a:cs typeface="Times New Roman" pitchFamily="18" charset="0"/>
              </a:rPr>
              <a:t>Few proteins are involved in oxidative metabolism – act as enzyme and carriers for electron flow in respiration and photosynthesis.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898525"/>
          </a:xfrm>
        </p:spPr>
        <p:txBody>
          <a:bodyPr/>
          <a:lstStyle/>
          <a:p>
            <a:pPr eaLnBrk="1" hangingPunct="1"/>
            <a:r>
              <a:rPr lang="en-US" sz="2400" b="1">
                <a:solidFill>
                  <a:srgbClr val="FF0000"/>
                </a:solidFill>
                <a:latin typeface="Times New Roman" pitchFamily="18" charset="0"/>
                <a:cs typeface="Times New Roman" pitchFamily="18" charset="0"/>
              </a:rPr>
              <a:t>Infoldings of plasma membrane of all Gram +ve and some Gram –ve bacteria give rise to </a:t>
            </a:r>
          </a:p>
        </p:txBody>
      </p:sp>
      <p:sp>
        <p:nvSpPr>
          <p:cNvPr id="24579" name="Rectangle 4"/>
          <p:cNvSpPr>
            <a:spLocks noGrp="1" noChangeArrowheads="1"/>
          </p:cNvSpPr>
          <p:nvPr>
            <p:ph type="body" sz="half" idx="1"/>
          </p:nvPr>
        </p:nvSpPr>
        <p:spPr>
          <a:xfrm>
            <a:off x="228600" y="2206625"/>
            <a:ext cx="4267200" cy="4422775"/>
          </a:xfrm>
        </p:spPr>
        <p:txBody>
          <a:bodyPr/>
          <a:lstStyle/>
          <a:p>
            <a:pPr algn="just" eaLnBrk="1" hangingPunct="1">
              <a:buFont typeface="Arial" pitchFamily="34" charset="0"/>
              <a:buChar char="•"/>
            </a:pPr>
            <a:r>
              <a:rPr lang="en-US" sz="2400" dirty="0">
                <a:latin typeface="Times New Roman" pitchFamily="18" charset="0"/>
                <a:cs typeface="Times New Roman" pitchFamily="18" charset="0"/>
              </a:rPr>
              <a:t>Extensions of plasma membrane within the bacterial cell</a:t>
            </a:r>
          </a:p>
          <a:p>
            <a:pPr algn="just" eaLnBrk="1" hangingPunct="1">
              <a:buFont typeface="Arial" pitchFamily="34" charset="0"/>
              <a:buChar char="•"/>
            </a:pPr>
            <a:endParaRPr lang="en-US" sz="2400" dirty="0">
              <a:latin typeface="Times New Roman" pitchFamily="18" charset="0"/>
              <a:cs typeface="Times New Roman" pitchFamily="18" charset="0"/>
            </a:endParaRPr>
          </a:p>
          <a:p>
            <a:pPr algn="just" eaLnBrk="1" hangingPunct="1">
              <a:buFont typeface="Arial" pitchFamily="34" charset="0"/>
              <a:buChar char="•"/>
            </a:pPr>
            <a:r>
              <a:rPr lang="en-US" sz="2400" dirty="0">
                <a:latin typeface="Times New Roman" pitchFamily="18" charset="0"/>
                <a:cs typeface="Times New Roman" pitchFamily="18" charset="0"/>
              </a:rPr>
              <a:t>Increase their enzymatic contents present in chemoautotrophic bacteria – </a:t>
            </a:r>
            <a:r>
              <a:rPr lang="en-US" sz="2400" i="1" dirty="0" err="1">
                <a:latin typeface="Times New Roman" pitchFamily="18" charset="0"/>
                <a:cs typeface="Times New Roman" pitchFamily="18" charset="0"/>
              </a:rPr>
              <a:t>Nitrosomonas</a:t>
            </a:r>
            <a:r>
              <a:rPr lang="en-US" sz="2400" dirty="0">
                <a:latin typeface="Times New Roman" pitchFamily="18" charset="0"/>
                <a:cs typeface="Times New Roman" pitchFamily="18" charset="0"/>
              </a:rPr>
              <a:t> and in Photosynthetic bacteria – </a:t>
            </a:r>
            <a:r>
              <a:rPr lang="en-US" sz="2400" i="1" dirty="0" err="1">
                <a:latin typeface="Times New Roman" pitchFamily="18" charset="0"/>
                <a:cs typeface="Times New Roman" pitchFamily="18" charset="0"/>
              </a:rPr>
              <a:t>Rhodopseudomonas</a:t>
            </a:r>
            <a:r>
              <a:rPr lang="en-US" sz="2200" i="1" dirty="0">
                <a:latin typeface="Times New Roman" pitchFamily="18" charset="0"/>
                <a:cs typeface="Times New Roman" pitchFamily="18" charset="0"/>
              </a:rPr>
              <a:t>.</a:t>
            </a:r>
          </a:p>
        </p:txBody>
      </p:sp>
      <p:sp>
        <p:nvSpPr>
          <p:cNvPr id="24580" name="Rectangle 5"/>
          <p:cNvSpPr>
            <a:spLocks noGrp="1" noChangeArrowheads="1"/>
          </p:cNvSpPr>
          <p:nvPr>
            <p:ph type="body" sz="half" idx="2"/>
          </p:nvPr>
        </p:nvSpPr>
        <p:spPr>
          <a:xfrm>
            <a:off x="4648200" y="2133600"/>
            <a:ext cx="4267200" cy="4495800"/>
          </a:xfrm>
        </p:spPr>
        <p:txBody>
          <a:bodyPr/>
          <a:lstStyle/>
          <a:p>
            <a:pPr algn="just" eaLnBrk="1" hangingPunct="1">
              <a:buFont typeface="Arial" pitchFamily="34" charset="0"/>
              <a:buChar char="•"/>
            </a:pPr>
            <a:r>
              <a:rPr lang="en-US" sz="2400" dirty="0">
                <a:latin typeface="Times New Roman" pitchFamily="18" charset="0"/>
                <a:cs typeface="Times New Roman" pitchFamily="18" charset="0"/>
              </a:rPr>
              <a:t>The photosynthetic pigment – bearing membrane structure of photosynthetic bacteria.</a:t>
            </a:r>
          </a:p>
          <a:p>
            <a:pPr algn="just" eaLnBrk="1" hangingPunct="1">
              <a:buFont typeface="Arial" pitchFamily="34" charset="0"/>
              <a:buChar char="•"/>
            </a:pPr>
            <a:endParaRPr lang="en-US" sz="2400" dirty="0">
              <a:latin typeface="Times New Roman" pitchFamily="18" charset="0"/>
              <a:cs typeface="Times New Roman" pitchFamily="18" charset="0"/>
            </a:endParaRPr>
          </a:p>
          <a:p>
            <a:pPr algn="just" eaLnBrk="1" hangingPunct="1">
              <a:buFont typeface="Arial" pitchFamily="34" charset="0"/>
              <a:buChar char="•"/>
            </a:pPr>
            <a:r>
              <a:rPr lang="en-US" sz="2400" dirty="0">
                <a:latin typeface="Times New Roman" pitchFamily="18" charset="0"/>
                <a:cs typeface="Times New Roman" pitchFamily="18" charset="0"/>
              </a:rPr>
              <a:t>Vary in form as vesicles, tubes, bundle tubes, stacks or </a:t>
            </a:r>
            <a:r>
              <a:rPr lang="en-US" sz="2400" dirty="0" err="1">
                <a:latin typeface="Times New Roman" pitchFamily="18" charset="0"/>
                <a:cs typeface="Times New Roman" pitchFamily="18" charset="0"/>
              </a:rPr>
              <a:t>thylakoids</a:t>
            </a:r>
            <a:r>
              <a:rPr lang="en-US" sz="2400" dirty="0">
                <a:latin typeface="Times New Roman" pitchFamily="18" charset="0"/>
                <a:cs typeface="Times New Roman" pitchFamily="18" charset="0"/>
              </a:rPr>
              <a:t> – as best seen in Cyanobacteria.</a:t>
            </a:r>
          </a:p>
        </p:txBody>
      </p:sp>
      <p:sp>
        <p:nvSpPr>
          <p:cNvPr id="24581" name="Text Box 6"/>
          <p:cNvSpPr txBox="1">
            <a:spLocks noChangeArrowheads="1"/>
          </p:cNvSpPr>
          <p:nvPr/>
        </p:nvSpPr>
        <p:spPr bwMode="auto">
          <a:xfrm>
            <a:off x="5257800" y="1371600"/>
            <a:ext cx="3124200" cy="519113"/>
          </a:xfrm>
          <a:prstGeom prst="rect">
            <a:avLst/>
          </a:prstGeom>
          <a:noFill/>
          <a:ln w="9525">
            <a:noFill/>
            <a:miter lim="800000"/>
            <a:headEnd/>
            <a:tailEnd/>
          </a:ln>
        </p:spPr>
        <p:txBody>
          <a:bodyPr>
            <a:spAutoFit/>
          </a:bodyPr>
          <a:lstStyle/>
          <a:p>
            <a:pPr algn="ctr">
              <a:spcBef>
                <a:spcPct val="50000"/>
              </a:spcBef>
            </a:pPr>
            <a:r>
              <a:rPr lang="en-US" sz="2800" b="1">
                <a:latin typeface="Times New Roman" pitchFamily="18" charset="0"/>
                <a:cs typeface="Times New Roman" pitchFamily="18" charset="0"/>
              </a:rPr>
              <a:t>Chromatophores</a:t>
            </a:r>
          </a:p>
        </p:txBody>
      </p:sp>
      <p:sp>
        <p:nvSpPr>
          <p:cNvPr id="24582" name="Text Box 7"/>
          <p:cNvSpPr txBox="1">
            <a:spLocks noChangeArrowheads="1"/>
          </p:cNvSpPr>
          <p:nvPr/>
        </p:nvSpPr>
        <p:spPr bwMode="auto">
          <a:xfrm>
            <a:off x="1066800" y="1371600"/>
            <a:ext cx="2895600" cy="519113"/>
          </a:xfrm>
          <a:prstGeom prst="rect">
            <a:avLst/>
          </a:prstGeom>
          <a:noFill/>
          <a:ln w="9525">
            <a:noFill/>
            <a:miter lim="800000"/>
            <a:headEnd/>
            <a:tailEnd/>
          </a:ln>
        </p:spPr>
        <p:txBody>
          <a:bodyPr>
            <a:spAutoFit/>
          </a:bodyPr>
          <a:lstStyle/>
          <a:p>
            <a:pPr algn="ctr">
              <a:spcBef>
                <a:spcPct val="50000"/>
              </a:spcBef>
            </a:pPr>
            <a:r>
              <a:rPr lang="en-US" sz="2800" b="1">
                <a:latin typeface="Times New Roman" pitchFamily="18" charset="0"/>
                <a:cs typeface="Times New Roman" pitchFamily="18" charset="0"/>
              </a:rPr>
              <a:t>Mesosomes</a:t>
            </a:r>
          </a:p>
        </p:txBody>
      </p:sp>
      <p:sp>
        <p:nvSpPr>
          <p:cNvPr id="24583" name="Text Box 8"/>
          <p:cNvSpPr txBox="1">
            <a:spLocks noChangeArrowheads="1"/>
          </p:cNvSpPr>
          <p:nvPr/>
        </p:nvSpPr>
        <p:spPr bwMode="auto">
          <a:xfrm>
            <a:off x="4114800" y="1371600"/>
            <a:ext cx="685800" cy="519113"/>
          </a:xfrm>
          <a:prstGeom prst="rect">
            <a:avLst/>
          </a:prstGeom>
          <a:noFill/>
          <a:ln w="9525">
            <a:noFill/>
            <a:miter lim="800000"/>
            <a:headEnd/>
            <a:tailEnd/>
          </a:ln>
        </p:spPr>
        <p:txBody>
          <a:bodyPr>
            <a:spAutoFit/>
          </a:bodyPr>
          <a:lstStyle/>
          <a:p>
            <a:pPr>
              <a:spcBef>
                <a:spcPct val="50000"/>
              </a:spcBef>
            </a:pPr>
            <a:r>
              <a:rPr lang="en-US" sz="2800" b="1">
                <a:latin typeface="Calibri" pitchFamily="34" charset="0"/>
                <a:sym typeface="Symbol" pitchFamily="18" charset="2"/>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228600"/>
            <a:ext cx="8153400" cy="628650"/>
          </a:xfrm>
        </p:spPr>
        <p:txBody>
          <a:bodyPr/>
          <a:lstStyle/>
          <a:p>
            <a:pPr eaLnBrk="1" hangingPunct="1"/>
            <a:r>
              <a:rPr lang="en-US" sz="2800" b="1">
                <a:solidFill>
                  <a:srgbClr val="FF0000"/>
                </a:solidFill>
                <a:latin typeface="Times New Roman" pitchFamily="18" charset="0"/>
                <a:cs typeface="Times New Roman" pitchFamily="18" charset="0"/>
              </a:rPr>
              <a:t>Cell Wall</a:t>
            </a:r>
          </a:p>
        </p:txBody>
      </p:sp>
      <p:sp>
        <p:nvSpPr>
          <p:cNvPr id="25603" name="Rectangle 3"/>
          <p:cNvSpPr>
            <a:spLocks noGrp="1" noChangeArrowheads="1"/>
          </p:cNvSpPr>
          <p:nvPr>
            <p:ph type="body" idx="1"/>
          </p:nvPr>
        </p:nvSpPr>
        <p:spPr>
          <a:xfrm>
            <a:off x="214313" y="914400"/>
            <a:ext cx="8786812" cy="5729288"/>
          </a:xfrm>
        </p:spPr>
        <p:txBody>
          <a:bodyPr/>
          <a:lstStyle/>
          <a:p>
            <a:pPr algn="just" eaLnBrk="1" hangingPunct="1">
              <a:lnSpc>
                <a:spcPct val="80000"/>
              </a:lnSpc>
            </a:pPr>
            <a:r>
              <a:rPr lang="en-US" sz="2400" dirty="0">
                <a:latin typeface="Times New Roman" pitchFamily="18" charset="0"/>
                <a:cs typeface="Times New Roman" pitchFamily="18" charset="0"/>
              </a:rPr>
              <a:t>Plasma membrane is covered with a strong and rigid cell wall that renders mechanical protection and provides characteristic shape.</a:t>
            </a:r>
          </a:p>
          <a:p>
            <a:pPr algn="just" eaLnBrk="1" hangingPunct="1">
              <a:lnSpc>
                <a:spcPct val="80000"/>
              </a:lnSpc>
              <a:buFont typeface="Wingdings" pitchFamily="2" charset="2"/>
              <a:buNone/>
            </a:pPr>
            <a:endParaRPr lang="en-US" sz="2400" dirty="0">
              <a:latin typeface="Times New Roman" pitchFamily="18" charset="0"/>
              <a:cs typeface="Times New Roman" pitchFamily="18" charset="0"/>
            </a:endParaRPr>
          </a:p>
          <a:p>
            <a:pPr algn="just" eaLnBrk="1" hangingPunct="1">
              <a:lnSpc>
                <a:spcPct val="80000"/>
              </a:lnSpc>
            </a:pPr>
            <a:r>
              <a:rPr lang="en-US" sz="2400" dirty="0">
                <a:latin typeface="Times New Roman" pitchFamily="18" charset="0"/>
                <a:cs typeface="Times New Roman" pitchFamily="18" charset="0"/>
              </a:rPr>
              <a:t>Absent in mycoplasm </a:t>
            </a:r>
          </a:p>
          <a:p>
            <a:pPr algn="just" eaLnBrk="1" hangingPunct="1">
              <a:lnSpc>
                <a:spcPct val="80000"/>
              </a:lnSpc>
              <a:buFont typeface="Wingdings" pitchFamily="2" charset="2"/>
              <a:buNone/>
            </a:pPr>
            <a:endParaRPr lang="en-US" sz="2400" dirty="0">
              <a:latin typeface="Times New Roman" pitchFamily="18" charset="0"/>
              <a:cs typeface="Times New Roman" pitchFamily="18" charset="0"/>
            </a:endParaRPr>
          </a:p>
          <a:p>
            <a:pPr algn="just" eaLnBrk="1" hangingPunct="1">
              <a:lnSpc>
                <a:spcPct val="80000"/>
              </a:lnSpc>
            </a:pPr>
            <a:r>
              <a:rPr lang="en-US" sz="2400" dirty="0">
                <a:latin typeface="Times New Roman" pitchFamily="18" charset="0"/>
                <a:cs typeface="Times New Roman" pitchFamily="18" charset="0"/>
              </a:rPr>
              <a:t>Made up of: lipids, proteins, polysaccharides and chitin but rarely cellulose (Thus different from plant cell wall)</a:t>
            </a:r>
          </a:p>
          <a:p>
            <a:pPr algn="just" eaLnBrk="1" hangingPunct="1">
              <a:lnSpc>
                <a:spcPct val="80000"/>
              </a:lnSpc>
              <a:buFont typeface="Wingdings" pitchFamily="2" charset="2"/>
              <a:buNone/>
            </a:pPr>
            <a:endParaRPr lang="en-US" sz="2400" dirty="0">
              <a:latin typeface="Times New Roman" pitchFamily="18" charset="0"/>
              <a:cs typeface="Times New Roman" pitchFamily="18" charset="0"/>
            </a:endParaRPr>
          </a:p>
          <a:p>
            <a:pPr algn="just" eaLnBrk="1" hangingPunct="1">
              <a:lnSpc>
                <a:spcPct val="80000"/>
              </a:lnSpc>
            </a:pPr>
            <a:r>
              <a:rPr lang="en-US" sz="2400" b="1" dirty="0" err="1">
                <a:latin typeface="Times New Roman" pitchFamily="18" charset="0"/>
                <a:cs typeface="Times New Roman" pitchFamily="18" charset="0"/>
              </a:rPr>
              <a:t>Cellwall</a:t>
            </a:r>
            <a:r>
              <a:rPr lang="en-US" sz="2400" b="1" dirty="0">
                <a:latin typeface="Times New Roman" pitchFamily="18" charset="0"/>
                <a:cs typeface="Times New Roman" pitchFamily="18" charset="0"/>
              </a:rPr>
              <a:t> of Gram –</a:t>
            </a:r>
            <a:r>
              <a:rPr lang="en-US" sz="2400" b="1" dirty="0" err="1">
                <a:latin typeface="Times New Roman" pitchFamily="18" charset="0"/>
                <a:cs typeface="Times New Roman" pitchFamily="18" charset="0"/>
              </a:rPr>
              <a:t>ve</a:t>
            </a:r>
            <a:r>
              <a:rPr lang="en-US" sz="2400" b="1" dirty="0">
                <a:latin typeface="Times New Roman" pitchFamily="18" charset="0"/>
                <a:cs typeface="Times New Roman" pitchFamily="18" charset="0"/>
              </a:rPr>
              <a:t> bacteria</a:t>
            </a:r>
            <a:r>
              <a:rPr lang="en-US" sz="2400" dirty="0">
                <a:latin typeface="Times New Roman" pitchFamily="18" charset="0"/>
                <a:cs typeface="Times New Roman" pitchFamily="18" charset="0"/>
              </a:rPr>
              <a:t>: Two layers, comprises of </a:t>
            </a:r>
            <a:r>
              <a:rPr lang="en-US" sz="2400" dirty="0" err="1">
                <a:latin typeface="Times New Roman" pitchFamily="18" charset="0"/>
                <a:cs typeface="Times New Roman" pitchFamily="18" charset="0"/>
              </a:rPr>
              <a:t>proteoglycan</a:t>
            </a:r>
            <a:r>
              <a:rPr lang="en-US" sz="2400" dirty="0">
                <a:latin typeface="Times New Roman" pitchFamily="18" charset="0"/>
                <a:cs typeface="Times New Roman" pitchFamily="18" charset="0"/>
              </a:rPr>
              <a:t> or </a:t>
            </a:r>
            <a:r>
              <a:rPr lang="en-US" sz="2400" dirty="0" err="1">
                <a:latin typeface="Times New Roman" pitchFamily="18" charset="0"/>
                <a:cs typeface="Times New Roman" pitchFamily="18" charset="0"/>
              </a:rPr>
              <a:t>peptidoglycan</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muramic</a:t>
            </a:r>
            <a:r>
              <a:rPr lang="en-US" sz="2400" b="1" dirty="0">
                <a:latin typeface="Times New Roman" pitchFamily="18" charset="0"/>
                <a:cs typeface="Times New Roman" pitchFamily="18" charset="0"/>
              </a:rPr>
              <a:t> acid</a:t>
            </a:r>
            <a:r>
              <a:rPr lang="en-US" sz="2400" dirty="0">
                <a:latin typeface="Times New Roman" pitchFamily="18" charset="0"/>
                <a:cs typeface="Times New Roman" pitchFamily="18" charset="0"/>
              </a:rPr>
              <a:t>) containing </a:t>
            </a:r>
            <a:r>
              <a:rPr lang="en-US" sz="2400" dirty="0" err="1">
                <a:latin typeface="Times New Roman" pitchFamily="18" charset="0"/>
                <a:cs typeface="Times New Roman" pitchFamily="18" charset="0"/>
              </a:rPr>
              <a:t>periplasmic</a:t>
            </a:r>
            <a:r>
              <a:rPr lang="en-US" sz="2400" dirty="0">
                <a:latin typeface="Times New Roman" pitchFamily="18" charset="0"/>
                <a:cs typeface="Times New Roman" pitchFamily="18" charset="0"/>
              </a:rPr>
              <a:t> space around the plasma membrane</a:t>
            </a:r>
          </a:p>
          <a:p>
            <a:pPr algn="just" eaLnBrk="1" hangingPunct="1">
              <a:lnSpc>
                <a:spcPct val="80000"/>
              </a:lnSpc>
              <a:buFont typeface="Wingdings" pitchFamily="2" charset="2"/>
              <a:buNone/>
            </a:pPr>
            <a:endParaRPr lang="en-US" sz="2400" dirty="0">
              <a:latin typeface="Times New Roman" pitchFamily="18" charset="0"/>
              <a:cs typeface="Times New Roman" pitchFamily="18" charset="0"/>
            </a:endParaRPr>
          </a:p>
          <a:p>
            <a:pPr algn="just" eaLnBrk="1" hangingPunct="1">
              <a:lnSpc>
                <a:spcPct val="80000"/>
              </a:lnSpc>
            </a:pPr>
            <a:r>
              <a:rPr lang="en-US" sz="2400" b="1" dirty="0" err="1">
                <a:latin typeface="Times New Roman" pitchFamily="18" charset="0"/>
                <a:cs typeface="Times New Roman" pitchFamily="18" charset="0"/>
              </a:rPr>
              <a:t>Cellwall</a:t>
            </a:r>
            <a:r>
              <a:rPr lang="en-US" sz="2400" b="1" dirty="0">
                <a:latin typeface="Times New Roman" pitchFamily="18" charset="0"/>
                <a:cs typeface="Times New Roman" pitchFamily="18" charset="0"/>
              </a:rPr>
              <a:t> of Gram +</a:t>
            </a:r>
            <a:r>
              <a:rPr lang="en-US" sz="2400" b="1" dirty="0" err="1">
                <a:latin typeface="Times New Roman" pitchFamily="18" charset="0"/>
                <a:cs typeface="Times New Roman" pitchFamily="18" charset="0"/>
              </a:rPr>
              <a:t>ve</a:t>
            </a:r>
            <a:r>
              <a:rPr lang="en-US" sz="2400" b="1" dirty="0">
                <a:latin typeface="Times New Roman" pitchFamily="18" charset="0"/>
                <a:cs typeface="Times New Roman" pitchFamily="18" charset="0"/>
              </a:rPr>
              <a:t> bacteria</a:t>
            </a:r>
            <a:r>
              <a:rPr lang="en-US" sz="2400" dirty="0">
                <a:latin typeface="Times New Roman" pitchFamily="18" charset="0"/>
                <a:cs typeface="Times New Roman" pitchFamily="18" charset="0"/>
              </a:rPr>
              <a:t>: Thicker, amorphous, homogenous and single layered and it contains </a:t>
            </a:r>
            <a:r>
              <a:rPr lang="en-US" sz="2400" b="1" dirty="0" err="1">
                <a:latin typeface="Times New Roman" pitchFamily="18" charset="0"/>
                <a:cs typeface="Times New Roman" pitchFamily="18" charset="0"/>
              </a:rPr>
              <a:t>techoic</a:t>
            </a:r>
            <a:r>
              <a:rPr lang="en-US" sz="2400" b="1" dirty="0">
                <a:latin typeface="Times New Roman" pitchFamily="18" charset="0"/>
                <a:cs typeface="Times New Roman" pitchFamily="18" charset="0"/>
              </a:rPr>
              <a:t> acid and </a:t>
            </a:r>
            <a:r>
              <a:rPr lang="en-US" sz="2400" b="1" dirty="0" err="1">
                <a:latin typeface="Times New Roman" pitchFamily="18" charset="0"/>
                <a:cs typeface="Times New Roman" pitchFamily="18" charset="0"/>
              </a:rPr>
              <a:t>techuronic</a:t>
            </a:r>
            <a:r>
              <a:rPr lang="en-US" sz="2400" b="1" dirty="0">
                <a:latin typeface="Times New Roman" pitchFamily="18" charset="0"/>
                <a:cs typeface="Times New Roman" pitchFamily="18" charset="0"/>
              </a:rPr>
              <a:t> acid.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511175"/>
          </a:xfrm>
        </p:spPr>
        <p:txBody>
          <a:bodyPr rtlCol="0">
            <a:normAutofit fontScale="90000"/>
          </a:bodyPr>
          <a:lstStyle/>
          <a:p>
            <a:pPr eaLnBrk="1" fontAlgn="auto" hangingPunct="1">
              <a:spcAft>
                <a:spcPts val="0"/>
              </a:spcAft>
              <a:defRPr/>
            </a:pPr>
            <a:r>
              <a:rPr lang="en-US" sz="2800" b="1" dirty="0">
                <a:solidFill>
                  <a:srgbClr val="FF0000"/>
                </a:solidFill>
                <a:latin typeface="Times New Roman" pitchFamily="18" charset="0"/>
                <a:cs typeface="Times New Roman" pitchFamily="18" charset="0"/>
              </a:rPr>
              <a:t>Capsule</a:t>
            </a:r>
          </a:p>
        </p:txBody>
      </p:sp>
      <p:sp>
        <p:nvSpPr>
          <p:cNvPr id="26627" name="Rectangle 3"/>
          <p:cNvSpPr>
            <a:spLocks noGrp="1" noChangeArrowheads="1"/>
          </p:cNvSpPr>
          <p:nvPr>
            <p:ph type="body" idx="1"/>
          </p:nvPr>
        </p:nvSpPr>
        <p:spPr>
          <a:xfrm>
            <a:off x="214313" y="714375"/>
            <a:ext cx="8715375" cy="5929313"/>
          </a:xfrm>
        </p:spPr>
        <p:txBody>
          <a:bodyPr/>
          <a:lstStyle/>
          <a:p>
            <a:pPr algn="just" eaLnBrk="1" hangingPunct="1"/>
            <a:r>
              <a:rPr lang="en-US" sz="2800">
                <a:latin typeface="Times New Roman" pitchFamily="18" charset="0"/>
                <a:cs typeface="Times New Roman" pitchFamily="18" charset="0"/>
              </a:rPr>
              <a:t>In some bacteria, cell wall is surrounded by a additional slime or gel layer called </a:t>
            </a:r>
            <a:r>
              <a:rPr lang="en-US" sz="2800" b="1">
                <a:latin typeface="Times New Roman" pitchFamily="18" charset="0"/>
                <a:cs typeface="Times New Roman" pitchFamily="18" charset="0"/>
              </a:rPr>
              <a:t>Capsule.</a:t>
            </a:r>
          </a:p>
          <a:p>
            <a:pPr algn="just" eaLnBrk="1" hangingPunct="1"/>
            <a:endParaRPr lang="en-US" sz="2800" b="1">
              <a:latin typeface="Times New Roman" pitchFamily="18" charset="0"/>
              <a:cs typeface="Times New Roman" pitchFamily="18" charset="0"/>
            </a:endParaRPr>
          </a:p>
          <a:p>
            <a:pPr algn="just" eaLnBrk="1" hangingPunct="1"/>
            <a:r>
              <a:rPr lang="en-US" sz="2800">
                <a:latin typeface="Times New Roman" pitchFamily="18" charset="0"/>
                <a:cs typeface="Times New Roman" pitchFamily="18" charset="0"/>
              </a:rPr>
              <a:t>Thick, gummy, mucilaginous and secreted by plasma membrane.</a:t>
            </a:r>
          </a:p>
          <a:p>
            <a:pPr algn="just" eaLnBrk="1" hangingPunct="1"/>
            <a:endParaRPr lang="en-US" sz="2800">
              <a:latin typeface="Times New Roman" pitchFamily="18" charset="0"/>
              <a:cs typeface="Times New Roman" pitchFamily="18" charset="0"/>
            </a:endParaRPr>
          </a:p>
          <a:p>
            <a:pPr algn="just" eaLnBrk="1" hangingPunct="1"/>
            <a:r>
              <a:rPr lang="en-US" sz="2800">
                <a:latin typeface="Times New Roman" pitchFamily="18" charset="0"/>
                <a:cs typeface="Times New Roman" pitchFamily="18" charset="0"/>
              </a:rPr>
              <a:t>It serves mainly as a protective layer against attack by phagocytes and viruses.</a:t>
            </a:r>
          </a:p>
          <a:p>
            <a:pPr algn="just" eaLnBrk="1" hangingPunct="1"/>
            <a:endParaRPr lang="en-US" sz="2800">
              <a:latin typeface="Times New Roman" pitchFamily="18" charset="0"/>
              <a:cs typeface="Times New Roman" pitchFamily="18" charset="0"/>
            </a:endParaRPr>
          </a:p>
          <a:p>
            <a:pPr algn="just" eaLnBrk="1" hangingPunct="1"/>
            <a:r>
              <a:rPr lang="en-US" sz="2800">
                <a:latin typeface="Times New Roman" pitchFamily="18" charset="0"/>
                <a:cs typeface="Times New Roman" pitchFamily="18" charset="0"/>
              </a:rPr>
              <a:t>Helps in regulating concentration and uptake of essential ions and water.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457200" y="381000"/>
            <a:ext cx="66294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27651" name="Text Box 6"/>
          <p:cNvSpPr txBox="1">
            <a:spLocks noChangeArrowheads="1"/>
          </p:cNvSpPr>
          <p:nvPr/>
        </p:nvSpPr>
        <p:spPr bwMode="auto">
          <a:xfrm>
            <a:off x="609600" y="838200"/>
            <a:ext cx="53340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27652" name="Rectangle 11"/>
          <p:cNvSpPr>
            <a:spLocks noGrp="1" noChangeArrowheads="1"/>
          </p:cNvSpPr>
          <p:nvPr>
            <p:ph type="title"/>
          </p:nvPr>
        </p:nvSpPr>
        <p:spPr>
          <a:xfrm>
            <a:off x="1857375" y="214313"/>
            <a:ext cx="5000625" cy="642937"/>
          </a:xfrm>
        </p:spPr>
        <p:txBody>
          <a:bodyPr/>
          <a:lstStyle/>
          <a:p>
            <a:pPr eaLnBrk="1" hangingPunct="1"/>
            <a:r>
              <a:rPr lang="en-US" sz="3200" b="1">
                <a:solidFill>
                  <a:srgbClr val="FF0000"/>
                </a:solidFill>
                <a:latin typeface="Times New Roman" pitchFamily="18" charset="0"/>
                <a:cs typeface="Times New Roman" pitchFamily="18" charset="0"/>
              </a:rPr>
              <a:t>Cytoplasm</a:t>
            </a:r>
          </a:p>
        </p:txBody>
      </p:sp>
      <p:sp>
        <p:nvSpPr>
          <p:cNvPr id="27653" name="Rectangle 12"/>
          <p:cNvSpPr>
            <a:spLocks noGrp="1" noChangeArrowheads="1"/>
          </p:cNvSpPr>
          <p:nvPr>
            <p:ph type="body" idx="1"/>
          </p:nvPr>
        </p:nvSpPr>
        <p:spPr>
          <a:xfrm>
            <a:off x="142875" y="928688"/>
            <a:ext cx="8786813" cy="5786437"/>
          </a:xfrm>
        </p:spPr>
        <p:txBody>
          <a:bodyPr/>
          <a:lstStyle/>
          <a:p>
            <a:pPr marL="914400" lvl="1" indent="-457200" algn="just" eaLnBrk="1" hangingPunct="1">
              <a:buFont typeface="Wingdings" pitchFamily="2" charset="2"/>
              <a:buChar char="v"/>
            </a:pPr>
            <a:r>
              <a:rPr lang="en-US" sz="2300">
                <a:latin typeface="Times New Roman" pitchFamily="18" charset="0"/>
                <a:cs typeface="Times New Roman" pitchFamily="18" charset="0"/>
              </a:rPr>
              <a:t>Plasma  membrane encloses a space consisting of hyaloplasm, matrix or cytosol.</a:t>
            </a:r>
          </a:p>
          <a:p>
            <a:pPr marL="914400" lvl="1" indent="-457200" algn="just" eaLnBrk="1" hangingPunct="1">
              <a:buFont typeface="Wingdings" pitchFamily="2" charset="2"/>
              <a:buChar char="v"/>
            </a:pPr>
            <a:r>
              <a:rPr lang="en-US" sz="2300">
                <a:latin typeface="Times New Roman" pitchFamily="18" charset="0"/>
                <a:cs typeface="Times New Roman" pitchFamily="18" charset="0"/>
              </a:rPr>
              <a:t>Forms the ground substance and is the sheet of all metabolic activities.</a:t>
            </a:r>
          </a:p>
          <a:p>
            <a:pPr marL="914400" lvl="1" indent="-457200" algn="just" eaLnBrk="1" hangingPunct="1">
              <a:buFont typeface="Wingdings" pitchFamily="2" charset="2"/>
              <a:buChar char="v"/>
            </a:pPr>
            <a:r>
              <a:rPr lang="en-US" sz="2300">
                <a:latin typeface="Times New Roman" pitchFamily="18" charset="0"/>
                <a:cs typeface="Times New Roman" pitchFamily="18" charset="0"/>
              </a:rPr>
              <a:t>Consists of water, protein, lipids, CHO, different types of RNA and various smaller molecules.</a:t>
            </a:r>
          </a:p>
          <a:p>
            <a:pPr marL="914400" lvl="1" indent="-457200" algn="just" eaLnBrk="1" hangingPunct="1">
              <a:buFont typeface="Wingdings" pitchFamily="2" charset="2"/>
              <a:buChar char="v"/>
            </a:pPr>
            <a:r>
              <a:rPr lang="en-US" sz="2300">
                <a:latin typeface="Times New Roman" pitchFamily="18" charset="0"/>
                <a:cs typeface="Times New Roman" pitchFamily="18" charset="0"/>
              </a:rPr>
              <a:t>Differentiated into two distinct areas: Less electron dense and very dense area.</a:t>
            </a:r>
          </a:p>
          <a:p>
            <a:pPr marL="914400" lvl="1" indent="-457200" algn="just" eaLnBrk="1" hangingPunct="1">
              <a:buFont typeface="Wingdings" pitchFamily="2" charset="2"/>
              <a:buChar char="v"/>
            </a:pPr>
            <a:r>
              <a:rPr lang="en-US" sz="2300">
                <a:latin typeface="Times New Roman" pitchFamily="18" charset="0"/>
                <a:cs typeface="Times New Roman" pitchFamily="18" charset="0"/>
              </a:rPr>
              <a:t>Reserve material of bacteria are stored in cytoplasm either as finely dispersed or distinct granules.</a:t>
            </a:r>
          </a:p>
          <a:p>
            <a:pPr marL="914400" lvl="1" indent="-457200" algn="just" eaLnBrk="1" hangingPunct="1">
              <a:buFont typeface="Wingdings" pitchFamily="2" charset="2"/>
              <a:buChar char="v"/>
            </a:pPr>
            <a:r>
              <a:rPr lang="en-US" sz="2300">
                <a:latin typeface="Times New Roman" pitchFamily="18" charset="0"/>
                <a:cs typeface="Times New Roman" pitchFamily="18" charset="0"/>
              </a:rPr>
              <a:t>Storage granules: </a:t>
            </a:r>
          </a:p>
          <a:p>
            <a:pPr lvl="2" algn="just" eaLnBrk="1" hangingPunct="1">
              <a:buFont typeface="Wingdings" pitchFamily="2" charset="2"/>
              <a:buChar char="v"/>
            </a:pPr>
            <a:r>
              <a:rPr lang="en-US" sz="2300" b="1">
                <a:latin typeface="Times New Roman" pitchFamily="18" charset="0"/>
                <a:cs typeface="Times New Roman" pitchFamily="18" charset="0"/>
              </a:rPr>
              <a:t>Organic polymer (form of poly-β-hydroxybutyricacid)</a:t>
            </a:r>
          </a:p>
          <a:p>
            <a:pPr lvl="2" algn="just" eaLnBrk="1" hangingPunct="1">
              <a:buFont typeface="Wingdings" pitchFamily="2" charset="2"/>
              <a:buChar char="v"/>
            </a:pPr>
            <a:r>
              <a:rPr lang="en-US" sz="2300" b="1">
                <a:latin typeface="Times New Roman" pitchFamily="18" charset="0"/>
                <a:cs typeface="Times New Roman" pitchFamily="18" charset="0"/>
              </a:rPr>
              <a:t>Inorganic phosphate (form of granules of volutin)</a:t>
            </a:r>
          </a:p>
          <a:p>
            <a:pPr lvl="2" algn="just" eaLnBrk="1" hangingPunct="1">
              <a:buFont typeface="Wingdings" pitchFamily="2" charset="2"/>
              <a:buChar char="v"/>
            </a:pPr>
            <a:r>
              <a:rPr lang="en-US" sz="2300" b="1">
                <a:latin typeface="Times New Roman" pitchFamily="18" charset="0"/>
                <a:cs typeface="Times New Roman" pitchFamily="18" charset="0"/>
              </a:rPr>
              <a:t>Sulphur (form by oxidation from hydrogen sulphide)</a:t>
            </a:r>
          </a:p>
          <a:p>
            <a:pPr marL="914400" lvl="1" indent="-457200" algn="just" eaLnBrk="1" hangingPunct="1"/>
            <a:endParaRPr lang="en-US" sz="2300" b="1">
              <a:latin typeface="Times New Roman" pitchFamily="18" charset="0"/>
              <a:cs typeface="Times New Roman" pitchFamily="18" charset="0"/>
            </a:endParaRPr>
          </a:p>
          <a:p>
            <a:pPr marL="914400" lvl="1" indent="-457200" algn="just" eaLnBrk="1" hangingPunct="1"/>
            <a:endParaRPr lang="en-US" sz="2300" b="1">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914400"/>
          </a:xfrm>
        </p:spPr>
        <p:txBody>
          <a:bodyPr/>
          <a:lstStyle/>
          <a:p>
            <a:pPr eaLnBrk="1" hangingPunct="1"/>
            <a:r>
              <a:rPr lang="en-US" b="1">
                <a:solidFill>
                  <a:srgbClr val="FF0000"/>
                </a:solidFill>
                <a:latin typeface="Times New Roman" pitchFamily="18" charset="0"/>
                <a:cs typeface="Times New Roman" pitchFamily="18" charset="0"/>
              </a:rPr>
              <a:t>Nucleoids</a:t>
            </a:r>
          </a:p>
        </p:txBody>
      </p:sp>
      <p:sp>
        <p:nvSpPr>
          <p:cNvPr id="28675" name="Rectangle 3"/>
          <p:cNvSpPr>
            <a:spLocks noGrp="1" noChangeArrowheads="1"/>
          </p:cNvSpPr>
          <p:nvPr>
            <p:ph type="body" idx="1"/>
          </p:nvPr>
        </p:nvSpPr>
        <p:spPr>
          <a:xfrm>
            <a:off x="457200" y="914400"/>
            <a:ext cx="8229600" cy="5211763"/>
          </a:xfrm>
        </p:spPr>
        <p:txBody>
          <a:bodyPr/>
          <a:lstStyle/>
          <a:p>
            <a:pPr algn="just" eaLnBrk="1" hangingPunct="1"/>
            <a:r>
              <a:rPr lang="en-US" dirty="0">
                <a:latin typeface="Times New Roman" pitchFamily="18" charset="0"/>
                <a:cs typeface="Times New Roman" pitchFamily="18" charset="0"/>
              </a:rPr>
              <a:t>Nuclear material – in form of single, circular, double stranded DNA molecule in a specific clear region of the cytoplasm called </a:t>
            </a:r>
            <a:r>
              <a:rPr lang="en-US" b="1" dirty="0" err="1">
                <a:latin typeface="Times New Roman" pitchFamily="18" charset="0"/>
                <a:cs typeface="Times New Roman" pitchFamily="18" charset="0"/>
              </a:rPr>
              <a:t>Nucleoid</a:t>
            </a:r>
            <a:r>
              <a:rPr lang="en-US" b="1" dirty="0">
                <a:latin typeface="Times New Roman" pitchFamily="18" charset="0"/>
                <a:cs typeface="Times New Roman" pitchFamily="18" charset="0"/>
              </a:rPr>
              <a:t>.</a:t>
            </a:r>
          </a:p>
          <a:p>
            <a:pPr algn="just" eaLnBrk="1" hangingPunct="1"/>
            <a:r>
              <a:rPr lang="en-US" dirty="0">
                <a:latin typeface="Times New Roman" pitchFamily="18" charset="0"/>
                <a:cs typeface="Times New Roman" pitchFamily="18" charset="0"/>
              </a:rPr>
              <a:t>It has no ribosome and nucleolus.</a:t>
            </a:r>
          </a:p>
          <a:p>
            <a:pPr algn="just" eaLnBrk="1" hangingPunct="1"/>
            <a:r>
              <a:rPr lang="en-US" dirty="0">
                <a:latin typeface="Times New Roman" pitchFamily="18" charset="0"/>
                <a:cs typeface="Times New Roman" pitchFamily="18" charset="0"/>
              </a:rPr>
              <a:t>Bacterial chromosomes do not contain </a:t>
            </a:r>
            <a:r>
              <a:rPr lang="en-US" dirty="0" err="1">
                <a:latin typeface="Times New Roman" pitchFamily="18" charset="0"/>
                <a:cs typeface="Times New Roman" pitchFamily="18" charset="0"/>
              </a:rPr>
              <a:t>histone</a:t>
            </a:r>
            <a:r>
              <a:rPr lang="en-US" dirty="0">
                <a:latin typeface="Times New Roman" pitchFamily="18" charset="0"/>
                <a:cs typeface="Times New Roman" pitchFamily="18" charset="0"/>
              </a:rPr>
              <a:t> protein however chromosomes of some species are found to contain small quantity of heat stable proteins (</a:t>
            </a:r>
            <a:r>
              <a:rPr lang="en-US" dirty="0" err="1">
                <a:latin typeface="Times New Roman" pitchFamily="18" charset="0"/>
                <a:cs typeface="Times New Roman" pitchFamily="18" charset="0"/>
              </a:rPr>
              <a:t>hsp</a:t>
            </a:r>
            <a:r>
              <a:rPr lang="en-US" dirty="0">
                <a:latin typeface="Times New Roman" pitchFamily="18" charset="0"/>
                <a:cs typeface="Times New Roman" pitchFamily="18" charset="0"/>
              </a:rPr>
              <a:t>) – analogous to eukaryotic </a:t>
            </a:r>
            <a:r>
              <a:rPr lang="en-US" dirty="0" err="1">
                <a:latin typeface="Times New Roman" pitchFamily="18" charset="0"/>
                <a:cs typeface="Times New Roman" pitchFamily="18" charset="0"/>
              </a:rPr>
              <a:t>histones</a:t>
            </a:r>
            <a:r>
              <a:rPr lang="en-US" dirty="0">
                <a:latin typeface="Times New Roman" pitchFamily="18" charset="0"/>
                <a:cs typeface="Times New Roman" pitchFamily="18"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214313" y="304800"/>
            <a:ext cx="8786812" cy="5821363"/>
          </a:xfrm>
        </p:spPr>
        <p:txBody>
          <a:bodyPr/>
          <a:lstStyle/>
          <a:p>
            <a:pPr marL="609600" indent="-609600" algn="just" eaLnBrk="1" hangingPunct="1"/>
            <a:r>
              <a:rPr lang="en-US" sz="2800">
                <a:latin typeface="Times New Roman" pitchFamily="18" charset="0"/>
                <a:cs typeface="Times New Roman" pitchFamily="18" charset="0"/>
              </a:rPr>
              <a:t>Many species of bacteria – have extra chromosomal genetic material in the form of small, circular and closed DNA molecule called </a:t>
            </a:r>
            <a:r>
              <a:rPr lang="en-US" sz="2800">
                <a:solidFill>
                  <a:srgbClr val="FF0000"/>
                </a:solidFill>
                <a:latin typeface="Times New Roman" pitchFamily="18" charset="0"/>
                <a:cs typeface="Times New Roman" pitchFamily="18" charset="0"/>
              </a:rPr>
              <a:t>Plasmids</a:t>
            </a:r>
            <a:r>
              <a:rPr lang="en-US" sz="2800">
                <a:solidFill>
                  <a:srgbClr val="CCFF33"/>
                </a:solidFill>
                <a:latin typeface="Times New Roman" pitchFamily="18" charset="0"/>
                <a:cs typeface="Times New Roman" pitchFamily="18" charset="0"/>
              </a:rPr>
              <a:t>.</a:t>
            </a:r>
          </a:p>
          <a:p>
            <a:pPr marL="609600" indent="-609600" algn="just" eaLnBrk="1" hangingPunct="1"/>
            <a:r>
              <a:rPr lang="en-US" sz="2800">
                <a:latin typeface="Times New Roman" pitchFamily="18" charset="0"/>
                <a:cs typeface="Times New Roman" pitchFamily="18" charset="0"/>
              </a:rPr>
              <a:t>Functions: </a:t>
            </a:r>
          </a:p>
          <a:p>
            <a:pPr marL="609600" indent="-609600" algn="just" eaLnBrk="1" hangingPunct="1">
              <a:buFontTx/>
              <a:buAutoNum type="arabicPeriod"/>
            </a:pPr>
            <a:r>
              <a:rPr lang="en-US" sz="2800">
                <a:latin typeface="Times New Roman" pitchFamily="18" charset="0"/>
                <a:cs typeface="Times New Roman" pitchFamily="18" charset="0"/>
              </a:rPr>
              <a:t>Production of antibiotically active protiens or colcins which inhibit the growth of other strains of bacteria </a:t>
            </a:r>
          </a:p>
          <a:p>
            <a:pPr marL="609600" indent="-609600" algn="just" eaLnBrk="1" hangingPunct="1">
              <a:buFontTx/>
              <a:buAutoNum type="arabicPeriod"/>
            </a:pPr>
            <a:r>
              <a:rPr lang="en-US" sz="2800">
                <a:latin typeface="Times New Roman" pitchFamily="18" charset="0"/>
                <a:cs typeface="Times New Roman" pitchFamily="18" charset="0"/>
              </a:rPr>
              <a:t>Acts as sex or fertility factor (F factor) – bacterial conjugation</a:t>
            </a:r>
          </a:p>
          <a:p>
            <a:pPr marL="609600" indent="-609600" algn="just" eaLnBrk="1" hangingPunct="1">
              <a:buFontTx/>
              <a:buAutoNum type="arabicPeriod"/>
            </a:pPr>
            <a:r>
              <a:rPr lang="en-US" sz="2800">
                <a:latin typeface="Times New Roman" pitchFamily="18" charset="0"/>
                <a:cs typeface="Times New Roman" pitchFamily="18" charset="0"/>
              </a:rPr>
              <a:t>R Factor –  genes for the resistance to drugs such as chloramphenicol, neomycin, penicilin, streptomycin, sulphonamides and tetracyclines.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71438"/>
            <a:ext cx="8229600" cy="642937"/>
          </a:xfrm>
        </p:spPr>
        <p:txBody>
          <a:bodyPr/>
          <a:lstStyle/>
          <a:p>
            <a:pPr eaLnBrk="1" hangingPunct="1"/>
            <a:r>
              <a:rPr lang="en-US" sz="2400" b="1">
                <a:solidFill>
                  <a:srgbClr val="FF0000"/>
                </a:solidFill>
                <a:latin typeface="Times New Roman" pitchFamily="18" charset="0"/>
                <a:cs typeface="Times New Roman" pitchFamily="18" charset="0"/>
              </a:rPr>
              <a:t>Flagella and other structures</a:t>
            </a:r>
          </a:p>
        </p:txBody>
      </p:sp>
      <p:sp>
        <p:nvSpPr>
          <p:cNvPr id="30723" name="Rectangle 3"/>
          <p:cNvSpPr>
            <a:spLocks noGrp="1" noChangeArrowheads="1"/>
          </p:cNvSpPr>
          <p:nvPr>
            <p:ph type="body" idx="1"/>
          </p:nvPr>
        </p:nvSpPr>
        <p:spPr>
          <a:xfrm>
            <a:off x="142875" y="785813"/>
            <a:ext cx="8786813" cy="5857875"/>
          </a:xfrm>
        </p:spPr>
        <p:txBody>
          <a:bodyPr/>
          <a:lstStyle/>
          <a:p>
            <a:pPr eaLnBrk="1" hangingPunct="1">
              <a:lnSpc>
                <a:spcPct val="80000"/>
              </a:lnSpc>
            </a:pPr>
            <a:r>
              <a:rPr lang="en-US" sz="2400">
                <a:latin typeface="Times New Roman" pitchFamily="18" charset="0"/>
                <a:cs typeface="Times New Roman" pitchFamily="18" charset="0"/>
              </a:rPr>
              <a:t>Cellular locomotion. </a:t>
            </a:r>
          </a:p>
          <a:p>
            <a:pPr eaLnBrk="1" hangingPunct="1">
              <a:lnSpc>
                <a:spcPct val="80000"/>
              </a:lnSpc>
            </a:pPr>
            <a:endParaRPr lang="en-US" sz="2400">
              <a:latin typeface="Times New Roman" pitchFamily="18" charset="0"/>
              <a:cs typeface="Times New Roman" pitchFamily="18" charset="0"/>
            </a:endParaRPr>
          </a:p>
          <a:p>
            <a:pPr eaLnBrk="1" hangingPunct="1">
              <a:lnSpc>
                <a:spcPct val="80000"/>
              </a:lnSpc>
            </a:pPr>
            <a:r>
              <a:rPr lang="en-US" sz="2400">
                <a:latin typeface="Times New Roman" pitchFamily="18" charset="0"/>
                <a:cs typeface="Times New Roman" pitchFamily="18" charset="0"/>
              </a:rPr>
              <a:t>Simple in organisation (</a:t>
            </a:r>
            <a:r>
              <a:rPr lang="en-US" sz="2400" b="1" i="1">
                <a:latin typeface="Times New Roman" pitchFamily="18" charset="0"/>
                <a:cs typeface="Times New Roman" pitchFamily="18" charset="0"/>
              </a:rPr>
              <a:t>protein flagellin</a:t>
            </a:r>
            <a:r>
              <a:rPr lang="en-US" sz="2400">
                <a:latin typeface="Times New Roman" pitchFamily="18" charset="0"/>
                <a:cs typeface="Times New Roman" pitchFamily="18" charset="0"/>
              </a:rPr>
              <a:t>).</a:t>
            </a:r>
          </a:p>
          <a:p>
            <a:pPr eaLnBrk="1" hangingPunct="1">
              <a:lnSpc>
                <a:spcPct val="80000"/>
              </a:lnSpc>
            </a:pPr>
            <a:endParaRPr lang="en-US" sz="2400">
              <a:latin typeface="Times New Roman" pitchFamily="18" charset="0"/>
              <a:cs typeface="Times New Roman" pitchFamily="18" charset="0"/>
            </a:endParaRPr>
          </a:p>
          <a:p>
            <a:pPr eaLnBrk="1" hangingPunct="1">
              <a:lnSpc>
                <a:spcPct val="80000"/>
              </a:lnSpc>
            </a:pPr>
            <a:r>
              <a:rPr lang="en-US" sz="2400">
                <a:latin typeface="Times New Roman" pitchFamily="18" charset="0"/>
                <a:cs typeface="Times New Roman" pitchFamily="18" charset="0"/>
              </a:rPr>
              <a:t>Gram -ve  - non flagellar appendages – Fimbriae or Pilli, non-motile adhesive structure – mold, plants, animal cells.</a:t>
            </a:r>
          </a:p>
          <a:p>
            <a:pPr eaLnBrk="1" hangingPunct="1">
              <a:lnSpc>
                <a:spcPct val="80000"/>
              </a:lnSpc>
            </a:pPr>
            <a:endParaRPr lang="en-US" sz="2400">
              <a:latin typeface="Times New Roman" pitchFamily="18" charset="0"/>
              <a:cs typeface="Times New Roman" pitchFamily="18" charset="0"/>
            </a:endParaRPr>
          </a:p>
          <a:p>
            <a:pPr eaLnBrk="1" hangingPunct="1">
              <a:lnSpc>
                <a:spcPct val="80000"/>
              </a:lnSpc>
            </a:pPr>
            <a:r>
              <a:rPr lang="en-US" sz="2400">
                <a:latin typeface="Times New Roman" pitchFamily="18" charset="0"/>
                <a:cs typeface="Times New Roman" pitchFamily="18" charset="0"/>
              </a:rPr>
              <a:t>Are known to be coded by the genes of the plasmid.</a:t>
            </a:r>
          </a:p>
          <a:p>
            <a:pPr eaLnBrk="1" hangingPunct="1">
              <a:lnSpc>
                <a:spcPct val="80000"/>
              </a:lnSpc>
            </a:pPr>
            <a:endParaRPr lang="en-US" sz="2400">
              <a:latin typeface="Times New Roman" pitchFamily="18" charset="0"/>
              <a:cs typeface="Times New Roman" pitchFamily="18" charset="0"/>
            </a:endParaRPr>
          </a:p>
          <a:p>
            <a:pPr eaLnBrk="1" hangingPunct="1">
              <a:lnSpc>
                <a:spcPct val="80000"/>
              </a:lnSpc>
            </a:pPr>
            <a:r>
              <a:rPr lang="en-US" sz="2400">
                <a:latin typeface="Times New Roman" pitchFamily="18" charset="0"/>
                <a:cs typeface="Times New Roman" pitchFamily="18" charset="0"/>
              </a:rPr>
              <a:t>Gram +ve bacteria – tubular, pericellular and rigid appendages – </a:t>
            </a:r>
            <a:r>
              <a:rPr lang="en-US" sz="2400" b="1" i="1">
                <a:latin typeface="Times New Roman" pitchFamily="18" charset="0"/>
                <a:cs typeface="Times New Roman" pitchFamily="18" charset="0"/>
              </a:rPr>
              <a:t>protein spinin.</a:t>
            </a:r>
          </a:p>
          <a:p>
            <a:pPr eaLnBrk="1" hangingPunct="1">
              <a:lnSpc>
                <a:spcPct val="80000"/>
              </a:lnSpc>
              <a:buFont typeface="Arial" charset="0"/>
              <a:buNone/>
            </a:pPr>
            <a:endParaRPr lang="en-US" sz="2400">
              <a:latin typeface="Times New Roman" pitchFamily="18" charset="0"/>
              <a:cs typeface="Times New Roman" pitchFamily="18" charset="0"/>
            </a:endParaRPr>
          </a:p>
          <a:p>
            <a:pPr eaLnBrk="1" hangingPunct="1">
              <a:lnSpc>
                <a:spcPct val="80000"/>
              </a:lnSpc>
            </a:pPr>
            <a:r>
              <a:rPr lang="en-US" sz="2400">
                <a:latin typeface="Times New Roman" pitchFamily="18" charset="0"/>
                <a:cs typeface="Times New Roman" pitchFamily="18" charset="0"/>
              </a:rPr>
              <a:t>Helps the bacterial cells to tolerate environmental conditions (salinity, pH, temp., etc.)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thumb_E_COLI1"/>
          <p:cNvPicPr>
            <a:picLocks noChangeAspect="1" noChangeArrowheads="1"/>
          </p:cNvPicPr>
          <p:nvPr/>
        </p:nvPicPr>
        <p:blipFill>
          <a:blip r:embed="rId2"/>
          <a:srcRect l="2597" r="2597"/>
          <a:stretch>
            <a:fillRect/>
          </a:stretch>
        </p:blipFill>
        <p:spPr bwMode="auto">
          <a:xfrm>
            <a:off x="0" y="727075"/>
            <a:ext cx="5562600" cy="3997325"/>
          </a:xfrm>
          <a:prstGeom prst="rect">
            <a:avLst/>
          </a:prstGeom>
          <a:noFill/>
          <a:ln w="9525">
            <a:noFill/>
            <a:miter lim="800000"/>
            <a:headEnd/>
            <a:tailEnd/>
          </a:ln>
        </p:spPr>
      </p:pic>
      <p:sp>
        <p:nvSpPr>
          <p:cNvPr id="31747" name="Text Box 6"/>
          <p:cNvSpPr txBox="1">
            <a:spLocks noChangeArrowheads="1"/>
          </p:cNvSpPr>
          <p:nvPr/>
        </p:nvSpPr>
        <p:spPr bwMode="auto">
          <a:xfrm>
            <a:off x="1752600" y="228600"/>
            <a:ext cx="2819400" cy="457200"/>
          </a:xfrm>
          <a:prstGeom prst="rect">
            <a:avLst/>
          </a:prstGeom>
          <a:noFill/>
          <a:ln w="9525">
            <a:noFill/>
            <a:miter lim="800000"/>
            <a:headEnd/>
            <a:tailEnd/>
          </a:ln>
        </p:spPr>
        <p:txBody>
          <a:bodyPr>
            <a:spAutoFit/>
          </a:bodyPr>
          <a:lstStyle/>
          <a:p>
            <a:pPr>
              <a:spcBef>
                <a:spcPct val="50000"/>
              </a:spcBef>
            </a:pPr>
            <a:r>
              <a:rPr lang="en-US" sz="2400" b="1" i="1" dirty="0">
                <a:latin typeface="Calibri" pitchFamily="34" charset="0"/>
              </a:rPr>
              <a:t>E. coli</a:t>
            </a:r>
          </a:p>
        </p:txBody>
      </p:sp>
      <p:sp>
        <p:nvSpPr>
          <p:cNvPr id="31748" name="Text Box 7"/>
          <p:cNvSpPr txBox="1">
            <a:spLocks noChangeArrowheads="1"/>
          </p:cNvSpPr>
          <p:nvPr/>
        </p:nvSpPr>
        <p:spPr bwMode="auto">
          <a:xfrm>
            <a:off x="214313" y="4930775"/>
            <a:ext cx="8643937" cy="400110"/>
          </a:xfrm>
          <a:prstGeom prst="rect">
            <a:avLst/>
          </a:prstGeom>
          <a:noFill/>
          <a:ln w="9525">
            <a:noFill/>
            <a:miter lim="800000"/>
            <a:headEnd/>
            <a:tailEnd/>
          </a:ln>
        </p:spPr>
        <p:txBody>
          <a:bodyPr>
            <a:spAutoFit/>
          </a:bodyPr>
          <a:lstStyle/>
          <a:p>
            <a:pPr algn="just">
              <a:buFontTx/>
              <a:buChar char="•"/>
            </a:pPr>
            <a:r>
              <a:rPr lang="en-US" sz="2000" dirty="0">
                <a:latin typeface="Times New Roman" pitchFamily="18" charset="0"/>
                <a:cs typeface="Times New Roman" pitchFamily="18" charset="0"/>
              </a:rPr>
              <a:t>   </a:t>
            </a:r>
            <a:endParaRPr lang="en-US" sz="2000" b="1" dirty="0">
              <a:latin typeface="Calibri" pitchFamily="34" charset="0"/>
            </a:endParaRPr>
          </a:p>
        </p:txBody>
      </p:sp>
      <p:sp>
        <p:nvSpPr>
          <p:cNvPr id="7" name="Rectangle 6"/>
          <p:cNvSpPr/>
          <p:nvPr/>
        </p:nvSpPr>
        <p:spPr>
          <a:xfrm>
            <a:off x="5029200" y="228600"/>
            <a:ext cx="3962400" cy="2677656"/>
          </a:xfrm>
          <a:prstGeom prst="rect">
            <a:avLst/>
          </a:prstGeom>
        </p:spPr>
        <p:txBody>
          <a:bodyPr wrap="square">
            <a:spAutoFit/>
          </a:bodyPr>
          <a:lstStyle/>
          <a:p>
            <a:pPr algn="just">
              <a:buFontTx/>
              <a:buChar char="•"/>
            </a:pPr>
            <a:r>
              <a:rPr lang="en-US" sz="2400" b="1" dirty="0">
                <a:latin typeface="Times New Roman" pitchFamily="18" charset="0"/>
                <a:cs typeface="Times New Roman" pitchFamily="18" charset="0"/>
              </a:rPr>
              <a:t>Gram –</a:t>
            </a:r>
            <a:r>
              <a:rPr lang="en-US" sz="2400" b="1" dirty="0" err="1">
                <a:latin typeface="Times New Roman" pitchFamily="18" charset="0"/>
                <a:cs typeface="Times New Roman" pitchFamily="18" charset="0"/>
              </a:rPr>
              <a:t>ve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monotrichous</a:t>
            </a:r>
            <a:r>
              <a:rPr lang="en-US" sz="2400" b="1" dirty="0">
                <a:latin typeface="Times New Roman" pitchFamily="18" charset="0"/>
                <a:cs typeface="Times New Roman" pitchFamily="18" charset="0"/>
              </a:rPr>
              <a:t>, symbiotic bacillus of colon of   human beings and     other vertebrates.</a:t>
            </a:r>
          </a:p>
          <a:p>
            <a:pPr algn="just">
              <a:buFontTx/>
              <a:buChar cha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Heterotropic</a:t>
            </a:r>
            <a:r>
              <a:rPr lang="en-US" sz="2400" b="1" dirty="0">
                <a:latin typeface="Times New Roman" pitchFamily="18" charset="0"/>
                <a:cs typeface="Times New Roman" pitchFamily="18" charset="0"/>
              </a:rPr>
              <a:t>, nonpathogenic.</a:t>
            </a:r>
          </a:p>
          <a:p>
            <a:pPr algn="just">
              <a:buFontTx/>
              <a:buChar char="•"/>
            </a:pPr>
            <a:r>
              <a:rPr lang="en-US" sz="2400" b="1" dirty="0">
                <a:latin typeface="Times New Roman" pitchFamily="18" charset="0"/>
                <a:cs typeface="Times New Roman" pitchFamily="18" charset="0"/>
              </a:rPr>
              <a:t>   2 </a:t>
            </a:r>
            <a:r>
              <a:rPr lang="el-GR" sz="2400" b="1" dirty="0">
                <a:latin typeface="Times New Roman" pitchFamily="18" charset="0"/>
                <a:cs typeface="Times New Roman" pitchFamily="18" charset="0"/>
              </a:rPr>
              <a:t>μ</a:t>
            </a:r>
            <a:r>
              <a:rPr lang="en-US" sz="2400" b="1" dirty="0">
                <a:latin typeface="Times New Roman" pitchFamily="18" charset="0"/>
                <a:cs typeface="Times New Roman" pitchFamily="18" charset="0"/>
              </a:rPr>
              <a:t>m long and 1 </a:t>
            </a:r>
            <a:r>
              <a:rPr lang="el-GR" sz="2400" b="1" dirty="0">
                <a:latin typeface="Times New Roman" pitchFamily="18" charset="0"/>
                <a:cs typeface="Times New Roman" pitchFamily="18" charset="0"/>
              </a:rPr>
              <a:t>μ</a:t>
            </a:r>
            <a:r>
              <a:rPr lang="en-US" sz="2400" b="1" dirty="0">
                <a:latin typeface="Times New Roman" pitchFamily="18" charset="0"/>
                <a:cs typeface="Times New Roman" pitchFamily="18" charset="0"/>
              </a:rPr>
              <a:t>m wide.</a:t>
            </a:r>
            <a:endParaRPr lang="el-GR" sz="2400" b="1"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CyanoCell"/>
          <p:cNvPicPr>
            <a:picLocks noChangeAspect="1" noChangeArrowheads="1"/>
          </p:cNvPicPr>
          <p:nvPr/>
        </p:nvPicPr>
        <p:blipFill>
          <a:blip r:embed="rId2"/>
          <a:srcRect/>
          <a:stretch>
            <a:fillRect/>
          </a:stretch>
        </p:blipFill>
        <p:spPr bwMode="auto">
          <a:xfrm>
            <a:off x="152400" y="685800"/>
            <a:ext cx="4800600" cy="2563178"/>
          </a:xfrm>
          <a:prstGeom prst="rect">
            <a:avLst/>
          </a:prstGeom>
          <a:noFill/>
          <a:ln w="9525">
            <a:noFill/>
            <a:miter lim="800000"/>
            <a:headEnd/>
            <a:tailEnd/>
          </a:ln>
        </p:spPr>
      </p:pic>
      <p:sp>
        <p:nvSpPr>
          <p:cNvPr id="32771" name="Text Box 6"/>
          <p:cNvSpPr txBox="1">
            <a:spLocks noChangeArrowheads="1"/>
          </p:cNvSpPr>
          <p:nvPr/>
        </p:nvSpPr>
        <p:spPr bwMode="auto">
          <a:xfrm>
            <a:off x="71438" y="3352800"/>
            <a:ext cx="8686800" cy="3170099"/>
          </a:xfrm>
          <a:prstGeom prst="rect">
            <a:avLst/>
          </a:prstGeom>
          <a:noFill/>
          <a:ln w="9525">
            <a:noFill/>
            <a:miter lim="800000"/>
            <a:headEnd/>
            <a:tailEnd/>
          </a:ln>
        </p:spPr>
        <p:txBody>
          <a:bodyPr>
            <a:spAutoFit/>
          </a:bodyPr>
          <a:lstStyle/>
          <a:p>
            <a:pPr algn="just">
              <a:buFontTx/>
              <a:buChar char="•"/>
            </a:pPr>
            <a:r>
              <a:rPr lang="en-US" sz="2000" dirty="0">
                <a:latin typeface="Times New Roman" pitchFamily="18" charset="0"/>
                <a:cs typeface="Times New Roman" pitchFamily="18" charset="0"/>
              </a:rPr>
              <a:t>  Circular DNA, no chromosomes, no </a:t>
            </a:r>
            <a:r>
              <a:rPr lang="en-US" sz="2000" dirty="0" err="1">
                <a:latin typeface="Times New Roman" pitchFamily="18" charset="0"/>
                <a:cs typeface="Times New Roman" pitchFamily="18" charset="0"/>
              </a:rPr>
              <a:t>histone</a:t>
            </a:r>
            <a:r>
              <a:rPr lang="en-US" sz="2000" dirty="0">
                <a:latin typeface="Times New Roman" pitchFamily="18" charset="0"/>
                <a:cs typeface="Times New Roman" pitchFamily="18" charset="0"/>
              </a:rPr>
              <a:t> protein,70S </a:t>
            </a:r>
            <a:r>
              <a:rPr lang="en-US" sz="2000" dirty="0" err="1">
                <a:latin typeface="Times New Roman" pitchFamily="18" charset="0"/>
                <a:cs typeface="Times New Roman" pitchFamily="18" charset="0"/>
              </a:rPr>
              <a:t>ribosomes</a:t>
            </a:r>
            <a:endParaRPr lang="en-US" sz="2000" dirty="0">
              <a:latin typeface="Times New Roman" pitchFamily="18" charset="0"/>
              <a:cs typeface="Times New Roman" pitchFamily="18" charset="0"/>
            </a:endParaRPr>
          </a:p>
          <a:p>
            <a:pPr algn="just">
              <a:buFontTx/>
              <a:buChar char="•"/>
            </a:pPr>
            <a:r>
              <a:rPr lang="en-US" sz="2000" dirty="0">
                <a:latin typeface="Times New Roman" pitchFamily="18" charset="0"/>
                <a:cs typeface="Times New Roman" pitchFamily="18" charset="0"/>
              </a:rPr>
              <a:t>   Pigments: </a:t>
            </a:r>
            <a:r>
              <a:rPr lang="en-US" sz="2000" dirty="0" err="1">
                <a:latin typeface="Times New Roman" pitchFamily="18" charset="0"/>
                <a:cs typeface="Times New Roman" pitchFamily="18" charset="0"/>
              </a:rPr>
              <a:t>Chlrophyl.a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phycobilins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carotenoids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Chl.b</a:t>
            </a:r>
            <a:r>
              <a:rPr lang="en-US" sz="2000" dirty="0">
                <a:latin typeface="Times New Roman" pitchFamily="18" charset="0"/>
                <a:cs typeface="Times New Roman" pitchFamily="18" charset="0"/>
              </a:rPr>
              <a:t>) </a:t>
            </a:r>
          </a:p>
          <a:p>
            <a:pPr algn="just">
              <a:buFontTx/>
              <a:buChar char="•"/>
            </a:pPr>
            <a:r>
              <a:rPr lang="en-US" sz="2000" dirty="0">
                <a:latin typeface="Times New Roman" pitchFamily="18" charset="0"/>
                <a:cs typeface="Times New Roman" pitchFamily="18" charset="0"/>
              </a:rPr>
              <a:t>   As true Bacteria, </a:t>
            </a:r>
            <a:r>
              <a:rPr lang="en-US" sz="2000" dirty="0" err="1">
                <a:latin typeface="Times New Roman" pitchFamily="18" charset="0"/>
                <a:cs typeface="Times New Roman" pitchFamily="18" charset="0"/>
              </a:rPr>
              <a:t>cyanobacteria</a:t>
            </a:r>
            <a:r>
              <a:rPr lang="en-US" sz="2000" dirty="0">
                <a:latin typeface="Times New Roman" pitchFamily="18" charset="0"/>
                <a:cs typeface="Times New Roman" pitchFamily="18" charset="0"/>
              </a:rPr>
              <a:t> contain </a:t>
            </a:r>
            <a:r>
              <a:rPr lang="en-US" sz="2000" dirty="0" err="1">
                <a:latin typeface="Times New Roman" pitchFamily="18" charset="0"/>
                <a:cs typeface="Times New Roman" pitchFamily="18" charset="0"/>
              </a:rPr>
              <a:t>peptidoglycan</a:t>
            </a:r>
            <a:r>
              <a:rPr lang="en-US" sz="2000" dirty="0">
                <a:latin typeface="Times New Roman" pitchFamily="18" charset="0"/>
                <a:cs typeface="Times New Roman" pitchFamily="18" charset="0"/>
              </a:rPr>
              <a:t> or </a:t>
            </a:r>
            <a:r>
              <a:rPr lang="en-US" sz="2000" dirty="0" err="1">
                <a:latin typeface="Times New Roman" pitchFamily="18" charset="0"/>
                <a:cs typeface="Times New Roman" pitchFamily="18" charset="0"/>
              </a:rPr>
              <a:t>mure</a:t>
            </a:r>
            <a:r>
              <a:rPr lang="en-US" sz="2000" dirty="0">
                <a:latin typeface="Times New Roman" pitchFamily="18" charset="0"/>
                <a:cs typeface="Times New Roman" pitchFamily="18" charset="0"/>
              </a:rPr>
              <a:t> in in their cell walls; cell      walls are gram-negative </a:t>
            </a:r>
          </a:p>
          <a:p>
            <a:pPr algn="just">
              <a:buFontTx/>
              <a:buChar char="•"/>
            </a:pPr>
            <a:r>
              <a:rPr lang="en-US" sz="2000" dirty="0">
                <a:latin typeface="Times New Roman" pitchFamily="18" charset="0"/>
                <a:cs typeface="Times New Roman" pitchFamily="18" charset="0"/>
              </a:rPr>
              <a:t>  They lack flagella, Unicellular, colonies, filaments </a:t>
            </a:r>
          </a:p>
          <a:p>
            <a:pPr algn="just">
              <a:buFontTx/>
              <a:buChar cha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Trichomes</a:t>
            </a:r>
            <a:r>
              <a:rPr lang="en-US" sz="2000" dirty="0">
                <a:latin typeface="Times New Roman" pitchFamily="18" charset="0"/>
                <a:cs typeface="Times New Roman" pitchFamily="18" charset="0"/>
              </a:rPr>
              <a:t> are individual cell filaments (sharing cell walls) inside a mucilage sheath </a:t>
            </a:r>
          </a:p>
          <a:p>
            <a:pPr algn="just">
              <a:buFontTx/>
              <a:buChar char="•"/>
            </a:pPr>
            <a:r>
              <a:rPr lang="en-US" sz="2000" dirty="0">
                <a:latin typeface="Times New Roman" pitchFamily="18" charset="0"/>
                <a:cs typeface="Times New Roman" pitchFamily="18" charset="0"/>
              </a:rPr>
              <a:t>  Being earliest oxygenic </a:t>
            </a:r>
            <a:r>
              <a:rPr lang="en-US" sz="2000" dirty="0" err="1">
                <a:latin typeface="Times New Roman" pitchFamily="18" charset="0"/>
                <a:cs typeface="Times New Roman" pitchFamily="18" charset="0"/>
              </a:rPr>
              <a:t>photosynthesizers</a:t>
            </a:r>
            <a:r>
              <a:rPr lang="en-US" sz="2000" dirty="0">
                <a:latin typeface="Times New Roman" pitchFamily="18" charset="0"/>
                <a:cs typeface="Times New Roman" pitchFamily="18" charset="0"/>
              </a:rPr>
              <a:t> of earth – made early earth’s atmosphere aerobic providing the conditions favorable for the evolution of aerobic bacteria and eukaryotes.</a:t>
            </a:r>
          </a:p>
        </p:txBody>
      </p:sp>
      <p:sp>
        <p:nvSpPr>
          <p:cNvPr id="32772" name="Text Box 7"/>
          <p:cNvSpPr txBox="1">
            <a:spLocks noChangeArrowheads="1"/>
          </p:cNvSpPr>
          <p:nvPr/>
        </p:nvSpPr>
        <p:spPr bwMode="auto">
          <a:xfrm>
            <a:off x="2514600" y="152400"/>
            <a:ext cx="5181600" cy="457200"/>
          </a:xfrm>
          <a:prstGeom prst="rect">
            <a:avLst/>
          </a:prstGeom>
          <a:noFill/>
          <a:ln w="9525">
            <a:noFill/>
            <a:miter lim="800000"/>
            <a:headEnd/>
            <a:tailEnd/>
          </a:ln>
        </p:spPr>
        <p:txBody>
          <a:bodyPr>
            <a:spAutoFit/>
          </a:bodyPr>
          <a:lstStyle/>
          <a:p>
            <a:pPr>
              <a:spcBef>
                <a:spcPct val="50000"/>
              </a:spcBef>
            </a:pPr>
            <a:r>
              <a:rPr lang="en-US" sz="2400" b="1">
                <a:latin typeface="Calibri" pitchFamily="34" charset="0"/>
              </a:rPr>
              <a:t>Cyanobacteria \ Blue green algae</a:t>
            </a:r>
          </a:p>
        </p:txBody>
      </p:sp>
      <p:sp>
        <p:nvSpPr>
          <p:cNvPr id="5" name="TextBox 4"/>
          <p:cNvSpPr txBox="1"/>
          <p:nvPr/>
        </p:nvSpPr>
        <p:spPr>
          <a:xfrm>
            <a:off x="5334000" y="685800"/>
            <a:ext cx="3657600" cy="2677656"/>
          </a:xfrm>
          <a:prstGeom prst="rect">
            <a:avLst/>
          </a:prstGeom>
          <a:noFill/>
        </p:spPr>
        <p:txBody>
          <a:bodyPr wrap="square" rtlCol="0">
            <a:spAutoFit/>
          </a:bodyPr>
          <a:lstStyle/>
          <a:p>
            <a:pPr marL="0" lvl="8" algn="just" fontAlgn="base">
              <a:spcBef>
                <a:spcPct val="0"/>
              </a:spcBef>
              <a:spcAft>
                <a:spcPct val="0"/>
              </a:spcAft>
            </a:pPr>
            <a:r>
              <a:rPr lang="en-US" sz="2400" dirty="0">
                <a:solidFill>
                  <a:srgbClr val="FF0000"/>
                </a:solidFill>
                <a:latin typeface="Times New Roman" pitchFamily="18" charset="0"/>
                <a:cs typeface="Times New Roman" pitchFamily="18" charset="0"/>
              </a:rPr>
              <a:t>CPG-  It is  a form of  linear sequence of  cytosine and guanine separated by a single phosphate. They are present where there is more transcription rate</a:t>
            </a:r>
          </a:p>
          <a:p>
            <a:pPr algn="just"/>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2" name="Group 124"/>
          <p:cNvGraphicFramePr>
            <a:graphicFrameLocks noGrp="1"/>
          </p:cNvGraphicFramePr>
          <p:nvPr>
            <p:ph sz="half" idx="1"/>
          </p:nvPr>
        </p:nvGraphicFramePr>
        <p:xfrm>
          <a:off x="228600" y="228600"/>
          <a:ext cx="8686800" cy="6248402"/>
        </p:xfrm>
        <a:graphic>
          <a:graphicData uri="http://schemas.openxmlformats.org/drawingml/2006/table">
            <a:tbl>
              <a:tblPr/>
              <a:tblGrid>
                <a:gridCol w="1905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9620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Characters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0070C0"/>
                          </a:solidFill>
                          <a:effectLst/>
                          <a:latin typeface="Times New Roman" pitchFamily="18" charset="0"/>
                          <a:cs typeface="Times New Roman" pitchFamily="18" charset="0"/>
                        </a:rPr>
                        <a:t>Prokaryotes</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0070C0"/>
                          </a:solidFill>
                          <a:effectLst/>
                          <a:latin typeface="Times New Roman" pitchFamily="18" charset="0"/>
                          <a:cs typeface="Times New Roman" pitchFamily="18" charset="0"/>
                        </a:rPr>
                        <a:t>E.g. Bacteria, Blue green algae and </a:t>
                      </a:r>
                      <a:r>
                        <a:rPr kumimoji="0" lang="en-US" sz="1600" b="1" i="0" u="none" strike="noStrike" cap="none" normalizeH="0" baseline="0" dirty="0" err="1">
                          <a:ln>
                            <a:noFill/>
                          </a:ln>
                          <a:solidFill>
                            <a:srgbClr val="0070C0"/>
                          </a:solidFill>
                          <a:effectLst/>
                          <a:latin typeface="Times New Roman" pitchFamily="18" charset="0"/>
                          <a:cs typeface="Times New Roman" pitchFamily="18" charset="0"/>
                        </a:rPr>
                        <a:t>mycoplasms</a:t>
                      </a:r>
                      <a:endParaRPr kumimoji="0" lang="en-US" sz="1600" b="1" i="0" u="none" strike="noStrike" cap="none" normalizeH="0" baseline="0" dirty="0">
                        <a:ln>
                          <a:noFill/>
                        </a:ln>
                        <a:solidFill>
                          <a:srgbClr val="0070C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Eukaryotes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E.g. Protozoa, other algae, </a:t>
                      </a:r>
                      <a:r>
                        <a:rPr kumimoji="0" lang="en-US" sz="1600" b="1" i="0" u="none" strike="noStrike" cap="none" normalizeH="0" baseline="0" dirty="0" err="1">
                          <a:ln>
                            <a:noFill/>
                          </a:ln>
                          <a:solidFill>
                            <a:srgbClr val="FF0000"/>
                          </a:solidFill>
                          <a:effectLst/>
                          <a:latin typeface="Times New Roman" pitchFamily="18" charset="0"/>
                          <a:cs typeface="Times New Roman" pitchFamily="18" charset="0"/>
                        </a:rPr>
                        <a:t>metaphytes</a:t>
                      </a: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 and </a:t>
                      </a:r>
                      <a:r>
                        <a:rPr kumimoji="0" lang="en-US" sz="1600" b="1" i="0" u="none" strike="noStrike" cap="none" normalizeH="0" baseline="0" dirty="0" err="1">
                          <a:ln>
                            <a:noFill/>
                          </a:ln>
                          <a:solidFill>
                            <a:srgbClr val="FF0000"/>
                          </a:solidFill>
                          <a:effectLst/>
                          <a:latin typeface="Times New Roman" pitchFamily="18" charset="0"/>
                          <a:cs typeface="Times New Roman" pitchFamily="18" charset="0"/>
                        </a:rPr>
                        <a:t>metazoa</a:t>
                      </a:r>
                      <a:endParaRPr kumimoji="0" lang="en-US" sz="16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Nuclear Envelope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0070C0"/>
                          </a:solidFill>
                          <a:effectLst/>
                          <a:latin typeface="Times New Roman" pitchFamily="18" charset="0"/>
                          <a:cs typeface="Times New Roman" pitchFamily="18" charset="0"/>
                        </a:rPr>
                        <a:t>Absent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DNA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0070C0"/>
                          </a:solidFill>
                          <a:effectLst/>
                          <a:latin typeface="Times New Roman" pitchFamily="18" charset="0"/>
                          <a:cs typeface="Times New Roman" pitchFamily="18" charset="0"/>
                        </a:rPr>
                        <a:t>Naked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Combined with Proteins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Chromosomes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0070C0"/>
                          </a:solidFill>
                          <a:effectLst/>
                          <a:latin typeface="Times New Roman" pitchFamily="18" charset="0"/>
                          <a:cs typeface="Times New Roman" pitchFamily="18" charset="0"/>
                        </a:rPr>
                        <a:t>Single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Multiple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Nucleolus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0070C0"/>
                          </a:solidFill>
                          <a:effectLst/>
                          <a:latin typeface="Times New Roman" pitchFamily="18" charset="0"/>
                          <a:cs typeface="Times New Roman" pitchFamily="18" charset="0"/>
                        </a:rPr>
                        <a:t>Absent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22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Division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0070C0"/>
                          </a:solidFill>
                          <a:effectLst/>
                          <a:latin typeface="Times New Roman" pitchFamily="18" charset="0"/>
                          <a:cs typeface="Times New Roman" pitchFamily="18" charset="0"/>
                        </a:rPr>
                        <a:t>Amitosis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Mitosis or meiosis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Ribosomes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0070C0"/>
                          </a:solidFill>
                          <a:effectLst/>
                          <a:latin typeface="Times New Roman" pitchFamily="18" charset="0"/>
                          <a:cs typeface="Times New Roman" pitchFamily="18" charset="0"/>
                        </a:rPr>
                        <a:t>70s (50s+30s)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80s (60s+40s)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06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err="1">
                          <a:ln>
                            <a:noFill/>
                          </a:ln>
                          <a:solidFill>
                            <a:schemeClr val="tx1"/>
                          </a:solidFill>
                          <a:effectLst/>
                          <a:latin typeface="Times New Roman" pitchFamily="18" charset="0"/>
                          <a:cs typeface="Times New Roman" pitchFamily="18" charset="0"/>
                        </a:rPr>
                        <a:t>Endomembranes</a:t>
                      </a: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0070C0"/>
                          </a:solidFill>
                          <a:effectLst/>
                          <a:latin typeface="Times New Roman" pitchFamily="18" charset="0"/>
                          <a:cs typeface="Times New Roman" pitchFamily="18" charset="0"/>
                        </a:rPr>
                        <a:t>Absent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Mitochondria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0070C0"/>
                          </a:solidFill>
                          <a:effectLst/>
                          <a:latin typeface="Times New Roman" pitchFamily="18" charset="0"/>
                          <a:cs typeface="Times New Roman" pitchFamily="18" charset="0"/>
                        </a:rPr>
                        <a:t>Respiratory and </a:t>
                      </a:r>
                      <a:r>
                        <a:rPr kumimoji="0" lang="en-US" sz="1600" b="1" i="0" u="none" strike="noStrike" cap="none" normalizeH="0" baseline="0">
                          <a:ln>
                            <a:noFill/>
                          </a:ln>
                          <a:solidFill>
                            <a:srgbClr val="0070C0"/>
                          </a:solidFill>
                          <a:effectLst/>
                          <a:latin typeface="Times New Roman" pitchFamily="18" charset="0"/>
                          <a:cs typeface="Times New Roman" pitchFamily="18" charset="0"/>
                        </a:rPr>
                        <a:t>Photosynthetic enzymes</a:t>
                      </a:r>
                      <a:endParaRPr kumimoji="0" lang="en-US" sz="1600" b="1" i="0" u="none" strike="noStrike" cap="none" normalizeH="0" baseline="0" dirty="0">
                        <a:ln>
                          <a:noFill/>
                        </a:ln>
                        <a:solidFill>
                          <a:srgbClr val="0070C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91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Chloroplast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0070C0"/>
                          </a:solidFill>
                          <a:effectLst/>
                          <a:latin typeface="Times New Roman" pitchFamily="18" charset="0"/>
                          <a:cs typeface="Times New Roman" pitchFamily="18" charset="0"/>
                        </a:rPr>
                        <a:t>Absent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Present </a:t>
                      </a:r>
                      <a:r>
                        <a:rPr kumimoji="0" lang="en-US" sz="1600" b="1" i="0" u="none" strike="noStrike" cap="none" normalizeH="0" baseline="0">
                          <a:ln>
                            <a:noFill/>
                          </a:ln>
                          <a:solidFill>
                            <a:srgbClr val="FF0000"/>
                          </a:solidFill>
                          <a:effectLst/>
                          <a:latin typeface="Times New Roman" pitchFamily="18" charset="0"/>
                          <a:cs typeface="Times New Roman" pitchFamily="18" charset="0"/>
                        </a:rPr>
                        <a:t>in Plant </a:t>
                      </a: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cells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91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Cell wall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0070C0"/>
                          </a:solidFill>
                          <a:effectLst/>
                          <a:latin typeface="Times New Roman" pitchFamily="18" charset="0"/>
                          <a:cs typeface="Times New Roman" pitchFamily="18" charset="0"/>
                        </a:rPr>
                        <a:t>Non cellulosic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Cellulosic, only in plants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err="1">
                          <a:ln>
                            <a:noFill/>
                          </a:ln>
                          <a:solidFill>
                            <a:schemeClr val="tx1"/>
                          </a:solidFill>
                          <a:effectLst/>
                          <a:latin typeface="Times New Roman" pitchFamily="18" charset="0"/>
                          <a:cs typeface="Times New Roman" pitchFamily="18" charset="0"/>
                        </a:rPr>
                        <a:t>Exocytosis</a:t>
                      </a:r>
                      <a:r>
                        <a:rPr kumimoji="0" lang="en-US" sz="1600" b="1" i="0" u="none" strike="noStrike" cap="none" normalizeH="0" baseline="0" dirty="0">
                          <a:ln>
                            <a:noFill/>
                          </a:ln>
                          <a:solidFill>
                            <a:schemeClr val="tx1"/>
                          </a:solidFill>
                          <a:effectLst/>
                          <a:latin typeface="Times New Roman" pitchFamily="18" charset="0"/>
                          <a:cs typeface="Times New Roman" pitchFamily="18" charset="0"/>
                        </a:rPr>
                        <a:t> and </a:t>
                      </a:r>
                      <a:r>
                        <a:rPr kumimoji="0" lang="en-US" sz="1600" b="1" i="0" u="none" strike="noStrike" cap="none" normalizeH="0" baseline="0" dirty="0" err="1">
                          <a:ln>
                            <a:noFill/>
                          </a:ln>
                          <a:solidFill>
                            <a:schemeClr val="tx1"/>
                          </a:solidFill>
                          <a:effectLst/>
                          <a:latin typeface="Times New Roman" pitchFamily="18" charset="0"/>
                          <a:cs typeface="Times New Roman" pitchFamily="18" charset="0"/>
                        </a:rPr>
                        <a:t>Endocytosis</a:t>
                      </a: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0070C0"/>
                          </a:solidFill>
                          <a:effectLst/>
                          <a:latin typeface="Times New Roman" pitchFamily="18" charset="0"/>
                          <a:cs typeface="Times New Roman" pitchFamily="18" charset="0"/>
                        </a:rPr>
                        <a:t>Absent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24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Locomotion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0070C0"/>
                          </a:solidFill>
                          <a:effectLst/>
                          <a:latin typeface="Times New Roman" pitchFamily="18" charset="0"/>
                          <a:cs typeface="Times New Roman" pitchFamily="18" charset="0"/>
                        </a:rPr>
                        <a:t>Single, Fibril, Flagellum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rgbClr val="FF0000"/>
                          </a:solidFill>
                          <a:effectLst/>
                          <a:latin typeface="Times New Roman" pitchFamily="18" charset="0"/>
                          <a:cs typeface="Times New Roman" pitchFamily="18" charset="0"/>
                        </a:rPr>
                        <a:t>Cilia and Flagella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563562"/>
          </a:xfrm>
        </p:spPr>
        <p:txBody>
          <a:bodyPr rtlCol="0">
            <a:normAutofit fontScale="90000"/>
          </a:bodyPr>
          <a:lstStyle/>
          <a:p>
            <a:pPr eaLnBrk="1" fontAlgn="auto" hangingPunct="1">
              <a:spcAft>
                <a:spcPts val="0"/>
              </a:spcAft>
              <a:defRPr/>
            </a:pPr>
            <a:r>
              <a:rPr lang="en-US" sz="3200" b="1">
                <a:latin typeface="Times New Roman" pitchFamily="18" charset="0"/>
                <a:cs typeface="Times New Roman" pitchFamily="18" charset="0"/>
              </a:rPr>
              <a:t>VIRUSES</a:t>
            </a:r>
          </a:p>
        </p:txBody>
      </p:sp>
      <p:sp>
        <p:nvSpPr>
          <p:cNvPr id="33795" name="Rectangle 3"/>
          <p:cNvSpPr>
            <a:spLocks noGrp="1" noChangeArrowheads="1"/>
          </p:cNvSpPr>
          <p:nvPr>
            <p:ph type="body" idx="1"/>
          </p:nvPr>
        </p:nvSpPr>
        <p:spPr>
          <a:xfrm>
            <a:off x="152400" y="838200"/>
            <a:ext cx="8991600" cy="5791200"/>
          </a:xfrm>
        </p:spPr>
        <p:txBody>
          <a:bodyPr/>
          <a:lstStyle/>
          <a:p>
            <a:pPr algn="just" eaLnBrk="1" hangingPunct="1">
              <a:lnSpc>
                <a:spcPct val="80000"/>
              </a:lnSpc>
            </a:pPr>
            <a:r>
              <a:rPr lang="en-US" sz="2600" dirty="0">
                <a:latin typeface="Times New Roman" pitchFamily="18" charset="0"/>
                <a:cs typeface="Times New Roman" pitchFamily="18" charset="0"/>
              </a:rPr>
              <a:t>Occupy a unique space between the </a:t>
            </a:r>
            <a:r>
              <a:rPr lang="en-US" sz="2600" b="1" dirty="0">
                <a:latin typeface="Times New Roman" pitchFamily="18" charset="0"/>
                <a:cs typeface="Times New Roman" pitchFamily="18" charset="0"/>
              </a:rPr>
              <a:t>living and nonliving worlds </a:t>
            </a:r>
            <a:r>
              <a:rPr lang="en-US" sz="2600" dirty="0">
                <a:latin typeface="Times New Roman" pitchFamily="18" charset="0"/>
                <a:cs typeface="Times New Roman" pitchFamily="18" charset="0"/>
              </a:rPr>
              <a:t>– they are made of the same molecules as living cells; On the other hand they are incapable of independent existence, being completely dependent on a host cell to reproduce.</a:t>
            </a:r>
          </a:p>
          <a:p>
            <a:pPr algn="just" eaLnBrk="1" hangingPunct="1">
              <a:lnSpc>
                <a:spcPct val="80000"/>
              </a:lnSpc>
            </a:pPr>
            <a:r>
              <a:rPr lang="en-US" sz="2600" dirty="0">
                <a:latin typeface="Times New Roman" pitchFamily="18" charset="0"/>
                <a:cs typeface="Times New Roman" pitchFamily="18" charset="0"/>
              </a:rPr>
              <a:t> Almost all living organisms have viruses that infect them. </a:t>
            </a:r>
          </a:p>
          <a:p>
            <a:pPr algn="just" eaLnBrk="1" hangingPunct="1">
              <a:lnSpc>
                <a:spcPct val="80000"/>
              </a:lnSpc>
            </a:pPr>
            <a:r>
              <a:rPr lang="en-US" sz="2600" dirty="0">
                <a:latin typeface="Times New Roman" pitchFamily="18" charset="0"/>
                <a:cs typeface="Times New Roman" pitchFamily="18" charset="0"/>
              </a:rPr>
              <a:t>Human viruses include polio, Influenza, herpes, rabies, Ebola, smallpox, , and the </a:t>
            </a:r>
            <a:r>
              <a:rPr lang="en-US" sz="2600" b="1" dirty="0">
                <a:latin typeface="Times New Roman" pitchFamily="18" charset="0"/>
                <a:cs typeface="Times New Roman" pitchFamily="18" charset="0"/>
              </a:rPr>
              <a:t>AIDS</a:t>
            </a:r>
            <a:r>
              <a:rPr lang="en-US" sz="2600" dirty="0">
                <a:latin typeface="Times New Roman" pitchFamily="18" charset="0"/>
                <a:cs typeface="Times New Roman" pitchFamily="18" charset="0"/>
              </a:rPr>
              <a:t> (acquired immunodeficiency syndrome) virus </a:t>
            </a:r>
            <a:r>
              <a:rPr lang="en-US" sz="2600" b="1" dirty="0">
                <a:latin typeface="Times New Roman" pitchFamily="18" charset="0"/>
                <a:cs typeface="Times New Roman" pitchFamily="18" charset="0"/>
              </a:rPr>
              <a:t>HIV</a:t>
            </a:r>
            <a:r>
              <a:rPr lang="en-US" sz="2600" dirty="0">
                <a:latin typeface="Times New Roman" pitchFamily="18" charset="0"/>
                <a:cs typeface="Times New Roman" pitchFamily="18" charset="0"/>
              </a:rPr>
              <a:t> (human immunodeficiency virus). </a:t>
            </a:r>
          </a:p>
          <a:p>
            <a:pPr algn="just" eaLnBrk="1" hangingPunct="1">
              <a:lnSpc>
                <a:spcPct val="80000"/>
              </a:lnSpc>
            </a:pPr>
            <a:r>
              <a:rPr lang="en-US" sz="2600" dirty="0">
                <a:latin typeface="Times New Roman" pitchFamily="18" charset="0"/>
                <a:cs typeface="Times New Roman" pitchFamily="18" charset="0"/>
              </a:rPr>
              <a:t>Viruses are submicroscopic particles consisting of a core of genetic material enclosed within a protein coat called the </a:t>
            </a:r>
            <a:r>
              <a:rPr lang="en-US" sz="2600" dirty="0" err="1">
                <a:latin typeface="Times New Roman" pitchFamily="18" charset="0"/>
                <a:cs typeface="Times New Roman" pitchFamily="18" charset="0"/>
              </a:rPr>
              <a:t>capsid</a:t>
            </a:r>
            <a:r>
              <a:rPr lang="en-US" sz="2600" dirty="0">
                <a:latin typeface="Times New Roman" pitchFamily="18" charset="0"/>
                <a:cs typeface="Times New Roman" pitchFamily="18" charset="0"/>
              </a:rPr>
              <a:t>.</a:t>
            </a:r>
          </a:p>
          <a:p>
            <a:pPr algn="just" eaLnBrk="1" hangingPunct="1">
              <a:lnSpc>
                <a:spcPct val="80000"/>
              </a:lnSpc>
            </a:pPr>
            <a:r>
              <a:rPr lang="en-US" sz="2600" dirty="0">
                <a:latin typeface="Times New Roman" pitchFamily="18" charset="0"/>
                <a:cs typeface="Times New Roman" pitchFamily="18" charset="0"/>
              </a:rPr>
              <a:t>Viruses are metabolically </a:t>
            </a:r>
            <a:r>
              <a:rPr lang="en-US" sz="2600" b="1" dirty="0">
                <a:latin typeface="Times New Roman" pitchFamily="18" charset="0"/>
                <a:cs typeface="Times New Roman" pitchFamily="18" charset="0"/>
              </a:rPr>
              <a:t>inert</a:t>
            </a:r>
            <a:r>
              <a:rPr lang="en-US" sz="2600" dirty="0">
                <a:latin typeface="Times New Roman" pitchFamily="18" charset="0"/>
                <a:cs typeface="Times New Roman" pitchFamily="18" charset="0"/>
              </a:rPr>
              <a:t> until they enter a host cell, whereupon the viral genetic material directs the host cell machinery to produce viral protein and viral genetic material. </a:t>
            </a:r>
          </a:p>
          <a:p>
            <a:pPr algn="just" eaLnBrk="1" hangingPunct="1">
              <a:lnSpc>
                <a:spcPct val="80000"/>
              </a:lnSpc>
            </a:pPr>
            <a:endParaRPr lang="en-US" sz="2600" dirty="0">
              <a:latin typeface="Times New Roman" pitchFamily="18" charset="0"/>
              <a:cs typeface="Times New Roman" pitchFamily="18" charset="0"/>
            </a:endParaRPr>
          </a:p>
          <a:p>
            <a:pPr algn="just" eaLnBrk="1" hangingPunct="1">
              <a:lnSpc>
                <a:spcPct val="80000"/>
              </a:lnSpc>
              <a:buFont typeface="Wingdings" pitchFamily="2" charset="2"/>
              <a:buNone/>
            </a:pPr>
            <a:endParaRPr lang="en-US" sz="2600" dirty="0">
              <a:latin typeface="Times New Roman" pitchFamily="18" charset="0"/>
              <a:cs typeface="Times New Roman" pitchFamily="18" charset="0"/>
            </a:endParaRPr>
          </a:p>
          <a:p>
            <a:pPr algn="just" eaLnBrk="1" hangingPunct="1">
              <a:lnSpc>
                <a:spcPct val="80000"/>
              </a:lnSpc>
            </a:pPr>
            <a:endParaRPr lang="en-US" sz="26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142875" y="142875"/>
            <a:ext cx="8858250" cy="6500813"/>
          </a:xfrm>
        </p:spPr>
        <p:txBody>
          <a:bodyPr rtlCol="0">
            <a:normAutofit lnSpcReduction="10000"/>
          </a:bodyPr>
          <a:lstStyle/>
          <a:p>
            <a:pPr algn="just" eaLnBrk="1" fontAlgn="auto" hangingPunct="1">
              <a:lnSpc>
                <a:spcPct val="80000"/>
              </a:lnSpc>
              <a:spcAft>
                <a:spcPts val="0"/>
              </a:spcAft>
              <a:buFont typeface="Arial" pitchFamily="34" charset="0"/>
              <a:buChar char="•"/>
              <a:defRPr/>
            </a:pPr>
            <a:r>
              <a:rPr lang="en-US" dirty="0">
                <a:latin typeface="Times New Roman" pitchFamily="18" charset="0"/>
                <a:cs typeface="Times New Roman" pitchFamily="18" charset="0"/>
              </a:rPr>
              <a:t>Viruses often insert their genome into that of the host, an ability that is widely made use of in molecular genetics .</a:t>
            </a:r>
          </a:p>
          <a:p>
            <a:pPr algn="just" eaLnBrk="1" fontAlgn="auto" hangingPunct="1">
              <a:lnSpc>
                <a:spcPct val="80000"/>
              </a:lnSpc>
              <a:spcAft>
                <a:spcPts val="0"/>
              </a:spcAft>
              <a:buFont typeface="Arial" pitchFamily="34" charset="0"/>
              <a:buChar char="•"/>
              <a:defRPr/>
            </a:pPr>
            <a:r>
              <a:rPr lang="en-US" dirty="0">
                <a:latin typeface="Times New Roman" pitchFamily="18" charset="0"/>
                <a:cs typeface="Times New Roman" pitchFamily="18" charset="0"/>
              </a:rPr>
              <a:t>Bacterial viruses, called </a:t>
            </a:r>
            <a:r>
              <a:rPr lang="en-US" dirty="0" err="1">
                <a:latin typeface="Times New Roman" pitchFamily="18" charset="0"/>
                <a:cs typeface="Times New Roman" pitchFamily="18" charset="0"/>
              </a:rPr>
              <a:t>bacteriophages</a:t>
            </a:r>
            <a:r>
              <a:rPr lang="en-US" dirty="0">
                <a:latin typeface="Times New Roman" pitchFamily="18" charset="0"/>
                <a:cs typeface="Times New Roman" pitchFamily="18" charset="0"/>
              </a:rPr>
              <a:t>  are used by scientists to transfer genes between bacterial strains.</a:t>
            </a:r>
          </a:p>
          <a:p>
            <a:pPr algn="just" eaLnBrk="1" fontAlgn="auto" hangingPunct="1">
              <a:lnSpc>
                <a:spcPct val="80000"/>
              </a:lnSpc>
              <a:spcAft>
                <a:spcPts val="0"/>
              </a:spcAft>
              <a:buFont typeface="Arial" pitchFamily="34" charset="0"/>
              <a:buChar char="•"/>
              <a:defRPr/>
            </a:pPr>
            <a:r>
              <a:rPr lang="en-US" dirty="0">
                <a:latin typeface="Times New Roman" pitchFamily="18" charset="0"/>
                <a:cs typeface="Times New Roman" pitchFamily="18" charset="0"/>
              </a:rPr>
              <a:t>Human viruses are used as vehicles for gene therapy.</a:t>
            </a:r>
          </a:p>
          <a:p>
            <a:pPr algn="just" eaLnBrk="1" fontAlgn="auto" hangingPunct="1">
              <a:lnSpc>
                <a:spcPct val="80000"/>
              </a:lnSpc>
              <a:spcAft>
                <a:spcPts val="0"/>
              </a:spcAft>
              <a:buFont typeface="Arial" pitchFamily="34" charset="0"/>
              <a:buChar char="•"/>
              <a:defRPr/>
            </a:pPr>
            <a:r>
              <a:rPr lang="en-US" dirty="0">
                <a:latin typeface="Times New Roman" pitchFamily="18" charset="0"/>
                <a:cs typeface="Times New Roman" pitchFamily="18" charset="0"/>
              </a:rPr>
              <a:t>By exploiting the natural infection cycle of a virus such as adenovirus, it is possible to introduce a functional copy of a human gene into a patient suffering from a genetic disease such as cystic fibrosis.</a:t>
            </a:r>
          </a:p>
          <a:p>
            <a:pPr algn="just" eaLnBrk="1" fontAlgn="auto" hangingPunct="1">
              <a:lnSpc>
                <a:spcPct val="80000"/>
              </a:lnSpc>
              <a:spcAft>
                <a:spcPts val="0"/>
              </a:spcAft>
              <a:buFont typeface="Arial" pitchFamily="34" charset="0"/>
              <a:buChar char="•"/>
              <a:defRPr/>
            </a:pPr>
            <a:r>
              <a:rPr lang="en-US" dirty="0">
                <a:latin typeface="Times New Roman" pitchFamily="18" charset="0"/>
                <a:cs typeface="Times New Roman" pitchFamily="18" charset="0"/>
              </a:rPr>
              <a:t>The study of viruses is known as </a:t>
            </a:r>
            <a:r>
              <a:rPr lang="en-US" b="1" dirty="0">
                <a:latin typeface="Times New Roman" pitchFamily="18" charset="0"/>
                <a:cs typeface="Times New Roman" pitchFamily="18" charset="0"/>
              </a:rPr>
              <a:t>virology</a:t>
            </a:r>
            <a:r>
              <a:rPr lang="en-US" dirty="0">
                <a:latin typeface="Times New Roman" pitchFamily="18" charset="0"/>
                <a:cs typeface="Times New Roman" pitchFamily="18" charset="0"/>
              </a:rPr>
              <a:t>, a sub-</a:t>
            </a:r>
            <a:r>
              <a:rPr lang="en-US" dirty="0" err="1">
                <a:latin typeface="Times New Roman" pitchFamily="18" charset="0"/>
                <a:cs typeface="Times New Roman" pitchFamily="18" charset="0"/>
              </a:rPr>
              <a:t>speciality</a:t>
            </a:r>
            <a:r>
              <a:rPr lang="en-US" dirty="0">
                <a:latin typeface="Times New Roman" pitchFamily="18" charset="0"/>
                <a:cs typeface="Times New Roman" pitchFamily="18" charset="0"/>
              </a:rPr>
              <a:t> of </a:t>
            </a:r>
            <a:r>
              <a:rPr lang="en-US" b="1" dirty="0">
                <a:latin typeface="Times New Roman" pitchFamily="18" charset="0"/>
                <a:cs typeface="Times New Roman" pitchFamily="18" charset="0"/>
              </a:rPr>
              <a:t>microbiology.</a:t>
            </a:r>
          </a:p>
          <a:p>
            <a:pPr algn="just" eaLnBrk="1" fontAlgn="auto" hangingPunct="1">
              <a:spcAft>
                <a:spcPts val="0"/>
              </a:spcAft>
              <a:buFontTx/>
              <a:buChar char="•"/>
              <a:defRPr/>
            </a:pPr>
            <a:r>
              <a:rPr lang="en-US" dirty="0">
                <a:latin typeface="Times New Roman" pitchFamily="18" charset="0"/>
                <a:cs typeface="Times New Roman" pitchFamily="18" charset="0"/>
              </a:rPr>
              <a:t>Viruses rely on the host cell to make more virus.</a:t>
            </a:r>
          </a:p>
          <a:p>
            <a:pPr algn="just" eaLnBrk="1" fontAlgn="auto" hangingPunct="1">
              <a:lnSpc>
                <a:spcPct val="80000"/>
              </a:lnSpc>
              <a:spcAft>
                <a:spcPts val="0"/>
              </a:spcAft>
              <a:buFont typeface="Arial" pitchFamily="34" charset="0"/>
              <a:buChar cha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152400" y="214313"/>
            <a:ext cx="8786812" cy="6429375"/>
          </a:xfrm>
        </p:spPr>
        <p:txBody>
          <a:bodyPr/>
          <a:lstStyle/>
          <a:p>
            <a:pPr algn="just" eaLnBrk="1" hangingPunct="1">
              <a:lnSpc>
                <a:spcPct val="80000"/>
              </a:lnSpc>
            </a:pPr>
            <a:r>
              <a:rPr lang="en-US" sz="2800" dirty="0">
                <a:latin typeface="Times New Roman" pitchFamily="18" charset="0"/>
                <a:cs typeface="Times New Roman" pitchFamily="18" charset="0"/>
              </a:rPr>
              <a:t>Once viruses have entered cells, the cells’ machinery is used to copy the viral genome. </a:t>
            </a:r>
          </a:p>
          <a:p>
            <a:pPr algn="just" eaLnBrk="1" hangingPunct="1">
              <a:buFontTx/>
              <a:buChar char="•"/>
            </a:pPr>
            <a:r>
              <a:rPr lang="en-US" sz="2800" dirty="0">
                <a:latin typeface="Times New Roman" pitchFamily="18" charset="0"/>
                <a:cs typeface="Times New Roman" pitchFamily="18" charset="0"/>
              </a:rPr>
              <a:t>Depending on the virus type, the genome may be single- or double-stranded DNA, or even RNA. </a:t>
            </a:r>
          </a:p>
          <a:p>
            <a:pPr algn="just" eaLnBrk="1" hangingPunct="1">
              <a:buFontTx/>
              <a:buChar char="•"/>
            </a:pPr>
            <a:r>
              <a:rPr lang="en-US" sz="2800" dirty="0">
                <a:latin typeface="Times New Roman" pitchFamily="18" charset="0"/>
                <a:cs typeface="Times New Roman" pitchFamily="18" charset="0"/>
              </a:rPr>
              <a:t>A viral genome is packaged within a protective protein coat. </a:t>
            </a:r>
          </a:p>
          <a:p>
            <a:pPr algn="just" eaLnBrk="1" hangingPunct="1">
              <a:buFontTx/>
              <a:buChar char="•"/>
            </a:pPr>
            <a:r>
              <a:rPr lang="en-US" sz="2800" dirty="0">
                <a:latin typeface="Times New Roman" pitchFamily="18" charset="0"/>
                <a:cs typeface="Times New Roman" pitchFamily="18" charset="0"/>
              </a:rPr>
              <a:t>Viruses that infect bacteria are called </a:t>
            </a:r>
            <a:r>
              <a:rPr lang="en-US" sz="2800" b="1" dirty="0" err="1">
                <a:latin typeface="Times New Roman" pitchFamily="18" charset="0"/>
                <a:cs typeface="Times New Roman" pitchFamily="18" charset="0"/>
              </a:rPr>
              <a:t>bacteriophages</a:t>
            </a:r>
            <a:r>
              <a:rPr lang="en-US" sz="2800" b="1" dirty="0">
                <a:latin typeface="Times New Roman" pitchFamily="18" charset="0"/>
                <a:cs typeface="Times New Roman" pitchFamily="18" charset="0"/>
              </a:rPr>
              <a:t>. </a:t>
            </a:r>
          </a:p>
          <a:p>
            <a:pPr algn="just" eaLnBrk="1" hangingPunct="1">
              <a:buFontTx/>
              <a:buChar char="•"/>
            </a:pPr>
            <a:r>
              <a:rPr lang="en-US" sz="2800" dirty="0">
                <a:latin typeface="Times New Roman" pitchFamily="18" charset="0"/>
                <a:cs typeface="Times New Roman" pitchFamily="18" charset="0"/>
              </a:rPr>
              <a:t>One of these, called lambda, has a fixed-size DNA molecule of 4</a:t>
            </a:r>
            <a:r>
              <a:rPr lang="en-US" sz="2800" i="1" dirty="0">
                <a:latin typeface="Times New Roman" pitchFamily="18" charset="0"/>
                <a:cs typeface="Times New Roman" pitchFamily="18" charset="0"/>
              </a:rPr>
              <a:t>.</a:t>
            </a:r>
            <a:r>
              <a:rPr lang="en-US" sz="2800" dirty="0">
                <a:latin typeface="Times New Roman" pitchFamily="18" charset="0"/>
                <a:cs typeface="Times New Roman" pitchFamily="18" charset="0"/>
              </a:rPr>
              <a:t>5 × 10</a:t>
            </a:r>
            <a:r>
              <a:rPr lang="en-US" sz="2800" baseline="30000" dirty="0">
                <a:latin typeface="Times New Roman" pitchFamily="18" charset="0"/>
                <a:cs typeface="Times New Roman" pitchFamily="18" charset="0"/>
              </a:rPr>
              <a:t>4 </a:t>
            </a:r>
            <a:r>
              <a:rPr lang="en-US" sz="2800" dirty="0">
                <a:latin typeface="Times New Roman" pitchFamily="18" charset="0"/>
                <a:cs typeface="Times New Roman" pitchFamily="18" charset="0"/>
              </a:rPr>
              <a:t>base pairs. </a:t>
            </a:r>
          </a:p>
          <a:p>
            <a:pPr algn="just" eaLnBrk="1" hangingPunct="1">
              <a:buFontTx/>
              <a:buChar char="•"/>
            </a:pPr>
            <a:r>
              <a:rPr lang="en-US" sz="2800" dirty="0">
                <a:latin typeface="Times New Roman" pitchFamily="18" charset="0"/>
                <a:cs typeface="Times New Roman" pitchFamily="18" charset="0"/>
              </a:rPr>
              <a:t>In contrast, the </a:t>
            </a:r>
            <a:r>
              <a:rPr lang="en-US" sz="2800" dirty="0" err="1">
                <a:latin typeface="Times New Roman" pitchFamily="18" charset="0"/>
                <a:cs typeface="Times New Roman" pitchFamily="18" charset="0"/>
              </a:rPr>
              <a:t>bacteriophage</a:t>
            </a:r>
            <a:r>
              <a:rPr lang="en-US" sz="2800" dirty="0">
                <a:latin typeface="Times New Roman" pitchFamily="18" charset="0"/>
                <a:cs typeface="Times New Roman" pitchFamily="18" charset="0"/>
              </a:rPr>
              <a:t> M13 can change its chromosome size, its protein coat expanding in parallel to accommodate the chromosome. </a:t>
            </a:r>
          </a:p>
          <a:p>
            <a:pPr algn="just" eaLnBrk="1" hangingPunct="1">
              <a:buFontTx/>
              <a:buChar char="•"/>
            </a:pPr>
            <a:r>
              <a:rPr lang="en-US" sz="2800" dirty="0">
                <a:latin typeface="Times New Roman" pitchFamily="18" charset="0"/>
                <a:cs typeface="Times New Roman" pitchFamily="18" charset="0"/>
              </a:rPr>
              <a:t>This makes M13 useful in genetic engineering.</a:t>
            </a:r>
          </a:p>
          <a:p>
            <a:pPr algn="just" eaLnBrk="1" hangingPunct="1">
              <a:buFontTx/>
              <a:buChar char="•"/>
            </a:pPr>
            <a:r>
              <a:rPr lang="en-US" sz="2800" dirty="0">
                <a:latin typeface="Times New Roman" pitchFamily="18" charset="0"/>
                <a:cs typeface="Times New Roman" pitchFamily="18" charset="0"/>
              </a:rPr>
              <a:t>Size: Range between 30 – 300 nm.</a:t>
            </a:r>
          </a:p>
          <a:p>
            <a:pPr algn="just" eaLnBrk="1" hangingPunct="1">
              <a:lnSpc>
                <a:spcPct val="80000"/>
              </a:lnSpc>
            </a:pPr>
            <a:endParaRPr lang="en-US" sz="2800" dirty="0">
              <a:latin typeface="Times New Roman" pitchFamily="18" charset="0"/>
              <a:cs typeface="Times New Roman" pitchFamily="18" charset="0"/>
            </a:endParaRPr>
          </a:p>
          <a:p>
            <a:pPr algn="just" eaLnBrk="1" hangingPunct="1">
              <a:lnSpc>
                <a:spcPct val="80000"/>
              </a:lnSpc>
            </a:pPr>
            <a:endParaRPr lang="en-US" sz="2800" dirty="0">
              <a:latin typeface="Times New Roman" pitchFamily="18" charset="0"/>
              <a:cs typeface="Times New Roman" pitchFamily="18" charset="0"/>
            </a:endParaRPr>
          </a:p>
          <a:p>
            <a:pPr algn="just" eaLnBrk="1" hangingPunct="1"/>
            <a:endParaRPr lang="en-US" sz="28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71438" y="304800"/>
            <a:ext cx="9001125" cy="6553200"/>
          </a:xfrm>
        </p:spPr>
        <p:txBody>
          <a:bodyPr/>
          <a:lstStyle/>
          <a:p>
            <a:pPr algn="just" eaLnBrk="1" hangingPunct="1">
              <a:buFontTx/>
              <a:buChar char="•"/>
            </a:pPr>
            <a:r>
              <a:rPr lang="en-US" sz="2400" dirty="0">
                <a:latin typeface="Times New Roman" pitchFamily="18" charset="0"/>
                <a:cs typeface="Times New Roman" pitchFamily="18" charset="0"/>
              </a:rPr>
              <a:t>An infectious virus particle is known as </a:t>
            </a:r>
            <a:r>
              <a:rPr lang="en-US" sz="2400" dirty="0" err="1">
                <a:latin typeface="Times New Roman" pitchFamily="18" charset="0"/>
                <a:cs typeface="Times New Roman" pitchFamily="18" charset="0"/>
              </a:rPr>
              <a:t>Virion</a:t>
            </a:r>
            <a:r>
              <a:rPr lang="en-US" sz="2400" dirty="0">
                <a:latin typeface="Times New Roman" pitchFamily="18" charset="0"/>
                <a:cs typeface="Times New Roman" pitchFamily="18" charset="0"/>
              </a:rPr>
              <a:t>.</a:t>
            </a:r>
          </a:p>
          <a:p>
            <a:pPr algn="just" eaLnBrk="1" hangingPunct="1"/>
            <a:r>
              <a:rPr lang="en-US" sz="2400" dirty="0" err="1">
                <a:latin typeface="Times New Roman" pitchFamily="18" charset="0"/>
                <a:cs typeface="Times New Roman" pitchFamily="18" charset="0"/>
              </a:rPr>
              <a:t>Virions</a:t>
            </a:r>
            <a:r>
              <a:rPr lang="en-US" sz="2400" dirty="0">
                <a:latin typeface="Times New Roman" pitchFamily="18" charset="0"/>
                <a:cs typeface="Times New Roman" pitchFamily="18" charset="0"/>
              </a:rPr>
              <a:t> are virus particles: they are the Inert carriers of the genome, and are Assembled inside cells,  from virus-specified components: they do not grow, and do not form by division.</a:t>
            </a:r>
          </a:p>
          <a:p>
            <a:pPr algn="just" eaLnBrk="1" hangingPunct="1"/>
            <a:r>
              <a:rPr lang="en-US" sz="2400" dirty="0">
                <a:latin typeface="Times New Roman" pitchFamily="18" charset="0"/>
                <a:cs typeface="Times New Roman" pitchFamily="18" charset="0"/>
              </a:rPr>
              <a:t>Basically, all </a:t>
            </a:r>
            <a:r>
              <a:rPr lang="en-US" sz="2400" dirty="0" err="1">
                <a:latin typeface="Times New Roman" pitchFamily="18" charset="0"/>
                <a:cs typeface="Times New Roman" pitchFamily="18" charset="0"/>
              </a:rPr>
              <a:t>virions</a:t>
            </a:r>
            <a:r>
              <a:rPr lang="en-US" sz="2400" dirty="0">
                <a:latin typeface="Times New Roman" pitchFamily="18" charset="0"/>
                <a:cs typeface="Times New Roman" pitchFamily="18" charset="0"/>
              </a:rPr>
              <a:t> have: genomic nucleic acid: this may be RNA or DNA, </a:t>
            </a:r>
            <a:r>
              <a:rPr lang="en-US" sz="2400" dirty="0" err="1">
                <a:latin typeface="Times New Roman" pitchFamily="18" charset="0"/>
                <a:cs typeface="Times New Roman" pitchFamily="18" charset="0"/>
              </a:rPr>
              <a:t>ss</a:t>
            </a:r>
            <a:r>
              <a:rPr lang="en-US" sz="2400" dirty="0">
                <a:latin typeface="Times New Roman" pitchFamily="18" charset="0"/>
                <a:cs typeface="Times New Roman" pitchFamily="18" charset="0"/>
              </a:rPr>
              <a:t> or </a:t>
            </a:r>
            <a:r>
              <a:rPr lang="en-US" sz="2400" dirty="0" err="1">
                <a:latin typeface="Times New Roman" pitchFamily="18" charset="0"/>
                <a:cs typeface="Times New Roman" pitchFamily="18" charset="0"/>
              </a:rPr>
              <a:t>ds</a:t>
            </a:r>
            <a:r>
              <a:rPr lang="en-US" sz="2400" dirty="0">
                <a:latin typeface="Times New Roman" pitchFamily="18" charset="0"/>
                <a:cs typeface="Times New Roman" pitchFamily="18" charset="0"/>
              </a:rPr>
              <a:t>, and may be all or part of the genome  protein associated with the genome: this may be in the form of a helically-assembling or </a:t>
            </a:r>
            <a:r>
              <a:rPr lang="en-US" sz="2400" dirty="0" err="1">
                <a:latin typeface="Times New Roman" pitchFamily="18" charset="0"/>
                <a:cs typeface="Times New Roman" pitchFamily="18" charset="0"/>
              </a:rPr>
              <a:t>isometrically</a:t>
            </a:r>
            <a:r>
              <a:rPr lang="en-US" sz="2400" dirty="0">
                <a:latin typeface="Times New Roman" pitchFamily="18" charset="0"/>
                <a:cs typeface="Times New Roman" pitchFamily="18" charset="0"/>
              </a:rPr>
              <a:t>-assembling , Simple </a:t>
            </a:r>
            <a:r>
              <a:rPr lang="en-US" sz="2400" dirty="0" err="1">
                <a:latin typeface="Times New Roman" pitchFamily="18" charset="0"/>
                <a:cs typeface="Times New Roman" pitchFamily="18" charset="0"/>
              </a:rPr>
              <a:t>nucleocapsid</a:t>
            </a:r>
            <a:r>
              <a:rPr lang="en-US" sz="2400" dirty="0">
                <a:latin typeface="Times New Roman" pitchFamily="18" charset="0"/>
                <a:cs typeface="Times New Roman" pitchFamily="18" charset="0"/>
              </a:rPr>
              <a:t> only, or  more complex structures with two or more layers of protein, with nucleoprotein .</a:t>
            </a:r>
          </a:p>
          <a:p>
            <a:pPr algn="just" eaLnBrk="1" hangingPunct="1"/>
            <a:r>
              <a:rPr lang="en-US" sz="2400" dirty="0">
                <a:latin typeface="Times New Roman" pitchFamily="18" charset="0"/>
                <a:cs typeface="Times New Roman" pitchFamily="18" charset="0"/>
              </a:rPr>
              <a:t>If the </a:t>
            </a:r>
            <a:r>
              <a:rPr lang="en-US" sz="2400" dirty="0" err="1">
                <a:latin typeface="Times New Roman" pitchFamily="18" charset="0"/>
                <a:cs typeface="Times New Roman" pitchFamily="18" charset="0"/>
              </a:rPr>
              <a:t>virions</a:t>
            </a:r>
            <a:r>
              <a:rPr lang="en-US" sz="2400" dirty="0">
                <a:latin typeface="Times New Roman" pitchFamily="18" charset="0"/>
                <a:cs typeface="Times New Roman" pitchFamily="18" charset="0"/>
              </a:rPr>
              <a:t> are simple Nucleoproteins - that is, contain only nucleic acid and protein - then they are usually  composed only of virus-specified  components. </a:t>
            </a:r>
          </a:p>
          <a:p>
            <a:pPr algn="just" eaLnBrk="1" hangingPunct="1"/>
            <a:r>
              <a:rPr lang="en-US" sz="2400" dirty="0">
                <a:latin typeface="Times New Roman" pitchFamily="18" charset="0"/>
                <a:cs typeface="Times New Roman" pitchFamily="18" charset="0"/>
              </a:rPr>
              <a:t>However, certain host components may be "trapped" within </a:t>
            </a:r>
            <a:r>
              <a:rPr lang="en-US" sz="2400" dirty="0" err="1">
                <a:latin typeface="Times New Roman" pitchFamily="18" charset="0"/>
                <a:cs typeface="Times New Roman" pitchFamily="18" charset="0"/>
              </a:rPr>
              <a:t>virions</a:t>
            </a:r>
            <a:r>
              <a:rPr lang="en-US" sz="2400" dirty="0">
                <a:latin typeface="Times New Roman" pitchFamily="18" charset="0"/>
                <a:cs typeface="Times New Roman" pitchFamily="18" charset="0"/>
              </a:rPr>
              <a:t>, such as polyamines: these are </a:t>
            </a:r>
            <a:r>
              <a:rPr lang="en-US" sz="2400" dirty="0" err="1">
                <a:latin typeface="Times New Roman" pitchFamily="18" charset="0"/>
                <a:cs typeface="Times New Roman" pitchFamily="18" charset="0"/>
              </a:rPr>
              <a:t>polycationic</a:t>
            </a:r>
            <a:r>
              <a:rPr lang="en-US" sz="2400" dirty="0">
                <a:latin typeface="Times New Roman" pitchFamily="18" charset="0"/>
                <a:cs typeface="Times New Roman" pitchFamily="18" charset="0"/>
              </a:rPr>
              <a:t> compounds which serve to </a:t>
            </a:r>
            <a:r>
              <a:rPr lang="en-US" sz="2400" dirty="0" err="1">
                <a:latin typeface="Times New Roman" pitchFamily="18" charset="0"/>
                <a:cs typeface="Times New Roman" pitchFamily="18" charset="0"/>
              </a:rPr>
              <a:t>neutralise</a:t>
            </a:r>
            <a:r>
              <a:rPr lang="en-US" sz="2400" dirty="0">
                <a:latin typeface="Times New Roman" pitchFamily="18" charset="0"/>
                <a:cs typeface="Times New Roman" pitchFamily="18" charset="0"/>
              </a:rPr>
              <a:t> charge on the viral nucleic acid as it is packed into the </a:t>
            </a:r>
            <a:r>
              <a:rPr lang="en-US" sz="2400" dirty="0" err="1">
                <a:latin typeface="Times New Roman" pitchFamily="18" charset="0"/>
                <a:cs typeface="Times New Roman" pitchFamily="18" charset="0"/>
              </a:rPr>
              <a:t>Capsid</a:t>
            </a:r>
            <a:r>
              <a:rPr lang="en-US" sz="2400" dirty="0">
                <a:latin typeface="Times New Roman" pitchFamily="18" charset="0"/>
                <a:cs typeface="Times New Roman" pitchFamily="18" charset="0"/>
              </a:rPr>
              <a:t>, or protein coat. </a:t>
            </a:r>
          </a:p>
          <a:p>
            <a:pPr algn="just" eaLnBrk="1" hangingPunct="1">
              <a:buFontTx/>
              <a:buChar char="•"/>
            </a:pPr>
            <a:endParaRPr lang="en-US" sz="2400" dirty="0">
              <a:latin typeface="Times New Roman" pitchFamily="18" charset="0"/>
              <a:cs typeface="Times New Roman" pitchFamily="18" charset="0"/>
            </a:endParaRPr>
          </a:p>
          <a:p>
            <a:pPr algn="just" eaLnBrk="1" hangingPunct="1"/>
            <a:endParaRPr lang="en-US" sz="24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785813"/>
          </a:xfrm>
        </p:spPr>
        <p:txBody>
          <a:bodyPr/>
          <a:lstStyle/>
          <a:p>
            <a:pPr eaLnBrk="1" hangingPunct="1"/>
            <a:r>
              <a:rPr lang="en-US" sz="4000" b="1" dirty="0">
                <a:latin typeface="Times New Roman" pitchFamily="18" charset="0"/>
                <a:cs typeface="Times New Roman" pitchFamily="18" charset="0"/>
              </a:rPr>
              <a:t>Structure of Virus</a:t>
            </a:r>
          </a:p>
        </p:txBody>
      </p:sp>
      <p:sp>
        <p:nvSpPr>
          <p:cNvPr id="37891" name="Rectangle 3"/>
          <p:cNvSpPr>
            <a:spLocks noGrp="1" noChangeArrowheads="1"/>
          </p:cNvSpPr>
          <p:nvPr>
            <p:ph type="body" idx="1"/>
          </p:nvPr>
        </p:nvSpPr>
        <p:spPr>
          <a:xfrm>
            <a:off x="285750" y="714375"/>
            <a:ext cx="8643938" cy="6000750"/>
          </a:xfrm>
        </p:spPr>
        <p:txBody>
          <a:bodyPr/>
          <a:lstStyle/>
          <a:p>
            <a:pPr algn="just" eaLnBrk="1" hangingPunct="1">
              <a:lnSpc>
                <a:spcPct val="80000"/>
              </a:lnSpc>
            </a:pPr>
            <a:r>
              <a:rPr lang="en-US" sz="2600" dirty="0">
                <a:latin typeface="Times New Roman" pitchFamily="18" charset="0"/>
                <a:cs typeface="Times New Roman" pitchFamily="18" charset="0"/>
              </a:rPr>
              <a:t>Virus particles consist of two or three parts: the genetic material made from either DNA or RNA, long molecules that carry genetic information; a protein coat (</a:t>
            </a:r>
            <a:r>
              <a:rPr lang="en-US" sz="2600" dirty="0" err="1">
                <a:latin typeface="Times New Roman" pitchFamily="18" charset="0"/>
                <a:cs typeface="Times New Roman" pitchFamily="18" charset="0"/>
              </a:rPr>
              <a:t>capsid</a:t>
            </a:r>
            <a:r>
              <a:rPr lang="en-US" sz="2600" dirty="0">
                <a:latin typeface="Times New Roman" pitchFamily="18" charset="0"/>
                <a:cs typeface="Times New Roman" pitchFamily="18" charset="0"/>
              </a:rPr>
              <a:t>) that protects these genes; and in some cases an envelope of lipids that surrounds the protein coat when they are outside a cell. </a:t>
            </a:r>
          </a:p>
          <a:p>
            <a:pPr algn="just" eaLnBrk="1" hangingPunct="1">
              <a:lnSpc>
                <a:spcPct val="80000"/>
              </a:lnSpc>
            </a:pPr>
            <a:r>
              <a:rPr lang="en-US" sz="2600" dirty="0">
                <a:latin typeface="Times New Roman" pitchFamily="18" charset="0"/>
                <a:cs typeface="Times New Roman" pitchFamily="18" charset="0"/>
              </a:rPr>
              <a:t>The </a:t>
            </a:r>
            <a:r>
              <a:rPr lang="en-US" sz="2600" dirty="0" err="1">
                <a:latin typeface="Times New Roman" pitchFamily="18" charset="0"/>
                <a:cs typeface="Times New Roman" pitchFamily="18" charset="0"/>
              </a:rPr>
              <a:t>capsid</a:t>
            </a:r>
            <a:r>
              <a:rPr lang="en-US" sz="2600" dirty="0">
                <a:latin typeface="Times New Roman" pitchFamily="18" charset="0"/>
                <a:cs typeface="Times New Roman" pitchFamily="18" charset="0"/>
              </a:rPr>
              <a:t> is made from proteins encoded by the viral genome and its shape serves as the basis for morphological distinction. </a:t>
            </a:r>
          </a:p>
          <a:p>
            <a:pPr algn="just" eaLnBrk="1" hangingPunct="1">
              <a:lnSpc>
                <a:spcPct val="80000"/>
              </a:lnSpc>
            </a:pPr>
            <a:r>
              <a:rPr lang="en-US" sz="2600" dirty="0">
                <a:latin typeface="Times New Roman" pitchFamily="18" charset="0"/>
                <a:cs typeface="Times New Roman" pitchFamily="18" charset="0"/>
              </a:rPr>
              <a:t>The shapes of viruses range from simple </a:t>
            </a:r>
            <a:r>
              <a:rPr lang="en-US" sz="2600" b="1" dirty="0">
                <a:latin typeface="Times New Roman" pitchFamily="18" charset="0"/>
                <a:cs typeface="Times New Roman" pitchFamily="18" charset="0"/>
              </a:rPr>
              <a:t>helical and </a:t>
            </a:r>
            <a:r>
              <a:rPr lang="en-US" sz="2600" b="1" dirty="0" err="1">
                <a:latin typeface="Times New Roman" pitchFamily="18" charset="0"/>
                <a:cs typeface="Times New Roman" pitchFamily="18" charset="0"/>
              </a:rPr>
              <a:t>icosahedral</a:t>
            </a:r>
            <a:r>
              <a:rPr lang="en-US" sz="2600" b="1" dirty="0">
                <a:latin typeface="Times New Roman" pitchFamily="18" charset="0"/>
                <a:cs typeface="Times New Roman" pitchFamily="18" charset="0"/>
              </a:rPr>
              <a:t> </a:t>
            </a:r>
            <a:r>
              <a:rPr lang="en-US" sz="2600" dirty="0">
                <a:latin typeface="Times New Roman" pitchFamily="18" charset="0"/>
                <a:cs typeface="Times New Roman" pitchFamily="18" charset="0"/>
              </a:rPr>
              <a:t>forms to more complex structures. </a:t>
            </a:r>
          </a:p>
          <a:p>
            <a:pPr algn="just" eaLnBrk="1" hangingPunct="1">
              <a:lnSpc>
                <a:spcPct val="80000"/>
              </a:lnSpc>
            </a:pPr>
            <a:r>
              <a:rPr lang="en-US" sz="2600" dirty="0">
                <a:latin typeface="Times New Roman" pitchFamily="18" charset="0"/>
                <a:cs typeface="Times New Roman" pitchFamily="18" charset="0"/>
              </a:rPr>
              <a:t>The elements of </a:t>
            </a:r>
            <a:r>
              <a:rPr lang="en-US" sz="2600" dirty="0" err="1">
                <a:latin typeface="Times New Roman" pitchFamily="18" charset="0"/>
                <a:cs typeface="Times New Roman" pitchFamily="18" charset="0"/>
              </a:rPr>
              <a:t>isosahedral</a:t>
            </a:r>
            <a:r>
              <a:rPr lang="en-US" sz="2600" dirty="0">
                <a:latin typeface="Times New Roman" pitchFamily="18" charset="0"/>
                <a:cs typeface="Times New Roman" pitchFamily="18" charset="0"/>
              </a:rPr>
              <a:t> symmetry involves 6- five fold rotation axes, 10- three fold rotation axes and 15- two fold </a:t>
            </a:r>
            <a:r>
              <a:rPr lang="en-US" sz="2600" dirty="0" err="1">
                <a:latin typeface="Times New Roman" pitchFamily="18" charset="0"/>
                <a:cs typeface="Times New Roman" pitchFamily="18" charset="0"/>
              </a:rPr>
              <a:t>rotion</a:t>
            </a:r>
            <a:r>
              <a:rPr lang="en-US" sz="2600" dirty="0">
                <a:latin typeface="Times New Roman" pitchFamily="18" charset="0"/>
                <a:cs typeface="Times New Roman" pitchFamily="18" charset="0"/>
              </a:rPr>
              <a:t> axes.</a:t>
            </a:r>
          </a:p>
          <a:p>
            <a:pPr algn="just" eaLnBrk="1" hangingPunct="1">
              <a:lnSpc>
                <a:spcPct val="80000"/>
              </a:lnSpc>
            </a:pPr>
            <a:r>
              <a:rPr lang="en-US" sz="2600" dirty="0">
                <a:latin typeface="Times New Roman" pitchFamily="18" charset="0"/>
                <a:cs typeface="Times New Roman" pitchFamily="18" charset="0"/>
              </a:rPr>
              <a:t>The </a:t>
            </a:r>
            <a:r>
              <a:rPr lang="en-US" sz="2600" dirty="0" err="1">
                <a:latin typeface="Times New Roman" pitchFamily="18" charset="0"/>
                <a:cs typeface="Times New Roman" pitchFamily="18" charset="0"/>
              </a:rPr>
              <a:t>capsid</a:t>
            </a:r>
            <a:r>
              <a:rPr lang="en-US" sz="2600" dirty="0">
                <a:latin typeface="Times New Roman" pitchFamily="18" charset="0"/>
                <a:cs typeface="Times New Roman" pitchFamily="18" charset="0"/>
              </a:rPr>
              <a:t> and entire virus structure can be mechanically (physically) probed through atomic force microscopy. </a:t>
            </a:r>
          </a:p>
          <a:p>
            <a:pPr algn="just" eaLnBrk="1" hangingPunct="1">
              <a:lnSpc>
                <a:spcPct val="80000"/>
              </a:lnSpc>
            </a:pPr>
            <a:endParaRPr lang="en-US" sz="26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152400" y="152400"/>
            <a:ext cx="8839200" cy="6553200"/>
          </a:xfrm>
        </p:spPr>
        <p:txBody>
          <a:bodyPr/>
          <a:lstStyle/>
          <a:p>
            <a:pPr algn="just" eaLnBrk="1" hangingPunct="1">
              <a:lnSpc>
                <a:spcPct val="80000"/>
              </a:lnSpc>
            </a:pPr>
            <a:r>
              <a:rPr lang="en-US" dirty="0">
                <a:latin typeface="Times New Roman" pitchFamily="18" charset="0"/>
                <a:cs typeface="Times New Roman" pitchFamily="18" charset="0"/>
              </a:rPr>
              <a:t>Atomic force microscopy (AFM) or scanning force microscopy (SFM) is a very high-resolution type of scanning probe microscopy, with demonstrates resolution on the order of fractions of a nanometer</a:t>
            </a:r>
          </a:p>
          <a:p>
            <a:pPr algn="just" eaLnBrk="1" hangingPunct="1">
              <a:lnSpc>
                <a:spcPct val="80000"/>
              </a:lnSpc>
            </a:pPr>
            <a:r>
              <a:rPr lang="en-US" dirty="0">
                <a:latin typeface="Times New Roman" pitchFamily="18" charset="0"/>
                <a:cs typeface="Times New Roman" pitchFamily="18" charset="0"/>
              </a:rPr>
              <a:t>Binnig, </a:t>
            </a:r>
            <a:r>
              <a:rPr lang="en-US" dirty="0" err="1">
                <a:latin typeface="Times New Roman" pitchFamily="18" charset="0"/>
                <a:cs typeface="Times New Roman" pitchFamily="18" charset="0"/>
              </a:rPr>
              <a:t>Quate</a:t>
            </a:r>
            <a:r>
              <a:rPr lang="en-US" dirty="0">
                <a:latin typeface="Times New Roman" pitchFamily="18" charset="0"/>
                <a:cs typeface="Times New Roman" pitchFamily="18" charset="0"/>
              </a:rPr>
              <a:t> and Gerber invented the first atomic force microscope (also abbreviated as AFM) in 1986. </a:t>
            </a:r>
          </a:p>
          <a:p>
            <a:pPr algn="just" eaLnBrk="1" hangingPunct="1">
              <a:lnSpc>
                <a:spcPct val="80000"/>
              </a:lnSpc>
            </a:pPr>
            <a:r>
              <a:rPr lang="en-US" dirty="0">
                <a:latin typeface="Times New Roman" pitchFamily="18" charset="0"/>
                <a:cs typeface="Times New Roman" pitchFamily="18" charset="0"/>
              </a:rPr>
              <a:t>The first commercially available atomic force microscope was introduced in 1989. </a:t>
            </a:r>
          </a:p>
          <a:p>
            <a:pPr algn="just" eaLnBrk="1" hangingPunct="1">
              <a:lnSpc>
                <a:spcPct val="80000"/>
              </a:lnSpc>
            </a:pPr>
            <a:r>
              <a:rPr lang="en-US" dirty="0">
                <a:latin typeface="Times New Roman" pitchFamily="18" charset="0"/>
                <a:cs typeface="Times New Roman" pitchFamily="18" charset="0"/>
              </a:rPr>
              <a:t>The AFM is one of the foremost tools for imaging, measuring, and manipulating matter at the </a:t>
            </a:r>
            <a:r>
              <a:rPr lang="en-US" dirty="0" err="1">
                <a:latin typeface="Times New Roman" pitchFamily="18" charset="0"/>
                <a:cs typeface="Times New Roman" pitchFamily="18" charset="0"/>
              </a:rPr>
              <a:t>nanoscale</a:t>
            </a:r>
            <a:r>
              <a:rPr lang="en-US" dirty="0">
                <a:latin typeface="Times New Roman" pitchFamily="18" charset="0"/>
                <a:cs typeface="Times New Roman" pitchFamily="18" charset="0"/>
              </a:rPr>
              <a:t>.</a:t>
            </a:r>
          </a:p>
          <a:p>
            <a:pPr eaLnBrk="1" hangingPunct="1"/>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CF98275-383B-4873-A4BC-9CB2074E6833}"/>
              </a:ext>
            </a:extLst>
          </p:cNvPr>
          <p:cNvGraphicFramePr/>
          <p:nvPr/>
        </p:nvGraphicFramePr>
        <p:xfrm>
          <a:off x="304800" y="457200"/>
          <a:ext cx="8305800" cy="1000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8431" name="Group 63"/>
          <p:cNvGraphicFramePr>
            <a:graphicFrameLocks noGrp="1"/>
          </p:cNvGraphicFramePr>
          <p:nvPr>
            <p:ph idx="1"/>
          </p:nvPr>
        </p:nvGraphicFramePr>
        <p:xfrm>
          <a:off x="228600" y="1600200"/>
          <a:ext cx="8686800" cy="4207002"/>
        </p:xfrm>
        <a:graphic>
          <a:graphicData uri="http://schemas.openxmlformats.org/drawingml/2006/table">
            <a:tbl>
              <a:tblPr/>
              <a:tblGrid>
                <a:gridCol w="32004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2382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Either spherical, cubical or polygonal 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cap="none" normalizeH="0" baseline="0">
                          <a:ln>
                            <a:noFill/>
                          </a:ln>
                          <a:solidFill>
                            <a:srgbClr val="C00000"/>
                          </a:solidFill>
                          <a:effectLst>
                            <a:outerShdw blurRad="38100" dist="38100" dir="2700000" algn="tl">
                              <a:srgbClr val="000000"/>
                            </a:outerShdw>
                          </a:effectLst>
                          <a:latin typeface="Times New Roman" pitchFamily="18" charset="0"/>
                          <a:cs typeface="Times New Roman" pitchFamily="18" charset="0"/>
                        </a:rPr>
                        <a:t>Rod shaped helical capsid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cap="none" normalizeH="0" baseline="0">
                          <a:ln>
                            <a:noFill/>
                          </a:ln>
                          <a:solidFill>
                            <a:srgbClr val="C00000"/>
                          </a:solidFill>
                          <a:effectLst>
                            <a:outerShdw blurRad="38100" dist="38100" dir="2700000" algn="tl">
                              <a:srgbClr val="000000"/>
                            </a:outerShdw>
                          </a:effectLst>
                          <a:latin typeface="Times New Roman" pitchFamily="18" charset="0"/>
                          <a:cs typeface="Times New Roman" pitchFamily="18" charset="0"/>
                        </a:rPr>
                        <a:t>Two types</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en-US" sz="1600" b="0" i="0" u="none" strike="noStrike" cap="none" normalizeH="0" baseline="0">
                          <a:ln>
                            <a:noFill/>
                          </a:ln>
                          <a:solidFill>
                            <a:srgbClr val="C00000"/>
                          </a:solidFill>
                          <a:effectLst>
                            <a:outerShdw blurRad="38100" dist="38100" dir="2700000" algn="tl">
                              <a:srgbClr val="000000"/>
                            </a:outerShdw>
                          </a:effectLst>
                          <a:latin typeface="Times New Roman" pitchFamily="18" charset="0"/>
                          <a:cs typeface="Times New Roman" pitchFamily="18" charset="0"/>
                        </a:rPr>
                        <a:t>Without identifiable capsid</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cap="none" normalizeH="0" baseline="0">
                          <a:ln>
                            <a:noFill/>
                          </a:ln>
                          <a:solidFill>
                            <a:srgbClr val="C00000"/>
                          </a:solidFill>
                          <a:effectLst>
                            <a:outerShdw blurRad="38100" dist="38100" dir="2700000" algn="tl">
                              <a:srgbClr val="000000"/>
                            </a:outerShdw>
                          </a:effectLst>
                          <a:latin typeface="Times New Roman" pitchFamily="18" charset="0"/>
                          <a:cs typeface="Times New Roman" pitchFamily="18" charset="0"/>
                        </a:rPr>
                        <a:t>Eg. Poxvirus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6950">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cap="none" normalizeH="0" baseline="0" dirty="0" err="1">
                          <a:ln>
                            <a:noFill/>
                          </a:ln>
                          <a:solidFill>
                            <a:srgbClr val="C00000"/>
                          </a:solidFill>
                          <a:effectLst>
                            <a:outerShdw blurRad="38100" dist="38100" dir="2700000" algn="tl">
                              <a:srgbClr val="000000"/>
                            </a:outerShdw>
                          </a:effectLst>
                          <a:latin typeface="Times New Roman" pitchFamily="18" charset="0"/>
                          <a:cs typeface="Times New Roman" pitchFamily="18" charset="0"/>
                        </a:rPr>
                        <a:t>Eg</a:t>
                      </a: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 </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Bacteriophage</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Turnip yellow mosaic virus</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Polio virus</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en-US" sz="1600" b="0" i="0" u="none" strike="noStrike" cap="none" normalizeH="0" baseline="0" dirty="0" err="1">
                          <a:ln>
                            <a:noFill/>
                          </a:ln>
                          <a:solidFill>
                            <a:srgbClr val="C00000"/>
                          </a:solidFill>
                          <a:effectLst>
                            <a:outerShdw blurRad="38100" dist="38100" dir="2700000" algn="tl">
                              <a:srgbClr val="000000"/>
                            </a:outerShdw>
                          </a:effectLst>
                          <a:latin typeface="Times New Roman" pitchFamily="18" charset="0"/>
                          <a:cs typeface="Times New Roman" pitchFamily="18" charset="0"/>
                        </a:rPr>
                        <a:t>Polyoma</a:t>
                      </a: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 virus</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Reo virus and </a:t>
                      </a:r>
                      <a:r>
                        <a:rPr kumimoji="0" lang="en-US" sz="1600" b="0" i="0" u="none" strike="noStrike" cap="none" normalizeH="0" baseline="0" dirty="0" err="1">
                          <a:ln>
                            <a:noFill/>
                          </a:ln>
                          <a:solidFill>
                            <a:srgbClr val="C00000"/>
                          </a:solidFill>
                          <a:effectLst>
                            <a:outerShdw blurRad="38100" dist="38100" dir="2700000" algn="tl">
                              <a:srgbClr val="000000"/>
                            </a:outerShdw>
                          </a:effectLst>
                          <a:latin typeface="Times New Roman" pitchFamily="18" charset="0"/>
                          <a:cs typeface="Times New Roman" pitchFamily="18" charset="0"/>
                        </a:rPr>
                        <a:t>Papilloma</a:t>
                      </a: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 virus</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Herpes virus</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Adenovirus</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endPar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cap="none" normalizeH="0" baseline="0" dirty="0" err="1">
                          <a:ln>
                            <a:noFill/>
                          </a:ln>
                          <a:solidFill>
                            <a:srgbClr val="C00000"/>
                          </a:solidFill>
                          <a:effectLst>
                            <a:outerShdw blurRad="38100" dist="38100" dir="2700000" algn="tl">
                              <a:srgbClr val="000000"/>
                            </a:outerShdw>
                          </a:effectLst>
                          <a:latin typeface="Times New Roman" pitchFamily="18" charset="0"/>
                          <a:cs typeface="Times New Roman" pitchFamily="18" charset="0"/>
                        </a:rPr>
                        <a:t>Eg</a:t>
                      </a: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 </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TMV</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en-US" sz="1600" b="0" i="0" u="none" strike="noStrike" cap="none" normalizeH="0" baseline="0" dirty="0" err="1">
                          <a:ln>
                            <a:noFill/>
                          </a:ln>
                          <a:solidFill>
                            <a:srgbClr val="C00000"/>
                          </a:solidFill>
                          <a:effectLst>
                            <a:outerShdw blurRad="38100" dist="38100" dir="2700000" algn="tl">
                              <a:srgbClr val="000000"/>
                            </a:outerShdw>
                          </a:effectLst>
                          <a:latin typeface="Times New Roman" pitchFamily="18" charset="0"/>
                          <a:cs typeface="Times New Roman" pitchFamily="18" charset="0"/>
                        </a:rPr>
                        <a:t>Bactriophage</a:t>
                      </a:r>
                      <a:endPar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M13</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Influenza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2.  Those with tadpole shaped structure in which each part has diff. sort of symmetry.</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cap="none" normalizeH="0" baseline="0" dirty="0" err="1">
                          <a:ln>
                            <a:noFill/>
                          </a:ln>
                          <a:solidFill>
                            <a:srgbClr val="C00000"/>
                          </a:solidFill>
                          <a:effectLst>
                            <a:outerShdw blurRad="38100" dist="38100" dir="2700000" algn="tl">
                              <a:srgbClr val="000000"/>
                            </a:outerShdw>
                          </a:effectLst>
                          <a:latin typeface="Times New Roman" pitchFamily="18" charset="0"/>
                          <a:cs typeface="Times New Roman" pitchFamily="18" charset="0"/>
                        </a:rPr>
                        <a:t>Eg</a:t>
                      </a:r>
                      <a:r>
                        <a:rPr kumimoji="0" lang="en-US" sz="1600" b="0"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 T- even phages of E. coli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3"/>
          <p:cNvGrpSpPr>
            <a:grpSpLocks/>
          </p:cNvGrpSpPr>
          <p:nvPr/>
        </p:nvGrpSpPr>
        <p:grpSpPr bwMode="auto">
          <a:xfrm>
            <a:off x="533400" y="214313"/>
            <a:ext cx="8077200" cy="6402387"/>
            <a:chOff x="533400" y="214290"/>
            <a:chExt cx="8077200" cy="6402387"/>
          </a:xfrm>
        </p:grpSpPr>
        <p:pic>
          <p:nvPicPr>
            <p:cNvPr id="39939" name="Picture 7" descr="int8"/>
            <p:cNvPicPr>
              <a:picLocks noChangeAspect="1" noChangeArrowheads="1"/>
            </p:cNvPicPr>
            <p:nvPr/>
          </p:nvPicPr>
          <p:blipFill>
            <a:blip r:embed="rId2"/>
            <a:srcRect/>
            <a:stretch>
              <a:fillRect/>
            </a:stretch>
          </p:blipFill>
          <p:spPr bwMode="auto">
            <a:xfrm>
              <a:off x="533400" y="214290"/>
              <a:ext cx="8077200" cy="6402387"/>
            </a:xfrm>
            <a:prstGeom prst="rect">
              <a:avLst/>
            </a:prstGeom>
            <a:noFill/>
            <a:ln w="38100">
              <a:solidFill>
                <a:srgbClr val="060606"/>
              </a:solidFill>
              <a:miter lim="800000"/>
              <a:headEnd/>
              <a:tailEnd/>
            </a:ln>
          </p:spPr>
        </p:pic>
        <p:sp>
          <p:nvSpPr>
            <p:cNvPr id="3" name="Rectangle 2"/>
            <p:cNvSpPr/>
            <p:nvPr/>
          </p:nvSpPr>
          <p:spPr>
            <a:xfrm>
              <a:off x="571500" y="6357915"/>
              <a:ext cx="5143500" cy="214312"/>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IN"/>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152400" y="3143250"/>
            <a:ext cx="8763000" cy="3562350"/>
          </a:xfrm>
        </p:spPr>
        <p:txBody>
          <a:bodyPr/>
          <a:lstStyle/>
          <a:p>
            <a:pPr eaLnBrk="1" hangingPunct="1"/>
            <a:r>
              <a:rPr lang="en-US" sz="2300" dirty="0">
                <a:latin typeface="Times New Roman" pitchFamily="18" charset="0"/>
                <a:cs typeface="Times New Roman" pitchFamily="18" charset="0"/>
              </a:rPr>
              <a:t>Knowledge of viral biochemistry and molecular biology, various specific characteristics, such as NA, symmetry etc are now being used for viral classification.</a:t>
            </a:r>
          </a:p>
          <a:p>
            <a:pPr eaLnBrk="1" hangingPunct="1"/>
            <a:r>
              <a:rPr lang="en-US" sz="2300" dirty="0">
                <a:latin typeface="Times New Roman" pitchFamily="18" charset="0"/>
                <a:cs typeface="Times New Roman" pitchFamily="18" charset="0"/>
              </a:rPr>
              <a:t>Bacterial viruses that are widely used in Biochemical and Genetic research are:</a:t>
            </a:r>
          </a:p>
          <a:p>
            <a:pPr lvl="1" eaLnBrk="1" hangingPunct="1"/>
            <a:r>
              <a:rPr lang="en-US" sz="2300" dirty="0">
                <a:latin typeface="Times New Roman" pitchFamily="18" charset="0"/>
                <a:cs typeface="Times New Roman" pitchFamily="18" charset="0"/>
              </a:rPr>
              <a:t>DNA phages of T phages</a:t>
            </a:r>
          </a:p>
          <a:p>
            <a:pPr lvl="1" eaLnBrk="1" hangingPunct="1">
              <a:buFont typeface="Wingdings" pitchFamily="2" charset="2"/>
              <a:buNone/>
            </a:pPr>
            <a:r>
              <a:rPr lang="en-US" sz="2300" dirty="0">
                <a:latin typeface="Times New Roman" pitchFamily="18" charset="0"/>
                <a:cs typeface="Times New Roman" pitchFamily="18" charset="0"/>
              </a:rPr>
              <a:t>	1.Even  - T2, T4, T6 – 2×10 5 base pairs</a:t>
            </a:r>
          </a:p>
          <a:p>
            <a:pPr lvl="1" eaLnBrk="1" hangingPunct="1">
              <a:buFont typeface="Wingdings" pitchFamily="2" charset="2"/>
              <a:buNone/>
            </a:pPr>
            <a:r>
              <a:rPr lang="en-US" sz="2300" dirty="0">
                <a:latin typeface="Times New Roman" pitchFamily="18" charset="0"/>
                <a:cs typeface="Times New Roman" pitchFamily="18" charset="0"/>
              </a:rPr>
              <a:t>	2. Odd -  T1, T3, T5 and T7 – 4×10 4 Base pairs</a:t>
            </a:r>
          </a:p>
          <a:p>
            <a:pPr lvl="1" eaLnBrk="1" hangingPunct="1"/>
            <a:r>
              <a:rPr lang="en-US" sz="2300" dirty="0">
                <a:latin typeface="Times New Roman" pitchFamily="18" charset="0"/>
                <a:cs typeface="Times New Roman" pitchFamily="18" charset="0"/>
              </a:rPr>
              <a:t>Temperate phages </a:t>
            </a:r>
            <a:r>
              <a:rPr lang="en-US" sz="2300" dirty="0" err="1">
                <a:latin typeface="Times New Roman" pitchFamily="18" charset="0"/>
                <a:cs typeface="Times New Roman" pitchFamily="18" charset="0"/>
              </a:rPr>
              <a:t>Eg</a:t>
            </a:r>
            <a:r>
              <a:rPr lang="en-US" sz="2300" dirty="0">
                <a:latin typeface="Times New Roman" pitchFamily="18" charset="0"/>
                <a:cs typeface="Times New Roman" pitchFamily="18" charset="0"/>
              </a:rPr>
              <a:t> E. Coli </a:t>
            </a:r>
            <a:r>
              <a:rPr lang="en-US" sz="2300" dirty="0" err="1">
                <a:latin typeface="Times New Roman" pitchFamily="18" charset="0"/>
                <a:cs typeface="Times New Roman" pitchFamily="18" charset="0"/>
              </a:rPr>
              <a:t>bacteriophage</a:t>
            </a:r>
            <a:r>
              <a:rPr lang="en-US" sz="2300" dirty="0">
                <a:latin typeface="Times New Roman" pitchFamily="18" charset="0"/>
                <a:cs typeface="Times New Roman" pitchFamily="18" charset="0"/>
              </a:rPr>
              <a:t> </a:t>
            </a:r>
            <a:r>
              <a:rPr lang="el-GR" sz="2300" dirty="0">
                <a:latin typeface="Times New Roman" pitchFamily="18" charset="0"/>
                <a:cs typeface="Times New Roman" pitchFamily="18" charset="0"/>
              </a:rPr>
              <a:t>λ</a:t>
            </a:r>
            <a:endParaRPr lang="en-US" sz="2300" dirty="0">
              <a:latin typeface="Times New Roman" pitchFamily="18" charset="0"/>
              <a:cs typeface="Times New Roman" pitchFamily="18" charset="0"/>
            </a:endParaRPr>
          </a:p>
          <a:p>
            <a:pPr lvl="1" eaLnBrk="1" hangingPunct="1"/>
            <a:endParaRPr lang="en-US" sz="2300" dirty="0">
              <a:latin typeface="Times New Roman" pitchFamily="18" charset="0"/>
              <a:cs typeface="Times New Roman" pitchFamily="18" charset="0"/>
            </a:endParaRPr>
          </a:p>
          <a:p>
            <a:pPr lvl="1" eaLnBrk="1" hangingPunct="1"/>
            <a:endParaRPr lang="en-US" sz="2300" dirty="0">
              <a:latin typeface="Times New Roman" pitchFamily="18" charset="0"/>
              <a:cs typeface="Times New Roman" pitchFamily="18" charset="0"/>
            </a:endParaRPr>
          </a:p>
          <a:p>
            <a:pPr lvl="1" eaLnBrk="1" hangingPunct="1">
              <a:buFont typeface="Wingdings" pitchFamily="2" charset="2"/>
              <a:buNone/>
            </a:pPr>
            <a:endParaRPr lang="en-US" sz="2300" dirty="0">
              <a:latin typeface="Times New Roman" pitchFamily="18" charset="0"/>
              <a:cs typeface="Times New Roman" pitchFamily="18" charset="0"/>
            </a:endParaRPr>
          </a:p>
          <a:p>
            <a:pPr lvl="1" eaLnBrk="1" hangingPunct="1"/>
            <a:endParaRPr lang="en-US" sz="2300" dirty="0">
              <a:latin typeface="Times New Roman" pitchFamily="18" charset="0"/>
              <a:cs typeface="Times New Roman" pitchFamily="18" charset="0"/>
            </a:endParaRPr>
          </a:p>
          <a:p>
            <a:pPr lvl="1" eaLnBrk="1" hangingPunct="1">
              <a:buFont typeface="Wingdings" pitchFamily="2" charset="2"/>
              <a:buNone/>
            </a:pPr>
            <a:r>
              <a:rPr lang="en-US" sz="2300" dirty="0">
                <a:latin typeface="Times New Roman" pitchFamily="18" charset="0"/>
                <a:cs typeface="Times New Roman" pitchFamily="18" charset="0"/>
              </a:rPr>
              <a:t> 	</a:t>
            </a:r>
          </a:p>
          <a:p>
            <a:pPr lvl="1" eaLnBrk="1" hangingPunct="1">
              <a:buFont typeface="Wingdings" pitchFamily="2" charset="2"/>
              <a:buNone/>
            </a:pPr>
            <a:endParaRPr lang="en-US" sz="2300" dirty="0">
              <a:latin typeface="Times New Roman" pitchFamily="18" charset="0"/>
              <a:cs typeface="Times New Roman" pitchFamily="18" charset="0"/>
            </a:endParaRPr>
          </a:p>
          <a:p>
            <a:pPr lvl="1" eaLnBrk="1" hangingPunct="1"/>
            <a:endParaRPr lang="en-US" sz="2300" dirty="0">
              <a:latin typeface="Times New Roman" pitchFamily="18" charset="0"/>
              <a:cs typeface="Times New Roman" pitchFamily="18" charset="0"/>
            </a:endParaRPr>
          </a:p>
          <a:p>
            <a:pPr lvl="1" eaLnBrk="1" hangingPunct="1">
              <a:buFont typeface="Wingdings" pitchFamily="2" charset="2"/>
              <a:buNone/>
            </a:pPr>
            <a:r>
              <a:rPr lang="en-US" sz="2300" dirty="0">
                <a:latin typeface="Times New Roman" pitchFamily="18" charset="0"/>
                <a:cs typeface="Times New Roman" pitchFamily="18" charset="0"/>
              </a:rPr>
              <a:t>	</a:t>
            </a:r>
          </a:p>
          <a:p>
            <a:pPr lvl="1" eaLnBrk="1" hangingPunct="1">
              <a:buFont typeface="Wingdings" pitchFamily="2" charset="2"/>
              <a:buNone/>
            </a:pPr>
            <a:endParaRPr lang="en-US" sz="2300" dirty="0">
              <a:latin typeface="Times New Roman" pitchFamily="18" charset="0"/>
              <a:cs typeface="Times New Roman" pitchFamily="18" charset="0"/>
            </a:endParaRPr>
          </a:p>
          <a:p>
            <a:pPr lvl="4" eaLnBrk="1" hangingPunct="1"/>
            <a:endParaRPr lang="en-US" sz="2300" dirty="0">
              <a:latin typeface="Times New Roman" pitchFamily="18" charset="0"/>
              <a:cs typeface="Times New Roman" pitchFamily="18" charset="0"/>
            </a:endParaRPr>
          </a:p>
          <a:p>
            <a:pPr lvl="1" eaLnBrk="1" hangingPunct="1"/>
            <a:endParaRPr lang="en-US" sz="2300" dirty="0">
              <a:latin typeface="Times New Roman" pitchFamily="18" charset="0"/>
              <a:cs typeface="Times New Roman" pitchFamily="18" charset="0"/>
            </a:endParaRPr>
          </a:p>
        </p:txBody>
      </p:sp>
      <p:grpSp>
        <p:nvGrpSpPr>
          <p:cNvPr id="40963" name="Group 20"/>
          <p:cNvGrpSpPr>
            <a:grpSpLocks/>
          </p:cNvGrpSpPr>
          <p:nvPr/>
        </p:nvGrpSpPr>
        <p:grpSpPr bwMode="auto">
          <a:xfrm>
            <a:off x="142875" y="428625"/>
            <a:ext cx="8839200" cy="2500313"/>
            <a:chOff x="142844" y="428604"/>
            <a:chExt cx="8839200" cy="2500330"/>
          </a:xfrm>
        </p:grpSpPr>
        <p:grpSp>
          <p:nvGrpSpPr>
            <p:cNvPr id="40964" name="Group 41"/>
            <p:cNvGrpSpPr>
              <a:grpSpLocks/>
            </p:cNvGrpSpPr>
            <p:nvPr/>
          </p:nvGrpSpPr>
          <p:grpSpPr bwMode="auto">
            <a:xfrm>
              <a:off x="142844" y="1023934"/>
              <a:ext cx="8839200" cy="1905000"/>
              <a:chOff x="304800" y="685800"/>
              <a:chExt cx="8839200" cy="1905000"/>
            </a:xfrm>
          </p:grpSpPr>
          <p:sp>
            <p:nvSpPr>
              <p:cNvPr id="40966" name="Rectangle 17"/>
              <p:cNvSpPr>
                <a:spLocks noChangeArrowheads="1"/>
              </p:cNvSpPr>
              <p:nvPr/>
            </p:nvSpPr>
            <p:spPr bwMode="auto">
              <a:xfrm>
                <a:off x="304800" y="1219200"/>
                <a:ext cx="1143000" cy="533400"/>
              </a:xfrm>
              <a:prstGeom prst="rect">
                <a:avLst/>
              </a:prstGeom>
              <a:solidFill>
                <a:schemeClr val="accent1"/>
              </a:solidFill>
              <a:ln w="9525" algn="ctr">
                <a:solidFill>
                  <a:schemeClr val="tx1"/>
                </a:solidFill>
                <a:round/>
                <a:headEnd/>
                <a:tailEnd/>
              </a:ln>
            </p:spPr>
            <p:txBody>
              <a:bodyPr/>
              <a:lstStyle/>
              <a:p>
                <a:r>
                  <a:rPr lang="en-US" sz="1600">
                    <a:latin typeface="Calibri" pitchFamily="34" charset="0"/>
                  </a:rPr>
                  <a:t>Disease caused</a:t>
                </a:r>
              </a:p>
            </p:txBody>
          </p:sp>
          <p:sp>
            <p:nvSpPr>
              <p:cNvPr id="40967" name="Rectangle 18"/>
              <p:cNvSpPr>
                <a:spLocks noChangeArrowheads="1"/>
              </p:cNvSpPr>
              <p:nvPr/>
            </p:nvSpPr>
            <p:spPr bwMode="auto">
              <a:xfrm>
                <a:off x="3276600" y="1219200"/>
                <a:ext cx="2667000" cy="533400"/>
              </a:xfrm>
              <a:prstGeom prst="rect">
                <a:avLst/>
              </a:prstGeom>
              <a:solidFill>
                <a:schemeClr val="accent1"/>
              </a:solidFill>
              <a:ln w="9525" algn="ctr">
                <a:solidFill>
                  <a:schemeClr val="tx1"/>
                </a:solidFill>
                <a:round/>
                <a:headEnd/>
                <a:tailEnd/>
              </a:ln>
            </p:spPr>
            <p:txBody>
              <a:bodyPr/>
              <a:lstStyle/>
              <a:p>
                <a:pPr algn="ctr"/>
                <a:r>
                  <a:rPr lang="en-US">
                    <a:latin typeface="Calibri" pitchFamily="34" charset="0"/>
                  </a:rPr>
                  <a:t>Host organism</a:t>
                </a:r>
              </a:p>
            </p:txBody>
          </p:sp>
          <p:sp>
            <p:nvSpPr>
              <p:cNvPr id="40968" name="Rectangle 19"/>
              <p:cNvSpPr>
                <a:spLocks noChangeArrowheads="1"/>
              </p:cNvSpPr>
              <p:nvPr/>
            </p:nvSpPr>
            <p:spPr bwMode="auto">
              <a:xfrm>
                <a:off x="6858000" y="1295400"/>
                <a:ext cx="2286000" cy="609600"/>
              </a:xfrm>
              <a:prstGeom prst="rect">
                <a:avLst/>
              </a:prstGeom>
              <a:solidFill>
                <a:schemeClr val="accent1"/>
              </a:solidFill>
              <a:ln w="9525" algn="ctr">
                <a:solidFill>
                  <a:schemeClr val="tx1"/>
                </a:solidFill>
                <a:round/>
                <a:headEnd/>
                <a:tailEnd/>
              </a:ln>
            </p:spPr>
            <p:txBody>
              <a:bodyPr/>
              <a:lstStyle/>
              <a:p>
                <a:pPr algn="ctr"/>
                <a:r>
                  <a:rPr lang="en-US" sz="1600">
                    <a:latin typeface="Calibri" pitchFamily="34" charset="0"/>
                  </a:rPr>
                  <a:t>Some coded system T1, T2……P Phages</a:t>
                </a:r>
              </a:p>
            </p:txBody>
          </p:sp>
          <p:cxnSp>
            <p:nvCxnSpPr>
              <p:cNvPr id="40969" name="Straight Connector 25"/>
              <p:cNvCxnSpPr>
                <a:cxnSpLocks noChangeShapeType="1"/>
              </p:cNvCxnSpPr>
              <p:nvPr/>
            </p:nvCxnSpPr>
            <p:spPr bwMode="auto">
              <a:xfrm>
                <a:off x="838200" y="914400"/>
                <a:ext cx="7391400" cy="0"/>
              </a:xfrm>
              <a:prstGeom prst="line">
                <a:avLst/>
              </a:prstGeom>
              <a:noFill/>
              <a:ln w="9525" algn="ctr">
                <a:solidFill>
                  <a:schemeClr val="tx1"/>
                </a:solidFill>
                <a:round/>
                <a:headEnd/>
                <a:tailEnd/>
              </a:ln>
            </p:spPr>
          </p:cxnSp>
          <p:cxnSp>
            <p:nvCxnSpPr>
              <p:cNvPr id="40970" name="Straight Connector 27"/>
              <p:cNvCxnSpPr>
                <a:cxnSpLocks noChangeShapeType="1"/>
              </p:cNvCxnSpPr>
              <p:nvPr/>
            </p:nvCxnSpPr>
            <p:spPr bwMode="auto">
              <a:xfrm rot="5400000">
                <a:off x="4457700" y="800100"/>
                <a:ext cx="228600" cy="0"/>
              </a:xfrm>
              <a:prstGeom prst="line">
                <a:avLst/>
              </a:prstGeom>
              <a:noFill/>
              <a:ln w="9525" algn="ctr">
                <a:solidFill>
                  <a:schemeClr val="tx1"/>
                </a:solidFill>
                <a:round/>
                <a:headEnd/>
                <a:tailEnd/>
              </a:ln>
            </p:spPr>
          </p:cxnSp>
          <p:cxnSp>
            <p:nvCxnSpPr>
              <p:cNvPr id="40971" name="Straight Connector 28"/>
              <p:cNvCxnSpPr>
                <a:cxnSpLocks noChangeShapeType="1"/>
              </p:cNvCxnSpPr>
              <p:nvPr/>
            </p:nvCxnSpPr>
            <p:spPr bwMode="auto">
              <a:xfrm rot="5400000">
                <a:off x="723900" y="1028700"/>
                <a:ext cx="228600" cy="0"/>
              </a:xfrm>
              <a:prstGeom prst="line">
                <a:avLst/>
              </a:prstGeom>
              <a:noFill/>
              <a:ln w="9525" algn="ctr">
                <a:solidFill>
                  <a:schemeClr val="tx1"/>
                </a:solidFill>
                <a:round/>
                <a:headEnd/>
                <a:tailEnd/>
              </a:ln>
            </p:spPr>
          </p:cxnSp>
          <p:cxnSp>
            <p:nvCxnSpPr>
              <p:cNvPr id="40972" name="Straight Connector 29"/>
              <p:cNvCxnSpPr>
                <a:cxnSpLocks noChangeShapeType="1"/>
              </p:cNvCxnSpPr>
              <p:nvPr/>
            </p:nvCxnSpPr>
            <p:spPr bwMode="auto">
              <a:xfrm rot="5400000">
                <a:off x="8115300" y="1028700"/>
                <a:ext cx="228600" cy="0"/>
              </a:xfrm>
              <a:prstGeom prst="line">
                <a:avLst/>
              </a:prstGeom>
              <a:noFill/>
              <a:ln w="9525" algn="ctr">
                <a:solidFill>
                  <a:schemeClr val="tx1"/>
                </a:solidFill>
                <a:round/>
                <a:headEnd/>
                <a:tailEnd/>
              </a:ln>
            </p:spPr>
          </p:cxnSp>
          <p:cxnSp>
            <p:nvCxnSpPr>
              <p:cNvPr id="40973" name="Straight Connector 30"/>
              <p:cNvCxnSpPr>
                <a:cxnSpLocks noChangeShapeType="1"/>
              </p:cNvCxnSpPr>
              <p:nvPr/>
            </p:nvCxnSpPr>
            <p:spPr bwMode="auto">
              <a:xfrm rot="5400000">
                <a:off x="4457700" y="1028700"/>
                <a:ext cx="228600" cy="0"/>
              </a:xfrm>
              <a:prstGeom prst="line">
                <a:avLst/>
              </a:prstGeom>
              <a:noFill/>
              <a:ln w="9525" algn="ctr">
                <a:solidFill>
                  <a:schemeClr val="tx1"/>
                </a:solidFill>
                <a:round/>
                <a:headEnd/>
                <a:tailEnd/>
              </a:ln>
            </p:spPr>
          </p:cxnSp>
          <p:cxnSp>
            <p:nvCxnSpPr>
              <p:cNvPr id="40974" name="Straight Connector 32"/>
              <p:cNvCxnSpPr>
                <a:cxnSpLocks noChangeShapeType="1"/>
              </p:cNvCxnSpPr>
              <p:nvPr/>
            </p:nvCxnSpPr>
            <p:spPr bwMode="auto">
              <a:xfrm rot="5400000">
                <a:off x="4457700" y="1866900"/>
                <a:ext cx="228600" cy="0"/>
              </a:xfrm>
              <a:prstGeom prst="line">
                <a:avLst/>
              </a:prstGeom>
              <a:noFill/>
              <a:ln w="9525" algn="ctr">
                <a:solidFill>
                  <a:schemeClr val="tx1"/>
                </a:solidFill>
                <a:round/>
                <a:headEnd/>
                <a:tailEnd/>
              </a:ln>
            </p:spPr>
          </p:cxnSp>
          <p:cxnSp>
            <p:nvCxnSpPr>
              <p:cNvPr id="40975" name="Straight Connector 34"/>
              <p:cNvCxnSpPr>
                <a:cxnSpLocks noChangeShapeType="1"/>
              </p:cNvCxnSpPr>
              <p:nvPr/>
            </p:nvCxnSpPr>
            <p:spPr bwMode="auto">
              <a:xfrm>
                <a:off x="3352800" y="1981200"/>
                <a:ext cx="2667000" cy="0"/>
              </a:xfrm>
              <a:prstGeom prst="line">
                <a:avLst/>
              </a:prstGeom>
              <a:noFill/>
              <a:ln w="9525" algn="ctr">
                <a:solidFill>
                  <a:schemeClr val="tx1"/>
                </a:solidFill>
                <a:round/>
                <a:headEnd/>
                <a:tailEnd/>
              </a:ln>
            </p:spPr>
          </p:cxnSp>
          <p:cxnSp>
            <p:nvCxnSpPr>
              <p:cNvPr id="40976" name="Straight Connector 35"/>
              <p:cNvCxnSpPr>
                <a:cxnSpLocks noChangeShapeType="1"/>
              </p:cNvCxnSpPr>
              <p:nvPr/>
            </p:nvCxnSpPr>
            <p:spPr bwMode="auto">
              <a:xfrm rot="5400000">
                <a:off x="5905500" y="2095500"/>
                <a:ext cx="228600" cy="0"/>
              </a:xfrm>
              <a:prstGeom prst="line">
                <a:avLst/>
              </a:prstGeom>
              <a:noFill/>
              <a:ln w="9525" algn="ctr">
                <a:solidFill>
                  <a:schemeClr val="tx1"/>
                </a:solidFill>
                <a:round/>
                <a:headEnd/>
                <a:tailEnd/>
              </a:ln>
            </p:spPr>
          </p:cxnSp>
          <p:cxnSp>
            <p:nvCxnSpPr>
              <p:cNvPr id="40977" name="Straight Connector 36"/>
              <p:cNvCxnSpPr>
                <a:cxnSpLocks noChangeShapeType="1"/>
              </p:cNvCxnSpPr>
              <p:nvPr/>
            </p:nvCxnSpPr>
            <p:spPr bwMode="auto">
              <a:xfrm rot="5400000">
                <a:off x="4457700" y="2095500"/>
                <a:ext cx="228600" cy="0"/>
              </a:xfrm>
              <a:prstGeom prst="line">
                <a:avLst/>
              </a:prstGeom>
              <a:noFill/>
              <a:ln w="9525" algn="ctr">
                <a:solidFill>
                  <a:schemeClr val="tx1"/>
                </a:solidFill>
                <a:round/>
                <a:headEnd/>
                <a:tailEnd/>
              </a:ln>
            </p:spPr>
          </p:cxnSp>
          <p:cxnSp>
            <p:nvCxnSpPr>
              <p:cNvPr id="40978" name="Straight Connector 37"/>
              <p:cNvCxnSpPr>
                <a:cxnSpLocks noChangeShapeType="1"/>
              </p:cNvCxnSpPr>
              <p:nvPr/>
            </p:nvCxnSpPr>
            <p:spPr bwMode="auto">
              <a:xfrm rot="5400000">
                <a:off x="3238500" y="2095500"/>
                <a:ext cx="228600" cy="0"/>
              </a:xfrm>
              <a:prstGeom prst="line">
                <a:avLst/>
              </a:prstGeom>
              <a:noFill/>
              <a:ln w="9525" algn="ctr">
                <a:solidFill>
                  <a:schemeClr val="tx1"/>
                </a:solidFill>
                <a:round/>
                <a:headEnd/>
                <a:tailEnd/>
              </a:ln>
            </p:spPr>
          </p:cxnSp>
          <p:sp>
            <p:nvSpPr>
              <p:cNvPr id="40979" name="Rectangle 38"/>
              <p:cNvSpPr>
                <a:spLocks noChangeArrowheads="1"/>
              </p:cNvSpPr>
              <p:nvPr/>
            </p:nvSpPr>
            <p:spPr bwMode="auto">
              <a:xfrm>
                <a:off x="2057400" y="2286000"/>
                <a:ext cx="1371600" cy="304800"/>
              </a:xfrm>
              <a:prstGeom prst="rect">
                <a:avLst/>
              </a:prstGeom>
              <a:solidFill>
                <a:schemeClr val="accent1"/>
              </a:solidFill>
              <a:ln w="9525" algn="ctr">
                <a:solidFill>
                  <a:schemeClr val="tx1"/>
                </a:solidFill>
                <a:round/>
                <a:headEnd/>
                <a:tailEnd/>
              </a:ln>
            </p:spPr>
            <p:txBody>
              <a:bodyPr/>
              <a:lstStyle/>
              <a:p>
                <a:r>
                  <a:rPr lang="en-US" sz="1400">
                    <a:latin typeface="Calibri" pitchFamily="34" charset="0"/>
                  </a:rPr>
                  <a:t>Bacteriophage</a:t>
                </a:r>
              </a:p>
            </p:txBody>
          </p:sp>
          <p:sp>
            <p:nvSpPr>
              <p:cNvPr id="40980" name="Rectangle 39"/>
              <p:cNvSpPr>
                <a:spLocks noChangeArrowheads="1"/>
              </p:cNvSpPr>
              <p:nvPr/>
            </p:nvSpPr>
            <p:spPr bwMode="auto">
              <a:xfrm>
                <a:off x="3733800" y="2286000"/>
                <a:ext cx="1447800" cy="304800"/>
              </a:xfrm>
              <a:prstGeom prst="rect">
                <a:avLst/>
              </a:prstGeom>
              <a:solidFill>
                <a:schemeClr val="accent1"/>
              </a:solidFill>
              <a:ln w="9525" algn="ctr">
                <a:solidFill>
                  <a:schemeClr val="tx1"/>
                </a:solidFill>
                <a:round/>
                <a:headEnd/>
                <a:tailEnd/>
              </a:ln>
            </p:spPr>
            <p:txBody>
              <a:bodyPr/>
              <a:lstStyle/>
              <a:p>
                <a:pPr algn="ctr"/>
                <a:r>
                  <a:rPr lang="en-US" sz="1400">
                    <a:latin typeface="Calibri" pitchFamily="34" charset="0"/>
                  </a:rPr>
                  <a:t>Plant virus</a:t>
                </a:r>
              </a:p>
            </p:txBody>
          </p:sp>
          <p:sp>
            <p:nvSpPr>
              <p:cNvPr id="40981" name="Rectangle 40"/>
              <p:cNvSpPr>
                <a:spLocks noChangeArrowheads="1"/>
              </p:cNvSpPr>
              <p:nvPr/>
            </p:nvSpPr>
            <p:spPr bwMode="auto">
              <a:xfrm>
                <a:off x="5638800" y="2286000"/>
                <a:ext cx="1295400" cy="304800"/>
              </a:xfrm>
              <a:prstGeom prst="rect">
                <a:avLst/>
              </a:prstGeom>
              <a:solidFill>
                <a:schemeClr val="accent1"/>
              </a:solidFill>
              <a:ln w="9525" algn="ctr">
                <a:solidFill>
                  <a:schemeClr val="tx1"/>
                </a:solidFill>
                <a:round/>
                <a:headEnd/>
                <a:tailEnd/>
              </a:ln>
            </p:spPr>
            <p:txBody>
              <a:bodyPr/>
              <a:lstStyle/>
              <a:p>
                <a:pPr algn="ctr"/>
                <a:r>
                  <a:rPr lang="en-US" sz="1400">
                    <a:latin typeface="Calibri" pitchFamily="34" charset="0"/>
                  </a:rPr>
                  <a:t>Animal virus</a:t>
                </a:r>
              </a:p>
            </p:txBody>
          </p:sp>
        </p:grpSp>
        <p:sp>
          <p:nvSpPr>
            <p:cNvPr id="20" name="Rectangle 19"/>
            <p:cNvSpPr/>
            <p:nvPr/>
          </p:nvSpPr>
          <p:spPr>
            <a:xfrm>
              <a:off x="2357407" y="428604"/>
              <a:ext cx="450056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Times New Roman" pitchFamily="18" charset="0"/>
                  <a:cs typeface="Times New Roman" pitchFamily="18" charset="0"/>
                </a:rPr>
                <a:t>Viruses are named according to</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0" y="0"/>
            <a:ext cx="9144000" cy="6858000"/>
          </a:xfrm>
        </p:spPr>
        <p:txBody>
          <a:bodyPr/>
          <a:lstStyle/>
          <a:p>
            <a:pPr lvl="1" algn="just" eaLnBrk="1" hangingPunct="1"/>
            <a:r>
              <a:rPr lang="en-US" sz="2400" dirty="0">
                <a:latin typeface="Times New Roman" pitchFamily="18" charset="0"/>
                <a:cs typeface="Times New Roman" pitchFamily="18" charset="0"/>
              </a:rPr>
              <a:t>Small DNA phages </a:t>
            </a:r>
            <a:r>
              <a:rPr lang="en-US" sz="2400" dirty="0" err="1">
                <a:latin typeface="Times New Roman" pitchFamily="18" charset="0"/>
                <a:cs typeface="Times New Roman" pitchFamily="18" charset="0"/>
              </a:rPr>
              <a:t>Eg</a:t>
            </a:r>
            <a:r>
              <a:rPr lang="en-US" sz="2400" dirty="0">
                <a:latin typeface="Times New Roman" pitchFamily="18" charset="0"/>
                <a:cs typeface="Times New Roman" pitchFamily="18" charset="0"/>
              </a:rPr>
              <a:t>. Ø×174 &amp; rod  like M13 </a:t>
            </a:r>
          </a:p>
          <a:p>
            <a:pPr lvl="2" algn="just" eaLnBrk="1" hangingPunct="1"/>
            <a:r>
              <a:rPr lang="en-US" dirty="0">
                <a:latin typeface="Times New Roman" pitchFamily="18" charset="0"/>
                <a:cs typeface="Times New Roman" pitchFamily="18" charset="0"/>
              </a:rPr>
              <a:t>1</a:t>
            </a:r>
            <a:r>
              <a:rPr lang="en-US" baseline="30000" dirty="0">
                <a:latin typeface="Times New Roman" pitchFamily="18" charset="0"/>
                <a:cs typeface="Times New Roman" pitchFamily="18" charset="0"/>
              </a:rPr>
              <a:t>st</a:t>
            </a:r>
            <a:r>
              <a:rPr lang="en-US" dirty="0">
                <a:latin typeface="Times New Roman" pitchFamily="18" charset="0"/>
                <a:cs typeface="Times New Roman" pitchFamily="18" charset="0"/>
              </a:rPr>
              <a:t> organism in which DNA sequence of the genome was determined permitting extensive understanding of viral life cycle.</a:t>
            </a:r>
          </a:p>
          <a:p>
            <a:pPr lvl="2" algn="just" eaLnBrk="1" hangingPunct="1"/>
            <a:r>
              <a:rPr lang="en-US" dirty="0">
                <a:latin typeface="Times New Roman" pitchFamily="18" charset="0"/>
                <a:cs typeface="Times New Roman" pitchFamily="18" charset="0"/>
              </a:rPr>
              <a:t>Simple, do not encode most of the protein required for replication of their DNA but depend on cellular proteins for this purpose.</a:t>
            </a:r>
          </a:p>
          <a:p>
            <a:pPr lvl="2" algn="just" eaLnBrk="1" hangingPunct="1"/>
            <a:r>
              <a:rPr lang="en-US" dirty="0">
                <a:latin typeface="Times New Roman" pitchFamily="18" charset="0"/>
                <a:cs typeface="Times New Roman" pitchFamily="18" charset="0"/>
              </a:rPr>
              <a:t>Useful in identifying and analyzing the cellular proteins involved in DNA replication.</a:t>
            </a:r>
          </a:p>
          <a:p>
            <a:pPr lvl="1" algn="just" eaLnBrk="1" hangingPunct="1"/>
            <a:r>
              <a:rPr lang="en-US" sz="2400" dirty="0">
                <a:latin typeface="Times New Roman" pitchFamily="18" charset="0"/>
                <a:cs typeface="Times New Roman" pitchFamily="18" charset="0"/>
              </a:rPr>
              <a:t>RNA phages:</a:t>
            </a:r>
          </a:p>
          <a:p>
            <a:pPr lvl="2" algn="just" eaLnBrk="1" hangingPunct="1"/>
            <a:r>
              <a:rPr lang="en-US" dirty="0">
                <a:latin typeface="Times New Roman" pitchFamily="18" charset="0"/>
                <a:cs typeface="Times New Roman" pitchFamily="18" charset="0"/>
              </a:rPr>
              <a:t>Contain RNA instead of DNA, Smallest known viruses</a:t>
            </a:r>
          </a:p>
          <a:p>
            <a:pPr lvl="2" algn="just" eaLnBrk="1" hangingPunct="1"/>
            <a:r>
              <a:rPr lang="en-US" dirty="0">
                <a:latin typeface="Times New Roman" pitchFamily="18" charset="0"/>
                <a:cs typeface="Times New Roman" pitchFamily="18" charset="0"/>
              </a:rPr>
              <a:t>Easy to grow and in large number</a:t>
            </a:r>
          </a:p>
          <a:p>
            <a:pPr lvl="2" algn="just" eaLnBrk="1" hangingPunct="1"/>
            <a:r>
              <a:rPr lang="en-US" dirty="0">
                <a:latin typeface="Times New Roman" pitchFamily="18" charset="0"/>
                <a:cs typeface="Times New Roman" pitchFamily="18" charset="0"/>
              </a:rPr>
              <a:t>Because their RNA genomes also serve as their m-RNA</a:t>
            </a:r>
          </a:p>
          <a:p>
            <a:pPr lvl="2" algn="just" eaLnBrk="1" hangingPunct="1"/>
            <a:r>
              <a:rPr lang="en-US" dirty="0">
                <a:latin typeface="Times New Roman" pitchFamily="18" charset="0"/>
                <a:cs typeface="Times New Roman" pitchFamily="18" charset="0"/>
              </a:rPr>
              <a:t>1</a:t>
            </a:r>
            <a:r>
              <a:rPr lang="en-US" baseline="30000" dirty="0">
                <a:latin typeface="Times New Roman" pitchFamily="18" charset="0"/>
                <a:cs typeface="Times New Roman" pitchFamily="18" charset="0"/>
              </a:rPr>
              <a:t>st </a:t>
            </a:r>
            <a:r>
              <a:rPr lang="en-US" dirty="0">
                <a:latin typeface="Times New Roman" pitchFamily="18" charset="0"/>
                <a:cs typeface="Times New Roman" pitchFamily="18" charset="0"/>
              </a:rPr>
              <a:t> long m-RNA molecule to be sequenced was the genome of an RNA phage.</a:t>
            </a:r>
          </a:p>
          <a:p>
            <a:pPr lvl="1" algn="just" eaLnBrk="1" hangingPunct="1"/>
            <a:endParaRPr lang="en-US" sz="2400" dirty="0">
              <a:latin typeface="Times New Roman" pitchFamily="18" charset="0"/>
              <a:cs typeface="Times New Roman" pitchFamily="18" charset="0"/>
            </a:endParaRPr>
          </a:p>
          <a:p>
            <a:pPr algn="just" eaLnBrk="1" hangingPunct="1"/>
            <a:endParaRPr 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p:cNvSpPr>
            <a:spLocks noChangeArrowheads="1"/>
          </p:cNvSpPr>
          <p:nvPr/>
        </p:nvSpPr>
        <p:spPr bwMode="auto">
          <a:xfrm>
            <a:off x="0" y="0"/>
            <a:ext cx="4267200" cy="4038600"/>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pic>
        <p:nvPicPr>
          <p:cNvPr id="9219" name="Picture 5" descr="cell"/>
          <p:cNvPicPr>
            <a:picLocks noChangeAspect="1" noChangeArrowheads="1"/>
          </p:cNvPicPr>
          <p:nvPr/>
        </p:nvPicPr>
        <p:blipFill>
          <a:blip r:embed="rId2"/>
          <a:srcRect/>
          <a:stretch>
            <a:fillRect/>
          </a:stretch>
        </p:blipFill>
        <p:spPr bwMode="auto">
          <a:xfrm>
            <a:off x="4495800" y="2681288"/>
            <a:ext cx="4572000" cy="3948112"/>
          </a:xfrm>
          <a:prstGeom prst="rect">
            <a:avLst/>
          </a:prstGeom>
          <a:noFill/>
          <a:ln w="9525">
            <a:noFill/>
            <a:miter lim="800000"/>
            <a:headEnd/>
            <a:tailEnd/>
          </a:ln>
        </p:spPr>
      </p:pic>
      <p:pic>
        <p:nvPicPr>
          <p:cNvPr id="9220" name="Picture 7" descr="prokaryotes.jpg"/>
          <p:cNvPicPr>
            <a:picLocks noChangeAspect="1" noChangeArrowheads="1"/>
          </p:cNvPicPr>
          <p:nvPr/>
        </p:nvPicPr>
        <p:blipFill>
          <a:blip r:embed="rId3"/>
          <a:srcRect/>
          <a:stretch>
            <a:fillRect/>
          </a:stretch>
        </p:blipFill>
        <p:spPr bwMode="auto">
          <a:xfrm>
            <a:off x="0" y="0"/>
            <a:ext cx="4267200" cy="3810000"/>
          </a:xfrm>
          <a:prstGeom prst="rect">
            <a:avLst/>
          </a:prstGeom>
          <a:solidFill>
            <a:schemeClr val="tx1"/>
          </a:solidFill>
          <a:ln w="9525">
            <a:solidFill>
              <a:schemeClr val="tx1"/>
            </a:solidFill>
            <a:miter lim="800000"/>
            <a:headEnd/>
            <a:tailEnd/>
          </a:ln>
        </p:spPr>
      </p:pic>
      <p:sp>
        <p:nvSpPr>
          <p:cNvPr id="9221" name="Text Box 11"/>
          <p:cNvSpPr txBox="1">
            <a:spLocks noChangeArrowheads="1"/>
          </p:cNvSpPr>
          <p:nvPr/>
        </p:nvSpPr>
        <p:spPr bwMode="auto">
          <a:xfrm>
            <a:off x="228600" y="3733800"/>
            <a:ext cx="3124200" cy="366713"/>
          </a:xfrm>
          <a:prstGeom prst="rect">
            <a:avLst/>
          </a:prstGeom>
          <a:noFill/>
          <a:ln w="9525">
            <a:noFill/>
            <a:miter lim="800000"/>
            <a:headEnd/>
            <a:tailEnd/>
          </a:ln>
        </p:spPr>
        <p:txBody>
          <a:bodyPr>
            <a:spAutoFit/>
          </a:bodyPr>
          <a:lstStyle/>
          <a:p>
            <a:pPr algn="ctr">
              <a:spcBef>
                <a:spcPct val="50000"/>
              </a:spcBef>
            </a:pPr>
            <a:r>
              <a:rPr lang="en-US" b="1">
                <a:latin typeface="Calibri" pitchFamily="34" charset="0"/>
              </a:rPr>
              <a:t>Prokaryotic Cell</a:t>
            </a:r>
          </a:p>
        </p:txBody>
      </p:sp>
      <p:sp>
        <p:nvSpPr>
          <p:cNvPr id="9222" name="Text Box 12"/>
          <p:cNvSpPr txBox="1">
            <a:spLocks noChangeArrowheads="1"/>
          </p:cNvSpPr>
          <p:nvPr/>
        </p:nvSpPr>
        <p:spPr bwMode="auto">
          <a:xfrm>
            <a:off x="5410200" y="1995488"/>
            <a:ext cx="3124200" cy="366712"/>
          </a:xfrm>
          <a:prstGeom prst="rect">
            <a:avLst/>
          </a:prstGeom>
          <a:noFill/>
          <a:ln w="9525">
            <a:noFill/>
            <a:miter lim="800000"/>
            <a:headEnd/>
            <a:tailEnd/>
          </a:ln>
        </p:spPr>
        <p:txBody>
          <a:bodyPr>
            <a:spAutoFit/>
          </a:bodyPr>
          <a:lstStyle/>
          <a:p>
            <a:pPr algn="ctr">
              <a:spcBef>
                <a:spcPct val="50000"/>
              </a:spcBef>
            </a:pPr>
            <a:r>
              <a:rPr lang="en-US" b="1">
                <a:latin typeface="Calibri" pitchFamily="34" charset="0"/>
              </a:rPr>
              <a:t>Eukaryotic Cell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152400" y="152400"/>
            <a:ext cx="8839200" cy="6477000"/>
          </a:xfrm>
        </p:spPr>
        <p:txBody>
          <a:bodyPr/>
          <a:lstStyle/>
          <a:p>
            <a:pPr lvl="2" eaLnBrk="1" hangingPunct="1"/>
            <a:r>
              <a:rPr lang="en-US" sz="2800" dirty="0">
                <a:latin typeface="Times New Roman" pitchFamily="18" charset="0"/>
                <a:cs typeface="Times New Roman" pitchFamily="18" charset="0"/>
              </a:rPr>
              <a:t>Smallest known virus, encodes 4 protein </a:t>
            </a:r>
            <a:r>
              <a:rPr lang="en-US" sz="2800" dirty="0" err="1">
                <a:latin typeface="Times New Roman" pitchFamily="18" charset="0"/>
                <a:cs typeface="Times New Roman" pitchFamily="18" charset="0"/>
              </a:rPr>
              <a:t>i.e</a:t>
            </a:r>
            <a:r>
              <a:rPr lang="en-US" sz="2800" dirty="0">
                <a:latin typeface="Times New Roman" pitchFamily="18" charset="0"/>
                <a:cs typeface="Times New Roman" pitchFamily="18" charset="0"/>
              </a:rPr>
              <a:t> </a:t>
            </a:r>
          </a:p>
          <a:p>
            <a:pPr lvl="3" eaLnBrk="1" hangingPunct="1"/>
            <a:r>
              <a:rPr lang="en-US" sz="2800" dirty="0">
                <a:latin typeface="Times New Roman" pitchFamily="18" charset="0"/>
                <a:cs typeface="Times New Roman" pitchFamily="18" charset="0"/>
              </a:rPr>
              <a:t>An RNA polymerase for replication of viral RNA</a:t>
            </a:r>
          </a:p>
          <a:p>
            <a:pPr lvl="3" eaLnBrk="1" hangingPunct="1"/>
            <a:r>
              <a:rPr lang="en-US" sz="2800" dirty="0">
                <a:latin typeface="Times New Roman" pitchFamily="18" charset="0"/>
                <a:cs typeface="Times New Roman" pitchFamily="18" charset="0"/>
              </a:rPr>
              <a:t>TWO </a:t>
            </a:r>
            <a:r>
              <a:rPr lang="en-US" sz="2800" dirty="0" err="1">
                <a:latin typeface="Times New Roman" pitchFamily="18" charset="0"/>
                <a:cs typeface="Times New Roman" pitchFamily="18" charset="0"/>
              </a:rPr>
              <a:t>capsid</a:t>
            </a:r>
            <a:r>
              <a:rPr lang="en-US" sz="2800" dirty="0">
                <a:latin typeface="Times New Roman" pitchFamily="18" charset="0"/>
                <a:cs typeface="Times New Roman" pitchFamily="18" charset="0"/>
              </a:rPr>
              <a:t> protein</a:t>
            </a:r>
          </a:p>
          <a:p>
            <a:pPr lvl="3" eaLnBrk="1" hangingPunct="1"/>
            <a:r>
              <a:rPr lang="en-US" sz="2800" dirty="0">
                <a:latin typeface="Times New Roman" pitchFamily="18" charset="0"/>
                <a:cs typeface="Times New Roman" pitchFamily="18" charset="0"/>
              </a:rPr>
              <a:t>An enzyme that dissolved the bacterial cell wall and allows the release of intracellular particles into the medium. </a:t>
            </a:r>
          </a:p>
          <a:p>
            <a:pPr eaLnBrk="1" hangingPunct="1"/>
            <a:endParaRPr lang="en-US" sz="28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structure%20of%20bacteriophage"/>
          <p:cNvPicPr>
            <a:picLocks noChangeAspect="1" noChangeArrowheads="1"/>
          </p:cNvPicPr>
          <p:nvPr/>
        </p:nvPicPr>
        <p:blipFill>
          <a:blip r:embed="rId2"/>
          <a:srcRect/>
          <a:stretch>
            <a:fillRect/>
          </a:stretch>
        </p:blipFill>
        <p:spPr bwMode="auto">
          <a:xfrm>
            <a:off x="304800" y="914400"/>
            <a:ext cx="4038600" cy="5562600"/>
          </a:xfrm>
          <a:prstGeom prst="rect">
            <a:avLst/>
          </a:prstGeom>
          <a:noFill/>
          <a:ln w="57150">
            <a:solidFill>
              <a:srgbClr val="060606"/>
            </a:solidFill>
            <a:miter lim="800000"/>
            <a:headEnd/>
            <a:tailEnd/>
          </a:ln>
        </p:spPr>
      </p:pic>
      <p:sp>
        <p:nvSpPr>
          <p:cNvPr id="44035" name="Text Box 6"/>
          <p:cNvSpPr txBox="1">
            <a:spLocks noChangeArrowheads="1"/>
          </p:cNvSpPr>
          <p:nvPr/>
        </p:nvSpPr>
        <p:spPr bwMode="auto">
          <a:xfrm>
            <a:off x="2667000" y="76200"/>
            <a:ext cx="4724400" cy="519113"/>
          </a:xfrm>
          <a:prstGeom prst="rect">
            <a:avLst/>
          </a:prstGeom>
          <a:noFill/>
          <a:ln w="9525">
            <a:noFill/>
            <a:miter lim="800000"/>
            <a:headEnd/>
            <a:tailEnd/>
          </a:ln>
        </p:spPr>
        <p:txBody>
          <a:bodyPr>
            <a:spAutoFit/>
          </a:bodyPr>
          <a:lstStyle/>
          <a:p>
            <a:pPr algn="ctr">
              <a:spcBef>
                <a:spcPct val="50000"/>
              </a:spcBef>
            </a:pPr>
            <a:r>
              <a:rPr lang="en-US" sz="2800" b="1">
                <a:latin typeface="Times New Roman" pitchFamily="18" charset="0"/>
                <a:cs typeface="Times New Roman" pitchFamily="18" charset="0"/>
              </a:rPr>
              <a:t>Bacteriophage</a:t>
            </a:r>
          </a:p>
        </p:txBody>
      </p:sp>
      <p:sp>
        <p:nvSpPr>
          <p:cNvPr id="76804" name="Rectangle 9"/>
          <p:cNvSpPr>
            <a:spLocks noGrp="1" noChangeArrowheads="1"/>
          </p:cNvSpPr>
          <p:nvPr>
            <p:ph type="body" sz="half" idx="2"/>
          </p:nvPr>
        </p:nvSpPr>
        <p:spPr>
          <a:xfrm>
            <a:off x="4648200" y="914400"/>
            <a:ext cx="4038600" cy="5372100"/>
          </a:xfrm>
        </p:spPr>
        <p:txBody>
          <a:bodyPr rtlCol="0">
            <a:normAutofit fontScale="92500" lnSpcReduction="20000"/>
          </a:bodyPr>
          <a:lstStyle/>
          <a:p>
            <a:pPr algn="just" eaLnBrk="1" fontAlgn="auto" hangingPunct="1">
              <a:lnSpc>
                <a:spcPct val="90000"/>
              </a:lnSpc>
              <a:spcAft>
                <a:spcPts val="0"/>
              </a:spcAft>
              <a:buFont typeface="Arial" pitchFamily="34" charset="0"/>
              <a:buChar char="•"/>
              <a:defRPr/>
            </a:pPr>
            <a:r>
              <a:rPr lang="en-US" sz="3000" dirty="0">
                <a:latin typeface="Times New Roman" pitchFamily="18" charset="0"/>
                <a:cs typeface="Times New Roman" pitchFamily="18" charset="0"/>
              </a:rPr>
              <a:t>Most widely studied are T – even </a:t>
            </a:r>
            <a:r>
              <a:rPr lang="en-US" sz="3000" dirty="0" err="1">
                <a:latin typeface="Times New Roman" pitchFamily="18" charset="0"/>
                <a:cs typeface="Times New Roman" pitchFamily="18" charset="0"/>
              </a:rPr>
              <a:t>bacteriophages</a:t>
            </a:r>
            <a:r>
              <a:rPr lang="en-US" sz="3000" dirty="0">
                <a:latin typeface="Times New Roman" pitchFamily="18" charset="0"/>
                <a:cs typeface="Times New Roman" pitchFamily="18" charset="0"/>
              </a:rPr>
              <a:t> such as T2, T4, T6 which infect the colon bacillus E. coli and are also known as </a:t>
            </a:r>
            <a:r>
              <a:rPr lang="en-US" sz="3000" dirty="0" err="1">
                <a:latin typeface="Times New Roman" pitchFamily="18" charset="0"/>
                <a:cs typeface="Times New Roman" pitchFamily="18" charset="0"/>
              </a:rPr>
              <a:t>Coliphages</a:t>
            </a:r>
            <a:endParaRPr lang="en-US" sz="3000" dirty="0">
              <a:latin typeface="Times New Roman" pitchFamily="18" charset="0"/>
              <a:cs typeface="Times New Roman" pitchFamily="18" charset="0"/>
            </a:endParaRPr>
          </a:p>
          <a:p>
            <a:pPr algn="just" eaLnBrk="1" fontAlgn="auto" hangingPunct="1">
              <a:lnSpc>
                <a:spcPct val="90000"/>
              </a:lnSpc>
              <a:spcAft>
                <a:spcPts val="0"/>
              </a:spcAft>
              <a:buFont typeface="Arial" pitchFamily="34" charset="0"/>
              <a:buChar char="•"/>
              <a:defRPr/>
            </a:pPr>
            <a:r>
              <a:rPr lang="en-US" sz="3000" dirty="0">
                <a:latin typeface="Times New Roman" pitchFamily="18" charset="0"/>
                <a:cs typeface="Times New Roman" pitchFamily="18" charset="0"/>
              </a:rPr>
              <a:t>T4 </a:t>
            </a:r>
            <a:r>
              <a:rPr lang="en-US" sz="3000" dirty="0" err="1">
                <a:latin typeface="Times New Roman" pitchFamily="18" charset="0"/>
                <a:cs typeface="Times New Roman" pitchFamily="18" charset="0"/>
              </a:rPr>
              <a:t>Bacteriophage</a:t>
            </a:r>
            <a:r>
              <a:rPr lang="en-US" sz="3000" dirty="0">
                <a:latin typeface="Times New Roman" pitchFamily="18" charset="0"/>
                <a:cs typeface="Times New Roman" pitchFamily="18" charset="0"/>
              </a:rPr>
              <a:t>  is a large sized tadpole shaped complex virus.</a:t>
            </a:r>
          </a:p>
          <a:p>
            <a:pPr algn="just" eaLnBrk="1" fontAlgn="auto" hangingPunct="1">
              <a:lnSpc>
                <a:spcPct val="90000"/>
              </a:lnSpc>
              <a:spcAft>
                <a:spcPts val="0"/>
              </a:spcAft>
              <a:buFont typeface="Arial" pitchFamily="34" charset="0"/>
              <a:buChar char="•"/>
              <a:defRPr/>
            </a:pPr>
            <a:r>
              <a:rPr lang="en-US" sz="3000" dirty="0">
                <a:latin typeface="Times New Roman" pitchFamily="18" charset="0"/>
                <a:cs typeface="Times New Roman" pitchFamily="18" charset="0"/>
              </a:rPr>
              <a:t>Its </a:t>
            </a:r>
            <a:r>
              <a:rPr lang="en-US" sz="3000" dirty="0" err="1">
                <a:latin typeface="Times New Roman" pitchFamily="18" charset="0"/>
                <a:cs typeface="Times New Roman" pitchFamily="18" charset="0"/>
              </a:rPr>
              <a:t>capsid</a:t>
            </a:r>
            <a:r>
              <a:rPr lang="en-US" sz="3000" dirty="0">
                <a:latin typeface="Times New Roman" pitchFamily="18" charset="0"/>
                <a:cs typeface="Times New Roman" pitchFamily="18" charset="0"/>
              </a:rPr>
              <a:t> comprises of an </a:t>
            </a:r>
            <a:r>
              <a:rPr lang="en-US" sz="3000" dirty="0" err="1">
                <a:latin typeface="Times New Roman" pitchFamily="18" charset="0"/>
                <a:cs typeface="Times New Roman" pitchFamily="18" charset="0"/>
              </a:rPr>
              <a:t>icosahedral</a:t>
            </a:r>
            <a:r>
              <a:rPr lang="en-US" sz="3000" dirty="0">
                <a:latin typeface="Times New Roman" pitchFamily="18" charset="0"/>
                <a:cs typeface="Times New Roman" pitchFamily="18" charset="0"/>
              </a:rPr>
              <a:t> head, a short neck with </a:t>
            </a:r>
            <a:r>
              <a:rPr lang="en-US" sz="3000" dirty="0" err="1">
                <a:latin typeface="Times New Roman" pitchFamily="18" charset="0"/>
                <a:cs typeface="Times New Roman" pitchFamily="18" charset="0"/>
              </a:rPr>
              <a:t>collor</a:t>
            </a:r>
            <a:r>
              <a:rPr lang="en-US" sz="3000" dirty="0">
                <a:latin typeface="Times New Roman" pitchFamily="18" charset="0"/>
                <a:cs typeface="Times New Roman" pitchFamily="18" charset="0"/>
              </a:rPr>
              <a:t> and a long helical tail.</a:t>
            </a:r>
          </a:p>
          <a:p>
            <a:pPr eaLnBrk="1" fontAlgn="auto" hangingPunct="1">
              <a:lnSpc>
                <a:spcPct val="90000"/>
              </a:lnSpc>
              <a:spcAft>
                <a:spcPts val="0"/>
              </a:spcAft>
              <a:buFont typeface="Wingdings" pitchFamily="2" charset="2"/>
              <a:buNone/>
              <a:defRPr/>
            </a:pPr>
            <a:r>
              <a:rPr lang="en-US" sz="2400"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228600" y="228600"/>
            <a:ext cx="8763000" cy="5905500"/>
          </a:xfrm>
        </p:spPr>
        <p:txBody>
          <a:bodyPr/>
          <a:lstStyle/>
          <a:p>
            <a:pPr marL="609600" indent="-609600" algn="just" eaLnBrk="1" hangingPunct="1"/>
            <a:r>
              <a:rPr lang="en-US" sz="2800">
                <a:latin typeface="Times New Roman" pitchFamily="18" charset="0"/>
                <a:cs typeface="Times New Roman" pitchFamily="18" charset="0"/>
              </a:rPr>
              <a:t>Life cycle is classified as:</a:t>
            </a:r>
          </a:p>
          <a:p>
            <a:pPr marL="990600" lvl="1" indent="-533400" algn="just" eaLnBrk="1" hangingPunct="1">
              <a:buFont typeface="Wingdings" pitchFamily="2" charset="2"/>
              <a:buAutoNum type="arabicPeriod"/>
            </a:pPr>
            <a:r>
              <a:rPr lang="en-US" b="1">
                <a:latin typeface="Times New Roman" pitchFamily="18" charset="0"/>
                <a:cs typeface="Times New Roman" pitchFamily="18" charset="0"/>
              </a:rPr>
              <a:t>Lytic cycles</a:t>
            </a:r>
            <a:r>
              <a:rPr lang="en-US">
                <a:latin typeface="Times New Roman" pitchFamily="18" charset="0"/>
                <a:cs typeface="Times New Roman" pitchFamily="18" charset="0"/>
              </a:rPr>
              <a:t>: which involves four different events – Adsorption, Penetration, Replication, Release. Eg. </a:t>
            </a:r>
            <a:r>
              <a:rPr lang="en-US" i="1">
                <a:latin typeface="Times New Roman" pitchFamily="18" charset="0"/>
                <a:cs typeface="Times New Roman" pitchFamily="18" charset="0"/>
              </a:rPr>
              <a:t>T4 - </a:t>
            </a:r>
            <a:r>
              <a:rPr lang="en-US">
                <a:latin typeface="Times New Roman" pitchFamily="18" charset="0"/>
                <a:cs typeface="Times New Roman" pitchFamily="18" charset="0"/>
              </a:rPr>
              <a:t>Bacteriophage  </a:t>
            </a:r>
          </a:p>
          <a:p>
            <a:pPr marL="990600" lvl="1" indent="-533400" algn="just" eaLnBrk="1" hangingPunct="1">
              <a:buFont typeface="Arial" charset="0"/>
              <a:buNone/>
            </a:pPr>
            <a:r>
              <a:rPr lang="en-US">
                <a:latin typeface="Times New Roman" pitchFamily="18" charset="0"/>
                <a:cs typeface="Times New Roman" pitchFamily="18" charset="0"/>
              </a:rPr>
              <a:t>      </a:t>
            </a:r>
          </a:p>
          <a:p>
            <a:pPr marL="990600" lvl="1" indent="-533400" algn="just" eaLnBrk="1" hangingPunct="1">
              <a:buFont typeface="Arial" charset="0"/>
              <a:buNone/>
            </a:pPr>
            <a:r>
              <a:rPr lang="en-US" b="1">
                <a:latin typeface="Times New Roman" pitchFamily="18" charset="0"/>
                <a:cs typeface="Times New Roman" pitchFamily="18" charset="0"/>
              </a:rPr>
              <a:t>2. Lysogenic cycles</a:t>
            </a:r>
            <a:r>
              <a:rPr lang="en-US">
                <a:latin typeface="Times New Roman" pitchFamily="18" charset="0"/>
                <a:cs typeface="Times New Roman" pitchFamily="18" charset="0"/>
              </a:rPr>
              <a:t>: Characterized by delayed lysis after phage infection.Such viruses are called temperate viruses and infected host cell is said to be Lysogenic because dormant virus may at any time become active and begin directing the synthesis of new virus particles.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textbookofbacteriology.net/themicrobialworld/lytic_cycle.jpg"/>
          <p:cNvPicPr>
            <a:picLocks noChangeAspect="1" noChangeArrowheads="1"/>
          </p:cNvPicPr>
          <p:nvPr/>
        </p:nvPicPr>
        <p:blipFill>
          <a:blip r:embed="rId2"/>
          <a:srcRect/>
          <a:stretch>
            <a:fillRect/>
          </a:stretch>
        </p:blipFill>
        <p:spPr bwMode="auto">
          <a:xfrm>
            <a:off x="642938" y="285750"/>
            <a:ext cx="7710487" cy="625633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chesterfield.k12.sc.us/cheraw%20intermediate/DaveEvans/BiologyII/Virus%20Lysogenic%20Cycle.jpg"/>
          <p:cNvPicPr>
            <a:picLocks noChangeAspect="1" noChangeArrowheads="1"/>
          </p:cNvPicPr>
          <p:nvPr/>
        </p:nvPicPr>
        <p:blipFill>
          <a:blip r:embed="rId2"/>
          <a:srcRect/>
          <a:stretch>
            <a:fillRect/>
          </a:stretch>
        </p:blipFill>
        <p:spPr bwMode="auto">
          <a:xfrm>
            <a:off x="635000" y="0"/>
            <a:ext cx="7132638" cy="6858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descr="8lytic"/>
          <p:cNvPicPr>
            <a:picLocks noChangeAspect="1" noChangeArrowheads="1"/>
          </p:cNvPicPr>
          <p:nvPr/>
        </p:nvPicPr>
        <p:blipFill>
          <a:blip r:embed="rId2"/>
          <a:srcRect/>
          <a:stretch>
            <a:fillRect/>
          </a:stretch>
        </p:blipFill>
        <p:spPr bwMode="auto">
          <a:xfrm>
            <a:off x="304800" y="838200"/>
            <a:ext cx="8382000" cy="5851525"/>
          </a:xfrm>
          <a:prstGeom prst="rect">
            <a:avLst/>
          </a:prstGeom>
          <a:noFill/>
          <a:ln w="57150">
            <a:solidFill>
              <a:srgbClr val="060606"/>
            </a:solidFill>
            <a:miter lim="800000"/>
            <a:headEnd/>
            <a:tailEnd/>
          </a:ln>
        </p:spPr>
      </p:pic>
      <p:sp>
        <p:nvSpPr>
          <p:cNvPr id="48131" name="Text Box 8"/>
          <p:cNvSpPr txBox="1">
            <a:spLocks noChangeArrowheads="1"/>
          </p:cNvSpPr>
          <p:nvPr/>
        </p:nvSpPr>
        <p:spPr bwMode="auto">
          <a:xfrm>
            <a:off x="1828800" y="228600"/>
            <a:ext cx="5867400" cy="519113"/>
          </a:xfrm>
          <a:prstGeom prst="rect">
            <a:avLst/>
          </a:prstGeom>
          <a:noFill/>
          <a:ln w="9525">
            <a:noFill/>
            <a:miter lim="800000"/>
            <a:headEnd/>
            <a:tailEnd/>
          </a:ln>
        </p:spPr>
        <p:txBody>
          <a:bodyPr>
            <a:spAutoFit/>
          </a:bodyPr>
          <a:lstStyle/>
          <a:p>
            <a:pPr>
              <a:spcBef>
                <a:spcPct val="50000"/>
              </a:spcBef>
            </a:pPr>
            <a:r>
              <a:rPr lang="en-US" sz="2800" b="1">
                <a:latin typeface="Calibri" pitchFamily="34" charset="0"/>
              </a:rPr>
              <a:t>Life cycles of Bacteriophage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81000" y="0"/>
            <a:ext cx="8229600" cy="642938"/>
          </a:xfrm>
        </p:spPr>
        <p:txBody>
          <a:bodyPr rtlCol="0">
            <a:normAutofit fontScale="90000"/>
          </a:bodyPr>
          <a:lstStyle/>
          <a:p>
            <a:pPr eaLnBrk="1" fontAlgn="auto" hangingPunct="1">
              <a:spcAft>
                <a:spcPts val="0"/>
              </a:spcAft>
              <a:defRPr/>
            </a:pPr>
            <a:r>
              <a:rPr lang="en-US" sz="4000" b="1" dirty="0">
                <a:latin typeface="Times New Roman" pitchFamily="18" charset="0"/>
                <a:cs typeface="Times New Roman" pitchFamily="18" charset="0"/>
              </a:rPr>
              <a:t>Plant viruses</a:t>
            </a:r>
          </a:p>
        </p:txBody>
      </p:sp>
      <p:sp>
        <p:nvSpPr>
          <p:cNvPr id="49155" name="Rectangle 3"/>
          <p:cNvSpPr>
            <a:spLocks noGrp="1" noChangeArrowheads="1"/>
          </p:cNvSpPr>
          <p:nvPr>
            <p:ph type="body" sz="half" idx="1"/>
          </p:nvPr>
        </p:nvSpPr>
        <p:spPr>
          <a:xfrm>
            <a:off x="228600" y="685800"/>
            <a:ext cx="5943600" cy="6172200"/>
          </a:xfrm>
        </p:spPr>
        <p:txBody>
          <a:bodyPr/>
          <a:lstStyle/>
          <a:p>
            <a:pPr eaLnBrk="1" hangingPunct="1">
              <a:lnSpc>
                <a:spcPct val="80000"/>
              </a:lnSpc>
            </a:pPr>
            <a:r>
              <a:rPr lang="en-US" sz="2400">
                <a:latin typeface="Times New Roman" pitchFamily="18" charset="0"/>
                <a:cs typeface="Times New Roman" pitchFamily="18" charset="0"/>
              </a:rPr>
              <a:t>In 1935, Wendeff Stanley purified and partly crystllized TMV</a:t>
            </a:r>
          </a:p>
          <a:p>
            <a:pPr eaLnBrk="1" hangingPunct="1">
              <a:lnSpc>
                <a:spcPct val="80000"/>
              </a:lnSpc>
              <a:buFont typeface="Wingdings" pitchFamily="2" charset="2"/>
              <a:buNone/>
            </a:pPr>
            <a:endParaRPr lang="en-US" sz="2400">
              <a:latin typeface="Times New Roman" pitchFamily="18" charset="0"/>
              <a:cs typeface="Times New Roman" pitchFamily="18" charset="0"/>
            </a:endParaRPr>
          </a:p>
          <a:p>
            <a:pPr eaLnBrk="1" hangingPunct="1">
              <a:lnSpc>
                <a:spcPct val="80000"/>
              </a:lnSpc>
            </a:pPr>
            <a:r>
              <a:rPr lang="en-US" sz="2400">
                <a:latin typeface="Times New Roman" pitchFamily="18" charset="0"/>
                <a:cs typeface="Times New Roman" pitchFamily="18" charset="0"/>
              </a:rPr>
              <a:t>Parasitize plant cells, disturb metabolism and cause severe diseases.</a:t>
            </a:r>
          </a:p>
          <a:p>
            <a:pPr eaLnBrk="1" hangingPunct="1">
              <a:lnSpc>
                <a:spcPct val="80000"/>
              </a:lnSpc>
            </a:pPr>
            <a:endParaRPr lang="en-US" sz="2400">
              <a:latin typeface="Times New Roman" pitchFamily="18" charset="0"/>
              <a:cs typeface="Times New Roman" pitchFamily="18" charset="0"/>
            </a:endParaRPr>
          </a:p>
          <a:p>
            <a:pPr algn="just" eaLnBrk="1" hangingPunct="1">
              <a:lnSpc>
                <a:spcPct val="80000"/>
              </a:lnSpc>
            </a:pPr>
            <a:r>
              <a:rPr lang="en-US" sz="2400">
                <a:latin typeface="Times New Roman" pitchFamily="18" charset="0"/>
                <a:cs typeface="Times New Roman" pitchFamily="18" charset="0"/>
              </a:rPr>
              <a:t>Consist of ribonucleoproteins in their organisation eg. TMV, tobacco rattle virus, potato virus, beet yellow virus, southern bean mosaic virus and turnip yellow virus.</a:t>
            </a:r>
          </a:p>
          <a:p>
            <a:pPr eaLnBrk="1" hangingPunct="1">
              <a:lnSpc>
                <a:spcPct val="80000"/>
              </a:lnSpc>
            </a:pPr>
            <a:endParaRPr lang="en-US" sz="2400">
              <a:latin typeface="Times New Roman" pitchFamily="18" charset="0"/>
              <a:cs typeface="Times New Roman" pitchFamily="18" charset="0"/>
            </a:endParaRPr>
          </a:p>
          <a:p>
            <a:pPr algn="just" eaLnBrk="1" hangingPunct="1">
              <a:lnSpc>
                <a:spcPct val="80000"/>
              </a:lnSpc>
            </a:pPr>
            <a:r>
              <a:rPr lang="en-US" sz="2400">
                <a:latin typeface="Times New Roman" pitchFamily="18" charset="0"/>
                <a:cs typeface="Times New Roman" pitchFamily="18" charset="0"/>
              </a:rPr>
              <a:t>There are many viral diseases which spread mainly be insects like aphids, leaf hoppers and beetles.</a:t>
            </a:r>
          </a:p>
          <a:p>
            <a:pPr eaLnBrk="1" hangingPunct="1">
              <a:lnSpc>
                <a:spcPct val="80000"/>
              </a:lnSpc>
            </a:pPr>
            <a:endParaRPr lang="en-US" sz="2400">
              <a:latin typeface="Times New Roman" pitchFamily="18" charset="0"/>
              <a:cs typeface="Times New Roman" pitchFamily="18" charset="0"/>
            </a:endParaRPr>
          </a:p>
          <a:p>
            <a:pPr eaLnBrk="1" hangingPunct="1">
              <a:lnSpc>
                <a:spcPct val="80000"/>
              </a:lnSpc>
            </a:pPr>
            <a:r>
              <a:rPr lang="en-US" sz="2400">
                <a:latin typeface="Times New Roman" pitchFamily="18" charset="0"/>
                <a:cs typeface="Times New Roman" pitchFamily="18" charset="0"/>
              </a:rPr>
              <a:t>The most extensively studied is TMV</a:t>
            </a:r>
          </a:p>
          <a:p>
            <a:pPr lvl="1" eaLnBrk="1" hangingPunct="1">
              <a:lnSpc>
                <a:spcPct val="80000"/>
              </a:lnSpc>
            </a:pPr>
            <a:r>
              <a:rPr lang="en-US" sz="2400">
                <a:latin typeface="Times New Roman" pitchFamily="18" charset="0"/>
                <a:cs typeface="Times New Roman" pitchFamily="18" charset="0"/>
              </a:rPr>
              <a:t>Rod shaped</a:t>
            </a:r>
          </a:p>
          <a:p>
            <a:pPr lvl="1" eaLnBrk="1" hangingPunct="1">
              <a:lnSpc>
                <a:spcPct val="80000"/>
              </a:lnSpc>
            </a:pPr>
            <a:r>
              <a:rPr lang="en-US" sz="2400">
                <a:latin typeface="Times New Roman" pitchFamily="18" charset="0"/>
                <a:cs typeface="Times New Roman" pitchFamily="18" charset="0"/>
              </a:rPr>
              <a:t>Helically symmetrical RNA virus</a:t>
            </a:r>
          </a:p>
        </p:txBody>
      </p:sp>
      <p:pic>
        <p:nvPicPr>
          <p:cNvPr id="49156" name="Picture 5" descr="C4b_TMV"/>
          <p:cNvPicPr>
            <a:picLocks noGrp="1" noChangeAspect="1" noChangeArrowheads="1"/>
          </p:cNvPicPr>
          <p:nvPr>
            <p:ph sz="half" idx="2"/>
          </p:nvPr>
        </p:nvPicPr>
        <p:blipFill>
          <a:blip r:embed="rId2"/>
          <a:srcRect/>
          <a:stretch>
            <a:fillRect/>
          </a:stretch>
        </p:blipFill>
        <p:spPr>
          <a:xfrm>
            <a:off x="6400800" y="2133600"/>
            <a:ext cx="2743200" cy="3962400"/>
          </a:xfrm>
        </p:spPr>
      </p:pic>
      <p:sp>
        <p:nvSpPr>
          <p:cNvPr id="49157" name="Text Box 7"/>
          <p:cNvSpPr txBox="1">
            <a:spLocks noChangeArrowheads="1"/>
          </p:cNvSpPr>
          <p:nvPr/>
        </p:nvSpPr>
        <p:spPr bwMode="auto">
          <a:xfrm>
            <a:off x="6324600" y="1600200"/>
            <a:ext cx="2362200" cy="427038"/>
          </a:xfrm>
          <a:prstGeom prst="rect">
            <a:avLst/>
          </a:prstGeom>
          <a:noFill/>
          <a:ln w="9525">
            <a:noFill/>
            <a:miter lim="800000"/>
            <a:headEnd/>
            <a:tailEnd/>
          </a:ln>
        </p:spPr>
        <p:txBody>
          <a:bodyPr>
            <a:spAutoFit/>
          </a:bodyPr>
          <a:lstStyle/>
          <a:p>
            <a:pPr algn="ctr">
              <a:spcBef>
                <a:spcPct val="50000"/>
              </a:spcBef>
            </a:pPr>
            <a:r>
              <a:rPr lang="en-US" sz="2200" b="1">
                <a:latin typeface="Calibri" pitchFamily="34" charset="0"/>
              </a:rPr>
              <a:t>TMV</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228600" y="152400"/>
            <a:ext cx="8686800" cy="6477000"/>
          </a:xfrm>
        </p:spPr>
        <p:txBody>
          <a:bodyPr/>
          <a:lstStyle/>
          <a:p>
            <a:pPr algn="just" eaLnBrk="1" hangingPunct="1"/>
            <a:r>
              <a:rPr lang="en-US" sz="2500">
                <a:latin typeface="Times New Roman" pitchFamily="18" charset="0"/>
                <a:cs typeface="Times New Roman" pitchFamily="18" charset="0"/>
              </a:rPr>
              <a:t>Vast majority of plant viruses have a ss linear +RNA genome with a capsid having helical or icosahedral symmetry.</a:t>
            </a:r>
          </a:p>
          <a:p>
            <a:pPr algn="just" eaLnBrk="1" hangingPunct="1"/>
            <a:r>
              <a:rPr lang="en-US" sz="2500">
                <a:latin typeface="Times New Roman" pitchFamily="18" charset="0"/>
                <a:cs typeface="Times New Roman" pitchFamily="18" charset="0"/>
              </a:rPr>
              <a:t>They have small genomes and 3-4 proteins.</a:t>
            </a:r>
          </a:p>
          <a:p>
            <a:pPr lvl="1" algn="just" eaLnBrk="1" hangingPunct="1">
              <a:buFont typeface="Arial" charset="0"/>
              <a:buNone/>
            </a:pPr>
            <a:r>
              <a:rPr lang="en-US" sz="2500">
                <a:latin typeface="Times New Roman" pitchFamily="18" charset="0"/>
                <a:cs typeface="Times New Roman" pitchFamily="18" charset="0"/>
              </a:rPr>
              <a:t>1. Helicase – important in unwinding and seperation of the +ve and –ve RNA strands.</a:t>
            </a:r>
          </a:p>
          <a:p>
            <a:pPr lvl="1" algn="just" eaLnBrk="1" hangingPunct="1">
              <a:buFont typeface="Arial" charset="0"/>
              <a:buNone/>
            </a:pPr>
            <a:r>
              <a:rPr lang="en-US" sz="2500">
                <a:latin typeface="Times New Roman" pitchFamily="18" charset="0"/>
                <a:cs typeface="Times New Roman" pitchFamily="18" charset="0"/>
              </a:rPr>
              <a:t>2. RNA replicase – An RNA dependent RNA polymerase is encoded in those viruses that are able to use host’s enzyme.</a:t>
            </a:r>
          </a:p>
          <a:p>
            <a:pPr lvl="1" algn="just" eaLnBrk="1" hangingPunct="1">
              <a:buFont typeface="Arial" charset="0"/>
              <a:buNone/>
            </a:pPr>
            <a:r>
              <a:rPr lang="en-US" sz="2500">
                <a:latin typeface="Times New Roman" pitchFamily="18" charset="0"/>
                <a:cs typeface="Times New Roman" pitchFamily="18" charset="0"/>
              </a:rPr>
              <a:t>3. Cell to cell movement protein – Facilitates the spread of the viral RNA through plant tissue.</a:t>
            </a:r>
          </a:p>
          <a:p>
            <a:pPr lvl="1" algn="just" eaLnBrk="1" hangingPunct="1">
              <a:buFont typeface="Arial" charset="0"/>
              <a:buNone/>
            </a:pPr>
            <a:r>
              <a:rPr lang="en-US" sz="2500">
                <a:latin typeface="Times New Roman" pitchFamily="18" charset="0"/>
                <a:cs typeface="Times New Roman" pitchFamily="18" charset="0"/>
              </a:rPr>
              <a:t>4. Capsomere – it is a protein subunit of the capsid.</a:t>
            </a:r>
          </a:p>
          <a:p>
            <a:pPr algn="just" eaLnBrk="1" hangingPunct="1"/>
            <a:r>
              <a:rPr lang="en-US" sz="2500">
                <a:latin typeface="Times New Roman" pitchFamily="18" charset="0"/>
                <a:cs typeface="Times New Roman" pitchFamily="18" charset="0"/>
              </a:rPr>
              <a:t>Many plant virus depend on insect vectors to infect plant cells.</a:t>
            </a:r>
          </a:p>
          <a:p>
            <a:pPr algn="just" eaLnBrk="1" hangingPunct="1"/>
            <a:r>
              <a:rPr lang="en-US" sz="2500">
                <a:latin typeface="Times New Roman" pitchFamily="18" charset="0"/>
                <a:cs typeface="Times New Roman" pitchFamily="18" charset="0"/>
              </a:rPr>
              <a:t> TMV is only dependent on mechanical damage to cell walls, which allows the virus to bind to the pl. memb. of the host cell.</a:t>
            </a:r>
          </a:p>
          <a:p>
            <a:pPr algn="just" eaLnBrk="1" hangingPunct="1">
              <a:buFont typeface="Wingdings" pitchFamily="2" charset="2"/>
              <a:buNone/>
            </a:pPr>
            <a:endParaRPr lang="en-US" sz="2500">
              <a:latin typeface="Times New Roman" pitchFamily="18" charset="0"/>
              <a:cs typeface="Times New Roman" pitchFamily="18" charset="0"/>
            </a:endParaRPr>
          </a:p>
          <a:p>
            <a:pPr algn="just" eaLnBrk="1" hangingPunct="1"/>
            <a:endParaRPr lang="en-US" sz="2500">
              <a:latin typeface="Times New Roman" pitchFamily="18" charset="0"/>
              <a:cs typeface="Times New Roman" pitchFamily="18" charset="0"/>
            </a:endParaRPr>
          </a:p>
          <a:p>
            <a:pPr algn="just" eaLnBrk="1" hangingPunct="1"/>
            <a:endParaRPr lang="en-US" sz="2500">
              <a:latin typeface="Times New Roman" pitchFamily="18" charset="0"/>
              <a:cs typeface="Times New Roman" pitchFamily="18" charset="0"/>
            </a:endParaRPr>
          </a:p>
          <a:p>
            <a:pPr algn="just" eaLnBrk="1" hangingPunct="1"/>
            <a:endParaRPr lang="en-US" sz="2500">
              <a:latin typeface="Times New Roman" pitchFamily="18" charset="0"/>
              <a:cs typeface="Times New Roman" pitchFamily="18" charset="0"/>
            </a:endParaRPr>
          </a:p>
          <a:p>
            <a:pPr lvl="1" algn="just" eaLnBrk="1" hangingPunct="1">
              <a:buFont typeface="Wingdings" pitchFamily="2" charset="2"/>
              <a:buNone/>
            </a:pPr>
            <a:endParaRPr lang="en-US" sz="250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214313" y="228600"/>
            <a:ext cx="8472487" cy="6629400"/>
          </a:xfrm>
        </p:spPr>
        <p:txBody>
          <a:bodyPr/>
          <a:lstStyle/>
          <a:p>
            <a:pPr algn="just" eaLnBrk="1" hangingPunct="1"/>
            <a:r>
              <a:rPr lang="en-US" sz="2400">
                <a:latin typeface="Times New Roman" pitchFamily="18" charset="0"/>
                <a:cs typeface="Times New Roman" pitchFamily="18" charset="0"/>
              </a:rPr>
              <a:t>In 1956, A. Gierer &amp; G. Schramm (German) and H.Fraenkel-Conrat and R.Williams (US) first demonstrated:</a:t>
            </a:r>
          </a:p>
          <a:p>
            <a:pPr lvl="1" algn="just" eaLnBrk="1" hangingPunct="1"/>
            <a:r>
              <a:rPr lang="en-US" sz="2400">
                <a:latin typeface="Times New Roman" pitchFamily="18" charset="0"/>
                <a:cs typeface="Times New Roman" pitchFamily="18" charset="0"/>
              </a:rPr>
              <a:t>Pure RNA from TMV could direct the production of infectious TMV</a:t>
            </a:r>
          </a:p>
          <a:p>
            <a:pPr lvl="1" algn="just" eaLnBrk="1" hangingPunct="1"/>
            <a:r>
              <a:rPr lang="en-US" sz="2400">
                <a:latin typeface="Times New Roman" pitchFamily="18" charset="0"/>
                <a:cs typeface="Times New Roman" pitchFamily="18" charset="0"/>
              </a:rPr>
              <a:t>Separate preparation of TMV protein and NA could reassemble infectious virions.</a:t>
            </a:r>
          </a:p>
          <a:p>
            <a:pPr lvl="1" algn="just" eaLnBrk="1" hangingPunct="1"/>
            <a:r>
              <a:rPr lang="en-US" sz="2400">
                <a:latin typeface="Times New Roman" pitchFamily="18" charset="0"/>
                <a:cs typeface="Times New Roman" pitchFamily="18" charset="0"/>
              </a:rPr>
              <a:t>Protein from one TMV was mixed with RNA from another TMV strain, the reassembled hybrid virion also were infected.</a:t>
            </a:r>
          </a:p>
          <a:p>
            <a:pPr lvl="1" algn="just" eaLnBrk="1" hangingPunct="1">
              <a:buFont typeface="Wingdings" pitchFamily="2" charset="2"/>
              <a:buNone/>
            </a:pPr>
            <a:endParaRPr lang="en-US" sz="2400">
              <a:latin typeface="Times New Roman" pitchFamily="18" charset="0"/>
              <a:cs typeface="Times New Roman" pitchFamily="18" charset="0"/>
            </a:endParaRPr>
          </a:p>
          <a:p>
            <a:pPr algn="just" eaLnBrk="1" hangingPunct="1"/>
            <a:r>
              <a:rPr lang="en-US" sz="2400">
                <a:latin typeface="Times New Roman" pitchFamily="18" charset="0"/>
                <a:cs typeface="Times New Roman" pitchFamily="18" charset="0"/>
              </a:rPr>
              <a:t>Analysis of cells infected with such hybrid virions revealed that the source of the RNA determined which of the two viral strains was produced, further confirming RNA as the viral genetic material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71438"/>
            <a:ext cx="8229600" cy="538162"/>
          </a:xfrm>
        </p:spPr>
        <p:txBody>
          <a:bodyPr/>
          <a:lstStyle/>
          <a:p>
            <a:pPr eaLnBrk="1" hangingPunct="1"/>
            <a:r>
              <a:rPr lang="en-US" sz="2800">
                <a:latin typeface="Times New Roman" pitchFamily="18" charset="0"/>
                <a:cs typeface="Times New Roman" pitchFamily="18" charset="0"/>
              </a:rPr>
              <a:t>Animal Viruses</a:t>
            </a:r>
          </a:p>
        </p:txBody>
      </p:sp>
      <p:sp>
        <p:nvSpPr>
          <p:cNvPr id="52227" name="Rectangle 3"/>
          <p:cNvSpPr>
            <a:spLocks noGrp="1" noChangeArrowheads="1"/>
          </p:cNvSpPr>
          <p:nvPr>
            <p:ph type="body" idx="1"/>
          </p:nvPr>
        </p:nvSpPr>
        <p:spPr>
          <a:xfrm>
            <a:off x="142875" y="685800"/>
            <a:ext cx="8858250" cy="6172200"/>
          </a:xfrm>
        </p:spPr>
        <p:txBody>
          <a:bodyPr/>
          <a:lstStyle/>
          <a:p>
            <a:pPr eaLnBrk="1" hangingPunct="1">
              <a:lnSpc>
                <a:spcPct val="80000"/>
              </a:lnSpc>
            </a:pPr>
            <a:r>
              <a:rPr lang="en-US" sz="2400">
                <a:latin typeface="Times New Roman" pitchFamily="18" charset="0"/>
                <a:cs typeface="Times New Roman" pitchFamily="18" charset="0"/>
              </a:rPr>
              <a:t>Infects animal cells causing diseases in animals including man.</a:t>
            </a:r>
          </a:p>
          <a:p>
            <a:pPr eaLnBrk="1" hangingPunct="1">
              <a:lnSpc>
                <a:spcPct val="80000"/>
              </a:lnSpc>
            </a:pPr>
            <a:r>
              <a:rPr lang="en-US" sz="2400">
                <a:latin typeface="Times New Roman" pitchFamily="18" charset="0"/>
                <a:cs typeface="Times New Roman" pitchFamily="18" charset="0"/>
              </a:rPr>
              <a:t>Shape – polyhedron or spherical</a:t>
            </a:r>
          </a:p>
          <a:p>
            <a:pPr eaLnBrk="1" hangingPunct="1">
              <a:lnSpc>
                <a:spcPct val="80000"/>
              </a:lnSpc>
            </a:pPr>
            <a:r>
              <a:rPr lang="en-US" sz="2400">
                <a:latin typeface="Times New Roman" pitchFamily="18" charset="0"/>
                <a:cs typeface="Times New Roman" pitchFamily="18" charset="0"/>
              </a:rPr>
              <a:t>Genetic material – in the form of DNA or RNA.</a:t>
            </a:r>
          </a:p>
          <a:p>
            <a:pPr lvl="1" eaLnBrk="1" hangingPunct="1">
              <a:lnSpc>
                <a:spcPct val="80000"/>
              </a:lnSpc>
            </a:pPr>
            <a:r>
              <a:rPr lang="en-US" sz="2400">
                <a:latin typeface="Times New Roman" pitchFamily="18" charset="0"/>
                <a:cs typeface="Times New Roman" pitchFamily="18" charset="0"/>
              </a:rPr>
              <a:t>RNA – Poliomyelits virus </a:t>
            </a:r>
          </a:p>
          <a:p>
            <a:pPr lvl="1" eaLnBrk="1" hangingPunct="1">
              <a:lnSpc>
                <a:spcPct val="80000"/>
              </a:lnSpc>
            </a:pPr>
            <a:r>
              <a:rPr lang="en-US" sz="2400">
                <a:latin typeface="Times New Roman" pitchFamily="18" charset="0"/>
                <a:cs typeface="Times New Roman" pitchFamily="18" charset="0"/>
              </a:rPr>
              <a:t>DNA – Herpes virus</a:t>
            </a:r>
          </a:p>
          <a:p>
            <a:pPr eaLnBrk="1" hangingPunct="1">
              <a:lnSpc>
                <a:spcPct val="80000"/>
              </a:lnSpc>
            </a:pPr>
            <a:r>
              <a:rPr lang="en-US" sz="2400">
                <a:latin typeface="Times New Roman" pitchFamily="18" charset="0"/>
                <a:cs typeface="Times New Roman" pitchFamily="18" charset="0"/>
              </a:rPr>
              <a:t>Have two types of life cycles of growth:</a:t>
            </a:r>
          </a:p>
          <a:p>
            <a:pPr lvl="1" eaLnBrk="1" hangingPunct="1">
              <a:lnSpc>
                <a:spcPct val="80000"/>
              </a:lnSpc>
            </a:pPr>
            <a:r>
              <a:rPr lang="en-US" sz="2400">
                <a:latin typeface="Times New Roman" pitchFamily="18" charset="0"/>
                <a:cs typeface="Times New Roman" pitchFamily="18" charset="0"/>
              </a:rPr>
              <a:t>Permissive growth: Permits an animal virus to multiply lytically and kill the host cell.</a:t>
            </a:r>
          </a:p>
          <a:p>
            <a:pPr lvl="1" algn="just" eaLnBrk="1" hangingPunct="1">
              <a:lnSpc>
                <a:spcPct val="80000"/>
              </a:lnSpc>
            </a:pPr>
            <a:r>
              <a:rPr lang="en-US" sz="2400">
                <a:latin typeface="Times New Roman" pitchFamily="18" charset="0"/>
                <a:cs typeface="Times New Roman" pitchFamily="18" charset="0"/>
              </a:rPr>
              <a:t>Non-permissive growth: Permits an animal virus to enter the host cell but does not allow it to multiply lytically. The viral chromosome either become integrated into genome of the host cell, where it is replicated along with the host chromosome or it forms a Plasmid.</a:t>
            </a:r>
          </a:p>
          <a:p>
            <a:pPr eaLnBrk="1" hangingPunct="1">
              <a:lnSpc>
                <a:spcPct val="80000"/>
              </a:lnSpc>
            </a:pPr>
            <a:r>
              <a:rPr lang="en-US" sz="2400">
                <a:latin typeface="Times New Roman" pitchFamily="18" charset="0"/>
                <a:cs typeface="Times New Roman" pitchFamily="18" charset="0"/>
              </a:rPr>
              <a:t>Plasmid – an extrachromosomal circular DNA molecule that replicates in a controlled fashion without killing.</a:t>
            </a:r>
          </a:p>
          <a:p>
            <a:pPr lvl="1" eaLnBrk="1" hangingPunct="1">
              <a:lnSpc>
                <a:spcPct val="80000"/>
              </a:lnSpc>
            </a:pPr>
            <a:r>
              <a:rPr lang="en-US" sz="2400">
                <a:latin typeface="Times New Roman" pitchFamily="18" charset="0"/>
                <a:cs typeface="Times New Roman" pitchFamily="18" charset="0"/>
              </a:rPr>
              <a:t>Eg. Influenza virus</a:t>
            </a:r>
          </a:p>
          <a:p>
            <a:pPr lvl="1" eaLnBrk="1" hangingPunct="1">
              <a:lnSpc>
                <a:spcPct val="80000"/>
              </a:lnSpc>
              <a:buFont typeface="Wingdings" pitchFamily="2" charset="2"/>
              <a:buNone/>
            </a:pPr>
            <a:r>
              <a:rPr lang="en-US" sz="2400">
                <a:latin typeface="Times New Roman" pitchFamily="18" charset="0"/>
                <a:cs typeface="Times New Roman" pitchFamily="18" charset="0"/>
              </a:rPr>
              <a:t>          Semlike Forest virus</a:t>
            </a:r>
          </a:p>
          <a:p>
            <a:pPr lvl="1" eaLnBrk="1" hangingPunct="1">
              <a:lnSpc>
                <a:spcPct val="80000"/>
              </a:lnSpc>
              <a:buFont typeface="Wingdings" pitchFamily="2" charset="2"/>
              <a:buNone/>
            </a:pPr>
            <a:r>
              <a:rPr lang="en-US" sz="2400">
                <a:latin typeface="Times New Roman" pitchFamily="18" charset="0"/>
                <a:cs typeface="Times New Roman" pitchFamily="18" charset="0"/>
              </a:rPr>
              <a:t>          Retroviruses – (AIDS virus)</a:t>
            </a:r>
          </a:p>
          <a:p>
            <a:pPr eaLnBrk="1" hangingPunct="1">
              <a:lnSpc>
                <a:spcPct val="80000"/>
              </a:lnSpc>
            </a:pPr>
            <a:endParaRPr lang="en-US" sz="2400">
              <a:latin typeface="Times New Roman" pitchFamily="18" charset="0"/>
              <a:cs typeface="Times New Roman" pitchFamily="18" charset="0"/>
            </a:endParaRPr>
          </a:p>
          <a:p>
            <a:pPr eaLnBrk="1" hangingPunct="1">
              <a:lnSpc>
                <a:spcPct val="80000"/>
              </a:lnSpc>
            </a:pPr>
            <a:endParaRPr lang="en-US" sz="2400">
              <a:latin typeface="Times New Roman" pitchFamily="18" charset="0"/>
              <a:cs typeface="Times New Roman" pitchFamily="18" charset="0"/>
            </a:endParaRPr>
          </a:p>
          <a:p>
            <a:pPr lvl="1" eaLnBrk="1" hangingPunct="1">
              <a:lnSpc>
                <a:spcPct val="80000"/>
              </a:lnSpc>
              <a:buFont typeface="Wingdings" pitchFamily="2" charset="2"/>
              <a:buNone/>
            </a:pPr>
            <a:endParaRPr lang="en-US" sz="2400">
              <a:latin typeface="Times New Roman" pitchFamily="18" charset="0"/>
              <a:cs typeface="Times New Roman" pitchFamily="18" charset="0"/>
            </a:endParaRPr>
          </a:p>
          <a:p>
            <a:pPr lvl="1" eaLnBrk="1" hangingPunct="1">
              <a:lnSpc>
                <a:spcPct val="80000"/>
              </a:lnSpc>
              <a:buFont typeface="Wingdings" pitchFamily="2" charset="2"/>
              <a:buNone/>
            </a:pPr>
            <a:endParaRPr lang="en-US" sz="2400">
              <a:latin typeface="Times New Roman" pitchFamily="18" charset="0"/>
              <a:cs typeface="Times New Roman" pitchFamily="18" charset="0"/>
            </a:endParaRPr>
          </a:p>
          <a:p>
            <a:pPr lvl="1" eaLnBrk="1" hangingPunct="1">
              <a:lnSpc>
                <a:spcPct val="80000"/>
              </a:lnSpc>
              <a:buFont typeface="Wingdings" pitchFamily="2" charset="2"/>
              <a:buNone/>
            </a:pPr>
            <a:endParaRPr lang="en-US" sz="240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6"/>
          <p:cNvSpPr>
            <a:spLocks noGrp="1" noChangeArrowheads="1"/>
          </p:cNvSpPr>
          <p:nvPr>
            <p:ph type="body" idx="1"/>
          </p:nvPr>
        </p:nvSpPr>
        <p:spPr>
          <a:xfrm>
            <a:off x="142875" y="214313"/>
            <a:ext cx="8858250" cy="6415087"/>
          </a:xfrm>
        </p:spPr>
        <p:txBody>
          <a:bodyPr/>
          <a:lstStyle/>
          <a:p>
            <a:pPr algn="just" eaLnBrk="1" hangingPunct="1">
              <a:lnSpc>
                <a:spcPct val="90000"/>
              </a:lnSpc>
            </a:pPr>
            <a:r>
              <a:rPr lang="en-US" sz="2800" dirty="0">
                <a:latin typeface="Times New Roman" pitchFamily="18" charset="0"/>
                <a:cs typeface="Times New Roman" pitchFamily="18" charset="0"/>
              </a:rPr>
              <a:t>Evolutionary View – Prokaryotes are considered to be ancestors of eukaryotes.</a:t>
            </a:r>
          </a:p>
          <a:p>
            <a:pPr algn="just" eaLnBrk="1" hangingPunct="1">
              <a:lnSpc>
                <a:spcPct val="90000"/>
              </a:lnSpc>
            </a:pPr>
            <a:r>
              <a:rPr lang="en-US" sz="2800" dirty="0">
                <a:latin typeface="Times New Roman" pitchFamily="18" charset="0"/>
                <a:cs typeface="Times New Roman" pitchFamily="18" charset="0"/>
              </a:rPr>
              <a:t>Fossils 3 billion years old contained evidence of prokaryotes alone and eukaryotes probably appeared 1 million year ago.</a:t>
            </a:r>
          </a:p>
          <a:p>
            <a:pPr algn="just" eaLnBrk="1" hangingPunct="1">
              <a:lnSpc>
                <a:spcPct val="90000"/>
              </a:lnSpc>
            </a:pPr>
            <a:r>
              <a:rPr lang="en-US" sz="2800" dirty="0">
                <a:latin typeface="Times New Roman" pitchFamily="18" charset="0"/>
                <a:cs typeface="Times New Roman" pitchFamily="18" charset="0"/>
              </a:rPr>
              <a:t>In spite of the differences between prokaryotes and eukaryotes, there are considerable homologies in their molecular organization and function.</a:t>
            </a:r>
          </a:p>
          <a:p>
            <a:pPr algn="just" eaLnBrk="1" hangingPunct="1">
              <a:lnSpc>
                <a:spcPct val="90000"/>
              </a:lnSpc>
            </a:pPr>
            <a:r>
              <a:rPr lang="en-US" sz="2800" b="1" dirty="0">
                <a:latin typeface="Times New Roman" pitchFamily="18" charset="0"/>
                <a:cs typeface="Times New Roman" pitchFamily="18" charset="0"/>
              </a:rPr>
              <a:t>EG</a:t>
            </a:r>
            <a:r>
              <a:rPr lang="en-US" sz="2800" dirty="0">
                <a:latin typeface="Times New Roman" pitchFamily="18" charset="0"/>
                <a:cs typeface="Times New Roman" pitchFamily="18" charset="0"/>
              </a:rPr>
              <a:t>. All living organisms employ the same genetic code and a similar machinery for protein synthesis.</a:t>
            </a:r>
          </a:p>
          <a:p>
            <a:pPr algn="just" eaLnBrk="1" hangingPunct="1">
              <a:lnSpc>
                <a:spcPct val="90000"/>
              </a:lnSpc>
            </a:pPr>
            <a:r>
              <a:rPr lang="en-US" sz="2800" dirty="0">
                <a:latin typeface="Times New Roman" pitchFamily="18" charset="0"/>
                <a:cs typeface="Times New Roman" pitchFamily="18" charset="0"/>
              </a:rPr>
              <a:t>Prokaryote: </a:t>
            </a:r>
            <a:r>
              <a:rPr lang="en-US" sz="2800" b="1" dirty="0" err="1">
                <a:latin typeface="Times New Roman" pitchFamily="18" charset="0"/>
                <a:cs typeface="Times New Roman" pitchFamily="18" charset="0"/>
              </a:rPr>
              <a:t>eg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Mycoplasma</a:t>
            </a:r>
            <a:r>
              <a:rPr lang="en-US" sz="2800" b="1" dirty="0">
                <a:latin typeface="Times New Roman" pitchFamily="18" charset="0"/>
                <a:cs typeface="Times New Roman" pitchFamily="18" charset="0"/>
              </a:rPr>
              <a:t>, Bacteria, Cyanobacteria or Blue green algae</a:t>
            </a:r>
          </a:p>
          <a:p>
            <a:pPr algn="just" eaLnBrk="1" hangingPunct="1">
              <a:lnSpc>
                <a:spcPct val="90000"/>
              </a:lnSpc>
            </a:pPr>
            <a:endParaRPr lang="en-US" sz="2800" dirty="0">
              <a:latin typeface="Times New Roman" pitchFamily="18" charset="0"/>
              <a:cs typeface="Times New Roman" pitchFamily="18" charset="0"/>
            </a:endParaRPr>
          </a:p>
          <a:p>
            <a:pPr algn="just" eaLnBrk="1" hangingPunct="1">
              <a:lnSpc>
                <a:spcPct val="90000"/>
              </a:lnSpc>
              <a:buFont typeface="Wingdings" pitchFamily="2" charset="2"/>
              <a:buNone/>
            </a:pPr>
            <a:r>
              <a:rPr lang="en-US" sz="2800" dirty="0">
                <a:latin typeface="Times New Roman" pitchFamily="18" charset="0"/>
                <a:cs typeface="Times New Roman" pitchFamily="18" charset="0"/>
              </a:rPr>
              <a:t> </a:t>
            </a:r>
          </a:p>
          <a:p>
            <a:pPr algn="just" eaLnBrk="1" hangingPunct="1">
              <a:lnSpc>
                <a:spcPct val="90000"/>
              </a:lnSpc>
              <a:buFont typeface="Wingdings" pitchFamily="2" charset="2"/>
              <a:buNone/>
            </a:pPr>
            <a:endParaRPr lang="en-US" sz="2800" dirty="0">
              <a:latin typeface="Times New Roman" pitchFamily="18" charset="0"/>
              <a:cs typeface="Times New Roman" pitchFamily="18" charset="0"/>
            </a:endParaRPr>
          </a:p>
          <a:p>
            <a:pPr algn="just" eaLnBrk="1" hangingPunct="1">
              <a:lnSpc>
                <a:spcPct val="90000"/>
              </a:lnSpc>
              <a:buFont typeface="Wingdings" pitchFamily="2" charset="2"/>
              <a:buNone/>
            </a:pPr>
            <a:endParaRPr lang="en-US" sz="2800" dirty="0">
              <a:latin typeface="Times New Roman" pitchFamily="18" charset="0"/>
              <a:cs typeface="Times New Roman" pitchFamily="18" charset="0"/>
            </a:endParaRPr>
          </a:p>
          <a:p>
            <a:pPr algn="just" eaLnBrk="1" hangingPunct="1">
              <a:lnSpc>
                <a:spcPct val="90000"/>
              </a:lnSpc>
            </a:pPr>
            <a:endParaRPr lang="en-US" sz="2800"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518" name="Group 102"/>
          <p:cNvGraphicFramePr>
            <a:graphicFrameLocks noGrp="1"/>
          </p:cNvGraphicFramePr>
          <p:nvPr/>
        </p:nvGraphicFramePr>
        <p:xfrm>
          <a:off x="0" y="609600"/>
          <a:ext cx="9144000" cy="6254814"/>
        </p:xfrm>
        <a:graphic>
          <a:graphicData uri="http://schemas.openxmlformats.org/drawingml/2006/table">
            <a:tbl>
              <a:tblPr/>
              <a:tblGrid>
                <a:gridCol w="22860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498475">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Arial" charset="0"/>
                        </a:rPr>
                        <a:t>VIRUS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Arial" charset="0"/>
                        </a:rPr>
                        <a:t>KNOWN HOST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Arial" charset="0"/>
                        </a:rPr>
                        <a:t>RESEARCH AREAS IN WHICH VIRUS IS USED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088">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Adenoviruses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Vertebrates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dirty="0">
                          <a:ln>
                            <a:noFill/>
                          </a:ln>
                          <a:solidFill>
                            <a:schemeClr val="tx1"/>
                          </a:solidFill>
                          <a:effectLst/>
                          <a:latin typeface="Arial" charset="0"/>
                        </a:rPr>
                        <a:t>mRNA synthesis and regulation; DNA replication; cell transformation</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0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Herpesvirus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Vertebrates</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2921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SV40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Primates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r h="4826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Vaccinia virus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Vertebrates</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Genome structure; mRNA synthesis by viral enzymes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10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Parvoviruses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Vertebrates</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DNA replication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26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Reoviruses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Vertebrates</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mRNA synthesis by viral enzymes; mRNA translation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10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Polioviruses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Primates</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Viral RNA replication;; interruption of host mRNA transletion; Polyprotein clevage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006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Sindbis viruses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Vertebrates,</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insects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Membrane formation; Glycoprotein; biosynthesis And intracellular transport</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82625">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Vesicular stomatitis viruses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Vertebrates,</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insects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9"/>
                  </a:ext>
                </a:extLst>
              </a:tr>
              <a:tr h="465138">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Influenza viruses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Mammals and birds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10"/>
                  </a:ext>
                </a:extLst>
              </a:tr>
              <a:tr h="4826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Retroviruses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Vertebrate, insects, yeasts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a:ln>
                            <a:noFill/>
                          </a:ln>
                          <a:solidFill>
                            <a:schemeClr val="tx1"/>
                          </a:solidFill>
                          <a:effectLst/>
                          <a:latin typeface="Arial" charset="0"/>
                        </a:rPr>
                        <a:t>Cell transformation; function of oncogenes; AIDS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53300" name="Text Box 103"/>
          <p:cNvSpPr txBox="1">
            <a:spLocks noChangeArrowheads="1"/>
          </p:cNvSpPr>
          <p:nvPr/>
        </p:nvSpPr>
        <p:spPr bwMode="auto">
          <a:xfrm>
            <a:off x="533400" y="0"/>
            <a:ext cx="8001000" cy="457200"/>
          </a:xfrm>
          <a:prstGeom prst="rect">
            <a:avLst/>
          </a:prstGeom>
          <a:noFill/>
          <a:ln w="9525">
            <a:noFill/>
            <a:miter lim="800000"/>
            <a:headEnd/>
            <a:tailEnd/>
          </a:ln>
        </p:spPr>
        <p:txBody>
          <a:bodyPr>
            <a:spAutoFit/>
          </a:bodyPr>
          <a:lstStyle/>
          <a:p>
            <a:pPr algn="ctr">
              <a:spcBef>
                <a:spcPct val="50000"/>
              </a:spcBef>
            </a:pPr>
            <a:r>
              <a:rPr lang="en-US" sz="2400" b="1">
                <a:latin typeface="Calibri" pitchFamily="34" charset="0"/>
              </a:rPr>
              <a:t>Animal viruses commonly used in molecular biology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71438"/>
            <a:ext cx="8229600" cy="487362"/>
          </a:xfrm>
        </p:spPr>
        <p:txBody>
          <a:bodyPr rtlCol="0">
            <a:normAutofit fontScale="90000"/>
          </a:bodyPr>
          <a:lstStyle/>
          <a:p>
            <a:pPr eaLnBrk="1" fontAlgn="auto" hangingPunct="1">
              <a:spcAft>
                <a:spcPts val="0"/>
              </a:spcAft>
              <a:defRPr/>
            </a:pPr>
            <a:r>
              <a:rPr lang="en-US" sz="4000" b="1" dirty="0" err="1"/>
              <a:t>Viriods</a:t>
            </a:r>
            <a:endParaRPr lang="en-US" sz="4000" b="1" dirty="0"/>
          </a:p>
        </p:txBody>
      </p:sp>
      <p:sp>
        <p:nvSpPr>
          <p:cNvPr id="54275" name="Rectangle 3"/>
          <p:cNvSpPr>
            <a:spLocks noGrp="1" noChangeArrowheads="1"/>
          </p:cNvSpPr>
          <p:nvPr>
            <p:ph type="body" idx="1"/>
          </p:nvPr>
        </p:nvSpPr>
        <p:spPr>
          <a:xfrm>
            <a:off x="71438" y="642938"/>
            <a:ext cx="8929687" cy="5986462"/>
          </a:xfrm>
        </p:spPr>
        <p:txBody>
          <a:bodyPr/>
          <a:lstStyle/>
          <a:p>
            <a:pPr eaLnBrk="1" hangingPunct="1">
              <a:lnSpc>
                <a:spcPct val="80000"/>
              </a:lnSpc>
            </a:pPr>
            <a:r>
              <a:rPr lang="en-US" sz="2400" dirty="0">
                <a:latin typeface="Times New Roman" pitchFamily="18" charset="0"/>
                <a:cs typeface="Times New Roman" pitchFamily="18" charset="0"/>
              </a:rPr>
              <a:t>Term ‘</a:t>
            </a:r>
            <a:r>
              <a:rPr lang="en-US" sz="2400" dirty="0" err="1">
                <a:latin typeface="Times New Roman" pitchFamily="18" charset="0"/>
                <a:cs typeface="Times New Roman" pitchFamily="18" charset="0"/>
              </a:rPr>
              <a:t>Viriod</a:t>
            </a:r>
            <a:r>
              <a:rPr lang="en-US" sz="2400" dirty="0">
                <a:latin typeface="Times New Roman" pitchFamily="18" charset="0"/>
                <a:cs typeface="Times New Roman" pitchFamily="18" charset="0"/>
              </a:rPr>
              <a:t>’ was 1</a:t>
            </a:r>
            <a:r>
              <a:rPr lang="en-US" sz="2400" baseline="30000" dirty="0">
                <a:latin typeface="Times New Roman" pitchFamily="18" charset="0"/>
                <a:cs typeface="Times New Roman" pitchFamily="18" charset="0"/>
              </a:rPr>
              <a:t>st</a:t>
            </a:r>
            <a:r>
              <a:rPr lang="en-US" sz="2400" dirty="0">
                <a:latin typeface="Times New Roman" pitchFamily="18" charset="0"/>
                <a:cs typeface="Times New Roman" pitchFamily="18" charset="0"/>
              </a:rPr>
              <a:t> coined by </a:t>
            </a:r>
            <a:r>
              <a:rPr lang="en-US" sz="2400" dirty="0" err="1">
                <a:latin typeface="Times New Roman" pitchFamily="18" charset="0"/>
                <a:cs typeface="Times New Roman" pitchFamily="18" charset="0"/>
              </a:rPr>
              <a:t>Diener</a:t>
            </a:r>
            <a:r>
              <a:rPr lang="en-US" sz="2400" dirty="0">
                <a:latin typeface="Times New Roman" pitchFamily="18" charset="0"/>
                <a:cs typeface="Times New Roman" pitchFamily="18" charset="0"/>
              </a:rPr>
              <a:t> (1971) who discovered the 1</a:t>
            </a:r>
            <a:r>
              <a:rPr lang="en-US" sz="2400" baseline="30000" dirty="0">
                <a:latin typeface="Times New Roman" pitchFamily="18" charset="0"/>
                <a:cs typeface="Times New Roman" pitchFamily="18" charset="0"/>
              </a:rPr>
              <a:t>st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viriod</a:t>
            </a:r>
            <a:r>
              <a:rPr lang="en-US" sz="2400" dirty="0">
                <a:latin typeface="Times New Roman" pitchFamily="18" charset="0"/>
                <a:cs typeface="Times New Roman" pitchFamily="18" charset="0"/>
              </a:rPr>
              <a:t> called Potato Spindle Tuber </a:t>
            </a:r>
            <a:r>
              <a:rPr lang="en-US" sz="2400" dirty="0" err="1">
                <a:latin typeface="Times New Roman" pitchFamily="18" charset="0"/>
                <a:cs typeface="Times New Roman" pitchFamily="18" charset="0"/>
              </a:rPr>
              <a:t>Viriod</a:t>
            </a:r>
            <a:r>
              <a:rPr lang="en-US" sz="2400" dirty="0">
                <a:latin typeface="Times New Roman" pitchFamily="18" charset="0"/>
                <a:cs typeface="Times New Roman" pitchFamily="18" charset="0"/>
              </a:rPr>
              <a:t> (PSTV)</a:t>
            </a:r>
          </a:p>
          <a:p>
            <a:pPr eaLnBrk="1" hangingPunct="1">
              <a:lnSpc>
                <a:spcPct val="80000"/>
              </a:lnSpc>
              <a:buFont typeface="Wingdings" pitchFamily="2" charset="2"/>
              <a:buNone/>
            </a:pPr>
            <a:endParaRPr lang="en-US" sz="2400" dirty="0">
              <a:latin typeface="Times New Roman" pitchFamily="18" charset="0"/>
              <a:cs typeface="Times New Roman" pitchFamily="18" charset="0"/>
            </a:endParaRPr>
          </a:p>
          <a:p>
            <a:pPr eaLnBrk="1" hangingPunct="1">
              <a:lnSpc>
                <a:spcPct val="80000"/>
              </a:lnSpc>
            </a:pPr>
            <a:r>
              <a:rPr lang="en-US" sz="2400" dirty="0">
                <a:latin typeface="Times New Roman" pitchFamily="18" charset="0"/>
                <a:cs typeface="Times New Roman" pitchFamily="18" charset="0"/>
              </a:rPr>
              <a:t>They are small RNA </a:t>
            </a:r>
            <a:r>
              <a:rPr lang="en-US" sz="2400" dirty="0" err="1">
                <a:latin typeface="Times New Roman" pitchFamily="18" charset="0"/>
                <a:cs typeface="Times New Roman" pitchFamily="18" charset="0"/>
              </a:rPr>
              <a:t>circles,made</a:t>
            </a:r>
            <a:r>
              <a:rPr lang="en-US" sz="2400" dirty="0">
                <a:latin typeface="Times New Roman" pitchFamily="18" charset="0"/>
                <a:cs typeface="Times New Roman" pitchFamily="18" charset="0"/>
              </a:rPr>
              <a:t> up of only 300 – 400 nucleotides</a:t>
            </a:r>
          </a:p>
          <a:p>
            <a:pPr eaLnBrk="1" hangingPunct="1">
              <a:lnSpc>
                <a:spcPct val="80000"/>
              </a:lnSpc>
              <a:buFont typeface="Wingdings" pitchFamily="2" charset="2"/>
              <a:buNone/>
            </a:pPr>
            <a:endParaRPr lang="en-US" sz="2400" dirty="0">
              <a:latin typeface="Times New Roman" pitchFamily="18" charset="0"/>
              <a:cs typeface="Times New Roman" pitchFamily="18" charset="0"/>
            </a:endParaRPr>
          </a:p>
          <a:p>
            <a:pPr eaLnBrk="1" hangingPunct="1">
              <a:lnSpc>
                <a:spcPct val="80000"/>
              </a:lnSpc>
            </a:pPr>
            <a:r>
              <a:rPr lang="en-US" sz="2400" dirty="0">
                <a:latin typeface="Times New Roman" pitchFamily="18" charset="0"/>
                <a:cs typeface="Times New Roman" pitchFamily="18" charset="0"/>
              </a:rPr>
              <a:t>Long and lacking AUG </a:t>
            </a:r>
            <a:r>
              <a:rPr lang="en-US" sz="2400" dirty="0" err="1">
                <a:latin typeface="Times New Roman" pitchFamily="18" charset="0"/>
                <a:cs typeface="Times New Roman" pitchFamily="18" charset="0"/>
              </a:rPr>
              <a:t>codon.,replicate</a:t>
            </a:r>
            <a:r>
              <a:rPr lang="en-US" sz="2400" dirty="0">
                <a:latin typeface="Times New Roman" pitchFamily="18" charset="0"/>
                <a:cs typeface="Times New Roman" pitchFamily="18" charset="0"/>
              </a:rPr>
              <a:t> autonomously despite they do not code for any proteins.</a:t>
            </a:r>
          </a:p>
          <a:p>
            <a:pPr eaLnBrk="1" hangingPunct="1">
              <a:lnSpc>
                <a:spcPct val="80000"/>
              </a:lnSpc>
              <a:buFont typeface="Wingdings" pitchFamily="2" charset="2"/>
              <a:buNone/>
            </a:pPr>
            <a:endParaRPr lang="en-US" sz="2400" dirty="0">
              <a:latin typeface="Times New Roman" pitchFamily="18" charset="0"/>
              <a:cs typeface="Times New Roman" pitchFamily="18" charset="0"/>
            </a:endParaRPr>
          </a:p>
          <a:p>
            <a:pPr eaLnBrk="1" hangingPunct="1">
              <a:lnSpc>
                <a:spcPct val="80000"/>
              </a:lnSpc>
            </a:pPr>
            <a:r>
              <a:rPr lang="en-US" sz="2400" dirty="0">
                <a:latin typeface="Times New Roman" pitchFamily="18" charset="0"/>
                <a:cs typeface="Times New Roman" pitchFamily="18" charset="0"/>
              </a:rPr>
              <a:t>Naked RNA viruses – no protein coat or </a:t>
            </a:r>
            <a:r>
              <a:rPr lang="en-US" sz="2400" dirty="0" err="1">
                <a:latin typeface="Times New Roman" pitchFamily="18" charset="0"/>
                <a:cs typeface="Times New Roman" pitchFamily="18" charset="0"/>
              </a:rPr>
              <a:t>capsid</a:t>
            </a:r>
            <a:r>
              <a:rPr lang="en-US" sz="2400" dirty="0">
                <a:latin typeface="Times New Roman" pitchFamily="18" charset="0"/>
                <a:cs typeface="Times New Roman" pitchFamily="18" charset="0"/>
              </a:rPr>
              <a:t>.</a:t>
            </a:r>
          </a:p>
          <a:p>
            <a:pPr eaLnBrk="1" hangingPunct="1">
              <a:lnSpc>
                <a:spcPct val="80000"/>
              </a:lnSpc>
              <a:buFont typeface="Wingdings" pitchFamily="2" charset="2"/>
              <a:buNone/>
            </a:pPr>
            <a:endParaRPr lang="en-US" sz="2400" dirty="0">
              <a:latin typeface="Times New Roman" pitchFamily="18" charset="0"/>
              <a:cs typeface="Times New Roman" pitchFamily="18" charset="0"/>
            </a:endParaRPr>
          </a:p>
          <a:p>
            <a:pPr eaLnBrk="1" hangingPunct="1">
              <a:lnSpc>
                <a:spcPct val="80000"/>
              </a:lnSpc>
            </a:pPr>
            <a:r>
              <a:rPr lang="en-US" sz="2400" dirty="0">
                <a:latin typeface="Times New Roman" pitchFamily="18" charset="0"/>
                <a:cs typeface="Times New Roman" pitchFamily="18" charset="0"/>
              </a:rPr>
              <a:t>Pass from plant to plant only when the surfaces of both recipient and donor are in contact.</a:t>
            </a:r>
          </a:p>
          <a:p>
            <a:pPr eaLnBrk="1" hangingPunct="1">
              <a:lnSpc>
                <a:spcPct val="80000"/>
              </a:lnSpc>
              <a:buFont typeface="Wingdings" pitchFamily="2" charset="2"/>
              <a:buNone/>
            </a:pPr>
            <a:endParaRPr lang="en-US" sz="2400" dirty="0">
              <a:latin typeface="Times New Roman" pitchFamily="18" charset="0"/>
              <a:cs typeface="Times New Roman" pitchFamily="18" charset="0"/>
            </a:endParaRPr>
          </a:p>
          <a:p>
            <a:pPr eaLnBrk="1" hangingPunct="1">
              <a:lnSpc>
                <a:spcPct val="80000"/>
              </a:lnSpc>
            </a:pPr>
            <a:r>
              <a:rPr lang="en-US" sz="2400" dirty="0">
                <a:latin typeface="Times New Roman" pitchFamily="18" charset="0"/>
                <a:cs typeface="Times New Roman" pitchFamily="18" charset="0"/>
              </a:rPr>
              <a:t>They infect Eukaryotes but not Prokaryotes.</a:t>
            </a:r>
          </a:p>
          <a:p>
            <a:pPr eaLnBrk="1" hangingPunct="1">
              <a:lnSpc>
                <a:spcPct val="80000"/>
              </a:lnSpc>
              <a:buFont typeface="Wingdings" pitchFamily="2" charset="2"/>
              <a:buNone/>
            </a:pPr>
            <a:endParaRPr lang="en-US" sz="2400" dirty="0">
              <a:latin typeface="Times New Roman" pitchFamily="18" charset="0"/>
              <a:cs typeface="Times New Roman" pitchFamily="18" charset="0"/>
            </a:endParaRPr>
          </a:p>
          <a:p>
            <a:pPr eaLnBrk="1" hangingPunct="1">
              <a:lnSpc>
                <a:spcPct val="80000"/>
              </a:lnSpc>
            </a:pPr>
            <a:r>
              <a:rPr lang="en-US" sz="2400" dirty="0">
                <a:latin typeface="Times New Roman" pitchFamily="18" charset="0"/>
                <a:cs typeface="Times New Roman" pitchFamily="18" charset="0"/>
              </a:rPr>
              <a:t>They form an infectious class of </a:t>
            </a:r>
            <a:r>
              <a:rPr lang="en-US" sz="2400" dirty="0" err="1">
                <a:latin typeface="Times New Roman" pitchFamily="18" charset="0"/>
                <a:cs typeface="Times New Roman" pitchFamily="18" charset="0"/>
              </a:rPr>
              <a:t>subviral</a:t>
            </a:r>
            <a:r>
              <a:rPr lang="en-US" sz="2400" dirty="0">
                <a:latin typeface="Times New Roman" pitchFamily="18" charset="0"/>
                <a:cs typeface="Times New Roman" pitchFamily="18" charset="0"/>
              </a:rPr>
              <a:t> pathogens which cause infections and diseases in many plants and animals.</a:t>
            </a:r>
          </a:p>
          <a:p>
            <a:pPr eaLnBrk="1" hangingPunct="1">
              <a:lnSpc>
                <a:spcPct val="80000"/>
              </a:lnSpc>
            </a:pPr>
            <a:endParaRPr lang="en-US" sz="2400"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28600"/>
            <a:ext cx="8229600" cy="563563"/>
          </a:xfrm>
        </p:spPr>
        <p:txBody>
          <a:bodyPr rtlCol="0">
            <a:normAutofit fontScale="90000"/>
          </a:bodyPr>
          <a:lstStyle/>
          <a:p>
            <a:pPr eaLnBrk="1" fontAlgn="auto" hangingPunct="1">
              <a:spcAft>
                <a:spcPts val="0"/>
              </a:spcAft>
              <a:defRPr/>
            </a:pPr>
            <a:r>
              <a:rPr lang="en-US" sz="4000" dirty="0" err="1">
                <a:latin typeface="Times New Roman" pitchFamily="18" charset="0"/>
                <a:cs typeface="Times New Roman" pitchFamily="18" charset="0"/>
              </a:rPr>
              <a:t>Prions</a:t>
            </a:r>
            <a:endParaRPr lang="en-US" sz="4000" dirty="0">
              <a:latin typeface="Times New Roman" pitchFamily="18" charset="0"/>
              <a:cs typeface="Times New Roman" pitchFamily="18" charset="0"/>
            </a:endParaRPr>
          </a:p>
        </p:txBody>
      </p:sp>
      <p:sp>
        <p:nvSpPr>
          <p:cNvPr id="55299" name="Rectangle 3"/>
          <p:cNvSpPr>
            <a:spLocks noGrp="1" noChangeArrowheads="1"/>
          </p:cNvSpPr>
          <p:nvPr>
            <p:ph type="body" idx="1"/>
          </p:nvPr>
        </p:nvSpPr>
        <p:spPr>
          <a:xfrm>
            <a:off x="533400" y="914400"/>
            <a:ext cx="8229600" cy="5562600"/>
          </a:xfrm>
        </p:spPr>
        <p:txBody>
          <a:bodyPr/>
          <a:lstStyle/>
          <a:p>
            <a:pPr eaLnBrk="1" hangingPunct="1"/>
            <a:r>
              <a:rPr lang="en-US" sz="2600" dirty="0" err="1">
                <a:latin typeface="Times New Roman" pitchFamily="18" charset="0"/>
                <a:cs typeface="Times New Roman" pitchFamily="18" charset="0"/>
              </a:rPr>
              <a:t>Proteinaceous</a:t>
            </a:r>
            <a:r>
              <a:rPr lang="en-US" sz="2600" dirty="0">
                <a:latin typeface="Times New Roman" pitchFamily="18" charset="0"/>
                <a:cs typeface="Times New Roman" pitchFamily="18" charset="0"/>
              </a:rPr>
              <a:t> infective particles.</a:t>
            </a:r>
          </a:p>
          <a:p>
            <a:pPr eaLnBrk="1" hangingPunct="1"/>
            <a:r>
              <a:rPr lang="en-US" sz="2600" dirty="0">
                <a:latin typeface="Times New Roman" pitchFamily="18" charset="0"/>
                <a:cs typeface="Times New Roman" pitchFamily="18" charset="0"/>
              </a:rPr>
              <a:t>Rod shaped </a:t>
            </a:r>
          </a:p>
          <a:p>
            <a:pPr eaLnBrk="1" hangingPunct="1"/>
            <a:r>
              <a:rPr lang="en-US" sz="2600" dirty="0">
                <a:latin typeface="Times New Roman" pitchFamily="18" charset="0"/>
                <a:cs typeface="Times New Roman" pitchFamily="18" charset="0"/>
              </a:rPr>
              <a:t>Cause number of diseases in animals</a:t>
            </a:r>
          </a:p>
          <a:p>
            <a:pPr lvl="1" eaLnBrk="1" hangingPunct="1"/>
            <a:r>
              <a:rPr lang="en-US" sz="2600" dirty="0" err="1">
                <a:latin typeface="Times New Roman" pitchFamily="18" charset="0"/>
                <a:cs typeface="Times New Roman" pitchFamily="18" charset="0"/>
              </a:rPr>
              <a:t>Scrapie</a:t>
            </a:r>
            <a:r>
              <a:rPr lang="en-US" sz="2600" dirty="0">
                <a:latin typeface="Times New Roman" pitchFamily="18" charset="0"/>
                <a:cs typeface="Times New Roman" pitchFamily="18" charset="0"/>
              </a:rPr>
              <a:t> disease of CNS in sheep and goats</a:t>
            </a:r>
          </a:p>
          <a:p>
            <a:pPr lvl="1" eaLnBrk="1" hangingPunct="1"/>
            <a:r>
              <a:rPr lang="en-US" sz="2600" dirty="0" err="1">
                <a:latin typeface="Times New Roman" pitchFamily="18" charset="0"/>
                <a:cs typeface="Times New Roman" pitchFamily="18" charset="0"/>
              </a:rPr>
              <a:t>Kuru</a:t>
            </a:r>
            <a:r>
              <a:rPr lang="en-US" sz="2600" dirty="0">
                <a:latin typeface="Times New Roman" pitchFamily="18" charset="0"/>
                <a:cs typeface="Times New Roman" pitchFamily="18" charset="0"/>
              </a:rPr>
              <a:t> in humans</a:t>
            </a:r>
          </a:p>
          <a:p>
            <a:pPr lvl="1" eaLnBrk="1" hangingPunct="1"/>
            <a:r>
              <a:rPr lang="en-US" sz="2600" dirty="0">
                <a:latin typeface="Times New Roman" pitchFamily="18" charset="0"/>
                <a:cs typeface="Times New Roman" pitchFamily="18" charset="0"/>
              </a:rPr>
              <a:t>Mad cow in cattle</a:t>
            </a:r>
          </a:p>
          <a:p>
            <a:pPr eaLnBrk="1" hangingPunct="1"/>
            <a:r>
              <a:rPr lang="en-US" sz="2600" dirty="0">
                <a:latin typeface="Times New Roman" pitchFamily="18" charset="0"/>
                <a:cs typeface="Times New Roman" pitchFamily="18" charset="0"/>
              </a:rPr>
              <a:t>Can survive heat, ionizing, UV radiations and chemical treatment.</a:t>
            </a:r>
          </a:p>
          <a:p>
            <a:pPr algn="just" eaLnBrk="1" hangingPunct="1"/>
            <a:r>
              <a:rPr lang="en-US" sz="2600" dirty="0">
                <a:latin typeface="Times New Roman" pitchFamily="18" charset="0"/>
                <a:cs typeface="Times New Roman" pitchFamily="18" charset="0"/>
              </a:rPr>
              <a:t>Viruses, </a:t>
            </a:r>
            <a:r>
              <a:rPr lang="en-US" sz="2600" dirty="0" err="1">
                <a:latin typeface="Times New Roman" pitchFamily="18" charset="0"/>
                <a:cs typeface="Times New Roman" pitchFamily="18" charset="0"/>
              </a:rPr>
              <a:t>viriods</a:t>
            </a:r>
            <a:r>
              <a:rPr lang="en-US" sz="2600" dirty="0">
                <a:latin typeface="Times New Roman" pitchFamily="18" charset="0"/>
                <a:cs typeface="Times New Roman" pitchFamily="18" charset="0"/>
              </a:rPr>
              <a:t> and </a:t>
            </a:r>
            <a:r>
              <a:rPr lang="en-US" sz="2600" dirty="0" err="1">
                <a:latin typeface="Times New Roman" pitchFamily="18" charset="0"/>
                <a:cs typeface="Times New Roman" pitchFamily="18" charset="0"/>
              </a:rPr>
              <a:t>prions</a:t>
            </a:r>
            <a:r>
              <a:rPr lang="en-US" sz="2600" dirty="0">
                <a:latin typeface="Times New Roman" pitchFamily="18" charset="0"/>
                <a:cs typeface="Times New Roman" pitchFamily="18" charset="0"/>
              </a:rPr>
              <a:t> – Agents that invade cells, subverting normal cellular functions and often killing their unwilling hosts. </a:t>
            </a:r>
          </a:p>
          <a:p>
            <a:pPr eaLnBrk="1" hangingPunct="1"/>
            <a:endParaRPr lang="en-US" sz="2600" dirty="0">
              <a:latin typeface="Times New Roman" pitchFamily="18" charset="0"/>
              <a:cs typeface="Times New Roman" pitchFamily="18" charset="0"/>
            </a:endParaRPr>
          </a:p>
          <a:p>
            <a:pPr eaLnBrk="1" hangingPunct="1"/>
            <a:endParaRPr lang="en-US" sz="2600" dirty="0">
              <a:latin typeface="Times New Roman" pitchFamily="18" charset="0"/>
              <a:cs typeface="Times New Roman" pitchFamily="18" charset="0"/>
            </a:endParaRPr>
          </a:p>
          <a:p>
            <a:pPr eaLnBrk="1" hangingPunct="1"/>
            <a:endParaRPr lang="en-US" sz="2600"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152400"/>
            <a:ext cx="8229600" cy="6553200"/>
          </a:xfrm>
        </p:spPr>
        <p:txBody>
          <a:bodyPr/>
          <a:lstStyle/>
          <a:p>
            <a:pPr algn="just" eaLnBrk="1" hangingPunct="1"/>
            <a:r>
              <a:rPr lang="en-US" sz="2600" dirty="0" err="1">
                <a:latin typeface="Times New Roman" pitchFamily="18" charset="0"/>
                <a:cs typeface="Times New Roman" pitchFamily="18" charset="0"/>
              </a:rPr>
              <a:t>Kuru</a:t>
            </a:r>
            <a:r>
              <a:rPr lang="en-US" sz="2600" dirty="0">
                <a:latin typeface="Times New Roman" pitchFamily="18" charset="0"/>
                <a:cs typeface="Times New Roman" pitchFamily="18" charset="0"/>
              </a:rPr>
              <a:t> is an incurable degenerative neurological disorder (brain disease) that is a type of transmissible spongiform encephalopathy found in humans.</a:t>
            </a:r>
          </a:p>
          <a:p>
            <a:pPr algn="just" eaLnBrk="1" hangingPunct="1"/>
            <a:r>
              <a:rPr lang="en-US" sz="2600" dirty="0">
                <a:latin typeface="Times New Roman" pitchFamily="18" charset="0"/>
                <a:cs typeface="Times New Roman" pitchFamily="18" charset="0"/>
              </a:rPr>
              <a:t>Though the theory is not universally accepted, some researchers have posited that </a:t>
            </a:r>
            <a:r>
              <a:rPr lang="en-US" sz="2600" dirty="0" err="1">
                <a:latin typeface="Times New Roman" pitchFamily="18" charset="0"/>
                <a:cs typeface="Times New Roman" pitchFamily="18" charset="0"/>
              </a:rPr>
              <a:t>kuru</a:t>
            </a:r>
            <a:r>
              <a:rPr lang="en-US" sz="2600" dirty="0">
                <a:latin typeface="Times New Roman" pitchFamily="18" charset="0"/>
                <a:cs typeface="Times New Roman" pitchFamily="18" charset="0"/>
              </a:rPr>
              <a:t> was transmitted among members of the fore tribe of Papua New Guinea via cannibalism.</a:t>
            </a:r>
          </a:p>
          <a:p>
            <a:pPr algn="just" eaLnBrk="1" hangingPunct="1"/>
            <a:r>
              <a:rPr lang="en-US" sz="2600" dirty="0">
                <a:latin typeface="Times New Roman" pitchFamily="18" charset="0"/>
                <a:cs typeface="Times New Roman" pitchFamily="18" charset="0"/>
              </a:rPr>
              <a:t>Simon Mead of University college London, and others, showed in their genetic and clinical assessment that people who survived the epidemic in Papua New Guinea were carriers of a </a:t>
            </a:r>
            <a:r>
              <a:rPr lang="en-US" sz="2600" dirty="0" err="1">
                <a:latin typeface="Times New Roman" pitchFamily="18" charset="0"/>
                <a:cs typeface="Times New Roman" pitchFamily="18" charset="0"/>
              </a:rPr>
              <a:t>prion</a:t>
            </a:r>
            <a:r>
              <a:rPr lang="en-US" sz="2600" dirty="0">
                <a:latin typeface="Times New Roman" pitchFamily="18" charset="0"/>
                <a:cs typeface="Times New Roman" pitchFamily="18" charset="0"/>
              </a:rPr>
              <a:t> resistant factor. </a:t>
            </a:r>
          </a:p>
          <a:p>
            <a:pPr algn="just" eaLnBrk="1" hangingPunct="1"/>
            <a:r>
              <a:rPr lang="en-US" sz="2600" dirty="0">
                <a:latin typeface="Times New Roman" pitchFamily="18" charset="0"/>
                <a:cs typeface="Times New Roman" pitchFamily="18" charset="0"/>
              </a:rPr>
              <a:t>Mead's group has shown the source of immunity to be the inheritance of a genetic variant of </a:t>
            </a:r>
            <a:r>
              <a:rPr lang="en-US" sz="2600" dirty="0" err="1">
                <a:latin typeface="Times New Roman" pitchFamily="18" charset="0"/>
                <a:cs typeface="Times New Roman" pitchFamily="18" charset="0"/>
              </a:rPr>
              <a:t>prion</a:t>
            </a:r>
            <a:r>
              <a:rPr lang="en-US" sz="2600" dirty="0">
                <a:latin typeface="Times New Roman" pitchFamily="18" charset="0"/>
                <a:cs typeface="Times New Roman" pitchFamily="18" charset="0"/>
              </a:rPr>
              <a:t> protein G127V. </a:t>
            </a:r>
          </a:p>
          <a:p>
            <a:pPr algn="just" eaLnBrk="1" hangingPunct="1"/>
            <a:r>
              <a:rPr lang="en-US" sz="2600" dirty="0">
                <a:latin typeface="Times New Roman" pitchFamily="18" charset="0"/>
                <a:cs typeface="Times New Roman" pitchFamily="18" charset="0"/>
              </a:rPr>
              <a:t>This work remains breaking news as of November 22, 2009.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4"/>
          <p:cNvSpPr>
            <a:spLocks noGrp="1"/>
          </p:cNvSpPr>
          <p:nvPr>
            <p:ph idx="1"/>
          </p:nvPr>
        </p:nvSpPr>
        <p:spPr>
          <a:xfrm>
            <a:off x="304800" y="228600"/>
            <a:ext cx="8229600" cy="6400800"/>
          </a:xfrm>
        </p:spPr>
        <p:txBody>
          <a:bodyPr/>
          <a:lstStyle/>
          <a:p>
            <a:pPr algn="just" eaLnBrk="1" hangingPunct="1"/>
            <a:r>
              <a:rPr lang="en-US" sz="2600">
                <a:latin typeface="Times New Roman" pitchFamily="18" charset="0"/>
                <a:cs typeface="Times New Roman" pitchFamily="18" charset="0"/>
              </a:rPr>
              <a:t>Mad Cow Disease (MCD) is Bovine Spongiform Encephalopathy .</a:t>
            </a:r>
          </a:p>
          <a:p>
            <a:pPr algn="just" eaLnBrk="1" hangingPunct="1"/>
            <a:r>
              <a:rPr lang="en-US" sz="2600">
                <a:latin typeface="Times New Roman" pitchFamily="18" charset="0"/>
                <a:cs typeface="Times New Roman" pitchFamily="18" charset="0"/>
              </a:rPr>
              <a:t>The disease is caused by prions.</a:t>
            </a:r>
          </a:p>
          <a:p>
            <a:pPr algn="just" eaLnBrk="1" hangingPunct="1"/>
            <a:r>
              <a:rPr lang="en-US" sz="2600">
                <a:latin typeface="Times New Roman" pitchFamily="18" charset="0"/>
                <a:cs typeface="Times New Roman" pitchFamily="18" charset="0"/>
              </a:rPr>
              <a:t>Prions can cross between species (although not all species get diseases from them). </a:t>
            </a:r>
          </a:p>
          <a:p>
            <a:pPr algn="just" eaLnBrk="1" hangingPunct="1"/>
            <a:r>
              <a:rPr lang="en-US" sz="2600">
                <a:latin typeface="Times New Roman" pitchFamily="18" charset="0"/>
                <a:cs typeface="Times New Roman" pitchFamily="18" charset="0"/>
              </a:rPr>
              <a:t>Cattle get the disease from eating infected food, such as feed that contains rendered parts of infected sheep. </a:t>
            </a:r>
          </a:p>
          <a:p>
            <a:pPr algn="just" eaLnBrk="1" hangingPunct="1"/>
            <a:r>
              <a:rPr lang="en-US" sz="2600">
                <a:latin typeface="Times New Roman" pitchFamily="18" charset="0"/>
                <a:cs typeface="Times New Roman" pitchFamily="18" charset="0"/>
              </a:rPr>
              <a:t>Variant Creutzfeldt-Jakob disease (vCJD) is the "mad cow" disease that people contract when they are exposed to food contaminated with bovine spongiform encephalopathy (BSE).</a:t>
            </a:r>
          </a:p>
          <a:p>
            <a:pPr algn="just" eaLnBrk="1" hangingPunct="1"/>
            <a:r>
              <a:rPr lang="en-US" sz="2600" b="1">
                <a:latin typeface="Times New Roman" pitchFamily="18" charset="0"/>
                <a:cs typeface="Times New Roman" pitchFamily="18" charset="0"/>
              </a:rPr>
              <a:t>Scrapie</a:t>
            </a:r>
            <a:r>
              <a:rPr lang="en-US" sz="2600">
                <a:latin typeface="Times New Roman" pitchFamily="18" charset="0"/>
                <a:cs typeface="Times New Roman" pitchFamily="18" charset="0"/>
              </a:rPr>
              <a:t> is a fatal, degenerative diseases that affects the nervous systems of sheep and goats.</a:t>
            </a:r>
          </a:p>
          <a:p>
            <a:pPr algn="just" eaLnBrk="1" hangingPunct="1"/>
            <a:endParaRPr lang="en-US" sz="260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214313" y="152400"/>
            <a:ext cx="8715375" cy="6419850"/>
          </a:xfrm>
        </p:spPr>
        <p:txBody>
          <a:bodyPr/>
          <a:lstStyle/>
          <a:p>
            <a:pPr algn="just" eaLnBrk="1" hangingPunct="1"/>
            <a:r>
              <a:rPr lang="en-US" sz="2500">
                <a:latin typeface="Times New Roman" pitchFamily="18" charset="0"/>
                <a:cs typeface="Times New Roman" pitchFamily="18" charset="0"/>
              </a:rPr>
              <a:t>It is one of several transmissible spongiform encephalopathies(TSEs), which are related to bovine spongiform encephalopathy (BSE or "mad cow disease") and chronic wasting disease of deer.</a:t>
            </a:r>
          </a:p>
          <a:p>
            <a:pPr algn="just" eaLnBrk="1" hangingPunct="1"/>
            <a:r>
              <a:rPr lang="en-US" sz="2500">
                <a:latin typeface="Times New Roman" pitchFamily="18" charset="0"/>
                <a:cs typeface="Times New Roman" pitchFamily="18" charset="0"/>
              </a:rPr>
              <a:t>Like other spongiform encephalopathies, scrapie is caused by a prion. </a:t>
            </a:r>
          </a:p>
          <a:p>
            <a:pPr algn="just" eaLnBrk="1" hangingPunct="1"/>
            <a:r>
              <a:rPr lang="en-US" sz="2500">
                <a:latin typeface="Times New Roman" pitchFamily="18" charset="0"/>
                <a:cs typeface="Times New Roman" pitchFamily="18" charset="0"/>
              </a:rPr>
              <a:t>Scrapie has been known since the 18th century (1732) and does not appear to be transmissible to humans.</a:t>
            </a:r>
          </a:p>
          <a:p>
            <a:pPr algn="just" eaLnBrk="1" hangingPunct="1"/>
            <a:r>
              <a:rPr lang="en-US" sz="2500">
                <a:latin typeface="Times New Roman" pitchFamily="18" charset="0"/>
                <a:cs typeface="Times New Roman" pitchFamily="18" charset="0"/>
              </a:rPr>
              <a:t>The name scrapie is derived from one of the clinical signs of the condition, wherein affected animals will compulsively scrape off their fleece against rocks, trees or fences. </a:t>
            </a:r>
          </a:p>
          <a:p>
            <a:pPr algn="just" eaLnBrk="1" hangingPunct="1"/>
            <a:r>
              <a:rPr lang="en-US" sz="2500">
                <a:latin typeface="Times New Roman" pitchFamily="18" charset="0"/>
                <a:cs typeface="Times New Roman" pitchFamily="18" charset="0"/>
              </a:rPr>
              <a:t>The disease apparently causes an itching sensation in the animals. </a:t>
            </a:r>
          </a:p>
          <a:p>
            <a:pPr algn="just" eaLnBrk="1" hangingPunct="1"/>
            <a:r>
              <a:rPr lang="en-US" sz="2500">
                <a:latin typeface="Times New Roman" pitchFamily="18" charset="0"/>
                <a:cs typeface="Times New Roman" pitchFamily="18" charset="0"/>
              </a:rPr>
              <a:t>Other clinical signs include excessive lip-smacking, altered gaits, and convulsive collapse.</a:t>
            </a:r>
          </a:p>
          <a:p>
            <a:pPr algn="just" eaLnBrk="1" hangingPunct="1"/>
            <a:endParaRPr lang="en-US" sz="2500">
              <a:latin typeface="Times New Roman" pitchFamily="18" charset="0"/>
              <a:cs typeface="Times New Roman" pitchFamily="18" charset="0"/>
            </a:endParaRPr>
          </a:p>
          <a:p>
            <a:pPr algn="just" eaLnBrk="1" hangingPunct="1"/>
            <a:endParaRPr lang="en-US" sz="250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457200" y="228600"/>
            <a:ext cx="8229600" cy="6477000"/>
          </a:xfrm>
        </p:spPr>
        <p:txBody>
          <a:bodyPr/>
          <a:lstStyle/>
          <a:p>
            <a:pPr algn="just" eaLnBrk="1" hangingPunct="1"/>
            <a:r>
              <a:rPr lang="en-US" sz="2500" b="1" dirty="0" err="1">
                <a:latin typeface="Times New Roman" pitchFamily="18" charset="0"/>
                <a:cs typeface="Times New Roman" pitchFamily="18" charset="0"/>
              </a:rPr>
              <a:t>Scrapie</a:t>
            </a:r>
            <a:r>
              <a:rPr lang="en-US" sz="2500" dirty="0">
                <a:latin typeface="Times New Roman" pitchFamily="18" charset="0"/>
                <a:cs typeface="Times New Roman" pitchFamily="18" charset="0"/>
              </a:rPr>
              <a:t> is infectious and transmissible among similar animals, and so one of the most common ways to contain </a:t>
            </a:r>
            <a:r>
              <a:rPr lang="en-US" sz="2500" dirty="0" err="1">
                <a:latin typeface="Times New Roman" pitchFamily="18" charset="0"/>
                <a:cs typeface="Times New Roman" pitchFamily="18" charset="0"/>
              </a:rPr>
              <a:t>scrapie</a:t>
            </a:r>
            <a:r>
              <a:rPr lang="en-US" sz="2500" dirty="0">
                <a:latin typeface="Times New Roman" pitchFamily="18" charset="0"/>
                <a:cs typeface="Times New Roman" pitchFamily="18" charset="0"/>
              </a:rPr>
              <a:t> (since it is incurable) is to quarantine and destroy those affected.</a:t>
            </a:r>
          </a:p>
          <a:p>
            <a:pPr algn="just" eaLnBrk="1" hangingPunct="1"/>
            <a:r>
              <a:rPr lang="en-US" sz="2500" dirty="0">
                <a:latin typeface="Times New Roman" pitchFamily="18" charset="0"/>
                <a:cs typeface="Times New Roman" pitchFamily="18" charset="0"/>
              </a:rPr>
              <a:t>However, </a:t>
            </a:r>
            <a:r>
              <a:rPr lang="en-US" sz="2500" dirty="0" err="1">
                <a:latin typeface="Times New Roman" pitchFamily="18" charset="0"/>
                <a:cs typeface="Times New Roman" pitchFamily="18" charset="0"/>
              </a:rPr>
              <a:t>scrapie</a:t>
            </a:r>
            <a:r>
              <a:rPr lang="en-US" sz="2500" dirty="0">
                <a:latin typeface="Times New Roman" pitchFamily="18" charset="0"/>
                <a:cs typeface="Times New Roman" pitchFamily="18" charset="0"/>
              </a:rPr>
              <a:t> tends to persist in flocks and can also arise apparently spontaneously in flocks that have not previously had cases of the disease. </a:t>
            </a:r>
          </a:p>
          <a:p>
            <a:pPr algn="just" eaLnBrk="1" hangingPunct="1"/>
            <a:r>
              <a:rPr lang="en-US" sz="2500" dirty="0">
                <a:latin typeface="Times New Roman" pitchFamily="18" charset="0"/>
                <a:cs typeface="Times New Roman" pitchFamily="18" charset="0"/>
              </a:rPr>
              <a:t>The mechanism of transmission between animals and other aspects of the biology of the disease are only poorly understood and these are active areas of research. </a:t>
            </a:r>
          </a:p>
          <a:p>
            <a:pPr algn="just" eaLnBrk="1" hangingPunct="1"/>
            <a:r>
              <a:rPr lang="en-US" sz="2500" dirty="0">
                <a:latin typeface="Times New Roman" pitchFamily="18" charset="0"/>
                <a:cs typeface="Times New Roman" pitchFamily="18" charset="0"/>
              </a:rPr>
              <a:t>Recent studies suggest that </a:t>
            </a:r>
            <a:r>
              <a:rPr lang="en-US" sz="2500" dirty="0" err="1">
                <a:latin typeface="Times New Roman" pitchFamily="18" charset="0"/>
                <a:cs typeface="Times New Roman" pitchFamily="18" charset="0"/>
              </a:rPr>
              <a:t>prions</a:t>
            </a:r>
            <a:r>
              <a:rPr lang="en-US" sz="2500" dirty="0">
                <a:latin typeface="Times New Roman" pitchFamily="18" charset="0"/>
                <a:cs typeface="Times New Roman" pitchFamily="18" charset="0"/>
              </a:rPr>
              <a:t> may be spread through urine and persist in the environment for decades.</a:t>
            </a:r>
          </a:p>
          <a:p>
            <a:pPr algn="just" eaLnBrk="1" hangingPunct="1"/>
            <a:r>
              <a:rPr lang="en-US" sz="2500" b="1" dirty="0">
                <a:latin typeface="Times New Roman" pitchFamily="18" charset="0"/>
                <a:cs typeface="Times New Roman" pitchFamily="18" charset="0"/>
              </a:rPr>
              <a:t>Viruses, </a:t>
            </a:r>
            <a:r>
              <a:rPr lang="en-US" sz="2500" b="1" dirty="0" err="1">
                <a:latin typeface="Times New Roman" pitchFamily="18" charset="0"/>
                <a:cs typeface="Times New Roman" pitchFamily="18" charset="0"/>
              </a:rPr>
              <a:t>viriods</a:t>
            </a:r>
            <a:r>
              <a:rPr lang="en-US" sz="2500" b="1" dirty="0">
                <a:latin typeface="Times New Roman" pitchFamily="18" charset="0"/>
                <a:cs typeface="Times New Roman" pitchFamily="18" charset="0"/>
              </a:rPr>
              <a:t> and </a:t>
            </a:r>
            <a:r>
              <a:rPr lang="en-US" sz="2500" b="1" dirty="0" err="1">
                <a:latin typeface="Times New Roman" pitchFamily="18" charset="0"/>
                <a:cs typeface="Times New Roman" pitchFamily="18" charset="0"/>
              </a:rPr>
              <a:t>prions</a:t>
            </a:r>
            <a:r>
              <a:rPr lang="en-US" sz="2500" b="1" dirty="0">
                <a:latin typeface="Times New Roman" pitchFamily="18" charset="0"/>
                <a:cs typeface="Times New Roman" pitchFamily="18" charset="0"/>
              </a:rPr>
              <a:t> </a:t>
            </a:r>
            <a:r>
              <a:rPr lang="en-US" sz="2500" dirty="0">
                <a:latin typeface="Times New Roman" pitchFamily="18" charset="0"/>
                <a:cs typeface="Times New Roman" pitchFamily="18" charset="0"/>
              </a:rPr>
              <a:t>– Agents that invade cells, subverting normal cellular functions and often killing their unwilling hosts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71438"/>
            <a:ext cx="8229600" cy="385762"/>
          </a:xfrm>
        </p:spPr>
        <p:txBody>
          <a:bodyPr/>
          <a:lstStyle/>
          <a:p>
            <a:pPr eaLnBrk="1" hangingPunct="1"/>
            <a:r>
              <a:rPr lang="en-US" sz="2400" b="1" dirty="0">
                <a:latin typeface="Times New Roman" pitchFamily="18" charset="0"/>
                <a:cs typeface="Times New Roman" pitchFamily="18" charset="0"/>
              </a:rPr>
              <a:t>Mycoplasm</a:t>
            </a:r>
          </a:p>
        </p:txBody>
      </p:sp>
      <p:sp>
        <p:nvSpPr>
          <p:cNvPr id="11267" name="Rectangle 6"/>
          <p:cNvSpPr>
            <a:spLocks noGrp="1" noChangeArrowheads="1"/>
          </p:cNvSpPr>
          <p:nvPr>
            <p:ph type="body" idx="1"/>
          </p:nvPr>
        </p:nvSpPr>
        <p:spPr>
          <a:xfrm>
            <a:off x="0" y="381000"/>
            <a:ext cx="9143999" cy="6477000"/>
          </a:xfrm>
        </p:spPr>
        <p:txBody>
          <a:bodyPr/>
          <a:lstStyle/>
          <a:p>
            <a:pPr lvl="1" algn="just" eaLnBrk="1" hangingPunct="1"/>
            <a:r>
              <a:rPr lang="en-US" sz="2350" dirty="0">
                <a:latin typeface="Times New Roman" pitchFamily="18" charset="0"/>
                <a:cs typeface="Times New Roman" pitchFamily="18" charset="0"/>
              </a:rPr>
              <a:t>Smallest mass, an older name for </a:t>
            </a:r>
            <a:r>
              <a:rPr lang="en-US" sz="2350" dirty="0" err="1">
                <a:latin typeface="Times New Roman" pitchFamily="18" charset="0"/>
                <a:cs typeface="Times New Roman" pitchFamily="18" charset="0"/>
              </a:rPr>
              <a:t>Mycoplasma</a:t>
            </a:r>
            <a:r>
              <a:rPr lang="en-US" sz="2350" dirty="0">
                <a:latin typeface="Times New Roman" pitchFamily="18" charset="0"/>
                <a:cs typeface="Times New Roman" pitchFamily="18" charset="0"/>
              </a:rPr>
              <a:t> was </a:t>
            </a:r>
            <a:r>
              <a:rPr lang="en-US" sz="2350" dirty="0" err="1">
                <a:latin typeface="Times New Roman" pitchFamily="18" charset="0"/>
                <a:cs typeface="Times New Roman" pitchFamily="18" charset="0"/>
              </a:rPr>
              <a:t>Pleuro</a:t>
            </a:r>
            <a:r>
              <a:rPr lang="en-US" sz="2350" dirty="0">
                <a:latin typeface="Times New Roman" pitchFamily="18" charset="0"/>
                <a:cs typeface="Times New Roman" pitchFamily="18" charset="0"/>
              </a:rPr>
              <a:t> pneumonia-Like Organisms (PPLO)</a:t>
            </a:r>
          </a:p>
          <a:p>
            <a:pPr lvl="1" algn="just" eaLnBrk="1" hangingPunct="1"/>
            <a:r>
              <a:rPr lang="en-US" sz="2350" dirty="0">
                <a:latin typeface="Times New Roman" pitchFamily="18" charset="0"/>
                <a:cs typeface="Times New Roman" pitchFamily="18" charset="0"/>
              </a:rPr>
              <a:t>Infectious diseases in animals including humans</a:t>
            </a:r>
          </a:p>
          <a:p>
            <a:pPr lvl="1" algn="just" eaLnBrk="1" hangingPunct="1"/>
            <a:r>
              <a:rPr lang="en-US" sz="2350" dirty="0">
                <a:latin typeface="Times New Roman" pitchFamily="18" charset="0"/>
                <a:cs typeface="Times New Roman" pitchFamily="18" charset="0"/>
              </a:rPr>
              <a:t>Size: 0.25 - 0.1</a:t>
            </a:r>
            <a:r>
              <a:rPr lang="el-GR" sz="2350" dirty="0">
                <a:latin typeface="Times New Roman" pitchFamily="18" charset="0"/>
                <a:cs typeface="Times New Roman" pitchFamily="18" charset="0"/>
              </a:rPr>
              <a:t>μ</a:t>
            </a:r>
            <a:r>
              <a:rPr lang="en-US" sz="2350" dirty="0">
                <a:latin typeface="Times New Roman" pitchFamily="18" charset="0"/>
                <a:cs typeface="Times New Roman" pitchFamily="18" charset="0"/>
              </a:rPr>
              <a:t>m in diameter</a:t>
            </a:r>
          </a:p>
          <a:p>
            <a:pPr lvl="1" algn="just" eaLnBrk="1" hangingPunct="1"/>
            <a:r>
              <a:rPr lang="en-US" sz="2350" dirty="0">
                <a:latin typeface="Times New Roman" pitchFamily="18" charset="0"/>
                <a:cs typeface="Times New Roman" pitchFamily="18" charset="0"/>
              </a:rPr>
              <a:t>Unicellular, Free living, Saprophyte or Parasite</a:t>
            </a:r>
          </a:p>
          <a:p>
            <a:pPr lvl="1" algn="just" eaLnBrk="1" hangingPunct="1"/>
            <a:r>
              <a:rPr lang="en-US" sz="2350" dirty="0">
                <a:latin typeface="Times New Roman" pitchFamily="18" charset="0"/>
                <a:cs typeface="Times New Roman" pitchFamily="18" charset="0"/>
              </a:rPr>
              <a:t>Shape – Spherical, bound by plasma membrane (75 Aº thick), Composed of protein and lipid. Easily cultured (</a:t>
            </a:r>
            <a:r>
              <a:rPr lang="en-US" sz="2350" dirty="0" err="1">
                <a:latin typeface="Times New Roman" pitchFamily="18" charset="0"/>
                <a:cs typeface="Times New Roman" pitchFamily="18" charset="0"/>
              </a:rPr>
              <a:t>Pleomorphic</a:t>
            </a:r>
            <a:r>
              <a:rPr lang="en-US" sz="2350" dirty="0">
                <a:latin typeface="Times New Roman" pitchFamily="18" charset="0"/>
                <a:cs typeface="Times New Roman" pitchFamily="18" charset="0"/>
              </a:rPr>
              <a:t> – many forms) Spheroid, thin branching filaments, </a:t>
            </a:r>
            <a:r>
              <a:rPr lang="en-US" sz="2350" dirty="0" err="1">
                <a:latin typeface="Times New Roman" pitchFamily="18" charset="0"/>
                <a:cs typeface="Times New Roman" pitchFamily="18" charset="0"/>
              </a:rPr>
              <a:t>stellate</a:t>
            </a:r>
            <a:r>
              <a:rPr lang="en-US" sz="2350" dirty="0">
                <a:latin typeface="Times New Roman" pitchFamily="18" charset="0"/>
                <a:cs typeface="Times New Roman" pitchFamily="18" charset="0"/>
              </a:rPr>
              <a:t>  and asteroid </a:t>
            </a:r>
          </a:p>
          <a:p>
            <a:pPr lvl="1" algn="just" eaLnBrk="1" hangingPunct="1"/>
            <a:r>
              <a:rPr lang="en-US" sz="2350" dirty="0">
                <a:latin typeface="Times New Roman" pitchFamily="18" charset="0"/>
                <a:cs typeface="Times New Roman" pitchFamily="18" charset="0"/>
              </a:rPr>
              <a:t>They differ from Bacteria in following respects:</a:t>
            </a:r>
          </a:p>
          <a:p>
            <a:pPr lvl="2" algn="just" eaLnBrk="1" hangingPunct="1"/>
            <a:r>
              <a:rPr lang="en-US" sz="2350" b="1" dirty="0">
                <a:latin typeface="Times New Roman" pitchFamily="18" charset="0"/>
                <a:cs typeface="Times New Roman" pitchFamily="18" charset="0"/>
              </a:rPr>
              <a:t>Do not contain cell wall and </a:t>
            </a:r>
            <a:r>
              <a:rPr lang="en-US" sz="2350" b="1" dirty="0" err="1">
                <a:latin typeface="Times New Roman" pitchFamily="18" charset="0"/>
                <a:cs typeface="Times New Roman" pitchFamily="18" charset="0"/>
              </a:rPr>
              <a:t>mesosoms</a:t>
            </a:r>
            <a:endParaRPr lang="en-US" sz="2350" b="1" dirty="0">
              <a:latin typeface="Times New Roman" pitchFamily="18" charset="0"/>
              <a:cs typeface="Times New Roman" pitchFamily="18" charset="0"/>
            </a:endParaRPr>
          </a:p>
          <a:p>
            <a:pPr lvl="2" algn="just" eaLnBrk="1" hangingPunct="1"/>
            <a:r>
              <a:rPr lang="en-US" sz="2350" b="1" dirty="0">
                <a:latin typeface="Times New Roman" pitchFamily="18" charset="0"/>
                <a:cs typeface="Times New Roman" pitchFamily="18" charset="0"/>
              </a:rPr>
              <a:t>(Like Viruses and animal cells)Resistance to antibiotics such as Penicillin</a:t>
            </a:r>
          </a:p>
          <a:p>
            <a:pPr lvl="2" algn="just" eaLnBrk="1" hangingPunct="1"/>
            <a:r>
              <a:rPr lang="en-US" sz="2350" b="1" dirty="0">
                <a:latin typeface="Times New Roman" pitchFamily="18" charset="0"/>
                <a:cs typeface="Times New Roman" pitchFamily="18" charset="0"/>
              </a:rPr>
              <a:t>Filterable through the bacterial filters</a:t>
            </a:r>
          </a:p>
          <a:p>
            <a:pPr lvl="2" algn="just" eaLnBrk="1" hangingPunct="1"/>
            <a:r>
              <a:rPr lang="en-US" sz="2350" b="1" dirty="0">
                <a:latin typeface="Times New Roman" pitchFamily="18" charset="0"/>
                <a:cs typeface="Times New Roman" pitchFamily="18" charset="0"/>
              </a:rPr>
              <a:t>Growth is inhibited by </a:t>
            </a:r>
            <a:r>
              <a:rPr lang="en-US" sz="2350" b="1" dirty="0" err="1">
                <a:latin typeface="Times New Roman" pitchFamily="18" charset="0"/>
                <a:cs typeface="Times New Roman" pitchFamily="18" charset="0"/>
              </a:rPr>
              <a:t>Tetracyclins</a:t>
            </a:r>
            <a:r>
              <a:rPr lang="en-US" sz="2350" b="1" dirty="0">
                <a:latin typeface="Times New Roman" pitchFamily="18" charset="0"/>
                <a:cs typeface="Times New Roman" pitchFamily="18" charset="0"/>
              </a:rPr>
              <a:t> and similar antibiotics that act on metabolic pathway.</a:t>
            </a:r>
          </a:p>
          <a:p>
            <a:pPr lvl="1" algn="just" eaLnBrk="1" hangingPunct="1">
              <a:buFont typeface="Wingdings" pitchFamily="2" charset="2"/>
              <a:buNone/>
            </a:pPr>
            <a:endParaRPr lang="el-GR" sz="2350" dirty="0">
              <a:latin typeface="Times New Roman" pitchFamily="18" charset="0"/>
              <a:cs typeface="Times New Roman" pitchFamily="18" charset="0"/>
            </a:endParaRPr>
          </a:p>
          <a:p>
            <a:pPr algn="just" eaLnBrk="1" hangingPunct="1"/>
            <a:endParaRPr lang="en-US" sz="2350" dirty="0">
              <a:latin typeface="Times New Roman" pitchFamily="18" charset="0"/>
              <a:cs typeface="Times New Roman" pitchFamily="18" charset="0"/>
            </a:endParaRPr>
          </a:p>
        </p:txBody>
      </p:sp>
      <p:sp>
        <p:nvSpPr>
          <p:cNvPr id="11268" name="Text Box 5"/>
          <p:cNvSpPr txBox="1">
            <a:spLocks noChangeArrowheads="1"/>
          </p:cNvSpPr>
          <p:nvPr/>
        </p:nvSpPr>
        <p:spPr bwMode="auto">
          <a:xfrm>
            <a:off x="457200" y="914400"/>
            <a:ext cx="82296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142875" y="304800"/>
            <a:ext cx="8858250" cy="6338888"/>
          </a:xfrm>
        </p:spPr>
        <p:txBody>
          <a:bodyPr/>
          <a:lstStyle/>
          <a:p>
            <a:pPr lvl="1" algn="just" eaLnBrk="1" hangingPunct="1">
              <a:buFont typeface="Arial" charset="0"/>
              <a:buChar char="•"/>
            </a:pPr>
            <a:r>
              <a:rPr lang="en-US" sz="2400" dirty="0">
                <a:latin typeface="Times New Roman" pitchFamily="18" charset="0"/>
                <a:cs typeface="Times New Roman" pitchFamily="18" charset="0"/>
              </a:rPr>
              <a:t>Discovered by French Scientist: </a:t>
            </a:r>
            <a:r>
              <a:rPr lang="en-US" sz="2400" b="1" dirty="0">
                <a:latin typeface="Times New Roman" pitchFamily="18" charset="0"/>
                <a:cs typeface="Times New Roman" pitchFamily="18" charset="0"/>
              </a:rPr>
              <a:t>E. </a:t>
            </a:r>
            <a:r>
              <a:rPr lang="en-US" sz="2400" b="1" dirty="0" err="1">
                <a:latin typeface="Times New Roman" pitchFamily="18" charset="0"/>
                <a:cs typeface="Times New Roman" pitchFamily="18" charset="0"/>
              </a:rPr>
              <a:t>Nocord</a:t>
            </a:r>
            <a:r>
              <a:rPr lang="en-US" sz="2400" b="1" dirty="0">
                <a:latin typeface="Times New Roman" pitchFamily="18" charset="0"/>
                <a:cs typeface="Times New Roman" pitchFamily="18" charset="0"/>
              </a:rPr>
              <a:t> and E. R. Roux (1898)</a:t>
            </a:r>
          </a:p>
          <a:p>
            <a:pPr lvl="2" algn="just" eaLnBrk="1" hangingPunct="1"/>
            <a:r>
              <a:rPr lang="en-US" b="1" dirty="0">
                <a:latin typeface="Times New Roman" pitchFamily="18" charset="0"/>
                <a:cs typeface="Times New Roman" pitchFamily="18" charset="0"/>
              </a:rPr>
              <a:t>Pleural fluids</a:t>
            </a:r>
            <a:r>
              <a:rPr lang="en-US" dirty="0">
                <a:latin typeface="Times New Roman" pitchFamily="18" charset="0"/>
                <a:cs typeface="Times New Roman" pitchFamily="18" charset="0"/>
              </a:rPr>
              <a:t> of </a:t>
            </a:r>
            <a:r>
              <a:rPr lang="en-US" dirty="0" err="1">
                <a:latin typeface="Times New Roman" pitchFamily="18" charset="0"/>
                <a:cs typeface="Times New Roman" pitchFamily="18" charset="0"/>
              </a:rPr>
              <a:t>cattles</a:t>
            </a:r>
            <a:r>
              <a:rPr lang="en-US" dirty="0">
                <a:latin typeface="Times New Roman" pitchFamily="18" charset="0"/>
                <a:cs typeface="Times New Roman" pitchFamily="18" charset="0"/>
              </a:rPr>
              <a:t> suffering from </a:t>
            </a:r>
            <a:r>
              <a:rPr lang="en-US" dirty="0" err="1">
                <a:latin typeface="Times New Roman" pitchFamily="18" charset="0"/>
                <a:cs typeface="Times New Roman" pitchFamily="18" charset="0"/>
              </a:rPr>
              <a:t>plueropneumonia</a:t>
            </a:r>
            <a:r>
              <a:rPr lang="en-US" dirty="0">
                <a:latin typeface="Times New Roman" pitchFamily="18" charset="0"/>
                <a:cs typeface="Times New Roman" pitchFamily="18" charset="0"/>
              </a:rPr>
              <a:t>. Similar organisms were later isolated from other animals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Sheep, goats, dogs, rats, mice and human being and were named </a:t>
            </a:r>
            <a:r>
              <a:rPr lang="en-US" b="1" dirty="0" err="1">
                <a:latin typeface="Times New Roman" pitchFamily="18" charset="0"/>
                <a:cs typeface="Times New Roman" pitchFamily="18" charset="0"/>
              </a:rPr>
              <a:t>Pleuropneuminia</a:t>
            </a:r>
            <a:r>
              <a:rPr lang="en-US" b="1" dirty="0">
                <a:latin typeface="Times New Roman" pitchFamily="18" charset="0"/>
                <a:cs typeface="Times New Roman" pitchFamily="18" charset="0"/>
              </a:rPr>
              <a:t> like organism (PPLO</a:t>
            </a:r>
            <a:r>
              <a:rPr lang="en-US" dirty="0">
                <a:latin typeface="Times New Roman" pitchFamily="18" charset="0"/>
                <a:cs typeface="Times New Roman" pitchFamily="18" charset="0"/>
              </a:rPr>
              <a:t>)</a:t>
            </a:r>
          </a:p>
          <a:p>
            <a:pPr lvl="2" algn="just" eaLnBrk="1" hangingPunct="1"/>
            <a:r>
              <a:rPr lang="en-US" dirty="0">
                <a:latin typeface="Times New Roman" pitchFamily="18" charset="0"/>
                <a:cs typeface="Times New Roman" pitchFamily="18" charset="0"/>
              </a:rPr>
              <a:t>According to </a:t>
            </a:r>
            <a:r>
              <a:rPr lang="en-US" dirty="0" err="1">
                <a:latin typeface="Times New Roman" pitchFamily="18" charset="0"/>
                <a:cs typeface="Times New Roman" pitchFamily="18" charset="0"/>
              </a:rPr>
              <a:t>Shellar</a:t>
            </a:r>
            <a:r>
              <a:rPr lang="en-US" dirty="0">
                <a:latin typeface="Times New Roman" pitchFamily="18" charset="0"/>
                <a:cs typeface="Times New Roman" pitchFamily="18" charset="0"/>
              </a:rPr>
              <a:t> and Bianchi 1987 – </a:t>
            </a:r>
            <a:r>
              <a:rPr lang="en-US" b="1" dirty="0">
                <a:latin typeface="Times New Roman" pitchFamily="18" charset="0"/>
                <a:cs typeface="Times New Roman" pitchFamily="18" charset="0"/>
              </a:rPr>
              <a:t>Between the Viruses and Bacteria</a:t>
            </a:r>
            <a:endParaRPr lang="en-US" dirty="0">
              <a:latin typeface="Times New Roman" pitchFamily="18" charset="0"/>
              <a:cs typeface="Times New Roman" pitchFamily="18" charset="0"/>
            </a:endParaRPr>
          </a:p>
          <a:p>
            <a:pPr lvl="2" algn="just" eaLnBrk="1" hangingPunct="1"/>
            <a:r>
              <a:rPr lang="en-US" dirty="0">
                <a:latin typeface="Times New Roman" pitchFamily="18" charset="0"/>
                <a:cs typeface="Times New Roman" pitchFamily="18" charset="0"/>
              </a:rPr>
              <a:t>According to Albert </a:t>
            </a:r>
            <a:r>
              <a:rPr lang="en-US" i="1" dirty="0">
                <a:latin typeface="Times New Roman" pitchFamily="18" charset="0"/>
                <a:cs typeface="Times New Roman" pitchFamily="18" charset="0"/>
              </a:rPr>
              <a:t>et. al., </a:t>
            </a:r>
            <a:r>
              <a:rPr lang="en-US" dirty="0">
                <a:latin typeface="Times New Roman" pitchFamily="18" charset="0"/>
                <a:cs typeface="Times New Roman" pitchFamily="18" charset="0"/>
              </a:rPr>
              <a:t>1989 - </a:t>
            </a:r>
            <a:r>
              <a:rPr lang="en-US" b="1" dirty="0">
                <a:latin typeface="Times New Roman" pitchFamily="18" charset="0"/>
                <a:cs typeface="Times New Roman" pitchFamily="18" charset="0"/>
              </a:rPr>
              <a:t>Simplest Bacteria</a:t>
            </a:r>
          </a:p>
          <a:p>
            <a:pPr algn="just" eaLnBrk="1" hangingPunct="1"/>
            <a:r>
              <a:rPr lang="en-US" sz="2400" dirty="0">
                <a:latin typeface="Times New Roman" pitchFamily="18" charset="0"/>
                <a:cs typeface="Times New Roman" pitchFamily="18" charset="0"/>
              </a:rPr>
              <a:t>At one side of the cell occurs </a:t>
            </a:r>
            <a:r>
              <a:rPr lang="en-US" sz="2400" b="1" dirty="0">
                <a:latin typeface="Times New Roman" pitchFamily="18" charset="0"/>
                <a:cs typeface="Times New Roman" pitchFamily="18" charset="0"/>
              </a:rPr>
              <a:t>bleb </a:t>
            </a:r>
            <a:r>
              <a:rPr lang="en-US" sz="2400" dirty="0">
                <a:latin typeface="Times New Roman" pitchFamily="18" charset="0"/>
                <a:cs typeface="Times New Roman" pitchFamily="18" charset="0"/>
              </a:rPr>
              <a:t>(localized collection of fluid) of ill understood function.</a:t>
            </a:r>
          </a:p>
          <a:p>
            <a:pPr algn="just" eaLnBrk="1" hangingPunct="1"/>
            <a:r>
              <a:rPr lang="en-US" sz="2400" dirty="0">
                <a:latin typeface="Times New Roman" pitchFamily="18" charset="0"/>
                <a:cs typeface="Times New Roman" pitchFamily="18" charset="0"/>
              </a:rPr>
              <a:t>PPLO contain many enzymes required for DNA replication, transcription, translation</a:t>
            </a:r>
          </a:p>
          <a:p>
            <a:pPr algn="just" eaLnBrk="1" hangingPunct="1"/>
            <a:r>
              <a:rPr lang="en-US" sz="2400" b="1" dirty="0">
                <a:latin typeface="Times New Roman" pitchFamily="18" charset="0"/>
                <a:cs typeface="Times New Roman" pitchFamily="18" charset="0"/>
              </a:rPr>
              <a:t>Unlike Viruses they are free-living and do not require host cell for their replication., reproduce by binary fission &amp; budding.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7"/>
          <p:cNvGrpSpPr>
            <a:grpSpLocks/>
          </p:cNvGrpSpPr>
          <p:nvPr/>
        </p:nvGrpSpPr>
        <p:grpSpPr bwMode="auto">
          <a:xfrm>
            <a:off x="142875" y="71438"/>
            <a:ext cx="9001125" cy="6786562"/>
            <a:chOff x="142844" y="71414"/>
            <a:chExt cx="9001156" cy="5930650"/>
          </a:xfrm>
        </p:grpSpPr>
        <p:sp>
          <p:nvSpPr>
            <p:cNvPr id="13315" name="TextBox 2"/>
            <p:cNvSpPr txBox="1">
              <a:spLocks noChangeArrowheads="1"/>
            </p:cNvSpPr>
            <p:nvPr/>
          </p:nvSpPr>
          <p:spPr bwMode="auto">
            <a:xfrm>
              <a:off x="4429124" y="214290"/>
              <a:ext cx="4572000" cy="3998243"/>
            </a:xfrm>
            <a:prstGeom prst="rect">
              <a:avLst/>
            </a:prstGeom>
            <a:noFill/>
            <a:ln w="9525">
              <a:noFill/>
              <a:miter lim="800000"/>
              <a:headEnd/>
              <a:tailEnd/>
            </a:ln>
          </p:spPr>
          <p:txBody>
            <a:bodyPr>
              <a:spAutoFit/>
            </a:bodyPr>
            <a:lstStyle/>
            <a:p>
              <a:pPr algn="just"/>
              <a:r>
                <a:rPr lang="en-US" sz="2400">
                  <a:latin typeface="Times New Roman" pitchFamily="18" charset="0"/>
                  <a:cs typeface="Times New Roman" pitchFamily="18" charset="0"/>
                </a:rPr>
                <a:t>Mycoplasmas are the smallest free-living organisms and considered the simplest of bacteria. Owing to their extremely basic genomes, mycoplasmas in fact are parasites exploiting host cells to fulfill their energy requirements and biosynthesis of their components.</a:t>
              </a:r>
              <a:r>
                <a:rPr lang="en-US" sz="2400">
                  <a:latin typeface="Calibri" pitchFamily="34" charset="0"/>
                </a:rPr>
                <a:t> </a:t>
              </a:r>
              <a:endParaRPr lang="en-US" sz="2400">
                <a:latin typeface="Times New Roman" pitchFamily="18" charset="0"/>
                <a:cs typeface="Times New Roman" pitchFamily="18" charset="0"/>
              </a:endParaRPr>
            </a:p>
            <a:p>
              <a:pPr algn="just"/>
              <a:endParaRPr lang="en-US" sz="2400">
                <a:latin typeface="Times New Roman" pitchFamily="18" charset="0"/>
                <a:cs typeface="Times New Roman" pitchFamily="18" charset="0"/>
              </a:endParaRPr>
            </a:p>
            <a:p>
              <a:pPr algn="just"/>
              <a:endParaRPr lang="en-US" sz="2400">
                <a:latin typeface="Times New Roman" pitchFamily="18" charset="0"/>
                <a:cs typeface="Times New Roman" pitchFamily="18" charset="0"/>
              </a:endParaRPr>
            </a:p>
            <a:p>
              <a:pPr algn="just"/>
              <a:endParaRPr lang="en-US" sz="2400">
                <a:latin typeface="Times New Roman" pitchFamily="18" charset="0"/>
                <a:cs typeface="Times New Roman" pitchFamily="18" charset="0"/>
              </a:endParaRPr>
            </a:p>
          </p:txBody>
        </p:sp>
        <p:pic>
          <p:nvPicPr>
            <p:cNvPr id="13316" name="Picture 2" descr="http://www.invivogen.com/images/Mycoplasma.gif"/>
            <p:cNvPicPr>
              <a:picLocks noChangeAspect="1" noChangeArrowheads="1"/>
            </p:cNvPicPr>
            <p:nvPr/>
          </p:nvPicPr>
          <p:blipFill>
            <a:blip r:embed="rId2"/>
            <a:srcRect/>
            <a:stretch>
              <a:fillRect/>
            </a:stretch>
          </p:blipFill>
          <p:spPr bwMode="auto">
            <a:xfrm>
              <a:off x="190496" y="71414"/>
              <a:ext cx="3810000" cy="2628900"/>
            </a:xfrm>
            <a:prstGeom prst="rect">
              <a:avLst/>
            </a:prstGeom>
            <a:noFill/>
            <a:ln w="9525">
              <a:noFill/>
              <a:miter lim="800000"/>
              <a:headEnd/>
              <a:tailEnd/>
            </a:ln>
          </p:spPr>
        </p:pic>
        <p:sp>
          <p:nvSpPr>
            <p:cNvPr id="13317" name="TextBox 6"/>
            <p:cNvSpPr txBox="1">
              <a:spLocks noChangeArrowheads="1"/>
            </p:cNvSpPr>
            <p:nvPr/>
          </p:nvSpPr>
          <p:spPr bwMode="auto">
            <a:xfrm>
              <a:off x="142844" y="2943107"/>
              <a:ext cx="9001156" cy="3058957"/>
            </a:xfrm>
            <a:prstGeom prst="rect">
              <a:avLst/>
            </a:prstGeom>
            <a:noFill/>
            <a:ln w="9525">
              <a:noFill/>
              <a:miter lim="800000"/>
              <a:headEnd/>
              <a:tailEnd/>
            </a:ln>
          </p:spPr>
          <p:txBody>
            <a:bodyPr>
              <a:spAutoFit/>
            </a:bodyPr>
            <a:lstStyle/>
            <a:p>
              <a:pPr algn="just"/>
              <a:r>
                <a:rPr lang="en-US" sz="2400" dirty="0">
                  <a:latin typeface="Times New Roman" pitchFamily="18" charset="0"/>
                  <a:cs typeface="Times New Roman" pitchFamily="18" charset="0"/>
                </a:rPr>
                <a:t>The discovery of </a:t>
              </a:r>
              <a:r>
                <a:rPr lang="en-US" sz="2400" dirty="0" err="1">
                  <a:latin typeface="Times New Roman" pitchFamily="18" charset="0"/>
                  <a:cs typeface="Times New Roman" pitchFamily="18" charset="0"/>
                </a:rPr>
                <a:t>mycoplasmas</a:t>
              </a:r>
              <a:r>
                <a:rPr lang="en-US" sz="2400" dirty="0">
                  <a:latin typeface="Times New Roman" pitchFamily="18" charset="0"/>
                  <a:cs typeface="Times New Roman" pitchFamily="18" charset="0"/>
                </a:rPr>
                <a:t> date back to </a:t>
              </a:r>
              <a:r>
                <a:rPr lang="en-US" sz="2400" b="1" dirty="0">
                  <a:latin typeface="Times New Roman" pitchFamily="18" charset="0"/>
                  <a:cs typeface="Times New Roman" pitchFamily="18" charset="0"/>
                </a:rPr>
                <a:t>1898</a:t>
              </a:r>
              <a:r>
                <a:rPr lang="en-US" sz="2400" dirty="0">
                  <a:latin typeface="Times New Roman" pitchFamily="18" charset="0"/>
                  <a:cs typeface="Times New Roman" pitchFamily="18" charset="0"/>
                </a:rPr>
                <a:t>. Initially, due to their unknown nature and relationships with other organisms, while being minute in size and not being qualified as bacteria they were considered viruses for years. However, many years later with further discovery </a:t>
              </a:r>
              <a:r>
                <a:rPr lang="en-US" sz="2400" dirty="0" err="1">
                  <a:latin typeface="Times New Roman" pitchFamily="18" charset="0"/>
                  <a:cs typeface="Times New Roman" pitchFamily="18" charset="0"/>
                </a:rPr>
                <a:t>mycoplasmas</a:t>
              </a:r>
              <a:r>
                <a:rPr lang="en-US" sz="2400" dirty="0">
                  <a:latin typeface="Times New Roman" pitchFamily="18" charset="0"/>
                  <a:cs typeface="Times New Roman" pitchFamily="18" charset="0"/>
                </a:rPr>
                <a:t> were confused with the L-forms, which are bacteria that have lost their cell walls either completely or partially. Nevertheless, in 1950s and 1960s this confusion came to end when first genomic analysis data through DNA hybridization were obtained. This analysis ruled out any relationship of </a:t>
              </a:r>
              <a:r>
                <a:rPr lang="en-US" sz="2400" dirty="0" err="1">
                  <a:latin typeface="Times New Roman" pitchFamily="18" charset="0"/>
                  <a:cs typeface="Times New Roman" pitchFamily="18" charset="0"/>
                </a:rPr>
                <a:t>mycoplasmas</a:t>
              </a:r>
              <a:r>
                <a:rPr lang="en-US" sz="2400" dirty="0">
                  <a:latin typeface="Times New Roman" pitchFamily="18" charset="0"/>
                  <a:cs typeface="Times New Roman" pitchFamily="18" charset="0"/>
                </a:rPr>
                <a:t> to the L-forms.</a:t>
              </a:r>
              <a:endParaRPr lang="en-US" sz="2400" dirty="0">
                <a:latin typeface="Calibri"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TotalTime>
  <Words>6938</Words>
  <Application>Microsoft Office PowerPoint</Application>
  <PresentationFormat>On-screen Show (4:3)</PresentationFormat>
  <Paragraphs>527</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Times New Roman</vt:lpstr>
      <vt:lpstr>Wingdings</vt:lpstr>
      <vt:lpstr>Symbol</vt:lpstr>
      <vt:lpstr>Office Theme</vt:lpstr>
      <vt:lpstr>PowerPoint Presentation</vt:lpstr>
      <vt:lpstr>PowerPoint Presentation</vt:lpstr>
      <vt:lpstr>What is a cell?</vt:lpstr>
      <vt:lpstr>PowerPoint Presentation</vt:lpstr>
      <vt:lpstr>PowerPoint Presentation</vt:lpstr>
      <vt:lpstr>PowerPoint Presentation</vt:lpstr>
      <vt:lpstr>Mycoplasm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Bacteria </vt:lpstr>
      <vt:lpstr>PowerPoint Presentation</vt:lpstr>
      <vt:lpstr>PowerPoint Presentation</vt:lpstr>
      <vt:lpstr>Plasma Membrane </vt:lpstr>
      <vt:lpstr>Infoldings of plasma membrane of all Gram +ve and some Gram –ve bacteria give rise to </vt:lpstr>
      <vt:lpstr>Cell Wall</vt:lpstr>
      <vt:lpstr>Capsule</vt:lpstr>
      <vt:lpstr>Cytoplasm</vt:lpstr>
      <vt:lpstr>Nucleoids</vt:lpstr>
      <vt:lpstr>PowerPoint Presentation</vt:lpstr>
      <vt:lpstr>Flagella and other structures</vt:lpstr>
      <vt:lpstr>PowerPoint Presentation</vt:lpstr>
      <vt:lpstr>PowerPoint Presentation</vt:lpstr>
      <vt:lpstr>VIRUSES</vt:lpstr>
      <vt:lpstr>PowerPoint Presentation</vt:lpstr>
      <vt:lpstr>PowerPoint Presentation</vt:lpstr>
      <vt:lpstr>PowerPoint Presentation</vt:lpstr>
      <vt:lpstr>Structure of Virus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Plant viruses</vt:lpstr>
      <vt:lpstr>PowerPoint Presentation</vt:lpstr>
      <vt:lpstr>PowerPoint Presentation</vt:lpstr>
      <vt:lpstr>Animal Viruses</vt:lpstr>
      <vt:lpstr>PowerPoint Presentation</vt:lpstr>
      <vt:lpstr>Viriods</vt:lpstr>
      <vt:lpstr>Prions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sys</dc:creator>
  <cp:lastModifiedBy>Hitesh Ameta</cp:lastModifiedBy>
  <cp:revision>84</cp:revision>
  <dcterms:created xsi:type="dcterms:W3CDTF">2013-07-22T12:03:24Z</dcterms:created>
  <dcterms:modified xsi:type="dcterms:W3CDTF">2021-04-27T05:35:30Z</dcterms:modified>
</cp:coreProperties>
</file>