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8" r:id="rId4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A4C77-33D5-4605-BE86-C6347068D5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0BAAE-6B48-49E7-8621-7DF319065E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06C7F-A202-4FDA-A28F-8F982BCE6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EAABA-D5E9-4D6F-ACEC-4454D748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67BD7-C08E-46CC-A489-0ED5F35C9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6501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129BA-ABE5-41FA-8E7B-1869E41BF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A629FA-E633-4D95-9152-8FB2754DF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574E0-BBB4-41E5-8DF4-589DDC3CC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9B354-317E-4CDA-B554-CA9A5A5DC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978B6-F3FF-4A2A-AEAD-69B91325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837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C413D7-1915-490D-ADB9-7ECD77ACC9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91894F-E758-4D21-9264-CBB193AFC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B1921-619A-4603-9444-7AF0155E8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8B699-8856-4D23-AC19-45A138F38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FB6AB-8B44-4212-9E24-3B0E946B8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715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CF8CC-F083-4205-988B-B9374DA3E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B738A-D049-44FC-866B-F9F984074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23823-FF49-43B5-8636-1B4448A84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BEDB2-83AB-4FC1-B99C-85C009018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F4EE7-25B8-4AFF-BAF4-07CB9C59E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993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3DCD4-CA3B-4DFE-B082-67307F4A3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4F551-0643-4A3F-BAE5-25B21741B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B5A1B-967F-4B4A-AF61-766D93487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A0032-D0D6-4B19-B0B4-30B9C3EB7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A9B82-E831-41AF-93CB-21C72011A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828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1A61F-9C26-40AD-A8EF-770F1D73D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1E0EE-59BE-486A-871C-1AD99C48C6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043195-8506-492D-9A48-5110F726B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BFFB48-9E5B-4D5D-9039-D843C1F06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7AEB7-72ED-4BD0-9F46-003042A8D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39CD8A-EFFE-4408-A3C1-73FE96356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873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6FF68-B25F-401A-948B-9BD2EB36A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40880-D7E3-499B-B6BD-01BDD3181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1D8CC-BE14-4D9D-B1C4-1508653A6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040313-1100-487D-9046-C2F6F15009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48B9C2-3429-47F8-927C-DFC2D5D5C9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FFB36A-C4C4-4B7D-8C42-805991372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4C14A2-FCD6-4A24-9D03-0AA3E212F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A83C04-51E8-431A-A97D-B453DAD9C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128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3DAF3-1A83-44AD-A162-E755E7078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71F09A-D63D-4B2C-A2E8-A83111F35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328BFE-B5BA-4BA1-9EE7-3E20BCD8A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855802-F858-4409-AD7F-F390368C5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4903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CDD3F-F100-48A9-94C3-929FE878A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CAC2AF-0424-47EB-8C45-21BE5A076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00091-C7CF-4B2E-889A-71A173498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037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905D3-9BD8-4222-9E3E-482C358A3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48BC8-9B1B-4163-AEAF-30A1EA4B5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5968CA-4617-4887-9F10-445B8D5AB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164AFF-BEA7-415C-BFB2-5003CA1E6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B5045-332F-4774-9D8E-BA5E729EC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8EE167-22BD-403A-87D5-651BDBBBC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447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58383-7459-43EF-917C-AB3E874E4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688E69-B3B4-453F-8F58-ED56688E6D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34402C-9F40-4B48-B308-64FDE19256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BBE83-626D-4D1F-B7AD-15117F8D7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8A844C-D29F-4058-B2FD-775EEB8EF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C2E7E3-4BAA-43AB-AF6B-54BBC0DCB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926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2D0584-159E-4970-B6AA-A43FE3132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80E84-9A9B-4E80-89DC-CD468CE43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681DD-8203-4158-97E1-79F99319BC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BB8EC-86A8-4736-AF79-B6EED43EC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75E72-D6EA-4E94-94B0-A6705BE69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810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jpg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jpg"/><Relationship Id="rId4" Type="http://schemas.openxmlformats.org/officeDocument/2006/relationships/image" Target="../media/image3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7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923288" y="1001267"/>
            <a:ext cx="5951220" cy="15255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64994" y="1194003"/>
            <a:ext cx="6093206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5400" b="0" dirty="0">
                <a:latin typeface="Arial"/>
                <a:cs typeface="Arial"/>
              </a:rPr>
              <a:t>CY</a:t>
            </a:r>
            <a:r>
              <a:rPr sz="5400" b="0" spc="-105" dirty="0">
                <a:latin typeface="Arial"/>
                <a:cs typeface="Arial"/>
              </a:rPr>
              <a:t>T</a:t>
            </a:r>
            <a:r>
              <a:rPr sz="5400" b="0" dirty="0">
                <a:latin typeface="Arial"/>
                <a:cs typeface="Arial"/>
              </a:rPr>
              <a:t>OSKE</a:t>
            </a:r>
            <a:r>
              <a:rPr sz="5400" b="0" spc="-20" dirty="0">
                <a:latin typeface="Arial"/>
                <a:cs typeface="Arial"/>
              </a:rPr>
              <a:t>L</a:t>
            </a:r>
            <a:r>
              <a:rPr sz="5400" b="0" dirty="0">
                <a:latin typeface="Arial"/>
                <a:cs typeface="Arial"/>
              </a:rPr>
              <a:t>E</a:t>
            </a:r>
            <a:r>
              <a:rPr sz="5400" b="0" spc="-105" dirty="0">
                <a:latin typeface="Arial"/>
                <a:cs typeface="Arial"/>
              </a:rPr>
              <a:t>T</a:t>
            </a:r>
            <a:r>
              <a:rPr sz="5400" b="0" dirty="0">
                <a:latin typeface="Arial"/>
                <a:cs typeface="Arial"/>
              </a:rPr>
              <a:t>O</a:t>
            </a:r>
            <a:r>
              <a:rPr sz="5400" b="0" spc="-5" dirty="0">
                <a:latin typeface="Arial"/>
                <a:cs typeface="Arial"/>
              </a:rPr>
              <a:t>N</a:t>
            </a:r>
            <a:endParaRPr sz="5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8140" y="327406"/>
            <a:ext cx="7128509" cy="5132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161925" indent="-283845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Gabriola"/>
                <a:cs typeface="Gabriola"/>
              </a:rPr>
              <a:t>In </a:t>
            </a:r>
            <a:r>
              <a:rPr sz="3200" dirty="0">
                <a:latin typeface="Gabriola"/>
                <a:cs typeface="Gabriola"/>
              </a:rPr>
              <a:t>humans more </a:t>
            </a:r>
            <a:r>
              <a:rPr sz="3200" spc="-5" dirty="0">
                <a:latin typeface="Gabriola"/>
                <a:cs typeface="Gabriola"/>
              </a:rPr>
              <a:t>than 50 </a:t>
            </a:r>
            <a:r>
              <a:rPr sz="3200" dirty="0">
                <a:latin typeface="Gabriola"/>
                <a:cs typeface="Gabriola"/>
              </a:rPr>
              <a:t>different </a:t>
            </a:r>
            <a:r>
              <a:rPr sz="3200" spc="-5" dirty="0">
                <a:latin typeface="Gabriola"/>
                <a:cs typeface="Gabriola"/>
              </a:rPr>
              <a:t>types of intermediate  filaments </a:t>
            </a:r>
            <a:r>
              <a:rPr sz="3200" dirty="0">
                <a:latin typeface="Gabriola"/>
                <a:cs typeface="Gabriola"/>
              </a:rPr>
              <a:t>have </a:t>
            </a:r>
            <a:r>
              <a:rPr sz="3200" spc="-5" dirty="0">
                <a:latin typeface="Gabriola"/>
                <a:cs typeface="Gabriola"/>
              </a:rPr>
              <a:t>been</a:t>
            </a:r>
            <a:r>
              <a:rPr sz="3200" spc="-4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identified.</a:t>
            </a:r>
            <a:endParaRPr sz="3200">
              <a:latin typeface="Gabriola"/>
              <a:cs typeface="Gabriola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</a:pPr>
            <a:r>
              <a:rPr sz="3200" dirty="0">
                <a:latin typeface="Gabriola"/>
                <a:cs typeface="Gabriola"/>
              </a:rPr>
              <a:t>But </a:t>
            </a:r>
            <a:r>
              <a:rPr sz="3200" spc="-5" dirty="0">
                <a:latin typeface="Gabriola"/>
                <a:cs typeface="Gabriola"/>
              </a:rPr>
              <a:t>these </a:t>
            </a:r>
            <a:r>
              <a:rPr sz="3200" dirty="0">
                <a:latin typeface="Gabriola"/>
                <a:cs typeface="Gabriola"/>
              </a:rPr>
              <a:t>can </a:t>
            </a:r>
            <a:r>
              <a:rPr sz="3200" spc="-5" dirty="0">
                <a:latin typeface="Gabriola"/>
                <a:cs typeface="Gabriola"/>
              </a:rPr>
              <a:t>be </a:t>
            </a:r>
            <a:r>
              <a:rPr sz="3200" dirty="0">
                <a:latin typeface="Gabriola"/>
                <a:cs typeface="Gabriola"/>
              </a:rPr>
              <a:t>divided </a:t>
            </a:r>
            <a:r>
              <a:rPr sz="3200" spc="-5" dirty="0">
                <a:latin typeface="Gabriola"/>
                <a:cs typeface="Gabriola"/>
              </a:rPr>
              <a:t>into </a:t>
            </a:r>
            <a:r>
              <a:rPr sz="3200" dirty="0">
                <a:latin typeface="Gabriola"/>
                <a:cs typeface="Gabriola"/>
              </a:rPr>
              <a:t>6 different </a:t>
            </a:r>
            <a:r>
              <a:rPr sz="3200" spc="-5" dirty="0">
                <a:latin typeface="Gabriola"/>
                <a:cs typeface="Gabriola"/>
              </a:rPr>
              <a:t>groups </a:t>
            </a:r>
            <a:r>
              <a:rPr sz="3200" dirty="0">
                <a:latin typeface="Gabriola"/>
                <a:cs typeface="Gabriola"/>
              </a:rPr>
              <a:t>based </a:t>
            </a:r>
            <a:r>
              <a:rPr sz="3200" spc="-5" dirty="0">
                <a:latin typeface="Gabriola"/>
                <a:cs typeface="Gabriola"/>
              </a:rPr>
              <a:t>on  similarities between their </a:t>
            </a:r>
            <a:r>
              <a:rPr sz="3200" dirty="0">
                <a:latin typeface="Gabriola"/>
                <a:cs typeface="Gabriola"/>
              </a:rPr>
              <a:t>aminoacid</a:t>
            </a:r>
            <a:r>
              <a:rPr sz="3200" spc="1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sequences.</a:t>
            </a:r>
            <a:endParaRPr sz="3200">
              <a:latin typeface="Gabriola"/>
              <a:cs typeface="Gabriola"/>
            </a:endParaRPr>
          </a:p>
          <a:p>
            <a:pPr marL="295910" marR="351790" indent="-212090">
              <a:lnSpc>
                <a:spcPct val="100000"/>
              </a:lnSpc>
              <a:spcBef>
                <a:spcPts val="605"/>
              </a:spcBef>
              <a:tabLst>
                <a:tab pos="1812289" algn="l"/>
              </a:tabLst>
            </a:pPr>
            <a:r>
              <a:rPr sz="3200" dirty="0">
                <a:latin typeface="Gabriola"/>
                <a:cs typeface="Gabriola"/>
              </a:rPr>
              <a:t>They are most commonly </a:t>
            </a:r>
            <a:r>
              <a:rPr sz="3200" spc="-5" dirty="0">
                <a:latin typeface="Gabriola"/>
                <a:cs typeface="Gabriola"/>
              </a:rPr>
              <a:t>known </a:t>
            </a:r>
            <a:r>
              <a:rPr sz="3200" dirty="0">
                <a:latin typeface="Gabriola"/>
                <a:cs typeface="Gabriola"/>
              </a:rPr>
              <a:t>as support </a:t>
            </a:r>
            <a:r>
              <a:rPr sz="3200" spc="-10" dirty="0">
                <a:latin typeface="Gabriola"/>
                <a:cs typeface="Gabriola"/>
              </a:rPr>
              <a:t>system </a:t>
            </a:r>
            <a:r>
              <a:rPr sz="3200" spc="-5" dirty="0">
                <a:latin typeface="Gabriola"/>
                <a:cs typeface="Gabriola"/>
              </a:rPr>
              <a:t>or  scaffolding	</a:t>
            </a:r>
            <a:r>
              <a:rPr sz="3200" dirty="0">
                <a:latin typeface="Gabriola"/>
                <a:cs typeface="Gabriola"/>
              </a:rPr>
              <a:t>for </a:t>
            </a:r>
            <a:r>
              <a:rPr sz="3200" spc="-5" dirty="0">
                <a:latin typeface="Gabriola"/>
                <a:cs typeface="Gabriola"/>
              </a:rPr>
              <a:t>the</a:t>
            </a:r>
            <a:r>
              <a:rPr sz="3200" spc="-2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cell.</a:t>
            </a:r>
            <a:endParaRPr sz="3200">
              <a:latin typeface="Gabriola"/>
              <a:cs typeface="Gabriola"/>
            </a:endParaRPr>
          </a:p>
          <a:p>
            <a:pPr marL="295910" marR="597535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  <a:tab pos="5069840" algn="l"/>
              </a:tabLst>
            </a:pPr>
            <a:r>
              <a:rPr sz="3200" dirty="0">
                <a:latin typeface="Gabriola"/>
                <a:cs typeface="Gabriola"/>
              </a:rPr>
              <a:t>The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keratin</a:t>
            </a:r>
            <a:r>
              <a:rPr sz="3200" spc="-5" dirty="0">
                <a:latin typeface="Gabriola"/>
                <a:cs typeface="Gabriola"/>
              </a:rPr>
              <a:t> filaments of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epithelial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cells</a:t>
            </a:r>
            <a:r>
              <a:rPr sz="3200" dirty="0">
                <a:latin typeface="Gabriola"/>
                <a:cs typeface="Gabriola"/>
              </a:rPr>
              <a:t> are </a:t>
            </a:r>
            <a:r>
              <a:rPr sz="3200" spc="-5" dirty="0">
                <a:latin typeface="Gabriola"/>
                <a:cs typeface="Gabriola"/>
              </a:rPr>
              <a:t>tightly  </a:t>
            </a:r>
            <a:r>
              <a:rPr sz="3200" dirty="0">
                <a:latin typeface="Gabriola"/>
                <a:cs typeface="Gabriola"/>
              </a:rPr>
              <a:t>anchored </a:t>
            </a:r>
            <a:r>
              <a:rPr sz="3200" spc="-5" dirty="0">
                <a:latin typeface="Gabriola"/>
                <a:cs typeface="Gabriola"/>
              </a:rPr>
              <a:t>to the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plasma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membrane</a:t>
            </a:r>
            <a:r>
              <a:rPr sz="3200" dirty="0">
                <a:latin typeface="Gabriola"/>
                <a:cs typeface="Gabriola"/>
              </a:rPr>
              <a:t> at </a:t>
            </a:r>
            <a:r>
              <a:rPr sz="3200" spc="-5" dirty="0">
                <a:latin typeface="Gabriola"/>
                <a:cs typeface="Gabriola"/>
              </a:rPr>
              <a:t>two </a:t>
            </a:r>
            <a:r>
              <a:rPr sz="3200" dirty="0">
                <a:latin typeface="Gabriola"/>
                <a:cs typeface="Gabriola"/>
              </a:rPr>
              <a:t>areas </a:t>
            </a:r>
            <a:r>
              <a:rPr sz="3200" spc="-5" dirty="0">
                <a:latin typeface="Gabriola"/>
                <a:cs typeface="Gabriola"/>
              </a:rPr>
              <a:t>of  specialized </a:t>
            </a:r>
            <a:r>
              <a:rPr sz="3200" dirty="0">
                <a:latin typeface="Gabriola"/>
                <a:cs typeface="Gabriola"/>
              </a:rPr>
              <a:t>cell</a:t>
            </a:r>
            <a:r>
              <a:rPr sz="3200" spc="5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contacts,</a:t>
            </a:r>
            <a:r>
              <a:rPr sz="3200" spc="-35" dirty="0">
                <a:latin typeface="Gabriola"/>
                <a:cs typeface="Gabriola"/>
              </a:rPr>
              <a:t>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desmosomes</a:t>
            </a:r>
            <a:r>
              <a:rPr sz="3200" spc="-5" dirty="0">
                <a:latin typeface="Gabriola"/>
                <a:cs typeface="Gabriola"/>
              </a:rPr>
              <a:t>	</a:t>
            </a:r>
            <a:r>
              <a:rPr sz="3200" dirty="0">
                <a:latin typeface="Gabriola"/>
                <a:cs typeface="Gabriola"/>
              </a:rPr>
              <a:t>and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hemidesmosomes.</a:t>
            </a:r>
            <a:endParaRPr sz="32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8991" y="545591"/>
            <a:ext cx="7906511" cy="53644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43000" y="609600"/>
            <a:ext cx="7723632" cy="518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23950" y="590550"/>
            <a:ext cx="7762240" cy="5219700"/>
          </a:xfrm>
          <a:custGeom>
            <a:avLst/>
            <a:gdLst/>
            <a:ahLst/>
            <a:cxnLst/>
            <a:rect l="l" t="t" r="r" b="b"/>
            <a:pathLst>
              <a:path w="7762240" h="5219700">
                <a:moveTo>
                  <a:pt x="0" y="5219700"/>
                </a:moveTo>
                <a:lnTo>
                  <a:pt x="7761732" y="5219700"/>
                </a:lnTo>
                <a:lnTo>
                  <a:pt x="7761732" y="0"/>
                </a:lnTo>
                <a:lnTo>
                  <a:pt x="0" y="0"/>
                </a:lnTo>
                <a:lnTo>
                  <a:pt x="0" y="52197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2348" y="201879"/>
            <a:ext cx="7908925" cy="608711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295910" marR="1186180" indent="-283845">
              <a:lnSpc>
                <a:spcPct val="90000"/>
              </a:lnSpc>
              <a:spcBef>
                <a:spcPts val="49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439420" algn="l"/>
                <a:tab pos="440055" algn="l"/>
              </a:tabLst>
            </a:pPr>
            <a:r>
              <a:rPr dirty="0"/>
              <a:t>	</a:t>
            </a:r>
            <a:r>
              <a:rPr sz="3200" spc="-5" dirty="0">
                <a:latin typeface="Gabriola"/>
                <a:cs typeface="Gabriola"/>
              </a:rPr>
              <a:t>In epithelial </a:t>
            </a:r>
            <a:r>
              <a:rPr sz="3200" dirty="0">
                <a:latin typeface="Gabriola"/>
                <a:cs typeface="Gabriola"/>
              </a:rPr>
              <a:t>cells, intermediate </a:t>
            </a:r>
            <a:r>
              <a:rPr sz="3200" spc="-5" dirty="0">
                <a:latin typeface="Gabriola"/>
                <a:cs typeface="Gabriola"/>
              </a:rPr>
              <a:t>filaments </a:t>
            </a:r>
            <a:r>
              <a:rPr sz="3200" dirty="0">
                <a:latin typeface="Gabriola"/>
                <a:cs typeface="Gabriola"/>
              </a:rPr>
              <a:t>consist </a:t>
            </a:r>
            <a:r>
              <a:rPr sz="3200" spc="-5" dirty="0">
                <a:latin typeface="Gabriola"/>
                <a:cs typeface="Gabriola"/>
              </a:rPr>
              <a:t>of  </a:t>
            </a:r>
            <a:r>
              <a:rPr sz="3200" b="1" dirty="0">
                <a:latin typeface="Gabriola"/>
                <a:cs typeface="Gabriola"/>
              </a:rPr>
              <a:t>cytokeratins. </a:t>
            </a:r>
            <a:r>
              <a:rPr sz="3200" dirty="0">
                <a:latin typeface="Gabriola"/>
                <a:cs typeface="Gabriola"/>
              </a:rPr>
              <a:t>These </a:t>
            </a:r>
            <a:r>
              <a:rPr sz="3200" spc="-5" dirty="0">
                <a:latin typeface="Gabriola"/>
                <a:cs typeface="Gabriola"/>
              </a:rPr>
              <a:t>filaments form bundles, </a:t>
            </a:r>
            <a:r>
              <a:rPr sz="3200" dirty="0">
                <a:latin typeface="Gabriola"/>
                <a:cs typeface="Gabriola"/>
              </a:rPr>
              <a:t>called  tonofilaments, </a:t>
            </a:r>
            <a:r>
              <a:rPr sz="3200" spc="-5" dirty="0">
                <a:latin typeface="Gabriola"/>
                <a:cs typeface="Gabriola"/>
              </a:rPr>
              <a:t>which </a:t>
            </a:r>
            <a:r>
              <a:rPr sz="3200" dirty="0">
                <a:latin typeface="Gabriola"/>
                <a:cs typeface="Gabriola"/>
              </a:rPr>
              <a:t>anchor onto</a:t>
            </a:r>
            <a:r>
              <a:rPr sz="3200" spc="-6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desmosomes.</a:t>
            </a:r>
            <a:endParaRPr sz="3200">
              <a:latin typeface="Gabriola"/>
              <a:cs typeface="Gabriola"/>
            </a:endParaRPr>
          </a:p>
          <a:p>
            <a:pPr marL="295910" marR="5080" indent="-283845">
              <a:lnSpc>
                <a:spcPts val="3460"/>
              </a:lnSpc>
              <a:spcBef>
                <a:spcPts val="645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  <a:tab pos="1034415" algn="l"/>
              </a:tabLst>
            </a:pPr>
            <a:r>
              <a:rPr sz="3200" dirty="0">
                <a:latin typeface="Gabriola"/>
                <a:cs typeface="Gabriola"/>
              </a:rPr>
              <a:t>They	</a:t>
            </a:r>
            <a:r>
              <a:rPr sz="3200" spc="-5" dirty="0">
                <a:latin typeface="Gabriola"/>
                <a:cs typeface="Gabriola"/>
              </a:rPr>
              <a:t>type </a:t>
            </a:r>
            <a:r>
              <a:rPr sz="3200" dirty="0">
                <a:latin typeface="Gabriola"/>
                <a:cs typeface="Gabriola"/>
              </a:rPr>
              <a:t>I </a:t>
            </a:r>
            <a:r>
              <a:rPr sz="3200" spc="-5" dirty="0">
                <a:latin typeface="Gabriola"/>
                <a:cs typeface="Gabriola"/>
              </a:rPr>
              <a:t>(acidic) </a:t>
            </a:r>
            <a:r>
              <a:rPr sz="3200" dirty="0">
                <a:latin typeface="Gabriola"/>
                <a:cs typeface="Gabriola"/>
              </a:rPr>
              <a:t>and </a:t>
            </a:r>
            <a:r>
              <a:rPr sz="3200" spc="-5" dirty="0">
                <a:latin typeface="Gabriola"/>
                <a:cs typeface="Gabriola"/>
              </a:rPr>
              <a:t>type II </a:t>
            </a:r>
            <a:r>
              <a:rPr sz="3200" dirty="0">
                <a:latin typeface="Gabriola"/>
                <a:cs typeface="Gabriola"/>
              </a:rPr>
              <a:t>(neutral/basic) </a:t>
            </a:r>
            <a:r>
              <a:rPr sz="3200" spc="-5" dirty="0">
                <a:latin typeface="Gabriola"/>
                <a:cs typeface="Gabriola"/>
              </a:rPr>
              <a:t>keratin, which  </a:t>
            </a:r>
            <a:r>
              <a:rPr sz="3200" dirty="0">
                <a:latin typeface="Gabriola"/>
                <a:cs typeface="Gabriola"/>
              </a:rPr>
              <a:t>copolymerize to </a:t>
            </a:r>
            <a:r>
              <a:rPr sz="3200" spc="-5" dirty="0">
                <a:latin typeface="Gabriola"/>
                <a:cs typeface="Gabriola"/>
              </a:rPr>
              <a:t>form</a:t>
            </a:r>
            <a:r>
              <a:rPr sz="3200" spc="-1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filaments.</a:t>
            </a:r>
            <a:endParaRPr sz="3200">
              <a:latin typeface="Gabriola"/>
              <a:cs typeface="Gabriola"/>
            </a:endParaRPr>
          </a:p>
          <a:p>
            <a:pPr marL="295910" marR="164465" indent="-283845">
              <a:lnSpc>
                <a:spcPct val="90000"/>
              </a:lnSpc>
              <a:spcBef>
                <a:spcPts val="55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  <a:tab pos="2640330" algn="l"/>
              </a:tabLst>
            </a:pPr>
            <a:r>
              <a:rPr sz="3200" dirty="0">
                <a:latin typeface="Gabriola"/>
                <a:cs typeface="Gabriola"/>
              </a:rPr>
              <a:t>The </a:t>
            </a:r>
            <a:r>
              <a:rPr sz="3200" spc="-5" dirty="0">
                <a:latin typeface="Gabriola"/>
                <a:cs typeface="Gabriola"/>
              </a:rPr>
              <a:t>type </a:t>
            </a:r>
            <a:r>
              <a:rPr sz="3200" dirty="0">
                <a:latin typeface="Gabriola"/>
                <a:cs typeface="Gabriola"/>
              </a:rPr>
              <a:t>III </a:t>
            </a:r>
            <a:r>
              <a:rPr sz="3200" spc="-5" dirty="0">
                <a:latin typeface="Gabriola"/>
                <a:cs typeface="Gabriola"/>
              </a:rPr>
              <a:t>intermediate filament proteins include </a:t>
            </a:r>
            <a:r>
              <a:rPr sz="3200" b="1" spc="5" dirty="0">
                <a:latin typeface="Gabriola"/>
                <a:cs typeface="Gabriola"/>
              </a:rPr>
              <a:t>vimentin  </a:t>
            </a:r>
            <a:r>
              <a:rPr sz="3200" spc="-5" dirty="0">
                <a:latin typeface="Gabriola"/>
                <a:cs typeface="Gabriola"/>
              </a:rPr>
              <a:t>which</a:t>
            </a:r>
            <a:r>
              <a:rPr sz="3200" spc="-1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are</a:t>
            </a:r>
            <a:r>
              <a:rPr sz="3200" spc="1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present	in </a:t>
            </a:r>
            <a:r>
              <a:rPr sz="3200" dirty="0">
                <a:latin typeface="Gabriola"/>
                <a:cs typeface="Gabriola"/>
              </a:rPr>
              <a:t>cells </a:t>
            </a:r>
            <a:r>
              <a:rPr sz="3200" spc="-5" dirty="0">
                <a:latin typeface="Gabriola"/>
                <a:cs typeface="Gabriola"/>
              </a:rPr>
              <a:t>of mesenchymal origin, </a:t>
            </a:r>
            <a:r>
              <a:rPr sz="3200" dirty="0">
                <a:latin typeface="Gabriola"/>
                <a:cs typeface="Gabriola"/>
              </a:rPr>
              <a:t>such as  </a:t>
            </a:r>
            <a:r>
              <a:rPr sz="3200" spc="-5" dirty="0">
                <a:latin typeface="Gabriola"/>
                <a:cs typeface="Gabriola"/>
              </a:rPr>
              <a:t>fibroblasts </a:t>
            </a:r>
            <a:r>
              <a:rPr sz="3200" dirty="0">
                <a:latin typeface="Gabriola"/>
                <a:cs typeface="Gabriola"/>
              </a:rPr>
              <a:t>and osteoblasts</a:t>
            </a:r>
            <a:r>
              <a:rPr sz="3200" spc="-50" dirty="0">
                <a:latin typeface="Gabriola"/>
                <a:cs typeface="Gabriola"/>
              </a:rPr>
              <a:t> </a:t>
            </a:r>
            <a:r>
              <a:rPr sz="3200" b="1" spc="10" dirty="0">
                <a:latin typeface="Gabriola"/>
                <a:cs typeface="Gabriola"/>
              </a:rPr>
              <a:t>.</a:t>
            </a:r>
            <a:endParaRPr sz="3200">
              <a:latin typeface="Gabriola"/>
              <a:cs typeface="Gabriola"/>
            </a:endParaRPr>
          </a:p>
          <a:p>
            <a:pPr marL="295910" marR="238125" indent="-283845">
              <a:lnSpc>
                <a:spcPts val="3460"/>
              </a:lnSpc>
              <a:spcBef>
                <a:spcPts val="645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dirty="0">
                <a:latin typeface="Gabriola"/>
                <a:cs typeface="Gabriola"/>
              </a:rPr>
              <a:t>Another </a:t>
            </a:r>
            <a:r>
              <a:rPr sz="3200" spc="-5" dirty="0">
                <a:latin typeface="Gabriola"/>
                <a:cs typeface="Gabriola"/>
              </a:rPr>
              <a:t>type </a:t>
            </a:r>
            <a:r>
              <a:rPr sz="3200" dirty="0">
                <a:latin typeface="Gabriola"/>
                <a:cs typeface="Gabriola"/>
              </a:rPr>
              <a:t>III </a:t>
            </a:r>
            <a:r>
              <a:rPr sz="3200" spc="-5" dirty="0">
                <a:latin typeface="Gabriola"/>
                <a:cs typeface="Gabriola"/>
              </a:rPr>
              <a:t>protein, </a:t>
            </a:r>
            <a:r>
              <a:rPr sz="3200" b="1" dirty="0">
                <a:latin typeface="Gabriola"/>
                <a:cs typeface="Gabriola"/>
              </a:rPr>
              <a:t>desmin</a:t>
            </a:r>
            <a:r>
              <a:rPr sz="3200" dirty="0">
                <a:latin typeface="Gabriola"/>
                <a:cs typeface="Gabriola"/>
              </a:rPr>
              <a:t>, </a:t>
            </a:r>
            <a:r>
              <a:rPr sz="3200" spc="-5" dirty="0">
                <a:latin typeface="Gabriola"/>
                <a:cs typeface="Gabriola"/>
              </a:rPr>
              <a:t>is specifically expressed in  </a:t>
            </a:r>
            <a:r>
              <a:rPr sz="3200" dirty="0">
                <a:latin typeface="Gabriola"/>
                <a:cs typeface="Gabriola"/>
              </a:rPr>
              <a:t>muscle cells, </a:t>
            </a:r>
            <a:r>
              <a:rPr sz="3200" spc="-5" dirty="0">
                <a:latin typeface="Gabriola"/>
                <a:cs typeface="Gabriola"/>
              </a:rPr>
              <a:t>where it </a:t>
            </a:r>
            <a:r>
              <a:rPr sz="3200" dirty="0">
                <a:latin typeface="Gabriola"/>
                <a:cs typeface="Gabriola"/>
              </a:rPr>
              <a:t>connects </a:t>
            </a:r>
            <a:r>
              <a:rPr sz="3200" spc="-5" dirty="0">
                <a:latin typeface="Gabriola"/>
                <a:cs typeface="Gabriola"/>
              </a:rPr>
              <a:t>the </a:t>
            </a:r>
            <a:r>
              <a:rPr sz="3200" dirty="0">
                <a:latin typeface="Gabriola"/>
                <a:cs typeface="Gabriola"/>
              </a:rPr>
              <a:t>Z discs </a:t>
            </a:r>
            <a:r>
              <a:rPr sz="3200" spc="-5" dirty="0">
                <a:latin typeface="Gabriola"/>
                <a:cs typeface="Gabriola"/>
              </a:rPr>
              <a:t>of individual  </a:t>
            </a:r>
            <a:r>
              <a:rPr sz="3200" dirty="0">
                <a:latin typeface="Gabriola"/>
                <a:cs typeface="Gabriola"/>
              </a:rPr>
              <a:t>contractile</a:t>
            </a:r>
            <a:r>
              <a:rPr sz="3200" spc="-4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elements.</a:t>
            </a:r>
            <a:endParaRPr sz="3200">
              <a:latin typeface="Gabriola"/>
              <a:cs typeface="Gabriola"/>
            </a:endParaRPr>
          </a:p>
          <a:p>
            <a:pPr marL="295910" marR="239395" indent="-283845">
              <a:lnSpc>
                <a:spcPts val="3460"/>
              </a:lnSpc>
              <a:spcBef>
                <a:spcPts val="59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spc="-5" dirty="0">
                <a:latin typeface="Gabriola"/>
                <a:cs typeface="Gabriola"/>
              </a:rPr>
              <a:t>other type </a:t>
            </a:r>
            <a:r>
              <a:rPr sz="3200" dirty="0">
                <a:latin typeface="Gabriola"/>
                <a:cs typeface="Gabriola"/>
              </a:rPr>
              <a:t>III </a:t>
            </a:r>
            <a:r>
              <a:rPr sz="3200" spc="-5" dirty="0">
                <a:latin typeface="Gabriola"/>
                <a:cs typeface="Gabriola"/>
              </a:rPr>
              <a:t>intermediate filament protein </a:t>
            </a:r>
            <a:r>
              <a:rPr sz="3200" spc="-10" dirty="0">
                <a:latin typeface="Gabriola"/>
                <a:cs typeface="Gabriola"/>
              </a:rPr>
              <a:t>is </a:t>
            </a:r>
            <a:r>
              <a:rPr sz="3200" b="1" spc="10" dirty="0">
                <a:latin typeface="Gabriola"/>
                <a:cs typeface="Gabriola"/>
              </a:rPr>
              <a:t>glial </a:t>
            </a:r>
            <a:r>
              <a:rPr sz="3200" b="1" dirty="0">
                <a:latin typeface="Gabriola"/>
                <a:cs typeface="Gabriola"/>
              </a:rPr>
              <a:t>fibrillary  </a:t>
            </a:r>
            <a:r>
              <a:rPr sz="3200" b="1" spc="5" dirty="0">
                <a:latin typeface="Gabriola"/>
                <a:cs typeface="Gabriola"/>
              </a:rPr>
              <a:t>acidic protein </a:t>
            </a:r>
            <a:r>
              <a:rPr sz="3200" spc="-5" dirty="0">
                <a:latin typeface="Gabriola"/>
                <a:cs typeface="Gabriola"/>
              </a:rPr>
              <a:t>in glial</a:t>
            </a:r>
            <a:r>
              <a:rPr sz="3200" spc="-9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cells.</a:t>
            </a:r>
            <a:endParaRPr sz="32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8140" y="329895"/>
            <a:ext cx="7508240" cy="58039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2026285" indent="-283845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Gabriola"/>
                <a:cs typeface="Gabriola"/>
              </a:rPr>
              <a:t>The type </a:t>
            </a:r>
            <a:r>
              <a:rPr sz="2600" spc="-5" dirty="0">
                <a:latin typeface="Gabriola"/>
                <a:cs typeface="Gabriola"/>
              </a:rPr>
              <a:t>IV </a:t>
            </a:r>
            <a:r>
              <a:rPr sz="2600" dirty="0">
                <a:latin typeface="Gabriola"/>
                <a:cs typeface="Gabriola"/>
              </a:rPr>
              <a:t>intermediate </a:t>
            </a:r>
            <a:r>
              <a:rPr sz="2600" spc="-5" dirty="0">
                <a:latin typeface="Gabriola"/>
                <a:cs typeface="Gabriola"/>
              </a:rPr>
              <a:t>filament proteins include</a:t>
            </a:r>
            <a:r>
              <a:rPr sz="2600" spc="-180" dirty="0">
                <a:latin typeface="Gabriola"/>
                <a:cs typeface="Gabriola"/>
              </a:rPr>
              <a:t> </a:t>
            </a:r>
            <a:r>
              <a:rPr sz="2600" spc="-5" dirty="0">
                <a:latin typeface="Gabriola"/>
                <a:cs typeface="Gabriola"/>
              </a:rPr>
              <a:t>the  three </a:t>
            </a:r>
            <a:r>
              <a:rPr sz="2600" b="1" dirty="0">
                <a:latin typeface="Gabriola"/>
                <a:cs typeface="Gabriola"/>
              </a:rPr>
              <a:t>neurofilament </a:t>
            </a:r>
            <a:r>
              <a:rPr sz="2600" b="1" spc="10" dirty="0">
                <a:latin typeface="Gabriola"/>
                <a:cs typeface="Gabriola"/>
              </a:rPr>
              <a:t>(NF)</a:t>
            </a:r>
            <a:r>
              <a:rPr sz="2600" b="1" spc="330" dirty="0">
                <a:latin typeface="Gabriola"/>
                <a:cs typeface="Gabriola"/>
              </a:rPr>
              <a:t> </a:t>
            </a:r>
            <a:r>
              <a:rPr sz="2600" b="1" spc="-5" dirty="0">
                <a:latin typeface="Gabriola"/>
                <a:cs typeface="Gabriola"/>
              </a:rPr>
              <a:t>proteins.</a:t>
            </a:r>
            <a:endParaRPr sz="2600">
              <a:latin typeface="Gabriola"/>
              <a:cs typeface="Gabriola"/>
            </a:endParaRPr>
          </a:p>
          <a:p>
            <a:pPr marL="295910" marR="6985" indent="-283845">
              <a:lnSpc>
                <a:spcPct val="100000"/>
              </a:lnSpc>
              <a:spcBef>
                <a:spcPts val="600"/>
              </a:spcBef>
            </a:pPr>
            <a:r>
              <a:rPr sz="2600" dirty="0">
                <a:latin typeface="Gabriola"/>
                <a:cs typeface="Gabriola"/>
              </a:rPr>
              <a:t>These </a:t>
            </a:r>
            <a:r>
              <a:rPr sz="2600" spc="-5" dirty="0">
                <a:latin typeface="Gabriola"/>
                <a:cs typeface="Gabriola"/>
              </a:rPr>
              <a:t>proteins form the </a:t>
            </a:r>
            <a:r>
              <a:rPr sz="2600" dirty="0">
                <a:latin typeface="Gabriola"/>
                <a:cs typeface="Gabriola"/>
              </a:rPr>
              <a:t>major </a:t>
            </a:r>
            <a:r>
              <a:rPr sz="2600" spc="-5" dirty="0">
                <a:latin typeface="Gabriola"/>
                <a:cs typeface="Gabriola"/>
              </a:rPr>
              <a:t>intermediate filaments of </a:t>
            </a:r>
            <a:r>
              <a:rPr sz="2600" dirty="0">
                <a:latin typeface="Gabriola"/>
                <a:cs typeface="Gabriola"/>
              </a:rPr>
              <a:t>many </a:t>
            </a:r>
            <a:r>
              <a:rPr sz="2600" spc="-5" dirty="0">
                <a:latin typeface="Gabriola"/>
                <a:cs typeface="Gabriola"/>
              </a:rPr>
              <a:t>types of  </a:t>
            </a:r>
            <a:r>
              <a:rPr sz="2600" dirty="0">
                <a:latin typeface="Gabriola"/>
                <a:cs typeface="Gabriola"/>
              </a:rPr>
              <a:t>mature neurons. They are </a:t>
            </a:r>
            <a:r>
              <a:rPr sz="2600" spc="-5" dirty="0">
                <a:latin typeface="Gabriola"/>
                <a:cs typeface="Gabriola"/>
              </a:rPr>
              <a:t>particularly </a:t>
            </a:r>
            <a:r>
              <a:rPr sz="2600" dirty="0">
                <a:latin typeface="Gabriola"/>
                <a:cs typeface="Gabriola"/>
              </a:rPr>
              <a:t>abundant </a:t>
            </a:r>
            <a:r>
              <a:rPr sz="2600" spc="-5" dirty="0">
                <a:latin typeface="Gabriola"/>
                <a:cs typeface="Gabriola"/>
              </a:rPr>
              <a:t>in the </a:t>
            </a:r>
            <a:r>
              <a:rPr sz="2600" dirty="0">
                <a:latin typeface="Gabriola"/>
                <a:cs typeface="Gabriola"/>
              </a:rPr>
              <a:t>axons </a:t>
            </a:r>
            <a:r>
              <a:rPr sz="2600" spc="-5" dirty="0">
                <a:latin typeface="Gabriola"/>
                <a:cs typeface="Gabriola"/>
              </a:rPr>
              <a:t>of </a:t>
            </a:r>
            <a:r>
              <a:rPr sz="2600" dirty="0">
                <a:latin typeface="Gabriola"/>
                <a:cs typeface="Gabriola"/>
              </a:rPr>
              <a:t>motor  neurons and are </a:t>
            </a:r>
            <a:r>
              <a:rPr sz="2600" spc="-5" dirty="0">
                <a:latin typeface="Gabriola"/>
                <a:cs typeface="Gabriola"/>
              </a:rPr>
              <a:t>thought to play </a:t>
            </a:r>
            <a:r>
              <a:rPr sz="2600" dirty="0">
                <a:latin typeface="Gabriola"/>
                <a:cs typeface="Gabriola"/>
              </a:rPr>
              <a:t>a critical role </a:t>
            </a:r>
            <a:r>
              <a:rPr sz="2600" spc="-5" dirty="0">
                <a:latin typeface="Gabriola"/>
                <a:cs typeface="Gabriola"/>
              </a:rPr>
              <a:t>in </a:t>
            </a:r>
            <a:r>
              <a:rPr sz="2600" dirty="0">
                <a:latin typeface="Gabriola"/>
                <a:cs typeface="Gabriola"/>
              </a:rPr>
              <a:t>supporting </a:t>
            </a:r>
            <a:r>
              <a:rPr sz="2600" spc="-5" dirty="0">
                <a:latin typeface="Gabriola"/>
                <a:cs typeface="Gabriola"/>
              </a:rPr>
              <a:t>these</a:t>
            </a:r>
            <a:r>
              <a:rPr sz="2600" spc="-250" dirty="0">
                <a:latin typeface="Gabriola"/>
                <a:cs typeface="Gabriola"/>
              </a:rPr>
              <a:t> </a:t>
            </a:r>
            <a:r>
              <a:rPr sz="2600" dirty="0">
                <a:latin typeface="Gabriola"/>
                <a:cs typeface="Gabriola"/>
              </a:rPr>
              <a:t>long,  thin </a:t>
            </a:r>
            <a:r>
              <a:rPr sz="2600" spc="-5" dirty="0">
                <a:latin typeface="Gabriola"/>
                <a:cs typeface="Gabriola"/>
              </a:rPr>
              <a:t>processes, which </a:t>
            </a:r>
            <a:r>
              <a:rPr sz="2600" dirty="0">
                <a:latin typeface="Gabriola"/>
                <a:cs typeface="Gabriola"/>
              </a:rPr>
              <a:t>can </a:t>
            </a:r>
            <a:r>
              <a:rPr sz="2600" spc="-5" dirty="0">
                <a:latin typeface="Gabriola"/>
                <a:cs typeface="Gabriola"/>
              </a:rPr>
              <a:t>extend </a:t>
            </a:r>
            <a:r>
              <a:rPr sz="2600" dirty="0">
                <a:latin typeface="Gabriola"/>
                <a:cs typeface="Gabriola"/>
              </a:rPr>
              <a:t>more </a:t>
            </a:r>
            <a:r>
              <a:rPr sz="2600" spc="-5" dirty="0">
                <a:latin typeface="Gabriola"/>
                <a:cs typeface="Gabriola"/>
              </a:rPr>
              <a:t>than </a:t>
            </a:r>
            <a:r>
              <a:rPr sz="2600" dirty="0">
                <a:latin typeface="Gabriola"/>
                <a:cs typeface="Gabriola"/>
              </a:rPr>
              <a:t>a meter </a:t>
            </a:r>
            <a:r>
              <a:rPr sz="2600" spc="-5" dirty="0">
                <a:latin typeface="Gabriola"/>
                <a:cs typeface="Gabriola"/>
              </a:rPr>
              <a:t>in</a:t>
            </a:r>
            <a:r>
              <a:rPr sz="2600" spc="-204" dirty="0">
                <a:latin typeface="Gabriola"/>
                <a:cs typeface="Gabriola"/>
              </a:rPr>
              <a:t> </a:t>
            </a:r>
            <a:r>
              <a:rPr sz="2600" dirty="0">
                <a:latin typeface="Gabriola"/>
                <a:cs typeface="Gabriola"/>
              </a:rPr>
              <a:t>length.</a:t>
            </a:r>
            <a:endParaRPr sz="2600">
              <a:latin typeface="Gabriola"/>
              <a:cs typeface="Gabriola"/>
            </a:endParaRPr>
          </a:p>
          <a:p>
            <a:pPr marL="295910" marR="29209" indent="-283845">
              <a:lnSpc>
                <a:spcPct val="100000"/>
              </a:lnSpc>
              <a:spcBef>
                <a:spcPts val="605"/>
              </a:spcBef>
            </a:pPr>
            <a:r>
              <a:rPr sz="2600" dirty="0">
                <a:latin typeface="Gabriola"/>
                <a:cs typeface="Gabriola"/>
              </a:rPr>
              <a:t>The </a:t>
            </a:r>
            <a:r>
              <a:rPr sz="2600" spc="-5" dirty="0">
                <a:latin typeface="Gabriola"/>
                <a:cs typeface="Gabriola"/>
              </a:rPr>
              <a:t>type </a:t>
            </a:r>
            <a:r>
              <a:rPr sz="2600" dirty="0">
                <a:latin typeface="Gabriola"/>
                <a:cs typeface="Gabriola"/>
              </a:rPr>
              <a:t>V </a:t>
            </a:r>
            <a:r>
              <a:rPr sz="2600" spc="-5" dirty="0">
                <a:latin typeface="Gabriola"/>
                <a:cs typeface="Gabriola"/>
              </a:rPr>
              <a:t>intermediate filament proteins </a:t>
            </a:r>
            <a:r>
              <a:rPr sz="2600" dirty="0">
                <a:latin typeface="Gabriola"/>
                <a:cs typeface="Gabriola"/>
              </a:rPr>
              <a:t>are </a:t>
            </a:r>
            <a:r>
              <a:rPr sz="2600" spc="-5" dirty="0">
                <a:latin typeface="Gabriola"/>
                <a:cs typeface="Gabriola"/>
              </a:rPr>
              <a:t>the </a:t>
            </a:r>
            <a:r>
              <a:rPr sz="2600" b="1" spc="5" dirty="0">
                <a:latin typeface="Gabriola"/>
                <a:cs typeface="Gabriola"/>
              </a:rPr>
              <a:t>nuclear </a:t>
            </a:r>
            <a:r>
              <a:rPr sz="2600" b="1" dirty="0">
                <a:latin typeface="Gabriola"/>
                <a:cs typeface="Gabriola"/>
              </a:rPr>
              <a:t>lamins. </a:t>
            </a:r>
            <a:r>
              <a:rPr sz="2600" dirty="0">
                <a:latin typeface="Gabriola"/>
                <a:cs typeface="Gabriola"/>
              </a:rPr>
              <a:t>They</a:t>
            </a:r>
            <a:r>
              <a:rPr sz="2600" spc="-225" dirty="0">
                <a:latin typeface="Gabriola"/>
                <a:cs typeface="Gabriola"/>
              </a:rPr>
              <a:t> </a:t>
            </a:r>
            <a:r>
              <a:rPr sz="2600" dirty="0">
                <a:latin typeface="Gabriola"/>
                <a:cs typeface="Gabriola"/>
              </a:rPr>
              <a:t>are  </a:t>
            </a:r>
            <a:r>
              <a:rPr sz="2600" spc="-5" dirty="0">
                <a:latin typeface="Gabriola"/>
                <a:cs typeface="Gabriola"/>
              </a:rPr>
              <a:t>components of the </a:t>
            </a:r>
            <a:r>
              <a:rPr sz="2600" dirty="0">
                <a:latin typeface="Gabriola"/>
                <a:cs typeface="Gabriola"/>
              </a:rPr>
              <a:t>nuclear </a:t>
            </a:r>
            <a:r>
              <a:rPr sz="2600" spc="-5" dirty="0">
                <a:latin typeface="Gabriola"/>
                <a:cs typeface="Gabriola"/>
              </a:rPr>
              <a:t>envelope </a:t>
            </a:r>
            <a:r>
              <a:rPr sz="2600" dirty="0">
                <a:latin typeface="Gabriola"/>
                <a:cs typeface="Gabriola"/>
              </a:rPr>
              <a:t>and aid </a:t>
            </a:r>
            <a:r>
              <a:rPr sz="2600" spc="-5" dirty="0">
                <a:latin typeface="Gabriola"/>
                <a:cs typeface="Gabriola"/>
              </a:rPr>
              <a:t>in the disintegration of  nuclear envelope in the </a:t>
            </a:r>
            <a:r>
              <a:rPr sz="2600" dirty="0">
                <a:latin typeface="Gabriola"/>
                <a:cs typeface="Gabriola"/>
              </a:rPr>
              <a:t>late </a:t>
            </a:r>
            <a:r>
              <a:rPr sz="2600" spc="-5" dirty="0">
                <a:latin typeface="Gabriola"/>
                <a:cs typeface="Gabriola"/>
              </a:rPr>
              <a:t>prophase </a:t>
            </a:r>
            <a:r>
              <a:rPr sz="2600" dirty="0">
                <a:latin typeface="Gabriola"/>
                <a:cs typeface="Gabriola"/>
              </a:rPr>
              <a:t>due </a:t>
            </a:r>
            <a:r>
              <a:rPr sz="2600" spc="-5" dirty="0">
                <a:latin typeface="Gabriola"/>
                <a:cs typeface="Gabriola"/>
              </a:rPr>
              <a:t>to phosphorylation of the  nuclear </a:t>
            </a:r>
            <a:r>
              <a:rPr sz="2600" dirty="0">
                <a:latin typeface="Gabriola"/>
                <a:cs typeface="Gabriola"/>
              </a:rPr>
              <a:t>lamins </a:t>
            </a:r>
            <a:r>
              <a:rPr sz="2600" spc="-5" dirty="0">
                <a:latin typeface="Gabriola"/>
                <a:cs typeface="Gabriola"/>
              </a:rPr>
              <a:t>which </a:t>
            </a:r>
            <a:r>
              <a:rPr sz="2600" dirty="0">
                <a:latin typeface="Gabriola"/>
                <a:cs typeface="Gabriola"/>
              </a:rPr>
              <a:t>results </a:t>
            </a:r>
            <a:r>
              <a:rPr sz="2600" spc="-5" dirty="0">
                <a:latin typeface="Gabriola"/>
                <a:cs typeface="Gabriola"/>
              </a:rPr>
              <a:t>in </a:t>
            </a:r>
            <a:r>
              <a:rPr sz="2600" dirty="0">
                <a:latin typeface="Gabriola"/>
                <a:cs typeface="Gabriola"/>
              </a:rPr>
              <a:t>disassembly </a:t>
            </a:r>
            <a:r>
              <a:rPr sz="2600" spc="-5" dirty="0">
                <a:latin typeface="Gabriola"/>
                <a:cs typeface="Gabriola"/>
              </a:rPr>
              <a:t>of the nuclear </a:t>
            </a:r>
            <a:r>
              <a:rPr sz="2600" dirty="0">
                <a:latin typeface="Gabriola"/>
                <a:cs typeface="Gabriola"/>
              </a:rPr>
              <a:t>lamina and  </a:t>
            </a:r>
            <a:r>
              <a:rPr sz="2600" spc="-5" dirty="0">
                <a:latin typeface="Gabriola"/>
                <a:cs typeface="Gabriola"/>
              </a:rPr>
              <a:t>breakdown of the nuclear envelope </a:t>
            </a:r>
            <a:r>
              <a:rPr sz="2600" dirty="0">
                <a:latin typeface="Gabriola"/>
                <a:cs typeface="Gabriola"/>
              </a:rPr>
              <a:t>during</a:t>
            </a:r>
            <a:r>
              <a:rPr sz="2600" spc="-105" dirty="0">
                <a:latin typeface="Gabriola"/>
                <a:cs typeface="Gabriola"/>
              </a:rPr>
              <a:t> </a:t>
            </a:r>
            <a:r>
              <a:rPr sz="2600" dirty="0">
                <a:latin typeface="Gabriola"/>
                <a:cs typeface="Gabriola"/>
              </a:rPr>
              <a:t>mitosis.</a:t>
            </a:r>
            <a:endParaRPr sz="2600">
              <a:latin typeface="Gabriola"/>
              <a:cs typeface="Gabriola"/>
            </a:endParaRPr>
          </a:p>
          <a:p>
            <a:pPr marL="295910" marR="5080" indent="-192405">
              <a:lnSpc>
                <a:spcPct val="100200"/>
              </a:lnSpc>
              <a:spcBef>
                <a:spcPts val="585"/>
              </a:spcBef>
            </a:pPr>
            <a:r>
              <a:rPr sz="2600" dirty="0">
                <a:latin typeface="Gabriola"/>
                <a:cs typeface="Gabriola"/>
              </a:rPr>
              <a:t>The single type VI </a:t>
            </a:r>
            <a:r>
              <a:rPr sz="2600" spc="-5" dirty="0">
                <a:latin typeface="Gabriola"/>
                <a:cs typeface="Gabriola"/>
              </a:rPr>
              <a:t>intermediate filament protein </a:t>
            </a:r>
            <a:r>
              <a:rPr sz="2600" b="1" spc="5" dirty="0">
                <a:latin typeface="Gabriola"/>
                <a:cs typeface="Gabriola"/>
              </a:rPr>
              <a:t>nestin </a:t>
            </a:r>
            <a:r>
              <a:rPr sz="2600" spc="-5" dirty="0">
                <a:latin typeface="Gabriola"/>
                <a:cs typeface="Gabriola"/>
              </a:rPr>
              <a:t>is expressed even  earlier </a:t>
            </a:r>
            <a:r>
              <a:rPr sz="2600" dirty="0">
                <a:latin typeface="Gabriola"/>
                <a:cs typeface="Gabriola"/>
              </a:rPr>
              <a:t>during </a:t>
            </a:r>
            <a:r>
              <a:rPr sz="2600" spc="-5" dirty="0">
                <a:latin typeface="Gabriola"/>
                <a:cs typeface="Gabriola"/>
              </a:rPr>
              <a:t>the </a:t>
            </a:r>
            <a:r>
              <a:rPr sz="2600" dirty="0">
                <a:latin typeface="Gabriola"/>
                <a:cs typeface="Gabriola"/>
              </a:rPr>
              <a:t>development </a:t>
            </a:r>
            <a:r>
              <a:rPr sz="2600" spc="-5" dirty="0">
                <a:latin typeface="Gabriola"/>
                <a:cs typeface="Gabriola"/>
              </a:rPr>
              <a:t>of </a:t>
            </a:r>
            <a:r>
              <a:rPr sz="2600" dirty="0">
                <a:latin typeface="Gabriola"/>
                <a:cs typeface="Gabriola"/>
              </a:rPr>
              <a:t>neurons, </a:t>
            </a:r>
            <a:r>
              <a:rPr sz="2600" spc="-5" dirty="0">
                <a:latin typeface="Gabriola"/>
                <a:cs typeface="Gabriola"/>
              </a:rPr>
              <a:t>in </a:t>
            </a:r>
            <a:r>
              <a:rPr sz="2600" dirty="0">
                <a:latin typeface="Gabriola"/>
                <a:cs typeface="Gabriola"/>
              </a:rPr>
              <a:t>stem cells </a:t>
            </a:r>
            <a:r>
              <a:rPr sz="2600" spc="-5" dirty="0">
                <a:latin typeface="Gabriola"/>
                <a:cs typeface="Gabriola"/>
              </a:rPr>
              <a:t>of the </a:t>
            </a:r>
            <a:r>
              <a:rPr sz="2600" dirty="0">
                <a:latin typeface="Gabriola"/>
                <a:cs typeface="Gabriola"/>
              </a:rPr>
              <a:t>central  nervous system ( can </a:t>
            </a:r>
            <a:r>
              <a:rPr sz="2600" spc="-5" dirty="0">
                <a:latin typeface="Gabriola"/>
                <a:cs typeface="Gabriola"/>
              </a:rPr>
              <a:t>be used </a:t>
            </a:r>
            <a:r>
              <a:rPr sz="2600" dirty="0">
                <a:latin typeface="Gabriola"/>
                <a:cs typeface="Gabriola"/>
              </a:rPr>
              <a:t>as a stem cell</a:t>
            </a:r>
            <a:r>
              <a:rPr sz="2600" spc="-185" dirty="0">
                <a:latin typeface="Gabriola"/>
                <a:cs typeface="Gabriola"/>
              </a:rPr>
              <a:t> </a:t>
            </a:r>
            <a:r>
              <a:rPr sz="2600" dirty="0">
                <a:latin typeface="Gabriola"/>
                <a:cs typeface="Gabriola"/>
              </a:rPr>
              <a:t>marker).</a:t>
            </a:r>
            <a:endParaRPr sz="26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1940" y="253695"/>
            <a:ext cx="7559040" cy="18726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solidFill>
                  <a:srgbClr val="000000"/>
                </a:solidFill>
                <a:latin typeface="Gabriola"/>
                <a:cs typeface="Gabriola"/>
              </a:rPr>
              <a:t>7. </a:t>
            </a:r>
            <a:r>
              <a:rPr sz="2800" b="0" dirty="0">
                <a:solidFill>
                  <a:srgbClr val="000000"/>
                </a:solidFill>
                <a:latin typeface="Gabriola"/>
                <a:cs typeface="Gabriola"/>
              </a:rPr>
              <a:t>Their </a:t>
            </a:r>
            <a:r>
              <a:rPr sz="2800" b="0" spc="-10" dirty="0">
                <a:solidFill>
                  <a:srgbClr val="000000"/>
                </a:solidFill>
                <a:latin typeface="Gabriola"/>
                <a:cs typeface="Gabriola"/>
              </a:rPr>
              <a:t>expression patterns </a:t>
            </a:r>
            <a:r>
              <a:rPr sz="2800" b="0" spc="-5" dirty="0">
                <a:solidFill>
                  <a:srgbClr val="000000"/>
                </a:solidFill>
                <a:latin typeface="Gabriola"/>
                <a:cs typeface="Gabriola"/>
              </a:rPr>
              <a:t>have been used to determine </a:t>
            </a:r>
            <a:r>
              <a:rPr sz="2800" b="0" spc="-10" dirty="0">
                <a:solidFill>
                  <a:srgbClr val="000000"/>
                </a:solidFill>
                <a:latin typeface="Gabriola"/>
                <a:cs typeface="Gabriola"/>
              </a:rPr>
              <a:t>the  </a:t>
            </a:r>
            <a:r>
              <a:rPr sz="2800" b="0" spc="-5" dirty="0">
                <a:solidFill>
                  <a:srgbClr val="000000"/>
                </a:solidFill>
                <a:latin typeface="Gabriola"/>
                <a:cs typeface="Gabriola"/>
              </a:rPr>
              <a:t>relationship </a:t>
            </a:r>
            <a:r>
              <a:rPr sz="2800" b="0" spc="-10" dirty="0">
                <a:solidFill>
                  <a:srgbClr val="000000"/>
                </a:solidFill>
                <a:latin typeface="Gabriola"/>
                <a:cs typeface="Gabriola"/>
              </a:rPr>
              <a:t>between </a:t>
            </a:r>
            <a:r>
              <a:rPr sz="2800" b="0" spc="-5" dirty="0">
                <a:solidFill>
                  <a:srgbClr val="000000"/>
                </a:solidFill>
                <a:latin typeface="Gabriola"/>
                <a:cs typeface="Gabriola"/>
              </a:rPr>
              <a:t>cell </a:t>
            </a:r>
            <a:r>
              <a:rPr sz="2800" b="0" spc="-10" dirty="0">
                <a:solidFill>
                  <a:srgbClr val="000000"/>
                </a:solidFill>
                <a:latin typeface="Gabriola"/>
                <a:cs typeface="Gabriola"/>
              </a:rPr>
              <a:t>types </a:t>
            </a:r>
            <a:r>
              <a:rPr sz="2800" b="0" spc="-5" dirty="0">
                <a:solidFill>
                  <a:srgbClr val="000000"/>
                </a:solidFill>
                <a:latin typeface="Gabriola"/>
                <a:cs typeface="Gabriola"/>
              </a:rPr>
              <a:t>and as an </a:t>
            </a:r>
            <a:r>
              <a:rPr sz="2800" b="0" spc="-10" dirty="0">
                <a:solidFill>
                  <a:srgbClr val="000000"/>
                </a:solidFill>
                <a:latin typeface="Gabriola"/>
                <a:cs typeface="Gabriola"/>
              </a:rPr>
              <a:t>indication </a:t>
            </a:r>
            <a:r>
              <a:rPr sz="2800" b="0" spc="-5" dirty="0">
                <a:solidFill>
                  <a:srgbClr val="000000"/>
                </a:solidFill>
                <a:latin typeface="Gabriola"/>
                <a:cs typeface="Gabriola"/>
              </a:rPr>
              <a:t>of the </a:t>
            </a:r>
            <a:r>
              <a:rPr sz="2800" b="0" spc="-10" dirty="0">
                <a:solidFill>
                  <a:srgbClr val="000000"/>
                </a:solidFill>
                <a:latin typeface="Gabriola"/>
                <a:cs typeface="Gabriola"/>
              </a:rPr>
              <a:t>origin of  </a:t>
            </a:r>
            <a:r>
              <a:rPr sz="2800" b="0" spc="-5" dirty="0">
                <a:solidFill>
                  <a:srgbClr val="000000"/>
                </a:solidFill>
                <a:latin typeface="Gabriola"/>
                <a:cs typeface="Gabriola"/>
              </a:rPr>
              <a:t>various </a:t>
            </a:r>
            <a:r>
              <a:rPr sz="2800" b="0" spc="-10" dirty="0">
                <a:solidFill>
                  <a:srgbClr val="000000"/>
                </a:solidFill>
                <a:latin typeface="Gabriola"/>
                <a:cs typeface="Gabriola"/>
              </a:rPr>
              <a:t>tumors.</a:t>
            </a:r>
            <a:endParaRPr sz="2800">
              <a:latin typeface="Gabriola"/>
              <a:cs typeface="Gabriola"/>
            </a:endParaRPr>
          </a:p>
          <a:p>
            <a:pPr marL="2185670">
              <a:lnSpc>
                <a:spcPct val="100000"/>
              </a:lnSpc>
              <a:spcBef>
                <a:spcPts val="439"/>
              </a:spcBef>
            </a:pPr>
            <a:r>
              <a:rPr sz="3350" i="1" spc="-50" dirty="0">
                <a:solidFill>
                  <a:srgbClr val="000000"/>
                </a:solidFill>
                <a:latin typeface="Gabriola"/>
                <a:cs typeface="Gabriola"/>
              </a:rPr>
              <a:t>Microtubules</a:t>
            </a:r>
            <a:endParaRPr sz="3350">
              <a:latin typeface="Gabriola"/>
              <a:cs typeface="Gabriol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35353" y="2174874"/>
            <a:ext cx="7385050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49225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abriola"/>
                <a:cs typeface="Gabriola"/>
              </a:rPr>
              <a:t>Microtubules are </a:t>
            </a:r>
            <a:r>
              <a:rPr sz="2800" spc="-10" dirty="0">
                <a:latin typeface="Gabriola"/>
                <a:cs typeface="Gabriola"/>
              </a:rPr>
              <a:t>tubular </a:t>
            </a:r>
            <a:r>
              <a:rPr sz="2800" dirty="0">
                <a:latin typeface="Gabriola"/>
                <a:cs typeface="Gabriola"/>
              </a:rPr>
              <a:t>or </a:t>
            </a:r>
            <a:r>
              <a:rPr sz="2800" spc="-10" dirty="0">
                <a:latin typeface="Gabriola"/>
                <a:cs typeface="Gabriola"/>
              </a:rPr>
              <a:t>cylindrical </a:t>
            </a:r>
            <a:r>
              <a:rPr sz="2800" spc="-5" dirty="0">
                <a:latin typeface="Gabriola"/>
                <a:cs typeface="Gabriola"/>
              </a:rPr>
              <a:t>structures </a:t>
            </a:r>
            <a:r>
              <a:rPr sz="2800" spc="-10" dirty="0">
                <a:latin typeface="Gabriola"/>
                <a:cs typeface="Gabriola"/>
              </a:rPr>
              <a:t>with </a:t>
            </a:r>
            <a:r>
              <a:rPr sz="2800" spc="-5" dirty="0">
                <a:latin typeface="Gabriola"/>
                <a:cs typeface="Gabriola"/>
              </a:rPr>
              <a:t>an average  diameter of 25nm. They are </a:t>
            </a:r>
            <a:r>
              <a:rPr sz="2800" spc="-10" dirty="0">
                <a:latin typeface="Gabriola"/>
                <a:cs typeface="Gabriola"/>
              </a:rPr>
              <a:t>composed </a:t>
            </a:r>
            <a:r>
              <a:rPr sz="2800" spc="-5" dirty="0">
                <a:latin typeface="Gabriola"/>
                <a:cs typeface="Gabriola"/>
              </a:rPr>
              <a:t>of the </a:t>
            </a:r>
            <a:r>
              <a:rPr sz="2800" spc="-10" dirty="0">
                <a:latin typeface="Gabriola"/>
                <a:cs typeface="Gabriola"/>
              </a:rPr>
              <a:t>protein </a:t>
            </a:r>
            <a:r>
              <a:rPr sz="2800" b="1" dirty="0">
                <a:latin typeface="Gabriola"/>
                <a:cs typeface="Gabriola"/>
              </a:rPr>
              <a:t>tubulin </a:t>
            </a:r>
            <a:r>
              <a:rPr sz="2800" spc="-10" dirty="0">
                <a:latin typeface="Gabriola"/>
                <a:cs typeface="Gabriola"/>
              </a:rPr>
              <a:t>which  </a:t>
            </a:r>
            <a:r>
              <a:rPr sz="2800" spc="-5" dirty="0">
                <a:latin typeface="Gabriola"/>
                <a:cs typeface="Gabriola"/>
              </a:rPr>
              <a:t>have </a:t>
            </a:r>
            <a:r>
              <a:rPr sz="2800" spc="-10" dirty="0">
                <a:latin typeface="Gabriola"/>
                <a:cs typeface="Gabriola"/>
              </a:rPr>
              <a:t>two </a:t>
            </a:r>
            <a:r>
              <a:rPr sz="2800" spc="-5" dirty="0">
                <a:latin typeface="Gabriola"/>
                <a:cs typeface="Gabriola"/>
              </a:rPr>
              <a:t>subunits alpha &amp; </a:t>
            </a:r>
            <a:r>
              <a:rPr sz="2800" spc="-10" dirty="0">
                <a:latin typeface="Gabriola"/>
                <a:cs typeface="Gabriola"/>
              </a:rPr>
              <a:t>beta tubulin which polymerise </a:t>
            </a:r>
            <a:r>
              <a:rPr sz="2800" spc="-5" dirty="0">
                <a:latin typeface="Gabriola"/>
                <a:cs typeface="Gabriola"/>
              </a:rPr>
              <a:t>to form a  hollow </a:t>
            </a:r>
            <a:r>
              <a:rPr sz="2800" spc="-10" dirty="0">
                <a:latin typeface="Gabriola"/>
                <a:cs typeface="Gabriola"/>
              </a:rPr>
              <a:t>tubule </a:t>
            </a:r>
            <a:r>
              <a:rPr sz="2800" spc="-5" dirty="0">
                <a:latin typeface="Gabriola"/>
                <a:cs typeface="Gabriola"/>
              </a:rPr>
              <a:t>when seen in a cross section 13 </a:t>
            </a:r>
            <a:r>
              <a:rPr sz="2800" spc="-10" dirty="0">
                <a:latin typeface="Gabriola"/>
                <a:cs typeface="Gabriola"/>
              </a:rPr>
              <a:t>tubulin </a:t>
            </a:r>
            <a:r>
              <a:rPr sz="2800" spc="-5" dirty="0">
                <a:latin typeface="Gabriola"/>
                <a:cs typeface="Gabriola"/>
              </a:rPr>
              <a:t>molecules  make up a</a:t>
            </a:r>
            <a:r>
              <a:rPr sz="2800" spc="20" dirty="0">
                <a:latin typeface="Gabriola"/>
                <a:cs typeface="Gabriola"/>
              </a:rPr>
              <a:t> </a:t>
            </a:r>
            <a:r>
              <a:rPr sz="2800" spc="-5" dirty="0">
                <a:latin typeface="Gabriola"/>
                <a:cs typeface="Gabriola"/>
              </a:rPr>
              <a:t>circle.</a:t>
            </a:r>
            <a:endParaRPr sz="2800">
              <a:latin typeface="Gabriola"/>
              <a:cs typeface="Gabriol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126991" y="3898391"/>
            <a:ext cx="4037075" cy="2621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91000" y="3962400"/>
            <a:ext cx="3854196" cy="243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71950" y="3943350"/>
            <a:ext cx="3892550" cy="2476500"/>
          </a:xfrm>
          <a:custGeom>
            <a:avLst/>
            <a:gdLst/>
            <a:ahLst/>
            <a:cxnLst/>
            <a:rect l="l" t="t" r="r" b="b"/>
            <a:pathLst>
              <a:path w="3892550" h="2476500">
                <a:moveTo>
                  <a:pt x="0" y="2476500"/>
                </a:moveTo>
                <a:lnTo>
                  <a:pt x="3892296" y="2476500"/>
                </a:lnTo>
                <a:lnTo>
                  <a:pt x="3892296" y="0"/>
                </a:lnTo>
                <a:lnTo>
                  <a:pt x="0" y="0"/>
                </a:lnTo>
                <a:lnTo>
                  <a:pt x="0" y="24765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253695"/>
            <a:ext cx="793178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solidFill>
                  <a:srgbClr val="000000"/>
                </a:solidFill>
                <a:latin typeface="Gabriola"/>
                <a:cs typeface="Gabriola"/>
              </a:rPr>
              <a:t>Microtubules originate from a </a:t>
            </a:r>
            <a:r>
              <a:rPr sz="2800" b="0" spc="-10" dirty="0">
                <a:solidFill>
                  <a:srgbClr val="000000"/>
                </a:solidFill>
                <a:latin typeface="Gabriola"/>
                <a:cs typeface="Gabriola"/>
              </a:rPr>
              <a:t>specialised </a:t>
            </a:r>
            <a:r>
              <a:rPr sz="2800" b="0" spc="-5" dirty="0">
                <a:solidFill>
                  <a:srgbClr val="000000"/>
                </a:solidFill>
                <a:latin typeface="Gabriola"/>
                <a:cs typeface="Gabriola"/>
              </a:rPr>
              <a:t>microtubule </a:t>
            </a:r>
            <a:r>
              <a:rPr sz="2800" b="0" spc="-10" dirty="0">
                <a:solidFill>
                  <a:srgbClr val="000000"/>
                </a:solidFill>
                <a:latin typeface="Gabriola"/>
                <a:cs typeface="Gabriola"/>
              </a:rPr>
              <a:t>organising</a:t>
            </a:r>
            <a:r>
              <a:rPr sz="2800" b="0" spc="170" dirty="0">
                <a:solidFill>
                  <a:srgbClr val="000000"/>
                </a:solidFill>
                <a:latin typeface="Gabriola"/>
                <a:cs typeface="Gabriola"/>
              </a:rPr>
              <a:t> </a:t>
            </a:r>
            <a:r>
              <a:rPr sz="2800" b="0" spc="-5" dirty="0">
                <a:solidFill>
                  <a:srgbClr val="000000"/>
                </a:solidFill>
                <a:latin typeface="Gabriola"/>
                <a:cs typeface="Gabriola"/>
              </a:rPr>
              <a:t>centre,</a:t>
            </a:r>
            <a:endParaRPr sz="2800">
              <a:latin typeface="Gabriola"/>
              <a:cs typeface="Gabriol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661769"/>
            <a:ext cx="7597775" cy="132461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marR="5080">
              <a:lnSpc>
                <a:spcPts val="3360"/>
              </a:lnSpc>
              <a:spcBef>
                <a:spcPts val="359"/>
              </a:spcBef>
              <a:tabLst>
                <a:tab pos="1579880" algn="l"/>
              </a:tabLst>
            </a:pPr>
            <a:r>
              <a:rPr sz="2800" spc="-5" dirty="0">
                <a:latin typeface="Gabriola"/>
                <a:cs typeface="Gabriola"/>
              </a:rPr>
              <a:t>the</a:t>
            </a:r>
            <a:r>
              <a:rPr sz="2800" spc="20" dirty="0">
                <a:latin typeface="Gabriola"/>
                <a:cs typeface="Gabriola"/>
              </a:rPr>
              <a:t> </a:t>
            </a:r>
            <a:r>
              <a:rPr sz="2950" b="1" i="1" spc="-40" dirty="0">
                <a:latin typeface="Gabriola"/>
                <a:cs typeface="Gabriola"/>
              </a:rPr>
              <a:t>centriole</a:t>
            </a:r>
            <a:r>
              <a:rPr sz="2800" spc="-40" dirty="0">
                <a:latin typeface="Gabriola"/>
                <a:cs typeface="Gabriola"/>
              </a:rPr>
              <a:t>,	</a:t>
            </a:r>
            <a:r>
              <a:rPr sz="2800" spc="-10" dirty="0">
                <a:latin typeface="Gabriola"/>
                <a:cs typeface="Gabriola"/>
              </a:rPr>
              <a:t>found </a:t>
            </a:r>
            <a:r>
              <a:rPr sz="2800" dirty="0">
                <a:latin typeface="Gabriola"/>
                <a:cs typeface="Gabriola"/>
              </a:rPr>
              <a:t>in </a:t>
            </a:r>
            <a:r>
              <a:rPr sz="2800" spc="-5" dirty="0">
                <a:latin typeface="Gabriola"/>
                <a:cs typeface="Gabriola"/>
              </a:rPr>
              <a:t>the </a:t>
            </a:r>
            <a:r>
              <a:rPr sz="2950" b="1" i="1" spc="-50" dirty="0">
                <a:latin typeface="Gabriola"/>
                <a:cs typeface="Gabriola"/>
              </a:rPr>
              <a:t>centrosome </a:t>
            </a:r>
            <a:r>
              <a:rPr sz="2800" spc="-10" dirty="0">
                <a:latin typeface="Gabriola"/>
                <a:cs typeface="Gabriola"/>
              </a:rPr>
              <a:t>which </a:t>
            </a:r>
            <a:r>
              <a:rPr sz="2800" spc="-5" dirty="0">
                <a:latin typeface="Gabriola"/>
                <a:cs typeface="Gabriola"/>
              </a:rPr>
              <a:t>is a zone of </a:t>
            </a:r>
            <a:r>
              <a:rPr sz="2800" spc="-10" dirty="0">
                <a:latin typeface="Gabriola"/>
                <a:cs typeface="Gabriola"/>
              </a:rPr>
              <a:t>cytoplasm  </a:t>
            </a:r>
            <a:r>
              <a:rPr sz="2800" spc="-5" dirty="0">
                <a:latin typeface="Gabriola"/>
                <a:cs typeface="Gabriola"/>
              </a:rPr>
              <a:t>distinguishable by </a:t>
            </a:r>
            <a:r>
              <a:rPr sz="2800" spc="-10" dirty="0">
                <a:latin typeface="Gabriola"/>
                <a:cs typeface="Gabriola"/>
              </a:rPr>
              <a:t>its </a:t>
            </a:r>
            <a:r>
              <a:rPr sz="2800" spc="-5" dirty="0">
                <a:latin typeface="Gabriola"/>
                <a:cs typeface="Gabriola"/>
              </a:rPr>
              <a:t>different </a:t>
            </a:r>
            <a:r>
              <a:rPr sz="2800" spc="-10" dirty="0">
                <a:latin typeface="Gabriola"/>
                <a:cs typeface="Gabriola"/>
              </a:rPr>
              <a:t>texture, </a:t>
            </a:r>
            <a:r>
              <a:rPr sz="2800" spc="-5" dirty="0">
                <a:latin typeface="Gabriola"/>
                <a:cs typeface="Gabriola"/>
              </a:rPr>
              <a:t>usually located adjacent to </a:t>
            </a:r>
            <a:r>
              <a:rPr sz="2800" spc="-10" dirty="0">
                <a:latin typeface="Gabriola"/>
                <a:cs typeface="Gabriola"/>
              </a:rPr>
              <a:t>the  </a:t>
            </a:r>
            <a:r>
              <a:rPr sz="2800" spc="-5" dirty="0">
                <a:latin typeface="Gabriola"/>
                <a:cs typeface="Gabriola"/>
              </a:rPr>
              <a:t>nucleus in a</a:t>
            </a:r>
            <a:r>
              <a:rPr sz="2800" dirty="0">
                <a:latin typeface="Gabriola"/>
                <a:cs typeface="Gabriola"/>
              </a:rPr>
              <a:t> </a:t>
            </a:r>
            <a:r>
              <a:rPr sz="2800" spc="-5" dirty="0">
                <a:latin typeface="Gabriola"/>
                <a:cs typeface="Gabriola"/>
              </a:rPr>
              <a:t>cell.</a:t>
            </a:r>
            <a:endParaRPr sz="2800">
              <a:latin typeface="Gabriola"/>
              <a:cs typeface="Gabriol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59991" y="1993392"/>
            <a:ext cx="3230880" cy="32156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4000" y="2057400"/>
            <a:ext cx="3048000" cy="30327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04950" y="2038350"/>
            <a:ext cx="3086100" cy="3070860"/>
          </a:xfrm>
          <a:custGeom>
            <a:avLst/>
            <a:gdLst/>
            <a:ahLst/>
            <a:cxnLst/>
            <a:rect l="l" t="t" r="r" b="b"/>
            <a:pathLst>
              <a:path w="3086100" h="3070860">
                <a:moveTo>
                  <a:pt x="0" y="3070860"/>
                </a:moveTo>
                <a:lnTo>
                  <a:pt x="3086100" y="3070860"/>
                </a:lnTo>
                <a:lnTo>
                  <a:pt x="3086100" y="0"/>
                </a:lnTo>
                <a:lnTo>
                  <a:pt x="0" y="0"/>
                </a:lnTo>
                <a:lnTo>
                  <a:pt x="0" y="307086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88991" y="1917192"/>
            <a:ext cx="4032504" cy="31546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53000" y="1981200"/>
            <a:ext cx="3849624" cy="2971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33950" y="1962150"/>
            <a:ext cx="3888104" cy="3009900"/>
          </a:xfrm>
          <a:custGeom>
            <a:avLst/>
            <a:gdLst/>
            <a:ahLst/>
            <a:cxnLst/>
            <a:rect l="l" t="t" r="r" b="b"/>
            <a:pathLst>
              <a:path w="3888104" h="3009900">
                <a:moveTo>
                  <a:pt x="0" y="3009900"/>
                </a:moveTo>
                <a:lnTo>
                  <a:pt x="3887724" y="3009900"/>
                </a:lnTo>
                <a:lnTo>
                  <a:pt x="3887724" y="0"/>
                </a:lnTo>
                <a:lnTo>
                  <a:pt x="0" y="0"/>
                </a:lnTo>
                <a:lnTo>
                  <a:pt x="0" y="30099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69644" y="5284419"/>
            <a:ext cx="761301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abriola"/>
                <a:cs typeface="Gabriola"/>
              </a:rPr>
              <a:t>The centrosome, consists of a pair of centrioles; </a:t>
            </a:r>
            <a:r>
              <a:rPr sz="2800" spc="-10" dirty="0">
                <a:latin typeface="Gabriola"/>
                <a:cs typeface="Gabriola"/>
              </a:rPr>
              <a:t>Each </a:t>
            </a:r>
            <a:r>
              <a:rPr sz="2800" spc="-5" dirty="0">
                <a:latin typeface="Gabriola"/>
                <a:cs typeface="Gabriola"/>
              </a:rPr>
              <a:t>centriole consists  of nine </a:t>
            </a:r>
            <a:r>
              <a:rPr sz="2800" spc="-10" dirty="0">
                <a:latin typeface="Gabriola"/>
                <a:cs typeface="Gabriola"/>
              </a:rPr>
              <a:t>triplets </a:t>
            </a:r>
            <a:r>
              <a:rPr sz="2800" spc="-5" dirty="0">
                <a:latin typeface="Gabriola"/>
                <a:cs typeface="Gabriola"/>
              </a:rPr>
              <a:t>of microtubules arranged in cylindrical manner. The  </a:t>
            </a:r>
            <a:r>
              <a:rPr sz="2800" spc="-10" dirty="0">
                <a:latin typeface="Gabriola"/>
                <a:cs typeface="Gabriola"/>
              </a:rPr>
              <a:t>two </a:t>
            </a:r>
            <a:r>
              <a:rPr sz="2800" spc="-5" dirty="0">
                <a:latin typeface="Gabriola"/>
                <a:cs typeface="Gabriola"/>
              </a:rPr>
              <a:t>cylinders are arranged at right angles to one</a:t>
            </a:r>
            <a:r>
              <a:rPr sz="2800" spc="60" dirty="0">
                <a:latin typeface="Gabriola"/>
                <a:cs typeface="Gabriola"/>
              </a:rPr>
              <a:t> </a:t>
            </a:r>
            <a:r>
              <a:rPr sz="2800" spc="-5" dirty="0">
                <a:latin typeface="Gabriola"/>
                <a:cs typeface="Gabriola"/>
              </a:rPr>
              <a:t>another.</a:t>
            </a:r>
            <a:endParaRPr sz="28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0636" y="328929"/>
            <a:ext cx="7978140" cy="200723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700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3000" spc="-5" dirty="0">
                <a:latin typeface="Gabriola"/>
                <a:cs typeface="Gabriola"/>
              </a:rPr>
              <a:t>Centrosome acts </a:t>
            </a:r>
            <a:r>
              <a:rPr sz="3000" dirty="0">
                <a:latin typeface="Gabriola"/>
                <a:cs typeface="Gabriola"/>
              </a:rPr>
              <a:t>as a </a:t>
            </a:r>
            <a:r>
              <a:rPr sz="3000" spc="-5" dirty="0">
                <a:latin typeface="Gabriola"/>
                <a:cs typeface="Gabriola"/>
              </a:rPr>
              <a:t>nucleation </a:t>
            </a:r>
            <a:r>
              <a:rPr sz="3000" dirty="0">
                <a:latin typeface="Gabriola"/>
                <a:cs typeface="Gabriola"/>
              </a:rPr>
              <a:t>centre </a:t>
            </a:r>
            <a:r>
              <a:rPr sz="3000" spc="-5" dirty="0">
                <a:latin typeface="Gabriola"/>
                <a:cs typeface="Gabriola"/>
              </a:rPr>
              <a:t>for microtubular</a:t>
            </a:r>
            <a:r>
              <a:rPr sz="3000" spc="15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function.</a:t>
            </a:r>
            <a:endParaRPr sz="3000">
              <a:latin typeface="Gabriola"/>
              <a:cs typeface="Gabriola"/>
            </a:endParaRPr>
          </a:p>
          <a:p>
            <a:pPr marL="295910" marR="54229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363220" algn="l"/>
                <a:tab pos="363855" algn="l"/>
              </a:tabLst>
            </a:pPr>
            <a:r>
              <a:rPr dirty="0"/>
              <a:t>	</a:t>
            </a:r>
            <a:r>
              <a:rPr sz="3000" dirty="0">
                <a:latin typeface="Gabriola"/>
                <a:cs typeface="Gabriola"/>
              </a:rPr>
              <a:t>They </a:t>
            </a:r>
            <a:r>
              <a:rPr sz="3000" spc="-5" dirty="0">
                <a:latin typeface="Gabriola"/>
                <a:cs typeface="Gabriola"/>
              </a:rPr>
              <a:t>organise the </a:t>
            </a:r>
            <a:r>
              <a:rPr sz="3000" dirty="0">
                <a:latin typeface="Gabriola"/>
                <a:cs typeface="Gabriola"/>
              </a:rPr>
              <a:t>microtubules </a:t>
            </a:r>
            <a:r>
              <a:rPr sz="3000" spc="-5" dirty="0">
                <a:latin typeface="Gabriola"/>
                <a:cs typeface="Gabriola"/>
              </a:rPr>
              <a:t>of the cell </a:t>
            </a:r>
            <a:r>
              <a:rPr sz="3000" spc="-10" dirty="0">
                <a:latin typeface="Gabriola"/>
                <a:cs typeface="Gabriola"/>
              </a:rPr>
              <a:t>spindle </a:t>
            </a:r>
            <a:r>
              <a:rPr sz="3000" dirty="0">
                <a:latin typeface="Gabriola"/>
                <a:cs typeface="Gabriola"/>
              </a:rPr>
              <a:t>during </a:t>
            </a:r>
            <a:r>
              <a:rPr sz="3000" spc="-5" dirty="0">
                <a:latin typeface="Gabriola"/>
                <a:cs typeface="Gabriola"/>
              </a:rPr>
              <a:t>cell  </a:t>
            </a:r>
            <a:r>
              <a:rPr sz="3000" dirty="0">
                <a:latin typeface="Gabriola"/>
                <a:cs typeface="Gabriola"/>
              </a:rPr>
              <a:t>division </a:t>
            </a:r>
            <a:r>
              <a:rPr sz="3000" spc="-5" dirty="0">
                <a:latin typeface="Gabriola"/>
                <a:cs typeface="Gabriola"/>
              </a:rPr>
              <a:t>which </a:t>
            </a:r>
            <a:r>
              <a:rPr sz="3000" dirty="0">
                <a:latin typeface="Gabriola"/>
                <a:cs typeface="Gabriola"/>
              </a:rPr>
              <a:t>contols </a:t>
            </a:r>
            <a:r>
              <a:rPr sz="3000" spc="-5" dirty="0">
                <a:latin typeface="Gabriola"/>
                <a:cs typeface="Gabriola"/>
              </a:rPr>
              <a:t>the </a:t>
            </a:r>
            <a:r>
              <a:rPr sz="3000" dirty="0">
                <a:latin typeface="Gabriola"/>
                <a:cs typeface="Gabriola"/>
              </a:rPr>
              <a:t>distribution </a:t>
            </a:r>
            <a:r>
              <a:rPr sz="3000" spc="-5" dirty="0">
                <a:latin typeface="Gabriola"/>
                <a:cs typeface="Gabriola"/>
              </a:rPr>
              <a:t>of </a:t>
            </a:r>
            <a:r>
              <a:rPr sz="3000" dirty="0">
                <a:latin typeface="Gabriola"/>
                <a:cs typeface="Gabriola"/>
              </a:rPr>
              <a:t>chromosomes </a:t>
            </a:r>
            <a:r>
              <a:rPr sz="3000" spc="-5" dirty="0">
                <a:latin typeface="Gabriola"/>
                <a:cs typeface="Gabriola"/>
              </a:rPr>
              <a:t>to  </a:t>
            </a:r>
            <a:r>
              <a:rPr sz="3000" dirty="0">
                <a:latin typeface="Gabriola"/>
                <a:cs typeface="Gabriola"/>
              </a:rPr>
              <a:t>daughter</a:t>
            </a:r>
            <a:r>
              <a:rPr sz="3000" spc="-20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cells.</a:t>
            </a:r>
            <a:endParaRPr sz="3000">
              <a:latin typeface="Gabriola"/>
              <a:cs typeface="Gabriol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0636" y="5587695"/>
            <a:ext cx="801687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0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361315" algn="l"/>
                <a:tab pos="362585" algn="l"/>
              </a:tabLst>
            </a:pPr>
            <a:r>
              <a:rPr dirty="0"/>
              <a:t>	</a:t>
            </a:r>
            <a:r>
              <a:rPr sz="3000" spc="-5" dirty="0">
                <a:latin typeface="Gabriola"/>
                <a:cs typeface="Gabriola"/>
              </a:rPr>
              <a:t>several </a:t>
            </a:r>
            <a:r>
              <a:rPr sz="3000" dirty="0">
                <a:latin typeface="Gabriola"/>
                <a:cs typeface="Gabriola"/>
              </a:rPr>
              <a:t>microtubules radiate </a:t>
            </a:r>
            <a:r>
              <a:rPr sz="3000" spc="-5" dirty="0">
                <a:latin typeface="Gabriola"/>
                <a:cs typeface="Gabriola"/>
              </a:rPr>
              <a:t>from </a:t>
            </a:r>
            <a:r>
              <a:rPr sz="3000" dirty="0">
                <a:latin typeface="Gabriola"/>
                <a:cs typeface="Gabriola"/>
              </a:rPr>
              <a:t>the </a:t>
            </a:r>
            <a:r>
              <a:rPr sz="3000" spc="-5" dirty="0">
                <a:latin typeface="Gabriola"/>
                <a:cs typeface="Gabriola"/>
              </a:rPr>
              <a:t>centrosome towards the cell  periphery.</a:t>
            </a:r>
            <a:endParaRPr sz="3000">
              <a:latin typeface="Gabriola"/>
              <a:cs typeface="Gabriol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83791" y="2602992"/>
            <a:ext cx="4116324" cy="26974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47800" y="2667000"/>
            <a:ext cx="3933444" cy="2514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28750" y="2647950"/>
            <a:ext cx="3971925" cy="2552700"/>
          </a:xfrm>
          <a:custGeom>
            <a:avLst/>
            <a:gdLst/>
            <a:ahLst/>
            <a:cxnLst/>
            <a:rect l="l" t="t" r="r" b="b"/>
            <a:pathLst>
              <a:path w="3971925" h="2552700">
                <a:moveTo>
                  <a:pt x="0" y="2552700"/>
                </a:moveTo>
                <a:lnTo>
                  <a:pt x="3971544" y="2552700"/>
                </a:lnTo>
                <a:lnTo>
                  <a:pt x="3971544" y="0"/>
                </a:lnTo>
                <a:lnTo>
                  <a:pt x="0" y="0"/>
                </a:lnTo>
                <a:lnTo>
                  <a:pt x="0" y="2552700"/>
                </a:lnTo>
                <a:close/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03391" y="2298192"/>
            <a:ext cx="3073908" cy="29260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867400" y="2362200"/>
            <a:ext cx="2891028" cy="2743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48350" y="2343150"/>
            <a:ext cx="2929255" cy="2781300"/>
          </a:xfrm>
          <a:custGeom>
            <a:avLst/>
            <a:gdLst/>
            <a:ahLst/>
            <a:cxnLst/>
            <a:rect l="l" t="t" r="r" b="b"/>
            <a:pathLst>
              <a:path w="2929254" h="2781300">
                <a:moveTo>
                  <a:pt x="0" y="2781300"/>
                </a:moveTo>
                <a:lnTo>
                  <a:pt x="2929128" y="2781300"/>
                </a:lnTo>
                <a:lnTo>
                  <a:pt x="2929128" y="0"/>
                </a:lnTo>
                <a:lnTo>
                  <a:pt x="0" y="0"/>
                </a:lnTo>
                <a:lnTo>
                  <a:pt x="0" y="27813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6836" y="305399"/>
            <a:ext cx="7994015" cy="3538854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95910" marR="208915" indent="-283845">
              <a:lnSpc>
                <a:spcPts val="3840"/>
              </a:lnSpc>
              <a:spcBef>
                <a:spcPts val="405"/>
              </a:spcBef>
              <a:buClr>
                <a:srgbClr val="3891A7"/>
              </a:buClr>
              <a:buSzPct val="76119"/>
              <a:buFont typeface="Wingdings 2"/>
              <a:buChar char=""/>
              <a:tabLst>
                <a:tab pos="296545" algn="l"/>
                <a:tab pos="1459230" algn="l"/>
              </a:tabLst>
            </a:pPr>
            <a:r>
              <a:rPr sz="3350" b="1" i="1" spc="-50" dirty="0">
                <a:latin typeface="Gabriola"/>
                <a:cs typeface="Gabriola"/>
              </a:rPr>
              <a:t>Microtubule-associated </a:t>
            </a:r>
            <a:r>
              <a:rPr sz="3350" b="1" i="1" spc="-45" dirty="0">
                <a:latin typeface="Gabriola"/>
                <a:cs typeface="Gabriola"/>
              </a:rPr>
              <a:t>proteins </a:t>
            </a:r>
            <a:r>
              <a:rPr sz="3200" spc="-45" dirty="0">
                <a:latin typeface="Gabriola"/>
                <a:cs typeface="Gabriola"/>
              </a:rPr>
              <a:t>(</a:t>
            </a:r>
            <a:r>
              <a:rPr sz="3350" b="1" i="1" spc="-45" dirty="0">
                <a:latin typeface="Gabriola"/>
                <a:cs typeface="Gabriola"/>
              </a:rPr>
              <a:t>MAPs</a:t>
            </a:r>
            <a:r>
              <a:rPr sz="3200" spc="-45" dirty="0">
                <a:latin typeface="Gabriola"/>
                <a:cs typeface="Gabriola"/>
              </a:rPr>
              <a:t>) </a:t>
            </a:r>
            <a:r>
              <a:rPr sz="3200" spc="-5" dirty="0">
                <a:latin typeface="Gabriola"/>
                <a:cs typeface="Gabriola"/>
              </a:rPr>
              <a:t>stabilise the </a:t>
            </a:r>
            <a:r>
              <a:rPr sz="3200" dirty="0">
                <a:latin typeface="Gabriola"/>
                <a:cs typeface="Gabriola"/>
              </a:rPr>
              <a:t>tubular  structure and </a:t>
            </a:r>
            <a:r>
              <a:rPr sz="3200" spc="-5" dirty="0">
                <a:latin typeface="Gabriola"/>
                <a:cs typeface="Gabriola"/>
              </a:rPr>
              <a:t>include </a:t>
            </a:r>
            <a:r>
              <a:rPr sz="3350" b="1" i="1" spc="-45" dirty="0">
                <a:latin typeface="Gabriola"/>
                <a:cs typeface="Gabriola"/>
              </a:rPr>
              <a:t>capping </a:t>
            </a:r>
            <a:r>
              <a:rPr sz="3350" b="1" i="1" spc="-40" dirty="0">
                <a:latin typeface="Gabriola"/>
                <a:cs typeface="Gabriola"/>
              </a:rPr>
              <a:t>proteins</a:t>
            </a:r>
            <a:r>
              <a:rPr sz="3200" spc="-40" dirty="0">
                <a:latin typeface="Gabriola"/>
                <a:cs typeface="Gabriola"/>
              </a:rPr>
              <a:t>, </a:t>
            </a:r>
            <a:r>
              <a:rPr sz="3200" spc="-5" dirty="0">
                <a:latin typeface="Gabriola"/>
                <a:cs typeface="Gabriola"/>
              </a:rPr>
              <a:t>which stabilise the  growing	ends of the</a:t>
            </a:r>
            <a:r>
              <a:rPr sz="3200" spc="-1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tubules.</a:t>
            </a:r>
            <a:endParaRPr sz="3200">
              <a:latin typeface="Gabriola"/>
              <a:cs typeface="Gabriola"/>
            </a:endParaRPr>
          </a:p>
          <a:p>
            <a:pPr marL="295910" marR="5080" indent="-283845">
              <a:lnSpc>
                <a:spcPts val="384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  <a:tab pos="3742054" algn="l"/>
                <a:tab pos="4823460" algn="l"/>
                <a:tab pos="5335270" algn="l"/>
                <a:tab pos="6183630" algn="l"/>
              </a:tabLst>
            </a:pPr>
            <a:r>
              <a:rPr sz="3200" dirty="0">
                <a:latin typeface="Gabriola"/>
                <a:cs typeface="Gabriola"/>
              </a:rPr>
              <a:t>The motor</a:t>
            </a:r>
            <a:r>
              <a:rPr sz="3200" spc="2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proteins</a:t>
            </a:r>
            <a:r>
              <a:rPr sz="3200" spc="15" dirty="0">
                <a:latin typeface="Gabriola"/>
                <a:cs typeface="Gabriola"/>
              </a:rPr>
              <a:t> </a:t>
            </a:r>
            <a:r>
              <a:rPr sz="3350" b="1" i="1" spc="-50" dirty="0">
                <a:latin typeface="Gabriola"/>
                <a:cs typeface="Gabriola"/>
              </a:rPr>
              <a:t>dynein	</a:t>
            </a:r>
            <a:r>
              <a:rPr sz="3200" dirty="0">
                <a:latin typeface="Gabriola"/>
                <a:cs typeface="Gabriola"/>
              </a:rPr>
              <a:t>and</a:t>
            </a:r>
            <a:r>
              <a:rPr sz="3200" spc="-10" dirty="0">
                <a:latin typeface="Gabriola"/>
                <a:cs typeface="Gabriola"/>
              </a:rPr>
              <a:t> </a:t>
            </a:r>
            <a:r>
              <a:rPr sz="3350" b="1" i="1" spc="-40" dirty="0">
                <a:latin typeface="Gabriola"/>
                <a:cs typeface="Gabriola"/>
              </a:rPr>
              <a:t>kinesin	</a:t>
            </a:r>
            <a:r>
              <a:rPr sz="3200" dirty="0">
                <a:latin typeface="Gabriola"/>
                <a:cs typeface="Gabriola"/>
              </a:rPr>
              <a:t>move along </a:t>
            </a:r>
            <a:r>
              <a:rPr sz="3200" spc="-5" dirty="0">
                <a:latin typeface="Gabriola"/>
                <a:cs typeface="Gabriola"/>
              </a:rPr>
              <a:t>the  tubules </a:t>
            </a:r>
            <a:r>
              <a:rPr sz="3200" dirty="0">
                <a:latin typeface="Gabriola"/>
                <a:cs typeface="Gabriola"/>
              </a:rPr>
              <a:t>towards and away </a:t>
            </a:r>
            <a:r>
              <a:rPr sz="3200" spc="-5" dirty="0">
                <a:latin typeface="Gabriola"/>
                <a:cs typeface="Gabriola"/>
              </a:rPr>
              <a:t>from the </a:t>
            </a:r>
            <a:r>
              <a:rPr sz="3200" dirty="0">
                <a:latin typeface="Gabriola"/>
                <a:cs typeface="Gabriola"/>
              </a:rPr>
              <a:t>cell centre, and attaches </a:t>
            </a:r>
            <a:r>
              <a:rPr sz="3200" spc="-5" dirty="0">
                <a:latin typeface="Gabriola"/>
                <a:cs typeface="Gabriola"/>
              </a:rPr>
              <a:t>it  to </a:t>
            </a:r>
            <a:r>
              <a:rPr sz="3200" dirty="0">
                <a:latin typeface="Gabriola"/>
                <a:cs typeface="Gabriola"/>
              </a:rPr>
              <a:t>membranous </a:t>
            </a:r>
            <a:r>
              <a:rPr sz="3200" spc="-5" dirty="0">
                <a:latin typeface="Gabriola"/>
                <a:cs typeface="Gabriola"/>
              </a:rPr>
              <a:t>organelles</a:t>
            </a:r>
            <a:r>
              <a:rPr sz="3200" spc="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there</a:t>
            </a:r>
            <a:r>
              <a:rPr sz="3200" spc="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by	providing	</a:t>
            </a:r>
            <a:r>
              <a:rPr sz="3200" dirty="0">
                <a:latin typeface="Gabriola"/>
                <a:cs typeface="Gabriola"/>
              </a:rPr>
              <a:t>movement </a:t>
            </a:r>
            <a:r>
              <a:rPr sz="3200" spc="-5" dirty="0">
                <a:latin typeface="Gabriola"/>
                <a:cs typeface="Gabriola"/>
              </a:rPr>
              <a:t>in  the</a:t>
            </a:r>
            <a:r>
              <a:rPr sz="3200" spc="-1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cytoplasm.</a:t>
            </a:r>
            <a:endParaRPr sz="3200">
              <a:latin typeface="Gabriola"/>
              <a:cs typeface="Gabriol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79192" y="3822191"/>
            <a:ext cx="5288280" cy="2621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43200" y="3886200"/>
            <a:ext cx="5105400" cy="243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24150" y="3867150"/>
            <a:ext cx="5143500" cy="2476500"/>
          </a:xfrm>
          <a:custGeom>
            <a:avLst/>
            <a:gdLst/>
            <a:ahLst/>
            <a:cxnLst/>
            <a:rect l="l" t="t" r="r" b="b"/>
            <a:pathLst>
              <a:path w="5143500" h="2476500">
                <a:moveTo>
                  <a:pt x="0" y="2476500"/>
                </a:moveTo>
                <a:lnTo>
                  <a:pt x="5143500" y="2476500"/>
                </a:lnTo>
                <a:lnTo>
                  <a:pt x="5143500" y="0"/>
                </a:lnTo>
                <a:lnTo>
                  <a:pt x="0" y="0"/>
                </a:lnTo>
                <a:lnTo>
                  <a:pt x="0" y="24765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4289" y="784605"/>
            <a:ext cx="7418705" cy="3759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212725" indent="-283845">
              <a:lnSpc>
                <a:spcPct val="100000"/>
              </a:lnSpc>
              <a:spcBef>
                <a:spcPts val="95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4000" spc="-5" dirty="0">
                <a:latin typeface="Gabriola"/>
                <a:cs typeface="Gabriola"/>
              </a:rPr>
              <a:t>In summary </a:t>
            </a:r>
            <a:r>
              <a:rPr sz="4000" dirty="0">
                <a:latin typeface="Gabriola"/>
                <a:cs typeface="Gabriola"/>
              </a:rPr>
              <a:t>the </a:t>
            </a:r>
            <a:r>
              <a:rPr sz="4000" spc="-5" dirty="0">
                <a:latin typeface="Gabriola"/>
                <a:cs typeface="Gabriola"/>
              </a:rPr>
              <a:t>micro filaments and micro  </a:t>
            </a:r>
            <a:r>
              <a:rPr sz="4000" spc="-10" dirty="0">
                <a:latin typeface="Gabriola"/>
                <a:cs typeface="Gabriola"/>
              </a:rPr>
              <a:t>tubules </a:t>
            </a:r>
            <a:r>
              <a:rPr sz="4000" spc="-5" dirty="0">
                <a:latin typeface="Gabriola"/>
                <a:cs typeface="Gabriola"/>
              </a:rPr>
              <a:t>are labile and dynamic </a:t>
            </a:r>
            <a:r>
              <a:rPr sz="4000" spc="-10" dirty="0">
                <a:latin typeface="Gabriola"/>
                <a:cs typeface="Gabriola"/>
              </a:rPr>
              <a:t>structures  </a:t>
            </a:r>
            <a:r>
              <a:rPr sz="4000" dirty="0">
                <a:latin typeface="Gabriola"/>
                <a:cs typeface="Gabriola"/>
              </a:rPr>
              <a:t>(except </a:t>
            </a:r>
            <a:r>
              <a:rPr sz="4000" spc="-5" dirty="0">
                <a:latin typeface="Gabriola"/>
                <a:cs typeface="Gabriola"/>
              </a:rPr>
              <a:t>in muscle &amp; cilia </a:t>
            </a:r>
            <a:r>
              <a:rPr sz="4000" spc="-10" dirty="0">
                <a:latin typeface="Gabriola"/>
                <a:cs typeface="Gabriola"/>
              </a:rPr>
              <a:t>where </a:t>
            </a:r>
            <a:r>
              <a:rPr sz="4000" spc="-5" dirty="0">
                <a:latin typeface="Gabriola"/>
                <a:cs typeface="Gabriola"/>
              </a:rPr>
              <a:t>they </a:t>
            </a:r>
            <a:r>
              <a:rPr sz="4000" spc="-10" dirty="0">
                <a:latin typeface="Gabriola"/>
                <a:cs typeface="Gabriola"/>
              </a:rPr>
              <a:t>perform  </a:t>
            </a:r>
            <a:r>
              <a:rPr sz="4000" spc="-5" dirty="0">
                <a:latin typeface="Gabriola"/>
                <a:cs typeface="Gabriola"/>
              </a:rPr>
              <a:t>specialised</a:t>
            </a:r>
            <a:r>
              <a:rPr sz="4000" spc="-10" dirty="0">
                <a:latin typeface="Gabriola"/>
                <a:cs typeface="Gabriola"/>
              </a:rPr>
              <a:t> functions).</a:t>
            </a:r>
            <a:endParaRPr sz="4000">
              <a:latin typeface="Gabriola"/>
              <a:cs typeface="Gabriola"/>
            </a:endParaRPr>
          </a:p>
          <a:p>
            <a:pPr marL="295910" marR="5080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4000" spc="-5" dirty="0">
                <a:latin typeface="Gabriola"/>
                <a:cs typeface="Gabriola"/>
              </a:rPr>
              <a:t>Where as </a:t>
            </a:r>
            <a:r>
              <a:rPr sz="4000" spc="-10" dirty="0">
                <a:latin typeface="Gabriola"/>
                <a:cs typeface="Gabriola"/>
              </a:rPr>
              <a:t>Intermediate </a:t>
            </a:r>
            <a:r>
              <a:rPr sz="4000" spc="-5" dirty="0">
                <a:latin typeface="Gabriola"/>
                <a:cs typeface="Gabriola"/>
              </a:rPr>
              <a:t>filaments serve a more  static supporting</a:t>
            </a:r>
            <a:r>
              <a:rPr sz="4000" spc="10" dirty="0">
                <a:latin typeface="Gabriola"/>
                <a:cs typeface="Gabriola"/>
              </a:rPr>
              <a:t> </a:t>
            </a:r>
            <a:r>
              <a:rPr sz="4000" spc="-10" dirty="0">
                <a:latin typeface="Gabriola"/>
                <a:cs typeface="Gabriola"/>
              </a:rPr>
              <a:t>function.</a:t>
            </a:r>
            <a:endParaRPr sz="40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219200" y="990600"/>
            <a:ext cx="7588884" cy="5634556"/>
          </a:xfrm>
          <a:prstGeom prst="rect">
            <a:avLst/>
          </a:prstGeom>
        </p:spPr>
        <p:txBody>
          <a:bodyPr vert="horz" wrap="square" lIns="0" tIns="166370" rIns="0" bIns="0" rtlCol="0">
            <a:spAutoFit/>
          </a:bodyPr>
          <a:lstStyle/>
          <a:p>
            <a:pPr marL="55244" marR="5080" indent="1270">
              <a:lnSpc>
                <a:spcPct val="76400"/>
              </a:lnSpc>
              <a:spcBef>
                <a:spcPts val="1310"/>
              </a:spcBef>
            </a:pPr>
            <a:r>
              <a:rPr sz="2700" dirty="0">
                <a:latin typeface="Gabriola"/>
                <a:cs typeface="Gabriola"/>
              </a:rPr>
              <a:t>When cells </a:t>
            </a:r>
            <a:r>
              <a:rPr lang="en-US" sz="2700" dirty="0">
                <a:latin typeface="Gabriola"/>
                <a:cs typeface="Gabriola"/>
              </a:rPr>
              <a:t>are attached to one</a:t>
            </a:r>
            <a:r>
              <a:rPr lang="en-IN" sz="2700" spc="10" dirty="0">
                <a:latin typeface="Gabriola"/>
                <a:cs typeface="Gabriola"/>
              </a:rPr>
              <a:t> </a:t>
            </a:r>
            <a:r>
              <a:rPr sz="2700" dirty="0">
                <a:latin typeface="Gabriola"/>
                <a:cs typeface="Gabriola"/>
              </a:rPr>
              <a:t>another, and sometimes </a:t>
            </a:r>
            <a:r>
              <a:rPr sz="2700" spc="-5" dirty="0">
                <a:latin typeface="Gabriola"/>
                <a:cs typeface="Gabriola"/>
              </a:rPr>
              <a:t>with </a:t>
            </a:r>
            <a:r>
              <a:rPr sz="2700" dirty="0">
                <a:latin typeface="Gabriola"/>
                <a:cs typeface="Gabriola"/>
              </a:rPr>
              <a:t>the  </a:t>
            </a:r>
            <a:r>
              <a:rPr sz="2700" spc="-5" dirty="0">
                <a:latin typeface="Gabriola"/>
                <a:cs typeface="Gabriola"/>
              </a:rPr>
              <a:t>extracellular </a:t>
            </a:r>
            <a:r>
              <a:rPr sz="2700" dirty="0">
                <a:latin typeface="Gabriola"/>
                <a:cs typeface="Gabriola"/>
              </a:rPr>
              <a:t>matrix, </a:t>
            </a:r>
            <a:r>
              <a:rPr sz="2700" spc="-5" dirty="0">
                <a:latin typeface="Gabriola"/>
                <a:cs typeface="Gabriola"/>
              </a:rPr>
              <a:t>specialized junctions </a:t>
            </a:r>
            <a:r>
              <a:rPr sz="2700" spc="-10" dirty="0">
                <a:latin typeface="Gabriola"/>
                <a:cs typeface="Gabriola"/>
              </a:rPr>
              <a:t>form </a:t>
            </a:r>
            <a:r>
              <a:rPr sz="2700" dirty="0">
                <a:latin typeface="Gabriola"/>
                <a:cs typeface="Gabriola"/>
              </a:rPr>
              <a:t>at </a:t>
            </a:r>
            <a:r>
              <a:rPr sz="2700" spc="-5" dirty="0">
                <a:latin typeface="Gabriola"/>
                <a:cs typeface="Gabriola"/>
              </a:rPr>
              <a:t>specific </a:t>
            </a:r>
            <a:r>
              <a:rPr sz="2700" dirty="0">
                <a:latin typeface="Gabriola"/>
                <a:cs typeface="Gabriola"/>
              </a:rPr>
              <a:t>sites </a:t>
            </a:r>
            <a:r>
              <a:rPr sz="2700" spc="-5" dirty="0">
                <a:latin typeface="Gabriola"/>
                <a:cs typeface="Gabriola"/>
              </a:rPr>
              <a:t>on the  </a:t>
            </a:r>
            <a:r>
              <a:rPr sz="2700" dirty="0">
                <a:latin typeface="Gabriola"/>
                <a:cs typeface="Gabriola"/>
              </a:rPr>
              <a:t>long </a:t>
            </a:r>
            <a:r>
              <a:rPr sz="2700" spc="-5" dirty="0">
                <a:latin typeface="Gabriola"/>
                <a:cs typeface="Gabriola"/>
              </a:rPr>
              <a:t>term contacting </a:t>
            </a:r>
            <a:r>
              <a:rPr sz="2700" dirty="0">
                <a:latin typeface="Gabriola"/>
                <a:cs typeface="Gabriola"/>
              </a:rPr>
              <a:t>cell</a:t>
            </a:r>
            <a:r>
              <a:rPr sz="2700" spc="5" dirty="0">
                <a:latin typeface="Gabriola"/>
                <a:cs typeface="Gabriola"/>
              </a:rPr>
              <a:t> </a:t>
            </a:r>
            <a:r>
              <a:rPr sz="2700" spc="-5" dirty="0">
                <a:latin typeface="Gabriola"/>
                <a:cs typeface="Gabriola"/>
              </a:rPr>
              <a:t>membranes.</a:t>
            </a:r>
            <a:endParaRPr sz="2700" dirty="0">
              <a:latin typeface="Gabriola"/>
              <a:cs typeface="Gabriol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00" dirty="0">
              <a:latin typeface="Times New Roman"/>
              <a:cs typeface="Times New Roman"/>
            </a:endParaRPr>
          </a:p>
          <a:p>
            <a:pPr marL="12700">
              <a:lnSpc>
                <a:spcPts val="3215"/>
              </a:lnSpc>
            </a:pPr>
            <a:r>
              <a:rPr sz="2700" spc="-5" dirty="0">
                <a:latin typeface="Gabriola"/>
                <a:cs typeface="Gabriola"/>
              </a:rPr>
              <a:t>These specialized junctions are classified </a:t>
            </a:r>
            <a:r>
              <a:rPr sz="2700" dirty="0">
                <a:latin typeface="Gabriola"/>
                <a:cs typeface="Gabriola"/>
              </a:rPr>
              <a:t>as</a:t>
            </a:r>
            <a:r>
              <a:rPr sz="2700" spc="135" dirty="0">
                <a:latin typeface="Gabriola"/>
                <a:cs typeface="Gabriola"/>
              </a:rPr>
              <a:t> </a:t>
            </a:r>
            <a:r>
              <a:rPr sz="2700" spc="-5" dirty="0">
                <a:latin typeface="Gabriola"/>
                <a:cs typeface="Gabriola"/>
              </a:rPr>
              <a:t>follows:</a:t>
            </a:r>
            <a:endParaRPr sz="2700" dirty="0">
              <a:latin typeface="Gabriola"/>
              <a:cs typeface="Gabriola"/>
            </a:endParaRPr>
          </a:p>
          <a:p>
            <a:pPr marL="492125" indent="-248920">
              <a:lnSpc>
                <a:spcPts val="3190"/>
              </a:lnSpc>
              <a:buAutoNum type="arabicPeriod"/>
              <a:tabLst>
                <a:tab pos="492759" algn="l"/>
              </a:tabLst>
            </a:pPr>
            <a:r>
              <a:rPr sz="2700" b="1" spc="5" dirty="0">
                <a:latin typeface="Gabriola"/>
                <a:cs typeface="Gabriola"/>
              </a:rPr>
              <a:t>Tight </a:t>
            </a:r>
            <a:r>
              <a:rPr sz="2700" b="1" dirty="0">
                <a:latin typeface="Gabriola"/>
                <a:cs typeface="Gabriola"/>
              </a:rPr>
              <a:t>junctions (zonula</a:t>
            </a:r>
            <a:r>
              <a:rPr sz="2700" b="1" spc="-160" dirty="0">
                <a:latin typeface="Gabriola"/>
                <a:cs typeface="Gabriola"/>
              </a:rPr>
              <a:t> </a:t>
            </a:r>
            <a:r>
              <a:rPr sz="2700" b="1" dirty="0">
                <a:latin typeface="Gabriola"/>
                <a:cs typeface="Gabriola"/>
              </a:rPr>
              <a:t>occludens)</a:t>
            </a:r>
            <a:endParaRPr sz="2700" dirty="0">
              <a:latin typeface="Gabriola"/>
              <a:cs typeface="Gabriola"/>
            </a:endParaRPr>
          </a:p>
          <a:p>
            <a:pPr marL="526415" indent="-283210">
              <a:lnSpc>
                <a:spcPts val="3190"/>
              </a:lnSpc>
              <a:buAutoNum type="arabicPeriod"/>
              <a:tabLst>
                <a:tab pos="527050" algn="l"/>
              </a:tabLst>
            </a:pPr>
            <a:r>
              <a:rPr sz="2700" b="1" dirty="0">
                <a:latin typeface="Gabriola"/>
                <a:cs typeface="Gabriola"/>
              </a:rPr>
              <a:t>Adhesive</a:t>
            </a:r>
            <a:r>
              <a:rPr sz="2700" b="1" spc="-85" dirty="0">
                <a:latin typeface="Gabriola"/>
                <a:cs typeface="Gabriola"/>
              </a:rPr>
              <a:t> </a:t>
            </a:r>
            <a:r>
              <a:rPr sz="2700" b="1" dirty="0">
                <a:latin typeface="Gabriola"/>
                <a:cs typeface="Gabriola"/>
              </a:rPr>
              <a:t>junctions</a:t>
            </a:r>
            <a:endParaRPr sz="2700" dirty="0">
              <a:latin typeface="Gabriola"/>
              <a:cs typeface="Gabriola"/>
            </a:endParaRPr>
          </a:p>
          <a:p>
            <a:pPr marL="946785" lvl="1" indent="-234315">
              <a:lnSpc>
                <a:spcPts val="3195"/>
              </a:lnSpc>
              <a:buAutoNum type="alphaLcPeriod"/>
              <a:tabLst>
                <a:tab pos="947419" algn="l"/>
              </a:tabLst>
            </a:pPr>
            <a:r>
              <a:rPr sz="2700" b="1" spc="-5" dirty="0">
                <a:latin typeface="Gabriola"/>
                <a:cs typeface="Gabriola"/>
              </a:rPr>
              <a:t>Cell-to-cell</a:t>
            </a:r>
            <a:endParaRPr sz="2700" dirty="0">
              <a:latin typeface="Gabriola"/>
              <a:cs typeface="Gabriola"/>
            </a:endParaRPr>
          </a:p>
          <a:p>
            <a:pPr marL="1301750" lvl="2" indent="-180340">
              <a:lnSpc>
                <a:spcPts val="3195"/>
              </a:lnSpc>
              <a:buAutoNum type="romanLcPeriod"/>
              <a:tabLst>
                <a:tab pos="1302385" algn="l"/>
              </a:tabLst>
            </a:pPr>
            <a:r>
              <a:rPr sz="2700" b="1" spc="5" dirty="0">
                <a:latin typeface="Gabriola"/>
                <a:cs typeface="Gabriola"/>
              </a:rPr>
              <a:t>Zonula</a:t>
            </a:r>
            <a:r>
              <a:rPr sz="2700" b="1" spc="-55" dirty="0">
                <a:latin typeface="Gabriola"/>
                <a:cs typeface="Gabriola"/>
              </a:rPr>
              <a:t> </a:t>
            </a:r>
            <a:r>
              <a:rPr sz="2700" b="1" dirty="0">
                <a:latin typeface="Gabriola"/>
                <a:cs typeface="Gabriola"/>
              </a:rPr>
              <a:t>adherens</a:t>
            </a:r>
            <a:endParaRPr sz="2700" dirty="0">
              <a:latin typeface="Gabriola"/>
              <a:cs typeface="Gabriola"/>
            </a:endParaRPr>
          </a:p>
          <a:p>
            <a:pPr marL="1367155" lvl="2" indent="-245745">
              <a:lnSpc>
                <a:spcPts val="3190"/>
              </a:lnSpc>
              <a:buAutoNum type="romanLcPeriod"/>
              <a:tabLst>
                <a:tab pos="1367790" algn="l"/>
              </a:tabLst>
            </a:pPr>
            <a:r>
              <a:rPr sz="2700" b="1" spc="5" dirty="0">
                <a:latin typeface="Gabriola"/>
                <a:cs typeface="Gabriola"/>
              </a:rPr>
              <a:t>Macula </a:t>
            </a:r>
            <a:r>
              <a:rPr sz="2700" b="1" dirty="0">
                <a:latin typeface="Gabriola"/>
                <a:cs typeface="Gabriola"/>
              </a:rPr>
              <a:t>adherens</a:t>
            </a:r>
            <a:r>
              <a:rPr sz="2700" b="1" spc="-125" dirty="0">
                <a:latin typeface="Gabriola"/>
                <a:cs typeface="Gabriola"/>
              </a:rPr>
              <a:t> </a:t>
            </a:r>
            <a:r>
              <a:rPr sz="2700" b="1" spc="-5" dirty="0">
                <a:latin typeface="Gabriola"/>
                <a:cs typeface="Gabriola"/>
              </a:rPr>
              <a:t>(desmosome)</a:t>
            </a:r>
            <a:endParaRPr sz="2700" dirty="0">
              <a:latin typeface="Gabriola"/>
              <a:cs typeface="Gabriola"/>
            </a:endParaRPr>
          </a:p>
          <a:p>
            <a:pPr marL="1019810" lvl="1" indent="-250825">
              <a:lnSpc>
                <a:spcPts val="3190"/>
              </a:lnSpc>
              <a:buAutoNum type="alphaLcPeriod"/>
              <a:tabLst>
                <a:tab pos="1020444" algn="l"/>
              </a:tabLst>
            </a:pPr>
            <a:r>
              <a:rPr sz="2700" b="1" spc="-5" dirty="0">
                <a:latin typeface="Gabriola"/>
                <a:cs typeface="Gabriola"/>
              </a:rPr>
              <a:t>Cell-to-matrix</a:t>
            </a:r>
            <a:endParaRPr sz="2700" dirty="0">
              <a:latin typeface="Gabriola"/>
              <a:cs typeface="Gabriola"/>
            </a:endParaRPr>
          </a:p>
          <a:p>
            <a:pPr marL="1301750" lvl="2" indent="-180340">
              <a:lnSpc>
                <a:spcPts val="3195"/>
              </a:lnSpc>
              <a:buAutoNum type="romanLcPeriod"/>
              <a:tabLst>
                <a:tab pos="1302385" algn="l"/>
              </a:tabLst>
            </a:pPr>
            <a:r>
              <a:rPr sz="2700" b="1" spc="5" dirty="0">
                <a:latin typeface="Gabriola"/>
                <a:cs typeface="Gabriola"/>
              </a:rPr>
              <a:t>Focal</a:t>
            </a:r>
            <a:r>
              <a:rPr sz="2700" b="1" spc="-45" dirty="0">
                <a:latin typeface="Gabriola"/>
                <a:cs typeface="Gabriola"/>
              </a:rPr>
              <a:t> </a:t>
            </a:r>
            <a:r>
              <a:rPr sz="2700" b="1" dirty="0">
                <a:latin typeface="Gabriola"/>
                <a:cs typeface="Gabriola"/>
              </a:rPr>
              <a:t>adhesions</a:t>
            </a:r>
            <a:endParaRPr sz="2700" dirty="0">
              <a:latin typeface="Gabriola"/>
              <a:cs typeface="Gabriola"/>
            </a:endParaRPr>
          </a:p>
          <a:p>
            <a:pPr marL="1367155" lvl="2" indent="-245745">
              <a:lnSpc>
                <a:spcPts val="3195"/>
              </a:lnSpc>
              <a:buAutoNum type="romanLcPeriod"/>
              <a:tabLst>
                <a:tab pos="1367790" algn="l"/>
              </a:tabLst>
            </a:pPr>
            <a:r>
              <a:rPr sz="2700" b="1" spc="-5" dirty="0">
                <a:latin typeface="Gabriola"/>
                <a:cs typeface="Gabriola"/>
              </a:rPr>
              <a:t>Hemidesmosomes</a:t>
            </a:r>
            <a:endParaRPr sz="2700" dirty="0">
              <a:latin typeface="Gabriola"/>
              <a:cs typeface="Gabriola"/>
            </a:endParaRPr>
          </a:p>
          <a:p>
            <a:pPr marL="526415" indent="-283210">
              <a:lnSpc>
                <a:spcPts val="3215"/>
              </a:lnSpc>
              <a:buAutoNum type="arabicPeriod"/>
              <a:tabLst>
                <a:tab pos="527050" algn="l"/>
              </a:tabLst>
            </a:pPr>
            <a:r>
              <a:rPr sz="2700" b="1" dirty="0">
                <a:latin typeface="Gabriola"/>
                <a:cs typeface="Gabriola"/>
              </a:rPr>
              <a:t>Communicating </a:t>
            </a:r>
            <a:r>
              <a:rPr sz="2700" b="1" spc="5" dirty="0">
                <a:latin typeface="Gabriola"/>
                <a:cs typeface="Gabriola"/>
              </a:rPr>
              <a:t>(gap)</a:t>
            </a:r>
            <a:r>
              <a:rPr sz="2700" b="1" spc="-100" dirty="0">
                <a:latin typeface="Gabriola"/>
                <a:cs typeface="Gabriola"/>
              </a:rPr>
              <a:t> </a:t>
            </a:r>
            <a:r>
              <a:rPr sz="2700" b="1" spc="5" dirty="0">
                <a:latin typeface="Gabriola"/>
                <a:cs typeface="Gabriola"/>
              </a:rPr>
              <a:t>junctions</a:t>
            </a:r>
            <a:endParaRPr sz="2700" dirty="0">
              <a:latin typeface="Gabriola"/>
              <a:cs typeface="Gabriol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74E5FD-725B-48AB-B7D0-34B64147AFBB}"/>
              </a:ext>
            </a:extLst>
          </p:cNvPr>
          <p:cNvSpPr txBox="1"/>
          <p:nvPr/>
        </p:nvSpPr>
        <p:spPr>
          <a:xfrm>
            <a:off x="2667000" y="228600"/>
            <a:ext cx="457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solidFill>
                  <a:srgbClr val="FF0000"/>
                </a:solidFill>
              </a:rPr>
              <a:t>Cell Junctions</a:t>
            </a:r>
            <a:endParaRPr lang="en-IN" sz="44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811" y="338327"/>
            <a:ext cx="3732276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490854"/>
            <a:ext cx="302831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b="0" spc="-5" dirty="0">
                <a:latin typeface="Arial"/>
                <a:cs typeface="Arial"/>
              </a:rPr>
              <a:t>CONTE</a:t>
            </a:r>
            <a:r>
              <a:rPr sz="4300" b="0" spc="5" dirty="0">
                <a:latin typeface="Arial"/>
                <a:cs typeface="Arial"/>
              </a:rPr>
              <a:t>N</a:t>
            </a:r>
            <a:r>
              <a:rPr sz="4300" b="0" spc="-5" dirty="0">
                <a:latin typeface="Arial"/>
                <a:cs typeface="Arial"/>
              </a:rPr>
              <a:t>TS</a:t>
            </a:r>
            <a:endParaRPr sz="4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2889" y="1394434"/>
            <a:ext cx="5257800" cy="340995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70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  <a:tab pos="1336040" algn="l"/>
              </a:tabLst>
            </a:pPr>
            <a:r>
              <a:rPr sz="3200" b="1" dirty="0">
                <a:latin typeface="Gabriola"/>
                <a:cs typeface="Gabriola"/>
              </a:rPr>
              <a:t>History	</a:t>
            </a:r>
            <a:r>
              <a:rPr sz="3200" b="1" spc="30" dirty="0">
                <a:latin typeface="Gabriola"/>
                <a:cs typeface="Gabriola"/>
              </a:rPr>
              <a:t>&amp; </a:t>
            </a:r>
            <a:r>
              <a:rPr sz="3200" b="1" dirty="0">
                <a:latin typeface="Gabriola"/>
                <a:cs typeface="Gabriola"/>
              </a:rPr>
              <a:t>Introduction </a:t>
            </a:r>
            <a:r>
              <a:rPr sz="3200" b="1" spc="15" dirty="0">
                <a:latin typeface="Gabriola"/>
                <a:cs typeface="Gabriola"/>
              </a:rPr>
              <a:t>of</a:t>
            </a:r>
            <a:r>
              <a:rPr sz="3200" b="1" spc="-220" dirty="0">
                <a:latin typeface="Gabriola"/>
                <a:cs typeface="Gabriola"/>
              </a:rPr>
              <a:t> </a:t>
            </a:r>
            <a:r>
              <a:rPr sz="3200" b="1" dirty="0">
                <a:latin typeface="Gabriola"/>
                <a:cs typeface="Gabriola"/>
              </a:rPr>
              <a:t>Cytoskeleton.</a:t>
            </a:r>
            <a:endParaRPr sz="3200">
              <a:latin typeface="Gabriola"/>
              <a:cs typeface="Gabriola"/>
            </a:endParaRPr>
          </a:p>
          <a:p>
            <a:pPr marL="295910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b="1" dirty="0">
                <a:latin typeface="Gabriola"/>
                <a:cs typeface="Gabriola"/>
              </a:rPr>
              <a:t>Structural elements </a:t>
            </a:r>
            <a:r>
              <a:rPr sz="3200" b="1" spc="15" dirty="0">
                <a:latin typeface="Gabriola"/>
                <a:cs typeface="Gabriola"/>
              </a:rPr>
              <a:t>of</a:t>
            </a:r>
            <a:r>
              <a:rPr sz="3200" b="1" spc="-185" dirty="0">
                <a:latin typeface="Gabriola"/>
                <a:cs typeface="Gabriola"/>
              </a:rPr>
              <a:t> </a:t>
            </a:r>
            <a:r>
              <a:rPr sz="3200" b="1" dirty="0">
                <a:latin typeface="Gabriola"/>
                <a:cs typeface="Gabriola"/>
              </a:rPr>
              <a:t>Cytoskeleton.</a:t>
            </a:r>
            <a:endParaRPr sz="3200">
              <a:latin typeface="Gabriola"/>
              <a:cs typeface="Gabriola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b="1" spc="5" dirty="0">
                <a:latin typeface="Gabriola"/>
                <a:cs typeface="Gabriola"/>
              </a:rPr>
              <a:t>Types </a:t>
            </a:r>
            <a:r>
              <a:rPr sz="3200" b="1" spc="15" dirty="0">
                <a:latin typeface="Gabriola"/>
                <a:cs typeface="Gabriola"/>
              </a:rPr>
              <a:t>of </a:t>
            </a:r>
            <a:r>
              <a:rPr sz="3200" b="1" spc="10" dirty="0">
                <a:latin typeface="Gabriola"/>
                <a:cs typeface="Gabriola"/>
              </a:rPr>
              <a:t>cell </a:t>
            </a:r>
            <a:r>
              <a:rPr sz="3200" b="1" spc="5" dirty="0">
                <a:latin typeface="Gabriola"/>
                <a:cs typeface="Gabriola"/>
              </a:rPr>
              <a:t>junctions </a:t>
            </a:r>
            <a:r>
              <a:rPr sz="3200" b="1" spc="30" dirty="0">
                <a:latin typeface="Gabriola"/>
                <a:cs typeface="Gabriola"/>
              </a:rPr>
              <a:t>&amp; </a:t>
            </a:r>
            <a:r>
              <a:rPr sz="3200" b="1" spc="10" dirty="0">
                <a:latin typeface="Gabriola"/>
                <a:cs typeface="Gabriola"/>
              </a:rPr>
              <a:t>its</a:t>
            </a:r>
            <a:r>
              <a:rPr sz="3200" b="1" spc="-380" dirty="0">
                <a:latin typeface="Gabriola"/>
                <a:cs typeface="Gabriola"/>
              </a:rPr>
              <a:t> </a:t>
            </a:r>
            <a:r>
              <a:rPr sz="3200" b="1" dirty="0">
                <a:latin typeface="Gabriola"/>
                <a:cs typeface="Gabriola"/>
              </a:rPr>
              <a:t>components.</a:t>
            </a:r>
            <a:endParaRPr sz="3200">
              <a:latin typeface="Gabriola"/>
              <a:cs typeface="Gabriola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b="1" dirty="0">
                <a:latin typeface="Gabriola"/>
                <a:cs typeface="Gabriola"/>
              </a:rPr>
              <a:t>Epithelial </a:t>
            </a:r>
            <a:r>
              <a:rPr sz="3200" b="1" spc="30" dirty="0">
                <a:latin typeface="Gabriola"/>
                <a:cs typeface="Gabriola"/>
              </a:rPr>
              <a:t>– </a:t>
            </a:r>
            <a:r>
              <a:rPr sz="3200" b="1" dirty="0">
                <a:latin typeface="Gabriola"/>
                <a:cs typeface="Gabriola"/>
              </a:rPr>
              <a:t>connective </a:t>
            </a:r>
            <a:r>
              <a:rPr sz="3200" b="1" spc="5" dirty="0">
                <a:latin typeface="Gabriola"/>
                <a:cs typeface="Gabriola"/>
              </a:rPr>
              <a:t>tissue</a:t>
            </a:r>
            <a:r>
              <a:rPr sz="3200" b="1" spc="-229" dirty="0">
                <a:latin typeface="Gabriola"/>
                <a:cs typeface="Gabriola"/>
              </a:rPr>
              <a:t> </a:t>
            </a:r>
            <a:r>
              <a:rPr sz="3200" b="1" dirty="0">
                <a:latin typeface="Gabriola"/>
                <a:cs typeface="Gabriola"/>
              </a:rPr>
              <a:t>interface.</a:t>
            </a:r>
            <a:endParaRPr sz="3200">
              <a:latin typeface="Gabriola"/>
              <a:cs typeface="Gabriola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b="1" spc="5" dirty="0">
                <a:latin typeface="Gabriola"/>
                <a:cs typeface="Gabriola"/>
              </a:rPr>
              <a:t>Clinical</a:t>
            </a:r>
            <a:r>
              <a:rPr sz="3200" b="1" spc="-60" dirty="0">
                <a:latin typeface="Gabriola"/>
                <a:cs typeface="Gabriola"/>
              </a:rPr>
              <a:t> </a:t>
            </a:r>
            <a:r>
              <a:rPr sz="3200" b="1" dirty="0">
                <a:latin typeface="Gabriola"/>
                <a:cs typeface="Gabriola"/>
              </a:rPr>
              <a:t>considerations.</a:t>
            </a:r>
            <a:endParaRPr sz="3200">
              <a:latin typeface="Gabriola"/>
              <a:cs typeface="Gabriola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b="1" dirty="0">
                <a:latin typeface="Gabriola"/>
                <a:cs typeface="Gabriola"/>
              </a:rPr>
              <a:t>References.</a:t>
            </a:r>
            <a:endParaRPr sz="32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4816" y="0"/>
            <a:ext cx="5049012" cy="908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94816" y="391668"/>
            <a:ext cx="2621280" cy="11109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14602" y="0"/>
            <a:ext cx="4274185" cy="1214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900" b="0" spc="-5" dirty="0">
                <a:latin typeface="Arial"/>
                <a:cs typeface="Arial"/>
              </a:rPr>
              <a:t>Components </a:t>
            </a:r>
            <a:r>
              <a:rPr sz="3900" b="0" dirty="0">
                <a:latin typeface="Arial"/>
                <a:cs typeface="Arial"/>
              </a:rPr>
              <a:t>of </a:t>
            </a:r>
            <a:r>
              <a:rPr sz="3900" b="0" spc="-5" dirty="0">
                <a:latin typeface="Arial"/>
                <a:cs typeface="Arial"/>
              </a:rPr>
              <a:t>cell  </a:t>
            </a:r>
            <a:r>
              <a:rPr sz="3900" b="0" dirty="0">
                <a:latin typeface="Arial"/>
                <a:cs typeface="Arial"/>
              </a:rPr>
              <a:t>junctions</a:t>
            </a:r>
            <a:endParaRPr sz="39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860806"/>
            <a:ext cx="7106284" cy="54585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372870" indent="54610">
              <a:lnSpc>
                <a:spcPct val="100000"/>
              </a:lnSpc>
              <a:spcBef>
                <a:spcPts val="105"/>
              </a:spcBef>
            </a:pPr>
            <a:endParaRPr lang="en-US" sz="3200" spc="-5" dirty="0">
              <a:latin typeface="Gabriola"/>
              <a:cs typeface="Gabriola"/>
            </a:endParaRPr>
          </a:p>
          <a:p>
            <a:pPr marL="12700" marR="1372870" indent="5461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Gabriola"/>
                <a:cs typeface="Gabriola"/>
              </a:rPr>
              <a:t>On the </a:t>
            </a:r>
            <a:r>
              <a:rPr sz="3200" dirty="0">
                <a:latin typeface="Gabriola"/>
                <a:cs typeface="Gabriola"/>
              </a:rPr>
              <a:t>molecular level, </a:t>
            </a:r>
            <a:r>
              <a:rPr sz="3200" spc="-5" dirty="0">
                <a:latin typeface="Gabriola"/>
                <a:cs typeface="Gabriola"/>
              </a:rPr>
              <a:t>intercellular junctions  </a:t>
            </a:r>
            <a:r>
              <a:rPr sz="3200" dirty="0">
                <a:latin typeface="Gabriola"/>
                <a:cs typeface="Gabriola"/>
              </a:rPr>
              <a:t>consist </a:t>
            </a:r>
            <a:r>
              <a:rPr sz="3200" spc="-5" dirty="0">
                <a:latin typeface="Gabriola"/>
                <a:cs typeface="Gabriola"/>
              </a:rPr>
              <a:t>of three</a:t>
            </a:r>
            <a:r>
              <a:rPr sz="3200" spc="-2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components: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350" dirty="0">
              <a:latin typeface="Times New Roman"/>
              <a:cs typeface="Times New Roman"/>
            </a:endParaRPr>
          </a:p>
          <a:p>
            <a:pPr marL="376555" indent="-29908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76555" algn="l"/>
                <a:tab pos="377190" algn="l"/>
              </a:tabLst>
            </a:pPr>
            <a:r>
              <a:rPr sz="3200" b="1" dirty="0">
                <a:latin typeface="Gabriola"/>
                <a:cs typeface="Gabriola"/>
              </a:rPr>
              <a:t>Transmembrane adhesive</a:t>
            </a:r>
            <a:r>
              <a:rPr sz="3200" b="1" spc="-114" dirty="0">
                <a:latin typeface="Gabriola"/>
                <a:cs typeface="Gabriola"/>
              </a:rPr>
              <a:t> </a:t>
            </a:r>
            <a:r>
              <a:rPr sz="3200" b="1" dirty="0">
                <a:latin typeface="Gabriola"/>
                <a:cs typeface="Gabriola"/>
              </a:rPr>
              <a:t>protein</a:t>
            </a:r>
            <a:endParaRPr sz="3200" dirty="0">
              <a:latin typeface="Gabriola"/>
              <a:cs typeface="Gabriola"/>
            </a:endParaRPr>
          </a:p>
          <a:p>
            <a:pPr marL="342900" indent="-26543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343535" algn="l"/>
                <a:tab pos="1995170" algn="l"/>
              </a:tabLst>
            </a:pPr>
            <a:r>
              <a:rPr sz="3200" b="1" dirty="0">
                <a:latin typeface="Gabriola"/>
                <a:cs typeface="Gabriola"/>
              </a:rPr>
              <a:t>Cytoplasmic	adapter protein,</a:t>
            </a:r>
            <a:r>
              <a:rPr sz="3200" b="1" spc="-105" dirty="0">
                <a:latin typeface="Gabriola"/>
                <a:cs typeface="Gabriola"/>
              </a:rPr>
              <a:t> </a:t>
            </a:r>
            <a:r>
              <a:rPr sz="3200" b="1" spc="15" dirty="0">
                <a:latin typeface="Gabriola"/>
                <a:cs typeface="Gabriola"/>
              </a:rPr>
              <a:t>and</a:t>
            </a:r>
            <a:endParaRPr sz="3200" dirty="0">
              <a:latin typeface="Gabriola"/>
              <a:cs typeface="Gabriola"/>
            </a:endParaRPr>
          </a:p>
          <a:p>
            <a:pPr marL="415925" indent="-33845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415925" algn="l"/>
                <a:tab pos="416559" algn="l"/>
                <a:tab pos="2032000" algn="l"/>
              </a:tabLst>
            </a:pPr>
            <a:r>
              <a:rPr sz="3200" b="1" dirty="0">
                <a:latin typeface="Gabriola"/>
                <a:cs typeface="Gabriola"/>
              </a:rPr>
              <a:t>Cytoskeletal	</a:t>
            </a:r>
            <a:r>
              <a:rPr sz="3200" b="1" spc="-5" dirty="0">
                <a:latin typeface="Gabriola"/>
                <a:cs typeface="Gabriola"/>
              </a:rPr>
              <a:t>filament.</a:t>
            </a:r>
            <a:endParaRPr sz="3200" dirty="0">
              <a:latin typeface="Gabriola"/>
              <a:cs typeface="Gabriol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350" dirty="0">
              <a:latin typeface="Times New Roman"/>
              <a:cs typeface="Times New Roman"/>
            </a:endParaRPr>
          </a:p>
          <a:p>
            <a:pPr marL="12700" marR="5080" indent="144145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latin typeface="Gabriola"/>
                <a:cs typeface="Gabriola"/>
              </a:rPr>
              <a:t>These </a:t>
            </a:r>
            <a:r>
              <a:rPr sz="3200" spc="-5" dirty="0">
                <a:latin typeface="Gabriola"/>
                <a:cs typeface="Gabriola"/>
              </a:rPr>
              <a:t>three </a:t>
            </a:r>
            <a:r>
              <a:rPr sz="3200" dirty="0">
                <a:latin typeface="Gabriola"/>
                <a:cs typeface="Gabriola"/>
              </a:rPr>
              <a:t>components differ </a:t>
            </a:r>
            <a:r>
              <a:rPr sz="3200" spc="-5" dirty="0">
                <a:latin typeface="Gabriola"/>
                <a:cs typeface="Gabriola"/>
              </a:rPr>
              <a:t>depending </a:t>
            </a:r>
            <a:r>
              <a:rPr sz="3200" dirty="0">
                <a:latin typeface="Gabriola"/>
                <a:cs typeface="Gabriola"/>
              </a:rPr>
              <a:t>on </a:t>
            </a:r>
            <a:r>
              <a:rPr sz="3200" spc="-5" dirty="0">
                <a:latin typeface="Gabriola"/>
                <a:cs typeface="Gabriola"/>
              </a:rPr>
              <a:t>the type of  </a:t>
            </a:r>
            <a:r>
              <a:rPr sz="3200" dirty="0">
                <a:latin typeface="Gabriola"/>
                <a:cs typeface="Gabriola"/>
              </a:rPr>
              <a:t>junction.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66772" y="0"/>
            <a:ext cx="4474464" cy="10835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Tight</a:t>
            </a:r>
            <a:r>
              <a:rPr spc="-65" dirty="0"/>
              <a:t> </a:t>
            </a:r>
            <a:r>
              <a:rPr spc="-5" dirty="0"/>
              <a:t>junctions: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46836" y="711454"/>
            <a:ext cx="7969884" cy="5177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95"/>
              </a:spcBef>
              <a:buClr>
                <a:srgbClr val="3891A7"/>
              </a:buClr>
              <a:buSzPct val="80357"/>
              <a:buFont typeface="Wingdings 2"/>
              <a:buChar char=""/>
              <a:tabLst>
                <a:tab pos="419734" algn="l"/>
                <a:tab pos="420370" algn="l"/>
              </a:tabLst>
            </a:pPr>
            <a:r>
              <a:rPr dirty="0"/>
              <a:t>	</a:t>
            </a:r>
            <a:r>
              <a:rPr sz="2800" spc="-5" dirty="0">
                <a:latin typeface="Gabriola"/>
                <a:cs typeface="Gabriola"/>
              </a:rPr>
              <a:t>In </a:t>
            </a:r>
            <a:r>
              <a:rPr sz="2800" spc="-10" dirty="0">
                <a:latin typeface="Gabriola"/>
                <a:cs typeface="Gabriola"/>
              </a:rPr>
              <a:t>occluding, </a:t>
            </a:r>
            <a:r>
              <a:rPr sz="2800" spc="-5" dirty="0">
                <a:latin typeface="Gabriola"/>
                <a:cs typeface="Gabriola"/>
              </a:rPr>
              <a:t>or </a:t>
            </a:r>
            <a:r>
              <a:rPr sz="2800" spc="-10" dirty="0">
                <a:latin typeface="Gabriola"/>
                <a:cs typeface="Gabriola"/>
              </a:rPr>
              <a:t>tight </a:t>
            </a:r>
            <a:r>
              <a:rPr sz="2800" spc="-5" dirty="0">
                <a:latin typeface="Gabriola"/>
                <a:cs typeface="Gabriola"/>
              </a:rPr>
              <a:t>junctions the </a:t>
            </a:r>
            <a:r>
              <a:rPr sz="2800" spc="-10" dirty="0">
                <a:latin typeface="Gabriola"/>
                <a:cs typeface="Gabriola"/>
              </a:rPr>
              <a:t>opposing </a:t>
            </a:r>
            <a:r>
              <a:rPr sz="2800" spc="-5" dirty="0">
                <a:latin typeface="Gabriola"/>
                <a:cs typeface="Gabriola"/>
              </a:rPr>
              <a:t>cell membranes are held  in close contact by the </a:t>
            </a:r>
            <a:r>
              <a:rPr sz="2800" spc="-10" dirty="0">
                <a:latin typeface="Gabriola"/>
                <a:cs typeface="Gabriola"/>
              </a:rPr>
              <a:t>presence </a:t>
            </a:r>
            <a:r>
              <a:rPr sz="2800" spc="-5" dirty="0">
                <a:latin typeface="Gabriola"/>
                <a:cs typeface="Gabriola"/>
              </a:rPr>
              <a:t>of transmembrane adhesive </a:t>
            </a:r>
            <a:r>
              <a:rPr sz="2800" spc="-10" dirty="0">
                <a:latin typeface="Gabriola"/>
                <a:cs typeface="Gabriola"/>
              </a:rPr>
              <a:t>proteins  </a:t>
            </a:r>
            <a:r>
              <a:rPr sz="2800" spc="-5" dirty="0">
                <a:latin typeface="Gabriola"/>
                <a:cs typeface="Gabriola"/>
              </a:rPr>
              <a:t>arranged in </a:t>
            </a:r>
            <a:r>
              <a:rPr sz="2800" spc="-10" dirty="0">
                <a:latin typeface="Gabriola"/>
                <a:cs typeface="Gabriola"/>
              </a:rPr>
              <a:t>anastomosing </a:t>
            </a:r>
            <a:r>
              <a:rPr sz="2800" spc="-5" dirty="0">
                <a:latin typeface="Gabriola"/>
                <a:cs typeface="Gabriola"/>
              </a:rPr>
              <a:t>strands that encircle the</a:t>
            </a:r>
            <a:r>
              <a:rPr sz="2800" spc="45" dirty="0">
                <a:latin typeface="Gabriola"/>
                <a:cs typeface="Gabriola"/>
              </a:rPr>
              <a:t> </a:t>
            </a:r>
            <a:r>
              <a:rPr sz="2800" spc="-5" dirty="0">
                <a:latin typeface="Gabriola"/>
                <a:cs typeface="Gabriola"/>
              </a:rPr>
              <a:t>cell.</a:t>
            </a:r>
            <a:endParaRPr sz="2800">
              <a:latin typeface="Gabriola"/>
              <a:cs typeface="Gabriol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891A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buClr>
                <a:srgbClr val="3891A7"/>
              </a:buClr>
              <a:buSzPct val="80357"/>
              <a:buFont typeface="Wingdings 2"/>
              <a:buChar char=""/>
              <a:tabLst>
                <a:tab pos="296545" algn="l"/>
              </a:tabLst>
            </a:pPr>
            <a:r>
              <a:rPr sz="2800" spc="-5" dirty="0">
                <a:latin typeface="Gabriola"/>
                <a:cs typeface="Gabriola"/>
              </a:rPr>
              <a:t>The </a:t>
            </a:r>
            <a:r>
              <a:rPr sz="2800" spc="-10" dirty="0">
                <a:latin typeface="Gabriola"/>
                <a:cs typeface="Gabriola"/>
              </a:rPr>
              <a:t>intercellular space essentially </a:t>
            </a:r>
            <a:r>
              <a:rPr sz="2800" spc="-5" dirty="0">
                <a:latin typeface="Gabriola"/>
                <a:cs typeface="Gabriola"/>
              </a:rPr>
              <a:t>is </a:t>
            </a:r>
            <a:r>
              <a:rPr sz="2800" spc="-10" dirty="0">
                <a:latin typeface="Gabriola"/>
                <a:cs typeface="Gabriola"/>
              </a:rPr>
              <a:t>obliterated at </a:t>
            </a:r>
            <a:r>
              <a:rPr sz="2800" spc="-5" dirty="0">
                <a:latin typeface="Gabriola"/>
                <a:cs typeface="Gabriola"/>
              </a:rPr>
              <a:t>the </a:t>
            </a:r>
            <a:r>
              <a:rPr sz="2800" spc="-10" dirty="0">
                <a:latin typeface="Gabriola"/>
                <a:cs typeface="Gabriola"/>
              </a:rPr>
              <a:t>tight</a:t>
            </a:r>
            <a:r>
              <a:rPr sz="2800" spc="125" dirty="0">
                <a:latin typeface="Gabriola"/>
                <a:cs typeface="Gabriola"/>
              </a:rPr>
              <a:t> </a:t>
            </a:r>
            <a:r>
              <a:rPr sz="2800" spc="-10" dirty="0">
                <a:latin typeface="Gabriola"/>
                <a:cs typeface="Gabriola"/>
              </a:rPr>
              <a:t>junction.</a:t>
            </a:r>
            <a:endParaRPr sz="2800">
              <a:latin typeface="Gabriola"/>
              <a:cs typeface="Gabriol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891A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95910" marR="370205" indent="-283845">
              <a:lnSpc>
                <a:spcPct val="100000"/>
              </a:lnSpc>
              <a:buClr>
                <a:srgbClr val="3891A7"/>
              </a:buClr>
              <a:buSzPct val="80357"/>
              <a:buFont typeface="Wingdings 2"/>
              <a:buChar char=""/>
              <a:tabLst>
                <a:tab pos="296545" algn="l"/>
              </a:tabLst>
            </a:pPr>
            <a:r>
              <a:rPr sz="2800" spc="-5" dirty="0">
                <a:latin typeface="Gabriola"/>
                <a:cs typeface="Gabriola"/>
              </a:rPr>
              <a:t>The transmembrane adhesive proteins of </a:t>
            </a:r>
            <a:r>
              <a:rPr sz="2800" spc="-10" dirty="0">
                <a:latin typeface="Gabriola"/>
                <a:cs typeface="Gabriola"/>
              </a:rPr>
              <a:t>tight </a:t>
            </a:r>
            <a:r>
              <a:rPr sz="2800" spc="-5" dirty="0">
                <a:latin typeface="Gabriola"/>
                <a:cs typeface="Gabriola"/>
              </a:rPr>
              <a:t>junctions - </a:t>
            </a:r>
            <a:r>
              <a:rPr sz="2800" b="1" dirty="0">
                <a:latin typeface="Gabriola"/>
                <a:cs typeface="Gabriola"/>
              </a:rPr>
              <a:t>Occludin  </a:t>
            </a:r>
            <a:r>
              <a:rPr sz="2800" spc="-5" dirty="0">
                <a:latin typeface="Gabriola"/>
                <a:cs typeface="Gabriola"/>
              </a:rPr>
              <a:t>(members of the claudin</a:t>
            </a:r>
            <a:r>
              <a:rPr sz="2800" dirty="0">
                <a:latin typeface="Gabriola"/>
                <a:cs typeface="Gabriola"/>
              </a:rPr>
              <a:t> </a:t>
            </a:r>
            <a:r>
              <a:rPr sz="2800" spc="-10" dirty="0">
                <a:latin typeface="Gabriola"/>
                <a:cs typeface="Gabriola"/>
              </a:rPr>
              <a:t>family)</a:t>
            </a:r>
            <a:endParaRPr sz="2800">
              <a:latin typeface="Gabriola"/>
              <a:cs typeface="Gabriola"/>
            </a:endParaRPr>
          </a:p>
          <a:p>
            <a:pPr marL="295910" marR="263525" indent="-36830">
              <a:lnSpc>
                <a:spcPct val="100000"/>
              </a:lnSpc>
              <a:spcBef>
                <a:spcPts val="600"/>
              </a:spcBef>
              <a:tabLst>
                <a:tab pos="2019935" algn="l"/>
              </a:tabLst>
            </a:pPr>
            <a:r>
              <a:rPr sz="2800" spc="-5" dirty="0">
                <a:latin typeface="Gabriola"/>
                <a:cs typeface="Gabriola"/>
              </a:rPr>
              <a:t>In</a:t>
            </a:r>
            <a:r>
              <a:rPr sz="2800" spc="5" dirty="0">
                <a:latin typeface="Gabriola"/>
                <a:cs typeface="Gabriola"/>
              </a:rPr>
              <a:t> </a:t>
            </a:r>
            <a:r>
              <a:rPr sz="2800" spc="-5" dirty="0">
                <a:latin typeface="Gabriola"/>
                <a:cs typeface="Gabriola"/>
              </a:rPr>
              <a:t>some</a:t>
            </a:r>
            <a:r>
              <a:rPr sz="2800" spc="20" dirty="0">
                <a:latin typeface="Gabriola"/>
                <a:cs typeface="Gabriola"/>
              </a:rPr>
              <a:t> </a:t>
            </a:r>
            <a:r>
              <a:rPr sz="2800" spc="-10" dirty="0">
                <a:latin typeface="Gabriola"/>
                <a:cs typeface="Gabriola"/>
              </a:rPr>
              <a:t>tissues	</a:t>
            </a:r>
            <a:r>
              <a:rPr sz="2800" b="1" dirty="0">
                <a:latin typeface="Gabriola"/>
                <a:cs typeface="Gabriola"/>
              </a:rPr>
              <a:t>Junctional </a:t>
            </a:r>
            <a:r>
              <a:rPr sz="2800" b="1" spc="5" dirty="0">
                <a:latin typeface="Gabriola"/>
                <a:cs typeface="Gabriola"/>
              </a:rPr>
              <a:t>adhesion molecule </a:t>
            </a:r>
            <a:r>
              <a:rPr sz="2800" spc="-10" dirty="0">
                <a:latin typeface="Gabriola"/>
                <a:cs typeface="Gabriola"/>
              </a:rPr>
              <a:t>interact </a:t>
            </a:r>
            <a:r>
              <a:rPr sz="2800" spc="-5" dirty="0">
                <a:latin typeface="Gabriola"/>
                <a:cs typeface="Gabriola"/>
              </a:rPr>
              <a:t>homotypically  </a:t>
            </a:r>
            <a:r>
              <a:rPr sz="2800" spc="-10" dirty="0">
                <a:latin typeface="Gabriola"/>
                <a:cs typeface="Gabriola"/>
              </a:rPr>
              <a:t>with </a:t>
            </a:r>
            <a:r>
              <a:rPr sz="2800" spc="-5" dirty="0">
                <a:latin typeface="Gabriola"/>
                <a:cs typeface="Gabriola"/>
              </a:rPr>
              <a:t>the same proteins </a:t>
            </a:r>
            <a:r>
              <a:rPr sz="2800" dirty="0">
                <a:latin typeface="Gabriola"/>
                <a:cs typeface="Gabriola"/>
              </a:rPr>
              <a:t>on </a:t>
            </a:r>
            <a:r>
              <a:rPr sz="2800" spc="-5" dirty="0">
                <a:latin typeface="Gabriola"/>
                <a:cs typeface="Gabriola"/>
              </a:rPr>
              <a:t>the adjacent</a:t>
            </a:r>
            <a:r>
              <a:rPr sz="2800" spc="20" dirty="0">
                <a:latin typeface="Gabriola"/>
                <a:cs typeface="Gabriola"/>
              </a:rPr>
              <a:t> </a:t>
            </a:r>
            <a:r>
              <a:rPr sz="2800" spc="-5" dirty="0">
                <a:latin typeface="Gabriola"/>
                <a:cs typeface="Gabriola"/>
              </a:rPr>
              <a:t>cell.</a:t>
            </a:r>
            <a:endParaRPr sz="2800">
              <a:latin typeface="Gabriola"/>
              <a:cs typeface="Gabriola"/>
            </a:endParaRPr>
          </a:p>
          <a:p>
            <a:pPr marL="321945">
              <a:lnSpc>
                <a:spcPct val="100000"/>
              </a:lnSpc>
              <a:spcBef>
                <a:spcPts val="605"/>
              </a:spcBef>
            </a:pPr>
            <a:r>
              <a:rPr sz="2800" spc="-10" dirty="0">
                <a:latin typeface="Gabriola"/>
                <a:cs typeface="Gabriola"/>
              </a:rPr>
              <a:t>Cytoplasmic proteins </a:t>
            </a:r>
            <a:r>
              <a:rPr sz="2800" spc="-5" dirty="0">
                <a:latin typeface="Gabriola"/>
                <a:cs typeface="Gabriola"/>
              </a:rPr>
              <a:t>of the </a:t>
            </a:r>
            <a:r>
              <a:rPr sz="2800" spc="-10" dirty="0">
                <a:latin typeface="Gabriola"/>
                <a:cs typeface="Gabriola"/>
              </a:rPr>
              <a:t>tight </a:t>
            </a:r>
            <a:r>
              <a:rPr sz="2800" spc="-5" dirty="0">
                <a:latin typeface="Gabriola"/>
                <a:cs typeface="Gabriola"/>
              </a:rPr>
              <a:t>junctions </a:t>
            </a:r>
            <a:r>
              <a:rPr sz="2800" spc="-10" dirty="0">
                <a:latin typeface="Gabriola"/>
                <a:cs typeface="Gabriola"/>
              </a:rPr>
              <a:t>bind </a:t>
            </a:r>
            <a:r>
              <a:rPr sz="2800" spc="-5" dirty="0">
                <a:latin typeface="Gabriola"/>
                <a:cs typeface="Gabriola"/>
              </a:rPr>
              <a:t>to </a:t>
            </a:r>
            <a:r>
              <a:rPr sz="2800" spc="-10" dirty="0">
                <a:latin typeface="Gabriola"/>
                <a:cs typeface="Gabriola"/>
              </a:rPr>
              <a:t>actin</a:t>
            </a:r>
            <a:r>
              <a:rPr sz="2800" spc="195" dirty="0">
                <a:latin typeface="Gabriola"/>
                <a:cs typeface="Gabriola"/>
              </a:rPr>
              <a:t> </a:t>
            </a:r>
            <a:r>
              <a:rPr sz="2800" spc="-10" dirty="0">
                <a:latin typeface="Gabriola"/>
                <a:cs typeface="Gabriola"/>
              </a:rPr>
              <a:t>filaments.</a:t>
            </a:r>
            <a:endParaRPr sz="28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97991" y="1688592"/>
            <a:ext cx="4450080" cy="33436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2000" y="1752600"/>
            <a:ext cx="4267200" cy="31607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2950" y="1733550"/>
            <a:ext cx="4305300" cy="3199130"/>
          </a:xfrm>
          <a:custGeom>
            <a:avLst/>
            <a:gdLst/>
            <a:ahLst/>
            <a:cxnLst/>
            <a:rect l="l" t="t" r="r" b="b"/>
            <a:pathLst>
              <a:path w="4305300" h="3199129">
                <a:moveTo>
                  <a:pt x="0" y="3198876"/>
                </a:moveTo>
                <a:lnTo>
                  <a:pt x="4305300" y="3198876"/>
                </a:lnTo>
                <a:lnTo>
                  <a:pt x="4305300" y="0"/>
                </a:lnTo>
                <a:lnTo>
                  <a:pt x="0" y="0"/>
                </a:lnTo>
                <a:lnTo>
                  <a:pt x="0" y="319887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74791" y="1612391"/>
            <a:ext cx="3459479" cy="36697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38800" y="1676400"/>
            <a:ext cx="3276600" cy="34869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19750" y="1657350"/>
            <a:ext cx="3314700" cy="3525520"/>
          </a:xfrm>
          <a:custGeom>
            <a:avLst/>
            <a:gdLst/>
            <a:ahLst/>
            <a:cxnLst/>
            <a:rect l="l" t="t" r="r" b="b"/>
            <a:pathLst>
              <a:path w="3314700" h="3525520">
                <a:moveTo>
                  <a:pt x="0" y="3525012"/>
                </a:moveTo>
                <a:lnTo>
                  <a:pt x="3314700" y="3525012"/>
                </a:lnTo>
                <a:lnTo>
                  <a:pt x="3314700" y="0"/>
                </a:lnTo>
                <a:lnTo>
                  <a:pt x="0" y="0"/>
                </a:lnTo>
                <a:lnTo>
                  <a:pt x="0" y="3525012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0636" y="556006"/>
            <a:ext cx="7961630" cy="5361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287655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Gabriola"/>
                <a:cs typeface="Gabriola"/>
              </a:rPr>
              <a:t>Several cytoplasmic </a:t>
            </a:r>
            <a:r>
              <a:rPr sz="3200" spc="-5" dirty="0">
                <a:latin typeface="Gabriola"/>
                <a:cs typeface="Gabriola"/>
              </a:rPr>
              <a:t>proteins </a:t>
            </a:r>
            <a:r>
              <a:rPr sz="3200" dirty="0">
                <a:latin typeface="Gabriola"/>
                <a:cs typeface="Gabriola"/>
              </a:rPr>
              <a:t>associate </a:t>
            </a:r>
            <a:r>
              <a:rPr sz="3200" spc="-5" dirty="0">
                <a:latin typeface="Gabriola"/>
                <a:cs typeface="Gabriola"/>
              </a:rPr>
              <a:t>with the </a:t>
            </a:r>
            <a:r>
              <a:rPr sz="3200" dirty="0">
                <a:latin typeface="Gabriola"/>
                <a:cs typeface="Gabriola"/>
              </a:rPr>
              <a:t>intracellular  </a:t>
            </a:r>
            <a:r>
              <a:rPr sz="3200" spc="-5" dirty="0">
                <a:latin typeface="Gabriola"/>
                <a:cs typeface="Gabriola"/>
              </a:rPr>
              <a:t>portions of the </a:t>
            </a:r>
            <a:r>
              <a:rPr sz="3200" dirty="0">
                <a:latin typeface="Gabriola"/>
                <a:cs typeface="Gabriola"/>
              </a:rPr>
              <a:t>transmembrane </a:t>
            </a:r>
            <a:r>
              <a:rPr sz="3200" spc="-5" dirty="0">
                <a:latin typeface="Gabriola"/>
                <a:cs typeface="Gabriola"/>
              </a:rPr>
              <a:t>proteins </a:t>
            </a:r>
            <a:r>
              <a:rPr sz="3200" dirty="0">
                <a:latin typeface="Gabriola"/>
                <a:cs typeface="Gabriola"/>
              </a:rPr>
              <a:t>&amp; </a:t>
            </a:r>
            <a:r>
              <a:rPr sz="3200" spc="-5" dirty="0">
                <a:latin typeface="Gabriola"/>
                <a:cs typeface="Gabriola"/>
              </a:rPr>
              <a:t>these</a:t>
            </a:r>
            <a:r>
              <a:rPr sz="3200" spc="-1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include:</a:t>
            </a:r>
            <a:endParaRPr sz="3200">
              <a:latin typeface="Gabriola"/>
              <a:cs typeface="Gabriola"/>
            </a:endParaRPr>
          </a:p>
          <a:p>
            <a:pPr marL="744855" indent="-161290">
              <a:lnSpc>
                <a:spcPct val="100000"/>
              </a:lnSpc>
              <a:spcBef>
                <a:spcPts val="595"/>
              </a:spcBef>
              <a:buSzPct val="96875"/>
              <a:buAutoNum type="arabicPeriod"/>
              <a:tabLst>
                <a:tab pos="745490" algn="l"/>
              </a:tabLst>
            </a:pPr>
            <a:r>
              <a:rPr sz="3200" dirty="0">
                <a:latin typeface="Gabriola"/>
                <a:cs typeface="Gabriola"/>
              </a:rPr>
              <a:t>cell </a:t>
            </a:r>
            <a:r>
              <a:rPr sz="3200" spc="-5" dirty="0">
                <a:latin typeface="Gabriola"/>
                <a:cs typeface="Gabriola"/>
              </a:rPr>
              <a:t>polarity </a:t>
            </a:r>
            <a:r>
              <a:rPr sz="3200" dirty="0">
                <a:latin typeface="Gabriola"/>
                <a:cs typeface="Gabriola"/>
              </a:rPr>
              <a:t>related </a:t>
            </a:r>
            <a:r>
              <a:rPr sz="3200" spc="-5" dirty="0">
                <a:latin typeface="Gabriola"/>
                <a:cs typeface="Gabriola"/>
              </a:rPr>
              <a:t>proteins,</a:t>
            </a:r>
            <a:endParaRPr sz="3200">
              <a:latin typeface="Gabriola"/>
              <a:cs typeface="Gabriola"/>
            </a:endParaRPr>
          </a:p>
          <a:p>
            <a:pPr marL="584200" marR="2719070">
              <a:lnSpc>
                <a:spcPct val="115599"/>
              </a:lnSpc>
              <a:spcBef>
                <a:spcPts val="5"/>
              </a:spcBef>
              <a:buSzPct val="96875"/>
              <a:buAutoNum type="arabicPeriod"/>
              <a:tabLst>
                <a:tab pos="785495" algn="l"/>
              </a:tabLst>
            </a:pPr>
            <a:r>
              <a:rPr sz="3200" dirty="0">
                <a:latin typeface="Gabriola"/>
                <a:cs typeface="Gabriola"/>
              </a:rPr>
              <a:t>vesicular transport related</a:t>
            </a:r>
            <a:r>
              <a:rPr sz="3200" spc="-10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proteins,  3.kinases,</a:t>
            </a:r>
            <a:endParaRPr sz="3200">
              <a:latin typeface="Gabriola"/>
              <a:cs typeface="Gabriola"/>
            </a:endParaRPr>
          </a:p>
          <a:p>
            <a:pPr marL="512445">
              <a:lnSpc>
                <a:spcPct val="100000"/>
              </a:lnSpc>
              <a:spcBef>
                <a:spcPts val="600"/>
              </a:spcBef>
            </a:pPr>
            <a:r>
              <a:rPr sz="3200" dirty="0">
                <a:latin typeface="Gabriola"/>
                <a:cs typeface="Gabriola"/>
              </a:rPr>
              <a:t>4.transcription </a:t>
            </a:r>
            <a:r>
              <a:rPr sz="3200" spc="-5" dirty="0">
                <a:latin typeface="Gabriola"/>
                <a:cs typeface="Gabriola"/>
              </a:rPr>
              <a:t>factors, </a:t>
            </a:r>
            <a:r>
              <a:rPr sz="3200" dirty="0">
                <a:latin typeface="Gabriola"/>
                <a:cs typeface="Gabriola"/>
              </a:rPr>
              <a:t>and a </a:t>
            </a:r>
            <a:r>
              <a:rPr sz="3200" spc="-5" dirty="0">
                <a:latin typeface="Gabriola"/>
                <a:cs typeface="Gabriola"/>
              </a:rPr>
              <a:t>tumor suppressor</a:t>
            </a:r>
            <a:r>
              <a:rPr sz="3200" spc="-2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protein.</a:t>
            </a:r>
            <a:endParaRPr sz="3200">
              <a:latin typeface="Gabriola"/>
              <a:cs typeface="Gabriol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350">
              <a:latin typeface="Times New Roman"/>
              <a:cs typeface="Times New Roman"/>
            </a:endParaRPr>
          </a:p>
          <a:p>
            <a:pPr marL="295910" marR="362585" indent="-283845">
              <a:lnSpc>
                <a:spcPct val="100000"/>
              </a:lnSpc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  <a:tab pos="1180465" algn="l"/>
                <a:tab pos="1815464" algn="l"/>
              </a:tabLst>
            </a:pPr>
            <a:r>
              <a:rPr sz="3200" dirty="0">
                <a:latin typeface="Gabriola"/>
                <a:cs typeface="Gabriola"/>
              </a:rPr>
              <a:t>They have an </a:t>
            </a:r>
            <a:r>
              <a:rPr sz="3200" spc="-5" dirty="0">
                <a:latin typeface="Gabriola"/>
                <a:cs typeface="Gabriola"/>
              </a:rPr>
              <a:t>important </a:t>
            </a:r>
            <a:r>
              <a:rPr sz="3200" dirty="0">
                <a:latin typeface="Gabriola"/>
                <a:cs typeface="Gabriola"/>
              </a:rPr>
              <a:t>role </a:t>
            </a:r>
            <a:r>
              <a:rPr sz="3200" spc="5" dirty="0">
                <a:latin typeface="Gabriola"/>
                <a:cs typeface="Gabriola"/>
              </a:rPr>
              <a:t>as </a:t>
            </a:r>
            <a:r>
              <a:rPr sz="3200" dirty="0">
                <a:latin typeface="Gabriola"/>
                <a:cs typeface="Gabriola"/>
              </a:rPr>
              <a:t>a </a:t>
            </a:r>
            <a:r>
              <a:rPr sz="3200" spc="-5" dirty="0">
                <a:latin typeface="Gabriola"/>
                <a:cs typeface="Gabriola"/>
              </a:rPr>
              <a:t>“fence” to </a:t>
            </a:r>
            <a:r>
              <a:rPr sz="3200" dirty="0">
                <a:latin typeface="Gabriola"/>
                <a:cs typeface="Gabriola"/>
              </a:rPr>
              <a:t>define and  maintain </a:t>
            </a:r>
            <a:r>
              <a:rPr sz="3200" spc="-5" dirty="0">
                <a:latin typeface="Gabriola"/>
                <a:cs typeface="Gabriola"/>
              </a:rPr>
              <a:t>the two </a:t>
            </a:r>
            <a:r>
              <a:rPr sz="3200" dirty="0">
                <a:latin typeface="Gabriola"/>
                <a:cs typeface="Gabriola"/>
              </a:rPr>
              <a:t>major domains </a:t>
            </a:r>
            <a:r>
              <a:rPr sz="3200" spc="-5" dirty="0">
                <a:latin typeface="Gabriola"/>
                <a:cs typeface="Gabriola"/>
              </a:rPr>
              <a:t>of the </a:t>
            </a:r>
            <a:r>
              <a:rPr sz="3200" dirty="0">
                <a:latin typeface="Gabriola"/>
                <a:cs typeface="Gabriola"/>
              </a:rPr>
              <a:t>cell membrane, </a:t>
            </a:r>
            <a:r>
              <a:rPr sz="3200" spc="-5" dirty="0">
                <a:latin typeface="Gabriola"/>
                <a:cs typeface="Gabriola"/>
              </a:rPr>
              <a:t>the  </a:t>
            </a:r>
            <a:r>
              <a:rPr sz="3200" dirty="0">
                <a:latin typeface="Gabriola"/>
                <a:cs typeface="Gabriola"/>
              </a:rPr>
              <a:t>apical	and	baso lateral</a:t>
            </a:r>
            <a:r>
              <a:rPr sz="3200" spc="-1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surfaces.</a:t>
            </a:r>
            <a:endParaRPr sz="32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6836" y="403606"/>
            <a:ext cx="7912100" cy="5620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433070" indent="-283845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  <a:tab pos="1498600" algn="l"/>
                <a:tab pos="6423660" algn="l"/>
              </a:tabLst>
            </a:pPr>
            <a:r>
              <a:rPr sz="3200" dirty="0">
                <a:latin typeface="Gabriola"/>
                <a:cs typeface="Gabriola"/>
              </a:rPr>
              <a:t>The </a:t>
            </a:r>
            <a:r>
              <a:rPr sz="3200" spc="-5" dirty="0">
                <a:latin typeface="Gabriola"/>
                <a:cs typeface="Gabriola"/>
              </a:rPr>
              <a:t>“tightness” of the </a:t>
            </a:r>
            <a:r>
              <a:rPr sz="3200" dirty="0">
                <a:latin typeface="Gabriola"/>
                <a:cs typeface="Gabriola"/>
              </a:rPr>
              <a:t>junction </a:t>
            </a:r>
            <a:r>
              <a:rPr sz="3200" spc="-5" dirty="0">
                <a:latin typeface="Gabriola"/>
                <a:cs typeface="Gabriola"/>
              </a:rPr>
              <a:t>to water</a:t>
            </a:r>
            <a:r>
              <a:rPr sz="3200" spc="6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and</a:t>
            </a:r>
            <a:r>
              <a:rPr sz="3200" spc="1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ions	is </a:t>
            </a:r>
            <a:r>
              <a:rPr sz="3200" dirty="0">
                <a:latin typeface="Gabriola"/>
                <a:cs typeface="Gabriola"/>
              </a:rPr>
              <a:t>due</a:t>
            </a:r>
            <a:r>
              <a:rPr sz="3200" spc="-9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to  </a:t>
            </a:r>
            <a:r>
              <a:rPr sz="3200" dirty="0">
                <a:latin typeface="Gabriola"/>
                <a:cs typeface="Gabriola"/>
              </a:rPr>
              <a:t>claudins	</a:t>
            </a:r>
            <a:r>
              <a:rPr sz="3200" spc="-5" dirty="0">
                <a:latin typeface="Gabriola"/>
                <a:cs typeface="Gabriola"/>
              </a:rPr>
              <a:t>present </a:t>
            </a:r>
            <a:r>
              <a:rPr sz="3200" dirty="0">
                <a:latin typeface="Gabriola"/>
                <a:cs typeface="Gabriola"/>
              </a:rPr>
              <a:t>and </a:t>
            </a:r>
            <a:r>
              <a:rPr sz="3200" spc="-10" dirty="0">
                <a:latin typeface="Gabriola"/>
                <a:cs typeface="Gabriola"/>
              </a:rPr>
              <a:t>is </a:t>
            </a:r>
            <a:r>
              <a:rPr sz="3200" spc="-5" dirty="0">
                <a:latin typeface="Gabriola"/>
                <a:cs typeface="Gabriola"/>
              </a:rPr>
              <a:t>correlated with </a:t>
            </a:r>
            <a:r>
              <a:rPr sz="3200" dirty="0">
                <a:latin typeface="Gabriola"/>
                <a:cs typeface="Gabriola"/>
              </a:rPr>
              <a:t>the number </a:t>
            </a:r>
            <a:r>
              <a:rPr sz="3200" spc="-5" dirty="0">
                <a:latin typeface="Gabriola"/>
                <a:cs typeface="Gabriola"/>
              </a:rPr>
              <a:t>of  </a:t>
            </a:r>
            <a:r>
              <a:rPr sz="3200" dirty="0">
                <a:latin typeface="Gabriola"/>
                <a:cs typeface="Gabriola"/>
              </a:rPr>
              <a:t>strands </a:t>
            </a:r>
            <a:r>
              <a:rPr sz="3200" spc="-5" dirty="0">
                <a:latin typeface="Gabriola"/>
                <a:cs typeface="Gabriola"/>
              </a:rPr>
              <a:t>of </a:t>
            </a:r>
            <a:r>
              <a:rPr sz="3200" dirty="0">
                <a:latin typeface="Gabriola"/>
                <a:cs typeface="Gabriola"/>
              </a:rPr>
              <a:t>transmembrane</a:t>
            </a:r>
            <a:r>
              <a:rPr sz="3200" spc="-2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proteins.</a:t>
            </a:r>
            <a:endParaRPr sz="3200">
              <a:latin typeface="Gabriola"/>
              <a:cs typeface="Gabriola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  <a:tab pos="2127250" algn="l"/>
              </a:tabLst>
            </a:pPr>
            <a:r>
              <a:rPr sz="3200" dirty="0">
                <a:latin typeface="Gabriola"/>
                <a:cs typeface="Gabriola"/>
              </a:rPr>
              <a:t>For</a:t>
            </a:r>
            <a:r>
              <a:rPr sz="3200" spc="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example</a:t>
            </a:r>
            <a:r>
              <a:rPr sz="3200" spc="2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:	</a:t>
            </a:r>
            <a:r>
              <a:rPr sz="3200" spc="-5" dirty="0">
                <a:latin typeface="Gabriola"/>
                <a:cs typeface="Gabriola"/>
              </a:rPr>
              <a:t>tight junctions </a:t>
            </a:r>
            <a:r>
              <a:rPr sz="3200" dirty="0">
                <a:latin typeface="Gabriola"/>
                <a:cs typeface="Gabriola"/>
              </a:rPr>
              <a:t>joining salivary </a:t>
            </a:r>
            <a:r>
              <a:rPr sz="3200" spc="-5" dirty="0">
                <a:latin typeface="Gabriola"/>
                <a:cs typeface="Gabriola"/>
              </a:rPr>
              <a:t>gland </a:t>
            </a:r>
            <a:r>
              <a:rPr sz="3200" dirty="0">
                <a:latin typeface="Gabriola"/>
                <a:cs typeface="Gabriola"/>
              </a:rPr>
              <a:t>secretory  cells have </a:t>
            </a:r>
            <a:r>
              <a:rPr sz="3200" spc="-5" dirty="0">
                <a:latin typeface="Gabriola"/>
                <a:cs typeface="Gabriola"/>
              </a:rPr>
              <a:t>only two or three </a:t>
            </a:r>
            <a:r>
              <a:rPr sz="3200" dirty="0">
                <a:latin typeface="Gabriola"/>
                <a:cs typeface="Gabriola"/>
              </a:rPr>
              <a:t>junctional strands and are  </a:t>
            </a:r>
            <a:r>
              <a:rPr sz="3200" spc="-5" dirty="0">
                <a:latin typeface="Gabriola"/>
                <a:cs typeface="Gabriola"/>
              </a:rPr>
              <a:t>relatively permeable </a:t>
            </a:r>
            <a:r>
              <a:rPr sz="3200" dirty="0">
                <a:latin typeface="Gabriola"/>
                <a:cs typeface="Gabriola"/>
              </a:rPr>
              <a:t>to</a:t>
            </a:r>
            <a:r>
              <a:rPr sz="3200" spc="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water,</a:t>
            </a:r>
            <a:endParaRPr sz="3200">
              <a:latin typeface="Gabriola"/>
              <a:cs typeface="Gabriola"/>
            </a:endParaRPr>
          </a:p>
          <a:p>
            <a:pPr marL="295910" marR="250825" indent="1270">
              <a:lnSpc>
                <a:spcPct val="100000"/>
              </a:lnSpc>
              <a:spcBef>
                <a:spcPts val="600"/>
              </a:spcBef>
            </a:pPr>
            <a:r>
              <a:rPr sz="3200" spc="-5" dirty="0">
                <a:latin typeface="Gabriola"/>
                <a:cs typeface="Gabriola"/>
              </a:rPr>
              <a:t>whereas those joining </a:t>
            </a:r>
            <a:r>
              <a:rPr sz="3200" dirty="0">
                <a:latin typeface="Gabriola"/>
                <a:cs typeface="Gabriola"/>
              </a:rPr>
              <a:t>salivary </a:t>
            </a:r>
            <a:r>
              <a:rPr sz="3200" spc="-5" dirty="0">
                <a:latin typeface="Gabriola"/>
                <a:cs typeface="Gabriola"/>
              </a:rPr>
              <a:t>gland </a:t>
            </a:r>
            <a:r>
              <a:rPr sz="3200" dirty="0">
                <a:latin typeface="Gabriola"/>
                <a:cs typeface="Gabriola"/>
              </a:rPr>
              <a:t>striated duct cells may  have six </a:t>
            </a:r>
            <a:r>
              <a:rPr sz="3200" spc="-5" dirty="0">
                <a:latin typeface="Gabriola"/>
                <a:cs typeface="Gabriola"/>
              </a:rPr>
              <a:t>to </a:t>
            </a:r>
            <a:r>
              <a:rPr sz="3200" dirty="0">
                <a:latin typeface="Gabriola"/>
                <a:cs typeface="Gabriola"/>
              </a:rPr>
              <a:t>nine strands and are </a:t>
            </a:r>
            <a:r>
              <a:rPr sz="3200" spc="-5" dirty="0">
                <a:latin typeface="Gabriola"/>
                <a:cs typeface="Gabriola"/>
              </a:rPr>
              <a:t>relatively impermeable to  water.</a:t>
            </a:r>
            <a:endParaRPr sz="3200">
              <a:latin typeface="Gabriola"/>
              <a:cs typeface="Gabriola"/>
            </a:endParaRPr>
          </a:p>
          <a:p>
            <a:pPr marL="295910" marR="421005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dirty="0">
                <a:latin typeface="Gabriola"/>
                <a:cs typeface="Gabriola"/>
              </a:rPr>
              <a:t>The </a:t>
            </a:r>
            <a:r>
              <a:rPr sz="3200" spc="-5" dirty="0">
                <a:latin typeface="Gabriola"/>
                <a:cs typeface="Gabriola"/>
              </a:rPr>
              <a:t>permeability of tight </a:t>
            </a:r>
            <a:r>
              <a:rPr sz="3200" dirty="0">
                <a:latin typeface="Gabriola"/>
                <a:cs typeface="Gabriola"/>
              </a:rPr>
              <a:t>junctions </a:t>
            </a:r>
            <a:r>
              <a:rPr sz="3200" spc="-5" dirty="0">
                <a:latin typeface="Gabriola"/>
                <a:cs typeface="Gabriola"/>
              </a:rPr>
              <a:t>in some tissues </a:t>
            </a:r>
            <a:r>
              <a:rPr sz="3200" dirty="0">
                <a:latin typeface="Gabriola"/>
                <a:cs typeface="Gabriola"/>
              </a:rPr>
              <a:t>may </a:t>
            </a:r>
            <a:r>
              <a:rPr sz="3200" spc="-5" dirty="0">
                <a:latin typeface="Gabriola"/>
                <a:cs typeface="Gabriola"/>
              </a:rPr>
              <a:t>be  </a:t>
            </a:r>
            <a:r>
              <a:rPr sz="3200" dirty="0">
                <a:latin typeface="Gabriola"/>
                <a:cs typeface="Gabriola"/>
              </a:rPr>
              <a:t>regulated </a:t>
            </a:r>
            <a:r>
              <a:rPr sz="3200" spc="-5" dirty="0">
                <a:latin typeface="Gabriola"/>
                <a:cs typeface="Gabriola"/>
              </a:rPr>
              <a:t>by </a:t>
            </a:r>
            <a:r>
              <a:rPr sz="3200" dirty="0">
                <a:latin typeface="Gabriola"/>
                <a:cs typeface="Gabriola"/>
              </a:rPr>
              <a:t>certain </a:t>
            </a:r>
            <a:r>
              <a:rPr sz="3200" spc="-5" dirty="0">
                <a:latin typeface="Gabriola"/>
                <a:cs typeface="Gabriola"/>
              </a:rPr>
              <a:t>neurotransmitters </a:t>
            </a:r>
            <a:r>
              <a:rPr sz="3200" dirty="0">
                <a:latin typeface="Gabriola"/>
                <a:cs typeface="Gabriola"/>
              </a:rPr>
              <a:t>and</a:t>
            </a:r>
            <a:r>
              <a:rPr sz="3200" spc="-1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hormones.</a:t>
            </a:r>
            <a:endParaRPr sz="32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608" y="0"/>
            <a:ext cx="5213604" cy="1007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03747" y="0"/>
            <a:ext cx="801624" cy="10073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74394" y="34544"/>
            <a:ext cx="471297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dirty="0"/>
              <a:t>Adhesive</a:t>
            </a:r>
            <a:r>
              <a:rPr sz="3900" spc="-40" dirty="0"/>
              <a:t> </a:t>
            </a:r>
            <a:r>
              <a:rPr sz="3900" dirty="0"/>
              <a:t>junctions</a:t>
            </a:r>
            <a:r>
              <a:rPr sz="3900" b="0" dirty="0">
                <a:latin typeface="Arial"/>
                <a:cs typeface="Arial"/>
              </a:rPr>
              <a:t>:</a:t>
            </a:r>
            <a:endParaRPr sz="3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636" y="780034"/>
            <a:ext cx="7889875" cy="4921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735" algn="ctr">
              <a:lnSpc>
                <a:spcPct val="100000"/>
              </a:lnSpc>
              <a:spcBef>
                <a:spcPts val="100"/>
              </a:spcBef>
            </a:pPr>
            <a:r>
              <a:rPr sz="27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CELL-CELL</a:t>
            </a:r>
            <a:r>
              <a:rPr sz="2700" b="1" u="heavy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7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JUNCTION</a:t>
            </a:r>
            <a:r>
              <a:rPr sz="27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Times New Roman"/>
              <a:cs typeface="Times New Roman"/>
            </a:endParaRPr>
          </a:p>
          <a:p>
            <a:pPr marL="295910" marR="5080" indent="-283845">
              <a:lnSpc>
                <a:spcPct val="80000"/>
              </a:lnSpc>
              <a:spcBef>
                <a:spcPts val="5"/>
              </a:spcBef>
              <a:buClr>
                <a:srgbClr val="3891A7"/>
              </a:buClr>
              <a:buSzPct val="79629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700" spc="-10" dirty="0">
                <a:latin typeface="Gabriola"/>
                <a:cs typeface="Gabriola"/>
              </a:rPr>
              <a:t>Adhesive </a:t>
            </a:r>
            <a:r>
              <a:rPr sz="2700" spc="-5" dirty="0">
                <a:latin typeface="Gabriola"/>
                <a:cs typeface="Gabriola"/>
              </a:rPr>
              <a:t>junctions </a:t>
            </a:r>
            <a:r>
              <a:rPr sz="2700" dirty="0">
                <a:latin typeface="Gabriola"/>
                <a:cs typeface="Gabriola"/>
              </a:rPr>
              <a:t>hold </a:t>
            </a:r>
            <a:r>
              <a:rPr sz="2700" spc="-5" dirty="0">
                <a:latin typeface="Gabriola"/>
                <a:cs typeface="Gabriola"/>
              </a:rPr>
              <a:t>cells together or </a:t>
            </a:r>
            <a:r>
              <a:rPr sz="2700" dirty="0">
                <a:latin typeface="Gabriola"/>
                <a:cs typeface="Gabriola"/>
              </a:rPr>
              <a:t>anchor cells </a:t>
            </a:r>
            <a:r>
              <a:rPr sz="2700" spc="-5" dirty="0">
                <a:latin typeface="Gabriola"/>
                <a:cs typeface="Gabriola"/>
              </a:rPr>
              <a:t>to the extracellular  matrix.</a:t>
            </a:r>
            <a:endParaRPr sz="2700">
              <a:latin typeface="Gabriola"/>
              <a:cs typeface="Gabriola"/>
            </a:endParaRPr>
          </a:p>
          <a:p>
            <a:pPr marL="295910" marR="341630" indent="-283845">
              <a:lnSpc>
                <a:spcPts val="2590"/>
              </a:lnSpc>
              <a:spcBef>
                <a:spcPts val="580"/>
              </a:spcBef>
              <a:buClr>
                <a:srgbClr val="3891A7"/>
              </a:buClr>
              <a:buSzPct val="79629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700" spc="-5" dirty="0">
                <a:latin typeface="Gabriola"/>
                <a:cs typeface="Gabriola"/>
              </a:rPr>
              <a:t>The intercellular space in </a:t>
            </a:r>
            <a:r>
              <a:rPr sz="2700" dirty="0">
                <a:latin typeface="Gabriola"/>
                <a:cs typeface="Gabriola"/>
              </a:rPr>
              <a:t>cell-cell </a:t>
            </a:r>
            <a:r>
              <a:rPr sz="2700" spc="-5" dirty="0">
                <a:latin typeface="Gabriola"/>
                <a:cs typeface="Gabriola"/>
              </a:rPr>
              <a:t>adhesive junctions is maintained </a:t>
            </a:r>
            <a:r>
              <a:rPr sz="2700" dirty="0">
                <a:latin typeface="Gabriola"/>
                <a:cs typeface="Gabriola"/>
              </a:rPr>
              <a:t>at  </a:t>
            </a:r>
            <a:r>
              <a:rPr sz="2700" spc="-5" dirty="0">
                <a:latin typeface="Gabriola"/>
                <a:cs typeface="Gabriola"/>
              </a:rPr>
              <a:t>approximately</a:t>
            </a:r>
            <a:r>
              <a:rPr sz="2700" spc="20" dirty="0">
                <a:latin typeface="Gabriola"/>
                <a:cs typeface="Gabriola"/>
              </a:rPr>
              <a:t> </a:t>
            </a:r>
            <a:r>
              <a:rPr sz="2700" spc="-5" dirty="0">
                <a:latin typeface="Gabriola"/>
                <a:cs typeface="Gabriola"/>
              </a:rPr>
              <a:t>20nm.</a:t>
            </a:r>
            <a:endParaRPr sz="2700">
              <a:latin typeface="Gabriola"/>
              <a:cs typeface="Gabriola"/>
            </a:endParaRPr>
          </a:p>
          <a:p>
            <a:pPr marL="295910" indent="-283845">
              <a:lnSpc>
                <a:spcPts val="3190"/>
              </a:lnSpc>
              <a:buClr>
                <a:srgbClr val="3891A7"/>
              </a:buClr>
              <a:buSzPct val="79629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700" spc="-10" dirty="0">
                <a:latin typeface="Gabriola"/>
                <a:cs typeface="Gabriola"/>
              </a:rPr>
              <a:t>Adhesive </a:t>
            </a:r>
            <a:r>
              <a:rPr sz="2700" spc="-5" dirty="0">
                <a:latin typeface="Gabriola"/>
                <a:cs typeface="Gabriola"/>
              </a:rPr>
              <a:t>junctions </a:t>
            </a:r>
            <a:r>
              <a:rPr sz="2700" dirty="0">
                <a:latin typeface="Gabriola"/>
                <a:cs typeface="Gabriola"/>
              </a:rPr>
              <a:t>also are </a:t>
            </a:r>
            <a:r>
              <a:rPr sz="2700" spc="-5" dirty="0">
                <a:latin typeface="Gabriola"/>
                <a:cs typeface="Gabriola"/>
              </a:rPr>
              <a:t>important in </a:t>
            </a:r>
            <a:r>
              <a:rPr sz="2700" dirty="0">
                <a:latin typeface="Gabriola"/>
                <a:cs typeface="Gabriola"/>
              </a:rPr>
              <a:t>cellular</a:t>
            </a:r>
            <a:r>
              <a:rPr sz="2700" spc="85" dirty="0">
                <a:latin typeface="Gabriola"/>
                <a:cs typeface="Gabriola"/>
              </a:rPr>
              <a:t> </a:t>
            </a:r>
            <a:r>
              <a:rPr sz="2700" spc="-5" dirty="0">
                <a:latin typeface="Gabriola"/>
                <a:cs typeface="Gabriola"/>
              </a:rPr>
              <a:t>signaling.</a:t>
            </a:r>
            <a:endParaRPr sz="2700">
              <a:latin typeface="Gabriola"/>
              <a:cs typeface="Gabriola"/>
            </a:endParaRPr>
          </a:p>
          <a:p>
            <a:pPr marL="295910" marR="617220" indent="-283845">
              <a:lnSpc>
                <a:spcPts val="2590"/>
              </a:lnSpc>
              <a:spcBef>
                <a:spcPts val="605"/>
              </a:spcBef>
              <a:buClr>
                <a:srgbClr val="3891A7"/>
              </a:buClr>
              <a:buSzPct val="79629"/>
              <a:buFont typeface="Wingdings 2"/>
              <a:buChar char=""/>
              <a:tabLst>
                <a:tab pos="356870" algn="l"/>
                <a:tab pos="357505" algn="l"/>
              </a:tabLst>
            </a:pPr>
            <a:r>
              <a:rPr dirty="0"/>
              <a:t>	</a:t>
            </a:r>
            <a:r>
              <a:rPr sz="2700" spc="-5" dirty="0">
                <a:latin typeface="Gabriola"/>
                <a:cs typeface="Gabriola"/>
              </a:rPr>
              <a:t>Their cytoplasmic </a:t>
            </a:r>
            <a:r>
              <a:rPr sz="2700" dirty="0">
                <a:latin typeface="Gabriola"/>
                <a:cs typeface="Gabriola"/>
              </a:rPr>
              <a:t>components </a:t>
            </a:r>
            <a:r>
              <a:rPr sz="2700" spc="-5" dirty="0">
                <a:latin typeface="Gabriola"/>
                <a:cs typeface="Gabriola"/>
              </a:rPr>
              <a:t>may interact with the cytoskeleton,  </a:t>
            </a:r>
            <a:r>
              <a:rPr sz="2700" spc="-10" dirty="0">
                <a:latin typeface="Gabriola"/>
                <a:cs typeface="Gabriola"/>
              </a:rPr>
              <a:t>triggering </a:t>
            </a:r>
            <a:r>
              <a:rPr sz="2700" spc="-5" dirty="0">
                <a:latin typeface="Gabriola"/>
                <a:cs typeface="Gabriola"/>
              </a:rPr>
              <a:t>changes in </a:t>
            </a:r>
            <a:r>
              <a:rPr sz="2700" dirty="0">
                <a:latin typeface="Gabriola"/>
                <a:cs typeface="Gabriola"/>
              </a:rPr>
              <a:t>cell </a:t>
            </a:r>
            <a:r>
              <a:rPr sz="2700" spc="-5" dirty="0">
                <a:latin typeface="Gabriola"/>
                <a:cs typeface="Gabriola"/>
              </a:rPr>
              <a:t>shape or</a:t>
            </a:r>
            <a:r>
              <a:rPr sz="2700" spc="130" dirty="0">
                <a:latin typeface="Gabriola"/>
                <a:cs typeface="Gabriola"/>
              </a:rPr>
              <a:t> </a:t>
            </a:r>
            <a:r>
              <a:rPr sz="2700" spc="-5" dirty="0">
                <a:latin typeface="Gabriola"/>
                <a:cs typeface="Gabriola"/>
              </a:rPr>
              <a:t>motility.</a:t>
            </a:r>
            <a:endParaRPr sz="2700">
              <a:latin typeface="Gabriola"/>
              <a:cs typeface="Gabriola"/>
            </a:endParaRPr>
          </a:p>
          <a:p>
            <a:pPr marL="295910" marR="46355" indent="-283845">
              <a:lnSpc>
                <a:spcPct val="80000"/>
              </a:lnSpc>
              <a:spcBef>
                <a:spcPts val="625"/>
              </a:spcBef>
              <a:buClr>
                <a:srgbClr val="3891A7"/>
              </a:buClr>
              <a:buSzPct val="79629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700" spc="-5" dirty="0">
                <a:latin typeface="Gabriola"/>
                <a:cs typeface="Gabriola"/>
              </a:rPr>
              <a:t>In </a:t>
            </a:r>
            <a:r>
              <a:rPr sz="2700" dirty="0">
                <a:latin typeface="Gabriola"/>
                <a:cs typeface="Gabriola"/>
              </a:rPr>
              <a:t>cell-cell </a:t>
            </a:r>
            <a:r>
              <a:rPr sz="2700" spc="-5" dirty="0">
                <a:latin typeface="Gabriola"/>
                <a:cs typeface="Gabriola"/>
              </a:rPr>
              <a:t>adhesive junctions the principal transmembrane proteins are  members </a:t>
            </a:r>
            <a:r>
              <a:rPr sz="2700" dirty="0">
                <a:latin typeface="Gabriola"/>
                <a:cs typeface="Gabriola"/>
              </a:rPr>
              <a:t>of the </a:t>
            </a:r>
            <a:r>
              <a:rPr sz="2700" b="1" spc="5" dirty="0">
                <a:latin typeface="Gabriola"/>
                <a:cs typeface="Gabriola"/>
              </a:rPr>
              <a:t>Cadherin</a:t>
            </a:r>
            <a:r>
              <a:rPr sz="2700" b="1" spc="10" dirty="0">
                <a:latin typeface="Gabriola"/>
                <a:cs typeface="Gabriola"/>
              </a:rPr>
              <a:t> </a:t>
            </a:r>
            <a:r>
              <a:rPr sz="2700" spc="-5" dirty="0">
                <a:latin typeface="Gabriola"/>
                <a:cs typeface="Gabriola"/>
              </a:rPr>
              <a:t>family.</a:t>
            </a:r>
            <a:endParaRPr sz="2700">
              <a:latin typeface="Gabriola"/>
              <a:cs typeface="Gabriola"/>
            </a:endParaRPr>
          </a:p>
          <a:p>
            <a:pPr marL="295910" marR="1168400" indent="-283845">
              <a:lnSpc>
                <a:spcPct val="79700"/>
              </a:lnSpc>
              <a:spcBef>
                <a:spcPts val="610"/>
              </a:spcBef>
              <a:buClr>
                <a:srgbClr val="3891A7"/>
              </a:buClr>
              <a:buSzPct val="79629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700" spc="-5" dirty="0">
                <a:latin typeface="Gabriola"/>
                <a:cs typeface="Gabriola"/>
              </a:rPr>
              <a:t>Cadherins are </a:t>
            </a:r>
            <a:r>
              <a:rPr sz="2700" dirty="0">
                <a:latin typeface="Gabriola"/>
                <a:cs typeface="Gabriola"/>
              </a:rPr>
              <a:t>calcium </a:t>
            </a:r>
            <a:r>
              <a:rPr sz="2700" spc="-5" dirty="0">
                <a:latin typeface="Gabriola"/>
                <a:cs typeface="Gabriola"/>
              </a:rPr>
              <a:t>ion–dependent proteins that interact  homotypically with cadherins on the adjacent</a:t>
            </a:r>
            <a:r>
              <a:rPr sz="2700" spc="110" dirty="0">
                <a:latin typeface="Gabriola"/>
                <a:cs typeface="Gabriola"/>
              </a:rPr>
              <a:t> </a:t>
            </a:r>
            <a:r>
              <a:rPr sz="2700" dirty="0">
                <a:latin typeface="Gabriola"/>
                <a:cs typeface="Gabriola"/>
              </a:rPr>
              <a:t>cell.</a:t>
            </a:r>
            <a:endParaRPr sz="27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4436" y="475233"/>
            <a:ext cx="8308975" cy="279590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95910" marR="255270" indent="-283845">
              <a:lnSpc>
                <a:spcPts val="3540"/>
              </a:lnSpc>
              <a:spcBef>
                <a:spcPts val="470"/>
              </a:spcBef>
              <a:buClr>
                <a:srgbClr val="3891A7"/>
              </a:buClr>
              <a:buSzPct val="89062"/>
              <a:buFont typeface="Wingdings 2"/>
              <a:buChar char=""/>
              <a:tabLst>
                <a:tab pos="375285" algn="l"/>
                <a:tab pos="375920" algn="l"/>
              </a:tabLst>
            </a:pPr>
            <a:r>
              <a:rPr dirty="0"/>
              <a:t>	</a:t>
            </a:r>
            <a:r>
              <a:rPr sz="3200" dirty="0">
                <a:latin typeface="Gabriola"/>
                <a:cs typeface="Gabriola"/>
              </a:rPr>
              <a:t>The cytoplasmic </a:t>
            </a:r>
            <a:r>
              <a:rPr sz="3200" spc="-5" dirty="0">
                <a:latin typeface="Gabriola"/>
                <a:cs typeface="Gabriola"/>
              </a:rPr>
              <a:t>adapter proteins </a:t>
            </a:r>
            <a:r>
              <a:rPr sz="3200" dirty="0">
                <a:latin typeface="Gabriola"/>
                <a:cs typeface="Gabriola"/>
              </a:rPr>
              <a:t>are members </a:t>
            </a:r>
            <a:r>
              <a:rPr sz="3200" spc="-5" dirty="0">
                <a:latin typeface="Gabriola"/>
                <a:cs typeface="Gabriola"/>
              </a:rPr>
              <a:t>of the Catenin  family.</a:t>
            </a:r>
            <a:endParaRPr sz="3200">
              <a:latin typeface="Gabriola"/>
              <a:cs typeface="Gabriola"/>
            </a:endParaRPr>
          </a:p>
          <a:p>
            <a:pPr marL="295910" marR="5080" indent="-283845">
              <a:lnSpc>
                <a:spcPct val="90000"/>
              </a:lnSpc>
              <a:spcBef>
                <a:spcPts val="535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  <a:tab pos="1550035" algn="l"/>
                <a:tab pos="5822950" algn="l"/>
              </a:tabLst>
            </a:pPr>
            <a:r>
              <a:rPr sz="3200" spc="-5" dirty="0">
                <a:latin typeface="Gabriola"/>
                <a:cs typeface="Gabriola"/>
              </a:rPr>
              <a:t>Catenins	interact with</a:t>
            </a:r>
            <a:r>
              <a:rPr sz="3200" spc="2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the</a:t>
            </a:r>
            <a:r>
              <a:rPr sz="3200" spc="1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transmembrane	cadherin molecule,  </a:t>
            </a:r>
            <a:r>
              <a:rPr sz="3200" spc="-5" dirty="0">
                <a:latin typeface="Gabriola"/>
                <a:cs typeface="Gabriola"/>
              </a:rPr>
              <a:t>the </a:t>
            </a:r>
            <a:r>
              <a:rPr sz="3200" dirty="0">
                <a:latin typeface="Gabriola"/>
                <a:cs typeface="Gabriola"/>
              </a:rPr>
              <a:t>cytoskeleton, and </a:t>
            </a:r>
            <a:r>
              <a:rPr sz="3200" spc="-5" dirty="0">
                <a:latin typeface="Gabriola"/>
                <a:cs typeface="Gabriola"/>
              </a:rPr>
              <a:t>with </a:t>
            </a:r>
            <a:r>
              <a:rPr sz="3200" dirty="0">
                <a:latin typeface="Gabriola"/>
                <a:cs typeface="Gabriola"/>
              </a:rPr>
              <a:t>a number </a:t>
            </a:r>
            <a:r>
              <a:rPr sz="3200" spc="-5" dirty="0">
                <a:latin typeface="Gabriola"/>
                <a:cs typeface="Gabriola"/>
              </a:rPr>
              <a:t>of other proteins, including  kinases, </a:t>
            </a:r>
            <a:r>
              <a:rPr sz="3200" dirty="0">
                <a:latin typeface="Gabriola"/>
                <a:cs typeface="Gabriola"/>
              </a:rPr>
              <a:t>and </a:t>
            </a:r>
            <a:r>
              <a:rPr sz="3200" spc="-5" dirty="0">
                <a:latin typeface="Gabriola"/>
                <a:cs typeface="Gabriola"/>
              </a:rPr>
              <a:t>tumor suppressor </a:t>
            </a:r>
            <a:r>
              <a:rPr sz="3200" dirty="0">
                <a:latin typeface="Gabriola"/>
                <a:cs typeface="Gabriola"/>
              </a:rPr>
              <a:t>molecules that are associated  </a:t>
            </a:r>
            <a:r>
              <a:rPr sz="3200" spc="-5" dirty="0">
                <a:latin typeface="Gabriola"/>
                <a:cs typeface="Gabriola"/>
              </a:rPr>
              <a:t>with </a:t>
            </a:r>
            <a:r>
              <a:rPr sz="3200" dirty="0">
                <a:latin typeface="Gabriola"/>
                <a:cs typeface="Gabriola"/>
              </a:rPr>
              <a:t>adhesive</a:t>
            </a:r>
            <a:r>
              <a:rPr sz="3200" spc="-1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junctions.</a:t>
            </a:r>
            <a:endParaRPr sz="3200">
              <a:latin typeface="Gabriola"/>
              <a:cs typeface="Gabriol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4436" y="4773771"/>
            <a:ext cx="205740" cy="105727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550" dirty="0">
                <a:solidFill>
                  <a:srgbClr val="3891A7"/>
                </a:solidFill>
                <a:latin typeface="Wingdings 2"/>
                <a:cs typeface="Wingdings 2"/>
              </a:rPr>
              <a:t></a:t>
            </a:r>
            <a:endParaRPr sz="2550">
              <a:latin typeface="Wingdings 2"/>
              <a:cs typeface="Wingdings 2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550" dirty="0">
                <a:solidFill>
                  <a:srgbClr val="3891A7"/>
                </a:solidFill>
                <a:latin typeface="Wingdings 2"/>
                <a:cs typeface="Wingdings 2"/>
              </a:rPr>
              <a:t></a:t>
            </a:r>
            <a:endParaRPr sz="2550">
              <a:latin typeface="Wingdings 2"/>
              <a:cs typeface="Wingdings 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80945" y="3244814"/>
            <a:ext cx="6202045" cy="260223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963294">
              <a:lnSpc>
                <a:spcPct val="100000"/>
              </a:lnSpc>
              <a:spcBef>
                <a:spcPts val="320"/>
              </a:spcBef>
            </a:pPr>
            <a:r>
              <a:rPr sz="3200" b="1" u="heavy" spc="5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ZONULA</a:t>
            </a:r>
            <a:r>
              <a:rPr sz="3200" b="1" u="heavy" spc="-80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ADHERENS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:</a:t>
            </a:r>
            <a:endParaRPr sz="3200">
              <a:latin typeface="Gabriola"/>
              <a:cs typeface="Gabriola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419100" algn="l"/>
                <a:tab pos="4275455" algn="l"/>
              </a:tabLst>
            </a:pPr>
            <a:r>
              <a:rPr sz="3200" spc="-5" dirty="0">
                <a:latin typeface="Gabriola"/>
                <a:cs typeface="Gabriola"/>
              </a:rPr>
              <a:t>In	</a:t>
            </a:r>
            <a:r>
              <a:rPr sz="3200" dirty="0">
                <a:latin typeface="Gabriola"/>
                <a:cs typeface="Gabriola"/>
              </a:rPr>
              <a:t>zonula adherens</a:t>
            </a:r>
            <a:r>
              <a:rPr sz="3200" spc="1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the</a:t>
            </a:r>
            <a:r>
              <a:rPr sz="3200" spc="1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cadherin	</a:t>
            </a:r>
            <a:r>
              <a:rPr sz="3200" spc="-5" dirty="0">
                <a:latin typeface="Gabriola"/>
                <a:cs typeface="Gabriola"/>
              </a:rPr>
              <a:t>family</a:t>
            </a:r>
            <a:r>
              <a:rPr sz="3200" spc="-10" dirty="0">
                <a:latin typeface="Gabriola"/>
                <a:cs typeface="Gabriola"/>
              </a:rPr>
              <a:t> is</a:t>
            </a:r>
            <a:endParaRPr sz="3200">
              <a:latin typeface="Gabriola"/>
              <a:cs typeface="Gabriola"/>
            </a:endParaRPr>
          </a:p>
          <a:p>
            <a:pPr marL="1798955">
              <a:lnSpc>
                <a:spcPct val="100000"/>
              </a:lnSpc>
              <a:spcBef>
                <a:spcPts val="215"/>
              </a:spcBef>
            </a:pPr>
            <a:r>
              <a:rPr sz="3200" b="1" dirty="0">
                <a:latin typeface="Gabriola"/>
                <a:cs typeface="Gabriola"/>
              </a:rPr>
              <a:t>E-cadherin</a:t>
            </a:r>
            <a:r>
              <a:rPr sz="3200" dirty="0">
                <a:latin typeface="Gabriola"/>
                <a:cs typeface="Gabriola"/>
              </a:rPr>
              <a:t>.</a:t>
            </a:r>
            <a:endParaRPr sz="3200">
              <a:latin typeface="Gabriola"/>
              <a:cs typeface="Gabriola"/>
            </a:endParaRPr>
          </a:p>
          <a:p>
            <a:pPr marL="337185" marR="5080">
              <a:lnSpc>
                <a:spcPts val="4060"/>
              </a:lnSpc>
              <a:spcBef>
                <a:spcPts val="170"/>
              </a:spcBef>
              <a:tabLst>
                <a:tab pos="2353310" algn="l"/>
                <a:tab pos="2501265" algn="l"/>
              </a:tabLst>
            </a:pPr>
            <a:r>
              <a:rPr sz="3200" b="1" spc="15" dirty="0">
                <a:latin typeface="Gabriola"/>
                <a:cs typeface="Gabriola"/>
              </a:rPr>
              <a:t>α-</a:t>
            </a:r>
            <a:r>
              <a:rPr sz="3200" b="1" spc="-20" dirty="0">
                <a:latin typeface="Gabriola"/>
                <a:cs typeface="Gabriola"/>
              </a:rPr>
              <a:t> </a:t>
            </a:r>
            <a:r>
              <a:rPr sz="3200" b="1" spc="15" dirty="0">
                <a:latin typeface="Gabriola"/>
                <a:cs typeface="Gabriola"/>
              </a:rPr>
              <a:t>and</a:t>
            </a:r>
            <a:r>
              <a:rPr sz="3200" b="1" spc="-25" dirty="0">
                <a:latin typeface="Gabriola"/>
                <a:cs typeface="Gabriola"/>
              </a:rPr>
              <a:t> </a:t>
            </a:r>
            <a:r>
              <a:rPr sz="3200" b="1" dirty="0">
                <a:latin typeface="Gabriola"/>
                <a:cs typeface="Gabriola"/>
              </a:rPr>
              <a:t>β-catenin	</a:t>
            </a:r>
            <a:r>
              <a:rPr sz="3200" dirty="0">
                <a:latin typeface="Gabriola"/>
                <a:cs typeface="Gabriola"/>
              </a:rPr>
              <a:t>are </a:t>
            </a:r>
            <a:r>
              <a:rPr sz="3200" spc="-5" dirty="0">
                <a:latin typeface="Gabriola"/>
                <a:cs typeface="Gabriola"/>
              </a:rPr>
              <a:t>the </a:t>
            </a:r>
            <a:r>
              <a:rPr sz="3200" dirty="0">
                <a:latin typeface="Gabriola"/>
                <a:cs typeface="Gabriola"/>
              </a:rPr>
              <a:t>cytoplasmic adapters.  </a:t>
            </a:r>
            <a:r>
              <a:rPr sz="3200" b="1" spc="10" dirty="0">
                <a:latin typeface="Gabriola"/>
                <a:cs typeface="Gabriola"/>
              </a:rPr>
              <a:t>Actin</a:t>
            </a:r>
            <a:r>
              <a:rPr sz="3200" b="1" spc="-55" dirty="0">
                <a:latin typeface="Gabriola"/>
                <a:cs typeface="Gabriola"/>
              </a:rPr>
              <a:t> </a:t>
            </a:r>
            <a:r>
              <a:rPr sz="3200" b="1" dirty="0">
                <a:latin typeface="Gabriola"/>
                <a:cs typeface="Gabriola"/>
              </a:rPr>
              <a:t>filaments	</a:t>
            </a:r>
            <a:r>
              <a:rPr sz="3200" dirty="0">
                <a:latin typeface="Gabriola"/>
                <a:cs typeface="Gabriola"/>
              </a:rPr>
              <a:t>are </a:t>
            </a:r>
            <a:r>
              <a:rPr sz="3200" spc="-5" dirty="0">
                <a:latin typeface="Gabriola"/>
                <a:cs typeface="Gabriola"/>
              </a:rPr>
              <a:t>the </a:t>
            </a:r>
            <a:r>
              <a:rPr sz="3200" dirty="0">
                <a:latin typeface="Gabriola"/>
                <a:cs typeface="Gabriola"/>
              </a:rPr>
              <a:t>cytoskeletal</a:t>
            </a:r>
            <a:r>
              <a:rPr sz="3200" spc="-7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component</a:t>
            </a:r>
            <a:endParaRPr sz="32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17192" y="164592"/>
            <a:ext cx="5745480" cy="421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81200" y="228600"/>
            <a:ext cx="5562600" cy="40325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62150" y="209550"/>
            <a:ext cx="5600700" cy="4070985"/>
          </a:xfrm>
          <a:custGeom>
            <a:avLst/>
            <a:gdLst/>
            <a:ahLst/>
            <a:cxnLst/>
            <a:rect l="l" t="t" r="r" b="b"/>
            <a:pathLst>
              <a:path w="5600700" h="4070985">
                <a:moveTo>
                  <a:pt x="0" y="4070604"/>
                </a:moveTo>
                <a:lnTo>
                  <a:pt x="5600700" y="4070604"/>
                </a:lnTo>
                <a:lnTo>
                  <a:pt x="5600700" y="0"/>
                </a:lnTo>
                <a:lnTo>
                  <a:pt x="0" y="0"/>
                </a:lnTo>
                <a:lnTo>
                  <a:pt x="0" y="4070604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45844" y="4522089"/>
            <a:ext cx="7792084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46379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abriola"/>
                <a:cs typeface="Gabriola"/>
              </a:rPr>
              <a:t>The </a:t>
            </a:r>
            <a:r>
              <a:rPr sz="2800" spc="-10" dirty="0">
                <a:latin typeface="Gabriola"/>
                <a:cs typeface="Gabriola"/>
              </a:rPr>
              <a:t>catenins </a:t>
            </a:r>
            <a:r>
              <a:rPr sz="2800" spc="-5" dirty="0">
                <a:latin typeface="Gabriola"/>
                <a:cs typeface="Gabriola"/>
              </a:rPr>
              <a:t>and </a:t>
            </a:r>
            <a:r>
              <a:rPr sz="2800" spc="-10" dirty="0">
                <a:latin typeface="Gabriola"/>
                <a:cs typeface="Gabriola"/>
              </a:rPr>
              <a:t>actin filaments </a:t>
            </a:r>
            <a:r>
              <a:rPr sz="2800" spc="-5" dirty="0">
                <a:latin typeface="Gabriola"/>
                <a:cs typeface="Gabriola"/>
              </a:rPr>
              <a:t>are concentrated on the </a:t>
            </a:r>
            <a:r>
              <a:rPr sz="2800" spc="-10" dirty="0">
                <a:latin typeface="Gabriola"/>
                <a:cs typeface="Gabriola"/>
              </a:rPr>
              <a:t>cytoplasmic  </a:t>
            </a:r>
            <a:r>
              <a:rPr sz="2800" spc="-5" dirty="0">
                <a:latin typeface="Gabriola"/>
                <a:cs typeface="Gabriola"/>
              </a:rPr>
              <a:t>side of the cell membrane at the zonula adherens to form a dense </a:t>
            </a:r>
            <a:r>
              <a:rPr sz="2800" spc="-10" dirty="0">
                <a:latin typeface="Gabriola"/>
                <a:cs typeface="Gabriola"/>
              </a:rPr>
              <a:t>web  </a:t>
            </a:r>
            <a:r>
              <a:rPr sz="2800" spc="-5" dirty="0">
                <a:latin typeface="Gabriola"/>
                <a:cs typeface="Gabriola"/>
              </a:rPr>
              <a:t>that is continuous </a:t>
            </a:r>
            <a:r>
              <a:rPr sz="2800" spc="-10" dirty="0">
                <a:latin typeface="Gabriola"/>
                <a:cs typeface="Gabriola"/>
              </a:rPr>
              <a:t>with </a:t>
            </a:r>
            <a:r>
              <a:rPr sz="2800" spc="-5" dirty="0">
                <a:latin typeface="Gabriola"/>
                <a:cs typeface="Gabriola"/>
              </a:rPr>
              <a:t>the </a:t>
            </a:r>
            <a:r>
              <a:rPr sz="2800" spc="-10" dirty="0">
                <a:latin typeface="Gabriola"/>
                <a:cs typeface="Gabriola"/>
              </a:rPr>
              <a:t>terminal </a:t>
            </a:r>
            <a:r>
              <a:rPr sz="2800" spc="-5" dirty="0">
                <a:latin typeface="Gabriola"/>
                <a:cs typeface="Gabriola"/>
              </a:rPr>
              <a:t>web of </a:t>
            </a:r>
            <a:r>
              <a:rPr sz="2800" spc="-10" dirty="0">
                <a:latin typeface="Gabriola"/>
                <a:cs typeface="Gabriola"/>
              </a:rPr>
              <a:t>actin </a:t>
            </a:r>
            <a:r>
              <a:rPr sz="2800" spc="-5" dirty="0">
                <a:latin typeface="Gabriola"/>
                <a:cs typeface="Gabriola"/>
              </a:rPr>
              <a:t>at the </a:t>
            </a:r>
            <a:r>
              <a:rPr sz="2800" dirty="0">
                <a:latin typeface="Gabriola"/>
                <a:cs typeface="Gabriola"/>
              </a:rPr>
              <a:t>end </a:t>
            </a:r>
            <a:r>
              <a:rPr sz="2800" spc="-5" dirty="0">
                <a:latin typeface="Gabriola"/>
                <a:cs typeface="Gabriola"/>
              </a:rPr>
              <a:t>of the</a:t>
            </a:r>
            <a:r>
              <a:rPr sz="2800" spc="100" dirty="0">
                <a:latin typeface="Gabriola"/>
                <a:cs typeface="Gabriola"/>
              </a:rPr>
              <a:t> </a:t>
            </a:r>
            <a:r>
              <a:rPr sz="2800" spc="-5" dirty="0">
                <a:latin typeface="Gabriola"/>
                <a:cs typeface="Gabriola"/>
              </a:rPr>
              <a:t>cells.</a:t>
            </a:r>
            <a:endParaRPr sz="2800">
              <a:latin typeface="Gabriola"/>
              <a:cs typeface="Gabriola"/>
            </a:endParaRPr>
          </a:p>
          <a:p>
            <a:pPr marL="12700" marR="318770" indent="246379">
              <a:lnSpc>
                <a:spcPct val="100000"/>
              </a:lnSpc>
            </a:pPr>
            <a:r>
              <a:rPr sz="2800" spc="-10" dirty="0">
                <a:latin typeface="Gabriola"/>
                <a:cs typeface="Gabriola"/>
              </a:rPr>
              <a:t>Another </a:t>
            </a:r>
            <a:r>
              <a:rPr sz="2800" spc="-5" dirty="0">
                <a:latin typeface="Gabriola"/>
                <a:cs typeface="Gabriola"/>
              </a:rPr>
              <a:t>transmembrane adhesive protein </a:t>
            </a:r>
            <a:r>
              <a:rPr sz="2800" spc="-10" dirty="0">
                <a:latin typeface="Gabriola"/>
                <a:cs typeface="Gabriola"/>
              </a:rPr>
              <a:t>present </a:t>
            </a:r>
            <a:r>
              <a:rPr sz="2800" spc="-5" dirty="0">
                <a:latin typeface="Gabriola"/>
                <a:cs typeface="Gabriola"/>
              </a:rPr>
              <a:t>in the adherens  junction is </a:t>
            </a:r>
            <a:r>
              <a:rPr sz="2800" b="1" dirty="0">
                <a:latin typeface="Gabriola"/>
                <a:cs typeface="Gabriola"/>
              </a:rPr>
              <a:t>Nectin</a:t>
            </a:r>
            <a:r>
              <a:rPr sz="2800" dirty="0">
                <a:latin typeface="Gabriola"/>
                <a:cs typeface="Gabriola"/>
              </a:rPr>
              <a:t>, </a:t>
            </a:r>
            <a:r>
              <a:rPr sz="2800" spc="-5" dirty="0">
                <a:latin typeface="Gabriola"/>
                <a:cs typeface="Gabriola"/>
              </a:rPr>
              <a:t>a member of the </a:t>
            </a:r>
            <a:r>
              <a:rPr sz="2800" spc="-10" dirty="0">
                <a:latin typeface="Gabriola"/>
                <a:cs typeface="Gabriola"/>
              </a:rPr>
              <a:t>immunoglobulin</a:t>
            </a:r>
            <a:r>
              <a:rPr sz="2800" spc="75" dirty="0">
                <a:latin typeface="Gabriola"/>
                <a:cs typeface="Gabriola"/>
              </a:rPr>
              <a:t> </a:t>
            </a:r>
            <a:r>
              <a:rPr sz="2800" spc="-5" dirty="0">
                <a:latin typeface="Gabriola"/>
                <a:cs typeface="Gabriola"/>
              </a:rPr>
              <a:t>superfamily</a:t>
            </a:r>
            <a:r>
              <a:rPr sz="2400" spc="-5" dirty="0">
                <a:latin typeface="Gabriola"/>
                <a:cs typeface="Gabriola"/>
              </a:rPr>
              <a:t>.</a:t>
            </a:r>
            <a:endParaRPr sz="24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1940" y="1061973"/>
            <a:ext cx="7618730" cy="5024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332740" indent="-283845">
              <a:lnSpc>
                <a:spcPct val="100000"/>
              </a:lnSpc>
              <a:spcBef>
                <a:spcPts val="95"/>
              </a:spcBef>
              <a:buClr>
                <a:srgbClr val="3891A7"/>
              </a:buClr>
              <a:buSzPct val="80357"/>
              <a:buFont typeface="Wingdings 2"/>
              <a:buChar char=""/>
              <a:tabLst>
                <a:tab pos="296545" algn="l"/>
                <a:tab pos="1853564" algn="l"/>
              </a:tabLst>
            </a:pPr>
            <a:r>
              <a:rPr sz="2800" spc="-10" dirty="0">
                <a:latin typeface="Gabriola"/>
                <a:cs typeface="Gabriola"/>
              </a:rPr>
              <a:t>Nectin </a:t>
            </a:r>
            <a:r>
              <a:rPr sz="2800" spc="-5" dirty="0">
                <a:latin typeface="Gabriola"/>
                <a:cs typeface="Gabriola"/>
              </a:rPr>
              <a:t>has an important role during junction formation,  establishing	the </a:t>
            </a:r>
            <a:r>
              <a:rPr sz="2800" spc="-10" dirty="0">
                <a:latin typeface="Gabriola"/>
                <a:cs typeface="Gabriola"/>
              </a:rPr>
              <a:t>initial </a:t>
            </a:r>
            <a:r>
              <a:rPr sz="2800" spc="-5" dirty="0">
                <a:latin typeface="Gabriola"/>
                <a:cs typeface="Gabriola"/>
              </a:rPr>
              <a:t>adhesion site and recruiting </a:t>
            </a:r>
            <a:r>
              <a:rPr sz="2800" spc="-10" dirty="0">
                <a:latin typeface="Gabriola"/>
                <a:cs typeface="Gabriola"/>
              </a:rPr>
              <a:t>E-cadherin  </a:t>
            </a:r>
            <a:r>
              <a:rPr sz="2800" spc="-5" dirty="0">
                <a:latin typeface="Gabriola"/>
                <a:cs typeface="Gabriola"/>
              </a:rPr>
              <a:t>and other proteins to the</a:t>
            </a:r>
            <a:r>
              <a:rPr sz="2800" spc="5" dirty="0">
                <a:latin typeface="Gabriola"/>
                <a:cs typeface="Gabriola"/>
              </a:rPr>
              <a:t> </a:t>
            </a:r>
            <a:r>
              <a:rPr sz="2800" spc="-5" dirty="0">
                <a:latin typeface="Gabriola"/>
                <a:cs typeface="Gabriola"/>
              </a:rPr>
              <a:t>junction.</a:t>
            </a:r>
            <a:endParaRPr sz="2800">
              <a:latin typeface="Gabriola"/>
              <a:cs typeface="Gabriol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891A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95910" marR="389890" indent="-283845">
              <a:lnSpc>
                <a:spcPct val="100000"/>
              </a:lnSpc>
              <a:buClr>
                <a:srgbClr val="3891A7"/>
              </a:buClr>
              <a:buSzPct val="80357"/>
              <a:buFont typeface="Wingdings 2"/>
              <a:buChar char=""/>
              <a:tabLst>
                <a:tab pos="296545" algn="l"/>
              </a:tabLst>
            </a:pPr>
            <a:r>
              <a:rPr sz="2800" spc="-10" dirty="0">
                <a:latin typeface="Gabriola"/>
                <a:cs typeface="Gabriola"/>
              </a:rPr>
              <a:t>Other cytoplasmic proteins </a:t>
            </a:r>
            <a:r>
              <a:rPr sz="2800" spc="-5" dirty="0">
                <a:latin typeface="Gabriola"/>
                <a:cs typeface="Gabriola"/>
              </a:rPr>
              <a:t>associated </a:t>
            </a:r>
            <a:r>
              <a:rPr sz="2800" spc="-10" dirty="0">
                <a:latin typeface="Gabriola"/>
                <a:cs typeface="Gabriola"/>
              </a:rPr>
              <a:t>with </a:t>
            </a:r>
            <a:r>
              <a:rPr sz="2800" spc="-5" dirty="0">
                <a:latin typeface="Gabriola"/>
                <a:cs typeface="Gabriola"/>
              </a:rPr>
              <a:t>the zonula adherens  include </a:t>
            </a:r>
            <a:r>
              <a:rPr sz="2800" spc="-10" dirty="0">
                <a:latin typeface="Gabriola"/>
                <a:cs typeface="Gabriola"/>
              </a:rPr>
              <a:t>p120 catenin </a:t>
            </a:r>
            <a:r>
              <a:rPr sz="2800" spc="-5" dirty="0">
                <a:latin typeface="Gabriola"/>
                <a:cs typeface="Gabriola"/>
              </a:rPr>
              <a:t>, a signaling molecule associated </a:t>
            </a:r>
            <a:r>
              <a:rPr sz="2800" spc="-10" dirty="0">
                <a:latin typeface="Gabriola"/>
                <a:cs typeface="Gabriola"/>
              </a:rPr>
              <a:t>with </a:t>
            </a:r>
            <a:r>
              <a:rPr sz="2800" spc="-5" dirty="0">
                <a:latin typeface="Gabriola"/>
                <a:cs typeface="Gabriola"/>
              </a:rPr>
              <a:t>E-  cadherin that is </a:t>
            </a:r>
            <a:r>
              <a:rPr sz="2800" spc="-10" dirty="0">
                <a:latin typeface="Gabriola"/>
                <a:cs typeface="Gabriola"/>
              </a:rPr>
              <a:t>important </a:t>
            </a:r>
            <a:r>
              <a:rPr sz="2800" spc="-5" dirty="0">
                <a:latin typeface="Gabriola"/>
                <a:cs typeface="Gabriola"/>
              </a:rPr>
              <a:t>in </a:t>
            </a:r>
            <a:r>
              <a:rPr sz="2800" spc="-10" dirty="0">
                <a:latin typeface="Gabriola"/>
                <a:cs typeface="Gabriola"/>
              </a:rPr>
              <a:t>stabilizing </a:t>
            </a:r>
            <a:r>
              <a:rPr sz="2800" spc="-5" dirty="0">
                <a:latin typeface="Gabriola"/>
                <a:cs typeface="Gabriola"/>
              </a:rPr>
              <a:t>the</a:t>
            </a:r>
            <a:r>
              <a:rPr sz="2800" spc="35" dirty="0">
                <a:latin typeface="Gabriola"/>
                <a:cs typeface="Gabriola"/>
              </a:rPr>
              <a:t> </a:t>
            </a:r>
            <a:r>
              <a:rPr sz="2800" spc="-5" dirty="0">
                <a:latin typeface="Gabriola"/>
                <a:cs typeface="Gabriola"/>
              </a:rPr>
              <a:t>junction;</a:t>
            </a:r>
            <a:endParaRPr sz="2800">
              <a:latin typeface="Gabriola"/>
              <a:cs typeface="Gabriol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891A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95910" marR="5080" indent="-283845">
              <a:lnSpc>
                <a:spcPct val="100000"/>
              </a:lnSpc>
              <a:buClr>
                <a:srgbClr val="3891A7"/>
              </a:buClr>
              <a:buSzPct val="80357"/>
              <a:buFont typeface="Wingdings 2"/>
              <a:buChar char=""/>
              <a:tabLst>
                <a:tab pos="296545" algn="l"/>
              </a:tabLst>
            </a:pPr>
            <a:r>
              <a:rPr sz="2800" spc="-5" dirty="0">
                <a:latin typeface="Gabriola"/>
                <a:cs typeface="Gabriola"/>
              </a:rPr>
              <a:t>Afadin, which links nectin to the </a:t>
            </a:r>
            <a:r>
              <a:rPr sz="2800" spc="-10" dirty="0">
                <a:latin typeface="Gabriola"/>
                <a:cs typeface="Gabriola"/>
              </a:rPr>
              <a:t>actin cytoskeleton; </a:t>
            </a:r>
            <a:r>
              <a:rPr sz="2800" spc="-5" dirty="0">
                <a:latin typeface="Gabriola"/>
                <a:cs typeface="Gabriola"/>
              </a:rPr>
              <a:t>vinculin and α-  actinin, </a:t>
            </a:r>
            <a:r>
              <a:rPr sz="2800" spc="-10" dirty="0">
                <a:latin typeface="Gabriola"/>
                <a:cs typeface="Gabriola"/>
              </a:rPr>
              <a:t>which </a:t>
            </a:r>
            <a:r>
              <a:rPr sz="2800" spc="-5" dirty="0">
                <a:latin typeface="Gabriola"/>
                <a:cs typeface="Gabriola"/>
              </a:rPr>
              <a:t>are </a:t>
            </a:r>
            <a:r>
              <a:rPr sz="2800" spc="-10" dirty="0">
                <a:latin typeface="Gabriola"/>
                <a:cs typeface="Gabriola"/>
              </a:rPr>
              <a:t>actin-binding proteins; </a:t>
            </a:r>
            <a:r>
              <a:rPr sz="2800" spc="-5" dirty="0">
                <a:latin typeface="Gabriola"/>
                <a:cs typeface="Gabriola"/>
              </a:rPr>
              <a:t>and ponsin, </a:t>
            </a:r>
            <a:r>
              <a:rPr sz="2800" spc="-10" dirty="0">
                <a:latin typeface="Gabriola"/>
                <a:cs typeface="Gabriola"/>
              </a:rPr>
              <a:t>which </a:t>
            </a:r>
            <a:r>
              <a:rPr sz="2800" spc="-5" dirty="0">
                <a:latin typeface="Gabriola"/>
                <a:cs typeface="Gabriola"/>
              </a:rPr>
              <a:t>links  afadin and</a:t>
            </a:r>
            <a:r>
              <a:rPr sz="2800" dirty="0">
                <a:latin typeface="Gabriola"/>
                <a:cs typeface="Gabriola"/>
              </a:rPr>
              <a:t> </a:t>
            </a:r>
            <a:r>
              <a:rPr sz="2800" spc="-5" dirty="0">
                <a:latin typeface="Gabriola"/>
                <a:cs typeface="Gabriola"/>
              </a:rPr>
              <a:t>vinculin.</a:t>
            </a:r>
            <a:endParaRPr sz="28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5740" y="357885"/>
            <a:ext cx="7675880" cy="5803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52400" algn="ctr">
              <a:lnSpc>
                <a:spcPct val="100000"/>
              </a:lnSpc>
              <a:spcBef>
                <a:spcPts val="100"/>
              </a:spcBef>
            </a:pPr>
            <a:r>
              <a:rPr sz="3000" b="1" u="heavy" spc="10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MACULA </a:t>
            </a:r>
            <a:r>
              <a:rPr sz="3000" b="1" u="heavy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ADHERENS </a:t>
            </a:r>
            <a:r>
              <a:rPr sz="3000" b="1" u="heavy" spc="15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/</a:t>
            </a:r>
            <a:r>
              <a:rPr sz="3000" b="1" u="heavy" spc="-170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 </a:t>
            </a:r>
            <a:r>
              <a:rPr sz="3000" b="1" u="heavy" spc="5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DESMOSOME</a:t>
            </a:r>
            <a:r>
              <a:rPr sz="3000" b="1" spc="5" dirty="0">
                <a:latin typeface="Arial"/>
                <a:cs typeface="Arial"/>
              </a:rPr>
              <a:t>: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900">
              <a:latin typeface="Times New Roman"/>
              <a:cs typeface="Times New Roman"/>
            </a:endParaRPr>
          </a:p>
          <a:p>
            <a:pPr marL="295910" marR="1285875" indent="-283845">
              <a:lnSpc>
                <a:spcPts val="3240"/>
              </a:lnSpc>
              <a:buClr>
                <a:srgbClr val="3891A7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3000" spc="-5" dirty="0">
                <a:latin typeface="Gabriola"/>
                <a:cs typeface="Gabriola"/>
              </a:rPr>
              <a:t>In </a:t>
            </a:r>
            <a:r>
              <a:rPr sz="3000" dirty="0">
                <a:latin typeface="Gabriola"/>
                <a:cs typeface="Gabriola"/>
              </a:rPr>
              <a:t>the desmosome </a:t>
            </a:r>
            <a:r>
              <a:rPr sz="3000" spc="-5" dirty="0">
                <a:latin typeface="Gabriola"/>
                <a:cs typeface="Gabriola"/>
              </a:rPr>
              <a:t>the cadherins </a:t>
            </a:r>
            <a:r>
              <a:rPr sz="3000" dirty="0">
                <a:latin typeface="Gabriola"/>
                <a:cs typeface="Gabriola"/>
              </a:rPr>
              <a:t>are </a:t>
            </a:r>
            <a:r>
              <a:rPr sz="3000" b="1" spc="5" dirty="0">
                <a:latin typeface="Gabriola"/>
                <a:cs typeface="Gabriola"/>
              </a:rPr>
              <a:t>desmoglein</a:t>
            </a:r>
            <a:r>
              <a:rPr sz="3000" b="1" spc="-140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and  </a:t>
            </a:r>
            <a:r>
              <a:rPr sz="3000" b="1" dirty="0">
                <a:latin typeface="Gabriola"/>
                <a:cs typeface="Gabriola"/>
              </a:rPr>
              <a:t>desmocollin</a:t>
            </a:r>
            <a:r>
              <a:rPr sz="3000" dirty="0">
                <a:latin typeface="Gabriola"/>
                <a:cs typeface="Gabriola"/>
              </a:rPr>
              <a:t>.</a:t>
            </a:r>
            <a:endParaRPr sz="3000">
              <a:latin typeface="Gabriola"/>
              <a:cs typeface="Gabriola"/>
            </a:endParaRPr>
          </a:p>
          <a:p>
            <a:pPr marL="295910" marR="657225" indent="-283845">
              <a:lnSpc>
                <a:spcPts val="324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3000" dirty="0">
                <a:latin typeface="Gabriola"/>
                <a:cs typeface="Gabriola"/>
              </a:rPr>
              <a:t>The </a:t>
            </a:r>
            <a:r>
              <a:rPr sz="3000" spc="-5" dirty="0">
                <a:latin typeface="Gabriola"/>
                <a:cs typeface="Gabriola"/>
              </a:rPr>
              <a:t>interaction of these transmembrane proteins with the  adjacent cell results in </a:t>
            </a:r>
            <a:r>
              <a:rPr sz="3000" dirty="0">
                <a:latin typeface="Gabriola"/>
                <a:cs typeface="Gabriola"/>
              </a:rPr>
              <a:t>a dense </a:t>
            </a:r>
            <a:r>
              <a:rPr sz="3000" spc="-5" dirty="0">
                <a:latin typeface="Gabriola"/>
                <a:cs typeface="Gabriola"/>
              </a:rPr>
              <a:t>line in </a:t>
            </a:r>
            <a:r>
              <a:rPr sz="3000" dirty="0">
                <a:latin typeface="Gabriola"/>
                <a:cs typeface="Gabriola"/>
              </a:rPr>
              <a:t>the middle </a:t>
            </a:r>
            <a:r>
              <a:rPr sz="3000" spc="-5" dirty="0">
                <a:latin typeface="Gabriola"/>
                <a:cs typeface="Gabriola"/>
              </a:rPr>
              <a:t>of the  </a:t>
            </a:r>
            <a:r>
              <a:rPr sz="3000" spc="-10" dirty="0">
                <a:latin typeface="Gabriola"/>
                <a:cs typeface="Gabriola"/>
              </a:rPr>
              <a:t>intercellular </a:t>
            </a:r>
            <a:r>
              <a:rPr sz="3000" spc="-5" dirty="0">
                <a:latin typeface="Gabriola"/>
                <a:cs typeface="Gabriola"/>
              </a:rPr>
              <a:t>space at </a:t>
            </a:r>
            <a:r>
              <a:rPr sz="3000" dirty="0">
                <a:latin typeface="Gabriola"/>
                <a:cs typeface="Gabriola"/>
              </a:rPr>
              <a:t>the</a:t>
            </a:r>
            <a:r>
              <a:rPr sz="3000" spc="10" dirty="0">
                <a:latin typeface="Gabriola"/>
                <a:cs typeface="Gabriola"/>
              </a:rPr>
              <a:t> </a:t>
            </a:r>
            <a:r>
              <a:rPr sz="3000" dirty="0">
                <a:latin typeface="Gabriola"/>
                <a:cs typeface="Gabriola"/>
              </a:rPr>
              <a:t>desmosome.</a:t>
            </a:r>
            <a:endParaRPr sz="3000">
              <a:latin typeface="Gabriola"/>
              <a:cs typeface="Gabriola"/>
            </a:endParaRPr>
          </a:p>
          <a:p>
            <a:pPr marL="295910" marR="5080" indent="-283845">
              <a:lnSpc>
                <a:spcPts val="3240"/>
              </a:lnSpc>
              <a:spcBef>
                <a:spcPts val="605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3000" dirty="0">
                <a:latin typeface="Gabriola"/>
                <a:cs typeface="Gabriola"/>
              </a:rPr>
              <a:t>The </a:t>
            </a:r>
            <a:r>
              <a:rPr sz="3000" spc="-5" dirty="0">
                <a:latin typeface="Gabriola"/>
                <a:cs typeface="Gabriola"/>
              </a:rPr>
              <a:t>catenins </a:t>
            </a:r>
            <a:r>
              <a:rPr sz="3000" dirty="0">
                <a:latin typeface="Gabriola"/>
                <a:cs typeface="Gabriola"/>
              </a:rPr>
              <a:t>are </a:t>
            </a:r>
            <a:r>
              <a:rPr sz="3000" b="1" dirty="0">
                <a:latin typeface="Gabriola"/>
                <a:cs typeface="Gabriola"/>
              </a:rPr>
              <a:t>desmoplakin, plakoglobin</a:t>
            </a:r>
            <a:r>
              <a:rPr sz="3000" dirty="0">
                <a:latin typeface="Gabriola"/>
                <a:cs typeface="Gabriola"/>
              </a:rPr>
              <a:t>, </a:t>
            </a:r>
            <a:r>
              <a:rPr sz="3000" spc="-5" dirty="0">
                <a:latin typeface="Gabriola"/>
                <a:cs typeface="Gabriola"/>
              </a:rPr>
              <a:t>and </a:t>
            </a:r>
            <a:r>
              <a:rPr sz="3000" b="1" dirty="0">
                <a:latin typeface="Gabriola"/>
                <a:cs typeface="Gabriola"/>
              </a:rPr>
              <a:t>plakophilin</a:t>
            </a:r>
            <a:r>
              <a:rPr sz="3000" dirty="0">
                <a:latin typeface="Gabriola"/>
                <a:cs typeface="Gabriola"/>
              </a:rPr>
              <a:t>,  </a:t>
            </a:r>
            <a:r>
              <a:rPr sz="3000" spc="-5" dirty="0">
                <a:latin typeface="Gabriola"/>
                <a:cs typeface="Gabriola"/>
              </a:rPr>
              <a:t>which form </a:t>
            </a:r>
            <a:r>
              <a:rPr sz="3000" dirty="0">
                <a:latin typeface="Gabriola"/>
                <a:cs typeface="Gabriola"/>
              </a:rPr>
              <a:t>an </a:t>
            </a:r>
            <a:r>
              <a:rPr sz="3000" spc="-5" dirty="0">
                <a:latin typeface="Gabriola"/>
                <a:cs typeface="Gabriola"/>
              </a:rPr>
              <a:t>electron-dense plaque on </a:t>
            </a:r>
            <a:r>
              <a:rPr sz="3000" dirty="0">
                <a:latin typeface="Gabriola"/>
                <a:cs typeface="Gabriola"/>
              </a:rPr>
              <a:t>the </a:t>
            </a:r>
            <a:r>
              <a:rPr sz="3000" spc="-5" dirty="0">
                <a:latin typeface="Gabriola"/>
                <a:cs typeface="Gabriola"/>
              </a:rPr>
              <a:t>cytoplasmic </a:t>
            </a:r>
            <a:r>
              <a:rPr sz="3000" dirty="0">
                <a:latin typeface="Gabriola"/>
                <a:cs typeface="Gabriola"/>
              </a:rPr>
              <a:t>side </a:t>
            </a:r>
            <a:r>
              <a:rPr sz="3000" spc="-5" dirty="0">
                <a:latin typeface="Gabriola"/>
                <a:cs typeface="Gabriola"/>
              </a:rPr>
              <a:t>of  the</a:t>
            </a:r>
            <a:r>
              <a:rPr sz="3000" spc="-15" dirty="0">
                <a:latin typeface="Gabriola"/>
                <a:cs typeface="Gabriola"/>
              </a:rPr>
              <a:t> </a:t>
            </a:r>
            <a:r>
              <a:rPr sz="3000" dirty="0">
                <a:latin typeface="Gabriola"/>
                <a:cs typeface="Gabriola"/>
              </a:rPr>
              <a:t>desmosome.</a:t>
            </a:r>
            <a:endParaRPr sz="3000">
              <a:latin typeface="Gabriola"/>
              <a:cs typeface="Gabriola"/>
            </a:endParaRPr>
          </a:p>
          <a:p>
            <a:pPr marL="295910" marR="469900" indent="-283845">
              <a:lnSpc>
                <a:spcPct val="90000"/>
              </a:lnSpc>
              <a:spcBef>
                <a:spcPts val="550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3000" dirty="0">
                <a:latin typeface="Gabriola"/>
                <a:cs typeface="Gabriola"/>
              </a:rPr>
              <a:t>This </a:t>
            </a:r>
            <a:r>
              <a:rPr sz="3000" spc="-5" dirty="0">
                <a:latin typeface="Gabriola"/>
                <a:cs typeface="Gabriola"/>
              </a:rPr>
              <a:t>plaque </a:t>
            </a:r>
            <a:r>
              <a:rPr sz="3000" dirty="0">
                <a:latin typeface="Gabriola"/>
                <a:cs typeface="Gabriola"/>
              </a:rPr>
              <a:t>serves as an </a:t>
            </a:r>
            <a:r>
              <a:rPr sz="3000" spc="-5" dirty="0">
                <a:latin typeface="Gabriola"/>
                <a:cs typeface="Gabriola"/>
              </a:rPr>
              <a:t>attachment </a:t>
            </a:r>
            <a:r>
              <a:rPr sz="3000" spc="-10" dirty="0">
                <a:latin typeface="Gabriola"/>
                <a:cs typeface="Gabriola"/>
              </a:rPr>
              <a:t>site </a:t>
            </a:r>
            <a:r>
              <a:rPr sz="3000" spc="-5" dirty="0">
                <a:latin typeface="Gabriola"/>
                <a:cs typeface="Gabriola"/>
              </a:rPr>
              <a:t>for </a:t>
            </a:r>
            <a:r>
              <a:rPr sz="3000" dirty="0">
                <a:latin typeface="Gabriola"/>
                <a:cs typeface="Gabriola"/>
              </a:rPr>
              <a:t>the </a:t>
            </a:r>
            <a:r>
              <a:rPr sz="3000" spc="-5" dirty="0">
                <a:latin typeface="Gabriola"/>
                <a:cs typeface="Gabriola"/>
              </a:rPr>
              <a:t>cytoskeletal  </a:t>
            </a:r>
            <a:r>
              <a:rPr sz="3000" dirty="0">
                <a:latin typeface="Gabriola"/>
                <a:cs typeface="Gabriola"/>
              </a:rPr>
              <a:t>components, </a:t>
            </a:r>
            <a:r>
              <a:rPr sz="3000" spc="-5" dirty="0">
                <a:latin typeface="Gabriola"/>
                <a:cs typeface="Gabriola"/>
              </a:rPr>
              <a:t>which in the case of </a:t>
            </a:r>
            <a:r>
              <a:rPr sz="3000" dirty="0">
                <a:latin typeface="Gabriola"/>
                <a:cs typeface="Gabriola"/>
              </a:rPr>
              <a:t>the desmosome are  </a:t>
            </a:r>
            <a:r>
              <a:rPr sz="3000" spc="-5" dirty="0">
                <a:latin typeface="Gabriola"/>
                <a:cs typeface="Gabriola"/>
              </a:rPr>
              <a:t>intermediate filaments.</a:t>
            </a:r>
            <a:endParaRPr sz="30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03804" y="0"/>
            <a:ext cx="2781299" cy="10850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355975" y="17779"/>
            <a:ext cx="3349625" cy="6739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300" b="0" spc="-5" dirty="0">
                <a:latin typeface="Arial"/>
                <a:cs typeface="Arial"/>
              </a:rPr>
              <a:t>HIS</a:t>
            </a:r>
            <a:r>
              <a:rPr sz="4300" b="0" spc="-70" dirty="0">
                <a:latin typeface="Arial"/>
                <a:cs typeface="Arial"/>
              </a:rPr>
              <a:t>T</a:t>
            </a:r>
            <a:r>
              <a:rPr sz="4300" b="0" spc="-5" dirty="0">
                <a:latin typeface="Arial"/>
                <a:cs typeface="Arial"/>
              </a:rPr>
              <a:t>ORY</a:t>
            </a:r>
            <a:endParaRPr sz="43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6689" y="1393901"/>
            <a:ext cx="7385050" cy="3759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95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4000" spc="-5" dirty="0">
                <a:latin typeface="Gabriola"/>
                <a:cs typeface="Gabriola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1903</a:t>
            </a:r>
            <a:r>
              <a:rPr sz="4000" dirty="0">
                <a:latin typeface="Gabriola"/>
                <a:cs typeface="Gabriola"/>
              </a:rPr>
              <a:t>, </a:t>
            </a:r>
            <a:r>
              <a:rPr sz="4000" spc="-10" dirty="0">
                <a:latin typeface="Gabriola"/>
                <a:cs typeface="Gabriola"/>
              </a:rPr>
              <a:t>Nikolai </a:t>
            </a:r>
            <a:r>
              <a:rPr sz="4000" spc="-5" dirty="0">
                <a:latin typeface="Gabriola"/>
                <a:cs typeface="Gabriola"/>
              </a:rPr>
              <a:t>K Koltsav proposed that </a:t>
            </a:r>
            <a:r>
              <a:rPr sz="4000" spc="-10" dirty="0">
                <a:latin typeface="Gabriola"/>
                <a:cs typeface="Gabriola"/>
              </a:rPr>
              <a:t>the  </a:t>
            </a:r>
            <a:r>
              <a:rPr sz="4000" spc="-5" dirty="0">
                <a:latin typeface="Gabriola"/>
                <a:cs typeface="Gabriola"/>
              </a:rPr>
              <a:t>shape of cells was determined by a network </a:t>
            </a:r>
            <a:r>
              <a:rPr sz="4000" spc="-10" dirty="0">
                <a:latin typeface="Gabriola"/>
                <a:cs typeface="Gabriola"/>
              </a:rPr>
              <a:t>of  tubules which </a:t>
            </a:r>
            <a:r>
              <a:rPr sz="4000" spc="-5" dirty="0">
                <a:latin typeface="Gabriola"/>
                <a:cs typeface="Gabriola"/>
              </a:rPr>
              <a:t>he termed the</a:t>
            </a:r>
            <a:r>
              <a:rPr sz="4000" spc="80" dirty="0">
                <a:latin typeface="Gabriola"/>
                <a:cs typeface="Gabriola"/>
              </a:rPr>
              <a:t> </a:t>
            </a:r>
            <a:r>
              <a:rPr sz="4000" spc="-10" dirty="0">
                <a:latin typeface="Gabriola"/>
                <a:cs typeface="Gabriola"/>
              </a:rPr>
              <a:t>Cytoskeleton.</a:t>
            </a:r>
            <a:endParaRPr sz="4000">
              <a:latin typeface="Gabriola"/>
              <a:cs typeface="Gabriola"/>
            </a:endParaRPr>
          </a:p>
          <a:p>
            <a:pPr marL="295910" marR="346710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4000" spc="-5" dirty="0">
                <a:latin typeface="Gabriola"/>
                <a:cs typeface="Gabriola"/>
              </a:rPr>
              <a:t>The term </a:t>
            </a:r>
            <a:r>
              <a:rPr sz="4000" spc="-10" dirty="0">
                <a:latin typeface="Gabriola"/>
                <a:cs typeface="Gabriola"/>
              </a:rPr>
              <a:t>Cytosquelette </a:t>
            </a:r>
            <a:r>
              <a:rPr sz="4000" spc="-5" dirty="0">
                <a:latin typeface="Gabriola"/>
                <a:cs typeface="Gabriola"/>
              </a:rPr>
              <a:t>(in french) was </a:t>
            </a:r>
            <a:r>
              <a:rPr sz="4000" spc="-10" dirty="0">
                <a:latin typeface="Gabriola"/>
                <a:cs typeface="Gabriola"/>
              </a:rPr>
              <a:t>first  introduced </a:t>
            </a:r>
            <a:r>
              <a:rPr sz="4000" spc="-5" dirty="0">
                <a:latin typeface="Gabriola"/>
                <a:cs typeface="Gabriola"/>
              </a:rPr>
              <a:t>by French embryologist </a:t>
            </a:r>
            <a:r>
              <a:rPr sz="4000" spc="-10" dirty="0">
                <a:latin typeface="Gabriola"/>
                <a:cs typeface="Gabriola"/>
              </a:rPr>
              <a:t>Paul  </a:t>
            </a:r>
            <a:r>
              <a:rPr sz="4000" dirty="0">
                <a:latin typeface="Gabriola"/>
                <a:cs typeface="Gabriola"/>
              </a:rPr>
              <a:t>Wintrebert </a:t>
            </a:r>
            <a:r>
              <a:rPr sz="4000" spc="-5" dirty="0">
                <a:latin typeface="Gabriola"/>
                <a:cs typeface="Gabriola"/>
              </a:rPr>
              <a:t>in</a:t>
            </a:r>
            <a:r>
              <a:rPr sz="4000" spc="-20" dirty="0">
                <a:latin typeface="Gabriola"/>
                <a:cs typeface="Gabriola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1931</a:t>
            </a:r>
            <a:r>
              <a:rPr sz="4000" dirty="0">
                <a:latin typeface="Gabriola"/>
                <a:cs typeface="Gabriola"/>
              </a:rPr>
              <a:t>.</a:t>
            </a:r>
            <a:endParaRPr sz="40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7591" y="850391"/>
            <a:ext cx="7269480" cy="5225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71600" y="914400"/>
            <a:ext cx="7086600" cy="50429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52550" y="895350"/>
            <a:ext cx="7124700" cy="5081270"/>
          </a:xfrm>
          <a:custGeom>
            <a:avLst/>
            <a:gdLst/>
            <a:ahLst/>
            <a:cxnLst/>
            <a:rect l="l" t="t" r="r" b="b"/>
            <a:pathLst>
              <a:path w="7124700" h="5081270">
                <a:moveTo>
                  <a:pt x="0" y="5081016"/>
                </a:moveTo>
                <a:lnTo>
                  <a:pt x="7124700" y="5081016"/>
                </a:lnTo>
                <a:lnTo>
                  <a:pt x="7124700" y="0"/>
                </a:lnTo>
                <a:lnTo>
                  <a:pt x="0" y="0"/>
                </a:lnTo>
                <a:lnTo>
                  <a:pt x="0" y="508101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1050" y="328371"/>
            <a:ext cx="43224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2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CELL-MATRIX</a:t>
            </a:r>
            <a:r>
              <a:rPr sz="2800" u="heavy" spc="-3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28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JUNCTION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70636" y="833373"/>
            <a:ext cx="8190865" cy="575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080" indent="93980">
              <a:lnSpc>
                <a:spcPct val="100000"/>
              </a:lnSpc>
              <a:spcBef>
                <a:spcPts val="100"/>
              </a:spcBef>
              <a:tabLst>
                <a:tab pos="6880225" algn="l"/>
              </a:tabLst>
            </a:pPr>
            <a:r>
              <a:rPr sz="2400" spc="-5" dirty="0">
                <a:latin typeface="Gabriola"/>
                <a:cs typeface="Gabriola"/>
              </a:rPr>
              <a:t>Cell-matrix junctions </a:t>
            </a:r>
            <a:r>
              <a:rPr sz="2400" dirty="0">
                <a:latin typeface="Gabriola"/>
                <a:cs typeface="Gabriola"/>
              </a:rPr>
              <a:t>have a </a:t>
            </a:r>
            <a:r>
              <a:rPr sz="2400" spc="-5" dirty="0">
                <a:latin typeface="Gabriola"/>
                <a:cs typeface="Gabriola"/>
              </a:rPr>
              <a:t>structural organization </a:t>
            </a:r>
            <a:r>
              <a:rPr sz="2400" dirty="0">
                <a:latin typeface="Gabriola"/>
                <a:cs typeface="Gabriola"/>
              </a:rPr>
              <a:t>similar </a:t>
            </a:r>
            <a:r>
              <a:rPr sz="2400" spc="-5" dirty="0">
                <a:latin typeface="Gabriola"/>
                <a:cs typeface="Gabriola"/>
              </a:rPr>
              <a:t>to that of </a:t>
            </a:r>
            <a:r>
              <a:rPr sz="2400" dirty="0">
                <a:latin typeface="Gabriola"/>
                <a:cs typeface="Gabriola"/>
              </a:rPr>
              <a:t>cell-cell  adhesive </a:t>
            </a:r>
            <a:r>
              <a:rPr sz="2400" spc="-5" dirty="0">
                <a:latin typeface="Gabriola"/>
                <a:cs typeface="Gabriola"/>
              </a:rPr>
              <a:t>junctions, but they </a:t>
            </a:r>
            <a:r>
              <a:rPr sz="2400" dirty="0">
                <a:latin typeface="Gabriola"/>
                <a:cs typeface="Gabriola"/>
              </a:rPr>
              <a:t>use </a:t>
            </a:r>
            <a:r>
              <a:rPr sz="2400" spc="-5" dirty="0">
                <a:latin typeface="Gabriola"/>
                <a:cs typeface="Gabriola"/>
              </a:rPr>
              <a:t>different </a:t>
            </a:r>
            <a:r>
              <a:rPr sz="2400" dirty="0">
                <a:latin typeface="Gabriola"/>
                <a:cs typeface="Gabriola"/>
              </a:rPr>
              <a:t>molecular</a:t>
            </a:r>
            <a:r>
              <a:rPr sz="2400" spc="140" dirty="0">
                <a:latin typeface="Gabriola"/>
                <a:cs typeface="Gabriola"/>
              </a:rPr>
              <a:t> </a:t>
            </a:r>
            <a:r>
              <a:rPr sz="2400" spc="-5" dirty="0">
                <a:latin typeface="Gabriola"/>
                <a:cs typeface="Gabriola"/>
              </a:rPr>
              <a:t>components</a:t>
            </a:r>
            <a:r>
              <a:rPr sz="2400" spc="-10" dirty="0">
                <a:latin typeface="Gabriola"/>
                <a:cs typeface="Gabriola"/>
              </a:rPr>
              <a:t> </a:t>
            </a:r>
            <a:r>
              <a:rPr sz="2400" dirty="0">
                <a:latin typeface="Gabriola"/>
                <a:cs typeface="Gabriola"/>
              </a:rPr>
              <a:t>and	attach </a:t>
            </a:r>
            <a:r>
              <a:rPr sz="2400" spc="-5" dirty="0">
                <a:latin typeface="Gabriola"/>
                <a:cs typeface="Gabriola"/>
              </a:rPr>
              <a:t>the</a:t>
            </a:r>
            <a:r>
              <a:rPr sz="2400" spc="-55" dirty="0">
                <a:latin typeface="Gabriola"/>
                <a:cs typeface="Gabriola"/>
              </a:rPr>
              <a:t> </a:t>
            </a:r>
            <a:r>
              <a:rPr sz="2400" dirty="0">
                <a:latin typeface="Gabriola"/>
                <a:cs typeface="Gabriola"/>
              </a:rPr>
              <a:t>cell  </a:t>
            </a:r>
            <a:r>
              <a:rPr sz="2400" spc="-5" dirty="0">
                <a:latin typeface="Gabriola"/>
                <a:cs typeface="Gabriola"/>
              </a:rPr>
              <a:t>to the extracellular</a:t>
            </a:r>
            <a:r>
              <a:rPr sz="2400" spc="25" dirty="0">
                <a:latin typeface="Gabriola"/>
                <a:cs typeface="Gabriola"/>
              </a:rPr>
              <a:t> </a:t>
            </a:r>
            <a:r>
              <a:rPr sz="2400" spc="-5" dirty="0">
                <a:latin typeface="Gabriola"/>
                <a:cs typeface="Gabriola"/>
              </a:rPr>
              <a:t>matrix.</a:t>
            </a:r>
            <a:endParaRPr sz="2400">
              <a:latin typeface="Gabriola"/>
              <a:cs typeface="Gabriola"/>
            </a:endParaRPr>
          </a:p>
          <a:p>
            <a:pPr marL="211455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Gabriola"/>
                <a:cs typeface="Gabriola"/>
              </a:rPr>
              <a:t>1. </a:t>
            </a:r>
            <a:r>
              <a:rPr sz="2400" b="1" spc="5" dirty="0">
                <a:latin typeface="Gabriola"/>
                <a:cs typeface="Gabriola"/>
              </a:rPr>
              <a:t>FOCAL</a:t>
            </a:r>
            <a:r>
              <a:rPr sz="2400" b="1" spc="-65" dirty="0">
                <a:latin typeface="Gabriola"/>
                <a:cs typeface="Gabriola"/>
              </a:rPr>
              <a:t> </a:t>
            </a:r>
            <a:r>
              <a:rPr sz="2400" b="1" spc="-5" dirty="0">
                <a:latin typeface="Gabriola"/>
                <a:cs typeface="Gabriola"/>
              </a:rPr>
              <a:t>ADHESIONS:</a:t>
            </a:r>
            <a:endParaRPr sz="2400">
              <a:latin typeface="Gabriola"/>
              <a:cs typeface="Gabriola"/>
            </a:endParaRPr>
          </a:p>
          <a:p>
            <a:pPr marL="295910" marR="25400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Wingdings 2"/>
              <a:buChar char=""/>
              <a:tabLst>
                <a:tab pos="454659" algn="l"/>
                <a:tab pos="455295" algn="l"/>
              </a:tabLst>
            </a:pPr>
            <a:r>
              <a:rPr dirty="0"/>
              <a:t>	</a:t>
            </a:r>
            <a:r>
              <a:rPr sz="2400" dirty="0">
                <a:latin typeface="Gabriola"/>
                <a:cs typeface="Gabriola"/>
              </a:rPr>
              <a:t>The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Transmembrane component</a:t>
            </a:r>
            <a:r>
              <a:rPr sz="2400" dirty="0">
                <a:latin typeface="Gabriola"/>
                <a:cs typeface="Gabriola"/>
              </a:rPr>
              <a:t> </a:t>
            </a:r>
            <a:r>
              <a:rPr sz="2400" spc="-5" dirty="0">
                <a:latin typeface="Gabriola"/>
                <a:cs typeface="Gabriola"/>
              </a:rPr>
              <a:t>is </a:t>
            </a:r>
            <a:r>
              <a:rPr sz="2400" dirty="0">
                <a:latin typeface="Gabriola"/>
                <a:cs typeface="Gabriola"/>
              </a:rPr>
              <a:t>a member </a:t>
            </a:r>
            <a:r>
              <a:rPr sz="2400" spc="-5" dirty="0">
                <a:latin typeface="Gabriola"/>
                <a:cs typeface="Gabriola"/>
              </a:rPr>
              <a:t>of the </a:t>
            </a:r>
            <a:r>
              <a:rPr sz="2400" b="1" spc="5" dirty="0">
                <a:latin typeface="Gabriola"/>
                <a:cs typeface="Gabriola"/>
              </a:rPr>
              <a:t>Integrin </a:t>
            </a:r>
            <a:r>
              <a:rPr sz="2400" spc="-5" dirty="0">
                <a:latin typeface="Gabriola"/>
                <a:cs typeface="Gabriola"/>
              </a:rPr>
              <a:t>family of </a:t>
            </a:r>
            <a:r>
              <a:rPr sz="2400" dirty="0">
                <a:latin typeface="Gabriola"/>
                <a:cs typeface="Gabriola"/>
              </a:rPr>
              <a:t>adhesion  molecules.</a:t>
            </a:r>
            <a:endParaRPr sz="2400">
              <a:latin typeface="Gabriola"/>
              <a:cs typeface="Gabriola"/>
            </a:endParaRPr>
          </a:p>
          <a:p>
            <a:pPr marL="512445" indent="-50038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Wingdings 2"/>
              <a:buChar char=""/>
              <a:tabLst>
                <a:tab pos="512445" algn="l"/>
                <a:tab pos="513080" algn="l"/>
              </a:tabLst>
            </a:pPr>
            <a:r>
              <a:rPr sz="2400" spc="-5" dirty="0">
                <a:latin typeface="Gabriola"/>
                <a:cs typeface="Gabriola"/>
              </a:rPr>
              <a:t>Integrins </a:t>
            </a:r>
            <a:r>
              <a:rPr sz="2400" dirty="0">
                <a:latin typeface="Gabriola"/>
                <a:cs typeface="Gabriola"/>
              </a:rPr>
              <a:t>are heterodimers </a:t>
            </a:r>
            <a:r>
              <a:rPr sz="2400" spc="-5" dirty="0">
                <a:latin typeface="Gabriola"/>
                <a:cs typeface="Gabriola"/>
              </a:rPr>
              <a:t>of different </a:t>
            </a:r>
            <a:r>
              <a:rPr sz="2400" dirty="0">
                <a:latin typeface="Gabriola"/>
                <a:cs typeface="Gabriola"/>
              </a:rPr>
              <a:t>alpha and </a:t>
            </a:r>
            <a:r>
              <a:rPr sz="2400" spc="-5" dirty="0">
                <a:latin typeface="Gabriola"/>
                <a:cs typeface="Gabriola"/>
              </a:rPr>
              <a:t>beta subunits that </a:t>
            </a:r>
            <a:r>
              <a:rPr sz="2400" spc="-10" dirty="0">
                <a:latin typeface="Gabriola"/>
                <a:cs typeface="Gabriola"/>
              </a:rPr>
              <a:t>occur</a:t>
            </a:r>
            <a:r>
              <a:rPr sz="2400" spc="114" dirty="0">
                <a:latin typeface="Gabriola"/>
                <a:cs typeface="Gabriola"/>
              </a:rPr>
              <a:t> </a:t>
            </a:r>
            <a:r>
              <a:rPr sz="2400" spc="-5" dirty="0">
                <a:latin typeface="Gabriola"/>
                <a:cs typeface="Gabriola"/>
              </a:rPr>
              <a:t>in</a:t>
            </a:r>
            <a:endParaRPr sz="2400">
              <a:latin typeface="Gabriola"/>
              <a:cs typeface="Gabriola"/>
            </a:endParaRPr>
          </a:p>
          <a:p>
            <a:pPr marL="29591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Gabriola"/>
                <a:cs typeface="Gabriola"/>
              </a:rPr>
              <a:t>different </a:t>
            </a:r>
            <a:r>
              <a:rPr sz="2400" spc="-5" dirty="0">
                <a:latin typeface="Gabriola"/>
                <a:cs typeface="Gabriola"/>
              </a:rPr>
              <a:t>combinations with specificity for various extracellular </a:t>
            </a:r>
            <a:r>
              <a:rPr sz="2400" dirty="0">
                <a:latin typeface="Gabriola"/>
                <a:cs typeface="Gabriola"/>
              </a:rPr>
              <a:t>matrix</a:t>
            </a:r>
            <a:r>
              <a:rPr sz="2400" spc="120" dirty="0">
                <a:latin typeface="Gabriola"/>
                <a:cs typeface="Gabriola"/>
              </a:rPr>
              <a:t> </a:t>
            </a:r>
            <a:r>
              <a:rPr sz="2400" dirty="0">
                <a:latin typeface="Gabriola"/>
                <a:cs typeface="Gabriola"/>
              </a:rPr>
              <a:t>molecules.</a:t>
            </a:r>
            <a:endParaRPr sz="2400">
              <a:latin typeface="Gabriola"/>
              <a:cs typeface="Gabriola"/>
            </a:endParaRPr>
          </a:p>
          <a:p>
            <a:pPr marL="295910" marR="1730375" indent="-295910">
              <a:lnSpc>
                <a:spcPct val="120800"/>
              </a:lnSpc>
              <a:buClr>
                <a:srgbClr val="3891A7"/>
              </a:buClr>
              <a:buSzPct val="79166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400" u="sng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 </a:t>
            </a:r>
            <a:r>
              <a:rPr sz="2400" u="sng" spc="15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 </a:t>
            </a:r>
            <a:r>
              <a:rPr sz="2400" u="sng" spc="-5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Cytoplasmic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adapter </a:t>
            </a:r>
            <a:r>
              <a:rPr sz="2400" u="sng" spc="-5" dirty="0"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proteins</a:t>
            </a:r>
            <a:r>
              <a:rPr sz="2400" spc="-5" dirty="0">
                <a:latin typeface="Gabriola"/>
                <a:cs typeface="Gabriola"/>
              </a:rPr>
              <a:t>, include the actin binding proteins  </a:t>
            </a:r>
            <a:r>
              <a:rPr sz="2400" b="1" dirty="0">
                <a:latin typeface="Gabriola"/>
                <a:cs typeface="Gabriola"/>
              </a:rPr>
              <a:t>α-actinin, vinculin, </a:t>
            </a:r>
            <a:r>
              <a:rPr sz="2400" b="1" spc="15" dirty="0">
                <a:latin typeface="Gabriola"/>
                <a:cs typeface="Gabriola"/>
              </a:rPr>
              <a:t>and</a:t>
            </a:r>
            <a:r>
              <a:rPr sz="2400" b="1" spc="-150" dirty="0">
                <a:latin typeface="Gabriola"/>
                <a:cs typeface="Gabriola"/>
              </a:rPr>
              <a:t> </a:t>
            </a:r>
            <a:r>
              <a:rPr sz="2400" b="1" dirty="0">
                <a:latin typeface="Gabriola"/>
                <a:cs typeface="Gabriola"/>
              </a:rPr>
              <a:t>talin.</a:t>
            </a:r>
            <a:endParaRPr sz="2400">
              <a:latin typeface="Gabriola"/>
              <a:cs typeface="Gabriola"/>
            </a:endParaRPr>
          </a:p>
          <a:p>
            <a:pPr marL="453390" indent="-44132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Wingdings 2"/>
              <a:buChar char=""/>
              <a:tabLst>
                <a:tab pos="452755" algn="l"/>
                <a:tab pos="454025" algn="l"/>
              </a:tabLst>
            </a:pPr>
            <a:r>
              <a:rPr sz="2400" dirty="0">
                <a:latin typeface="Gabriola"/>
                <a:cs typeface="Gabriola"/>
              </a:rPr>
              <a:t>They link </a:t>
            </a:r>
            <a:r>
              <a:rPr sz="2400" spc="-5" dirty="0">
                <a:latin typeface="Gabriola"/>
                <a:cs typeface="Gabriola"/>
              </a:rPr>
              <a:t>the transmembrane integrins to the actin</a:t>
            </a:r>
            <a:r>
              <a:rPr sz="2400" spc="110" dirty="0">
                <a:latin typeface="Gabriola"/>
                <a:cs typeface="Gabriola"/>
              </a:rPr>
              <a:t> </a:t>
            </a:r>
            <a:r>
              <a:rPr sz="2400" spc="-5" dirty="0">
                <a:latin typeface="Gabriola"/>
                <a:cs typeface="Gabriola"/>
              </a:rPr>
              <a:t>cytoskeleton.</a:t>
            </a:r>
            <a:endParaRPr sz="2400">
              <a:latin typeface="Gabriola"/>
              <a:cs typeface="Gabriola"/>
            </a:endParaRPr>
          </a:p>
          <a:p>
            <a:pPr marL="295910" marR="302895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Wingdings 2"/>
              <a:buChar char=""/>
              <a:tabLst>
                <a:tab pos="457834" algn="l"/>
                <a:tab pos="458470" algn="l"/>
              </a:tabLst>
            </a:pPr>
            <a:r>
              <a:rPr dirty="0"/>
              <a:t>	</a:t>
            </a:r>
            <a:r>
              <a:rPr sz="2400" dirty="0">
                <a:latin typeface="Gabriola"/>
                <a:cs typeface="Gabriola"/>
              </a:rPr>
              <a:t>Binding </a:t>
            </a:r>
            <a:r>
              <a:rPr sz="2400" spc="-5" dirty="0">
                <a:latin typeface="Gabriola"/>
                <a:cs typeface="Gabriola"/>
              </a:rPr>
              <a:t>of the integrin to </a:t>
            </a:r>
            <a:r>
              <a:rPr sz="2400" dirty="0">
                <a:latin typeface="Gabriola"/>
                <a:cs typeface="Gabriola"/>
              </a:rPr>
              <a:t>collagen, </a:t>
            </a:r>
            <a:r>
              <a:rPr sz="2400" spc="-5" dirty="0">
                <a:latin typeface="Gabriola"/>
                <a:cs typeface="Gabriola"/>
              </a:rPr>
              <a:t>laminin, fibronectin, </a:t>
            </a:r>
            <a:r>
              <a:rPr sz="2400" dirty="0">
                <a:latin typeface="Gabriola"/>
                <a:cs typeface="Gabriola"/>
              </a:rPr>
              <a:t>and </a:t>
            </a:r>
            <a:r>
              <a:rPr sz="2400" spc="-5" dirty="0">
                <a:latin typeface="Gabriola"/>
                <a:cs typeface="Gabriola"/>
              </a:rPr>
              <a:t>other extracellular  matrix proteins </a:t>
            </a:r>
            <a:r>
              <a:rPr sz="2400" dirty="0">
                <a:latin typeface="Gabriola"/>
                <a:cs typeface="Gabriola"/>
              </a:rPr>
              <a:t>results </a:t>
            </a:r>
            <a:r>
              <a:rPr sz="2400" spc="-5" dirty="0">
                <a:latin typeface="Gabriola"/>
                <a:cs typeface="Gabriola"/>
              </a:rPr>
              <a:t>in recruitment </a:t>
            </a:r>
            <a:r>
              <a:rPr sz="2400" dirty="0">
                <a:latin typeface="Gabriola"/>
                <a:cs typeface="Gabriola"/>
              </a:rPr>
              <a:t>and remodeling </a:t>
            </a:r>
            <a:r>
              <a:rPr sz="2400" spc="-5" dirty="0">
                <a:latin typeface="Gabriola"/>
                <a:cs typeface="Gabriola"/>
              </a:rPr>
              <a:t>of the actin</a:t>
            </a:r>
            <a:r>
              <a:rPr sz="2400" spc="160" dirty="0">
                <a:latin typeface="Gabriola"/>
                <a:cs typeface="Gabriola"/>
              </a:rPr>
              <a:t> </a:t>
            </a:r>
            <a:r>
              <a:rPr sz="2400" spc="-5" dirty="0">
                <a:latin typeface="Gabriola"/>
                <a:cs typeface="Gabriola"/>
              </a:rPr>
              <a:t>cytoskeleton.</a:t>
            </a:r>
            <a:endParaRPr sz="2400">
              <a:latin typeface="Gabriola"/>
              <a:cs typeface="Gabriol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Gabriola"/>
                <a:cs typeface="Gabriola"/>
              </a:rPr>
              <a:t>.</a:t>
            </a:r>
            <a:endParaRPr sz="24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8354" y="479805"/>
            <a:ext cx="39446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solidFill>
                  <a:srgbClr val="000000"/>
                </a:solidFill>
                <a:latin typeface="Arial"/>
                <a:cs typeface="Arial"/>
              </a:rPr>
              <a:t>2.</a:t>
            </a:r>
            <a:r>
              <a:rPr sz="3000" b="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000000"/>
                </a:solidFill>
              </a:rPr>
              <a:t>Hemidesmosomes: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4404" y="1426209"/>
            <a:ext cx="7714615" cy="4751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54050" indent="104775">
              <a:lnSpc>
                <a:spcPct val="100000"/>
              </a:lnSpc>
              <a:spcBef>
                <a:spcPts val="100"/>
              </a:spcBef>
              <a:buSzPct val="73333"/>
              <a:buFont typeface="Arial"/>
              <a:buAutoNum type="arabicPeriod"/>
              <a:tabLst>
                <a:tab pos="535305" algn="l"/>
                <a:tab pos="535940" algn="l"/>
                <a:tab pos="2774315" algn="l"/>
                <a:tab pos="6529705" algn="l"/>
              </a:tabLst>
            </a:pPr>
            <a:r>
              <a:rPr sz="3000" spc="-5" dirty="0">
                <a:latin typeface="Gabriola"/>
                <a:cs typeface="Gabriola"/>
              </a:rPr>
              <a:t>Hemidesmosome</a:t>
            </a:r>
            <a:r>
              <a:rPr sz="3000" dirty="0">
                <a:latin typeface="Gabriola"/>
                <a:cs typeface="Gabriola"/>
              </a:rPr>
              <a:t>s	li</a:t>
            </a:r>
            <a:r>
              <a:rPr sz="3000" spc="-10" dirty="0">
                <a:latin typeface="Gabriola"/>
                <a:cs typeface="Gabriola"/>
              </a:rPr>
              <a:t>n</a:t>
            </a:r>
            <a:r>
              <a:rPr sz="3000" dirty="0">
                <a:latin typeface="Gabriola"/>
                <a:cs typeface="Gabriola"/>
              </a:rPr>
              <a:t>k</a:t>
            </a:r>
            <a:r>
              <a:rPr sz="3000" spc="-5" dirty="0">
                <a:latin typeface="Gabriola"/>
                <a:cs typeface="Gabriola"/>
              </a:rPr>
              <a:t> t</a:t>
            </a:r>
            <a:r>
              <a:rPr sz="3000" spc="5" dirty="0">
                <a:latin typeface="Gabriola"/>
                <a:cs typeface="Gabriola"/>
              </a:rPr>
              <a:t>h</a:t>
            </a:r>
            <a:r>
              <a:rPr sz="3000" dirty="0">
                <a:latin typeface="Gabriola"/>
                <a:cs typeface="Gabriola"/>
              </a:rPr>
              <a:t>e</a:t>
            </a:r>
            <a:r>
              <a:rPr sz="3000" spc="-25" dirty="0">
                <a:latin typeface="Gabriola"/>
                <a:cs typeface="Gabriola"/>
              </a:rPr>
              <a:t> </a:t>
            </a:r>
            <a:r>
              <a:rPr sz="3000" dirty="0">
                <a:latin typeface="Gabriola"/>
                <a:cs typeface="Gabriola"/>
              </a:rPr>
              <a:t>ce</a:t>
            </a:r>
            <a:r>
              <a:rPr sz="3000" spc="-15" dirty="0">
                <a:latin typeface="Gabriola"/>
                <a:cs typeface="Gabriola"/>
              </a:rPr>
              <a:t>l</a:t>
            </a:r>
            <a:r>
              <a:rPr sz="3000" dirty="0">
                <a:latin typeface="Gabriola"/>
                <a:cs typeface="Gabriola"/>
              </a:rPr>
              <a:t>l </a:t>
            </a:r>
            <a:r>
              <a:rPr sz="3000" spc="-5" dirty="0">
                <a:latin typeface="Gabriola"/>
                <a:cs typeface="Gabriola"/>
              </a:rPr>
              <a:t>t</a:t>
            </a:r>
            <a:r>
              <a:rPr sz="3000" dirty="0">
                <a:latin typeface="Gabriola"/>
                <a:cs typeface="Gabriola"/>
              </a:rPr>
              <a:t>o</a:t>
            </a:r>
            <a:r>
              <a:rPr sz="3000" spc="-20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th</a:t>
            </a:r>
            <a:r>
              <a:rPr sz="3000" dirty="0">
                <a:latin typeface="Gabriola"/>
                <a:cs typeface="Gabriola"/>
              </a:rPr>
              <a:t>e</a:t>
            </a:r>
            <a:r>
              <a:rPr sz="3000" spc="-5" dirty="0">
                <a:latin typeface="Gabriola"/>
                <a:cs typeface="Gabriola"/>
              </a:rPr>
              <a:t> ba</a:t>
            </a:r>
            <a:r>
              <a:rPr sz="3000" spc="-15" dirty="0">
                <a:latin typeface="Gabriola"/>
                <a:cs typeface="Gabriola"/>
              </a:rPr>
              <a:t>s</a:t>
            </a:r>
            <a:r>
              <a:rPr sz="3000" dirty="0">
                <a:latin typeface="Gabriola"/>
                <a:cs typeface="Gabriola"/>
              </a:rPr>
              <a:t>al l</a:t>
            </a:r>
            <a:r>
              <a:rPr sz="3000" spc="-15" dirty="0">
                <a:latin typeface="Gabriola"/>
                <a:cs typeface="Gabriola"/>
              </a:rPr>
              <a:t>a</a:t>
            </a:r>
            <a:r>
              <a:rPr sz="3000" dirty="0">
                <a:latin typeface="Gabriola"/>
                <a:cs typeface="Gabriola"/>
              </a:rPr>
              <a:t>mina	a</a:t>
            </a:r>
            <a:r>
              <a:rPr sz="3000" spc="-10" dirty="0">
                <a:latin typeface="Gabriola"/>
                <a:cs typeface="Gabriola"/>
              </a:rPr>
              <a:t>n</a:t>
            </a:r>
            <a:r>
              <a:rPr sz="3000" dirty="0">
                <a:latin typeface="Gabriola"/>
                <a:cs typeface="Gabriola"/>
              </a:rPr>
              <a:t>d,  </a:t>
            </a:r>
            <a:r>
              <a:rPr sz="3000" spc="-5" dirty="0">
                <a:latin typeface="Gabriola"/>
                <a:cs typeface="Gabriola"/>
              </a:rPr>
              <a:t>through </a:t>
            </a:r>
            <a:r>
              <a:rPr sz="3000" dirty="0">
                <a:latin typeface="Gabriola"/>
                <a:cs typeface="Gabriola"/>
              </a:rPr>
              <a:t>additional </a:t>
            </a:r>
            <a:r>
              <a:rPr sz="3000" spc="-5" dirty="0">
                <a:latin typeface="Gabriola"/>
                <a:cs typeface="Gabriola"/>
              </a:rPr>
              <a:t>extracellular molecules to the </a:t>
            </a:r>
            <a:r>
              <a:rPr sz="3000" dirty="0">
                <a:latin typeface="Gabriola"/>
                <a:cs typeface="Gabriola"/>
              </a:rPr>
              <a:t>rest </a:t>
            </a:r>
            <a:r>
              <a:rPr sz="3000" spc="-5" dirty="0">
                <a:latin typeface="Gabriola"/>
                <a:cs typeface="Gabriola"/>
              </a:rPr>
              <a:t>of </a:t>
            </a:r>
            <a:r>
              <a:rPr sz="3000" dirty="0">
                <a:latin typeface="Gabriola"/>
                <a:cs typeface="Gabriola"/>
              </a:rPr>
              <a:t>the  </a:t>
            </a:r>
            <a:r>
              <a:rPr sz="3000" spc="-5" dirty="0">
                <a:latin typeface="Gabriola"/>
                <a:cs typeface="Gabriola"/>
              </a:rPr>
              <a:t>extracellular </a:t>
            </a:r>
            <a:r>
              <a:rPr sz="3000" dirty="0">
                <a:latin typeface="Gabriola"/>
                <a:cs typeface="Gabriola"/>
              </a:rPr>
              <a:t>matrix.</a:t>
            </a:r>
            <a:endParaRPr sz="3000">
              <a:latin typeface="Gabriola"/>
              <a:cs typeface="Gabriola"/>
            </a:endParaRPr>
          </a:p>
          <a:p>
            <a:pPr marL="12700" marR="450215" indent="11557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581660" algn="l"/>
                <a:tab pos="582295" algn="l"/>
              </a:tabLst>
            </a:pPr>
            <a:r>
              <a:rPr sz="3000" dirty="0">
                <a:latin typeface="Gabriola"/>
                <a:cs typeface="Gabriola"/>
              </a:rPr>
              <a:t>The </a:t>
            </a:r>
            <a:r>
              <a:rPr sz="3000" spc="-5" dirty="0">
                <a:latin typeface="Gabriola"/>
                <a:cs typeface="Gabriola"/>
              </a:rPr>
              <a:t>transmembrane </a:t>
            </a:r>
            <a:r>
              <a:rPr sz="3000" dirty="0">
                <a:latin typeface="Gabriola"/>
                <a:cs typeface="Gabriola"/>
              </a:rPr>
              <a:t>adhesive </a:t>
            </a:r>
            <a:r>
              <a:rPr sz="3000" spc="-5" dirty="0">
                <a:latin typeface="Gabriola"/>
                <a:cs typeface="Gabriola"/>
              </a:rPr>
              <a:t>molecules </a:t>
            </a:r>
            <a:r>
              <a:rPr sz="3000" dirty="0">
                <a:latin typeface="Gabriola"/>
                <a:cs typeface="Gabriola"/>
              </a:rPr>
              <a:t>are </a:t>
            </a:r>
            <a:r>
              <a:rPr sz="3000" spc="-5" dirty="0">
                <a:latin typeface="Gabriola"/>
                <a:cs typeface="Gabriola"/>
              </a:rPr>
              <a:t>the </a:t>
            </a:r>
            <a:r>
              <a:rPr sz="3000" b="1" dirty="0">
                <a:latin typeface="Gabriola"/>
                <a:cs typeface="Gabriola"/>
              </a:rPr>
              <a:t>Integrin  </a:t>
            </a:r>
            <a:r>
              <a:rPr sz="3000" b="1" spc="5" dirty="0">
                <a:latin typeface="Gabriola"/>
                <a:cs typeface="Gabriola"/>
              </a:rPr>
              <a:t>α6β4</a:t>
            </a:r>
            <a:r>
              <a:rPr sz="3000" spc="5" dirty="0">
                <a:latin typeface="Gabriola"/>
                <a:cs typeface="Gabriola"/>
              </a:rPr>
              <a:t>, </a:t>
            </a:r>
            <a:r>
              <a:rPr sz="3000" spc="-5" dirty="0">
                <a:latin typeface="Gabriola"/>
                <a:cs typeface="Gabriola"/>
              </a:rPr>
              <a:t>which binds </a:t>
            </a:r>
            <a:r>
              <a:rPr sz="3000" spc="-10" dirty="0">
                <a:latin typeface="Gabriola"/>
                <a:cs typeface="Gabriola"/>
              </a:rPr>
              <a:t>specifically </a:t>
            </a:r>
            <a:r>
              <a:rPr sz="3000" spc="-5" dirty="0">
                <a:latin typeface="Gabriola"/>
                <a:cs typeface="Gabriola"/>
              </a:rPr>
              <a:t>to the basal lamina glycoprotein  laminin, </a:t>
            </a:r>
            <a:r>
              <a:rPr sz="3000" dirty="0">
                <a:latin typeface="Gabriola"/>
                <a:cs typeface="Gabriola"/>
              </a:rPr>
              <a:t>and </a:t>
            </a:r>
            <a:r>
              <a:rPr sz="3000" spc="-5" dirty="0">
                <a:latin typeface="Gabriola"/>
                <a:cs typeface="Gabriola"/>
              </a:rPr>
              <a:t>collagen </a:t>
            </a:r>
            <a:r>
              <a:rPr sz="3000" dirty="0">
                <a:latin typeface="Gabriola"/>
                <a:cs typeface="Gabriola"/>
              </a:rPr>
              <a:t>XVII </a:t>
            </a:r>
            <a:r>
              <a:rPr sz="3000" spc="-5" dirty="0">
                <a:latin typeface="Gabriola"/>
                <a:cs typeface="Gabriola"/>
              </a:rPr>
              <a:t>(also identified </a:t>
            </a:r>
            <a:r>
              <a:rPr sz="3000" dirty="0">
                <a:latin typeface="Gabriola"/>
                <a:cs typeface="Gabriola"/>
              </a:rPr>
              <a:t>as</a:t>
            </a:r>
            <a:r>
              <a:rPr sz="3000" spc="-20" dirty="0">
                <a:latin typeface="Gabriola"/>
                <a:cs typeface="Gabriola"/>
              </a:rPr>
              <a:t> </a:t>
            </a:r>
            <a:r>
              <a:rPr sz="3000" dirty="0">
                <a:latin typeface="Gabriola"/>
                <a:cs typeface="Gabriola"/>
              </a:rPr>
              <a:t>BP180).</a:t>
            </a:r>
            <a:endParaRPr sz="3000">
              <a:latin typeface="Gabriola"/>
              <a:cs typeface="Gabriola"/>
            </a:endParaRPr>
          </a:p>
          <a:p>
            <a:pPr marL="12700" marR="5080" indent="115570">
              <a:lnSpc>
                <a:spcPct val="100000"/>
              </a:lnSpc>
              <a:spcBef>
                <a:spcPts val="605"/>
              </a:spcBef>
              <a:buAutoNum type="arabicPeriod"/>
              <a:tabLst>
                <a:tab pos="582930" algn="l"/>
                <a:tab pos="583565" algn="l"/>
              </a:tabLst>
            </a:pPr>
            <a:r>
              <a:rPr sz="3000" dirty="0">
                <a:latin typeface="Gabriola"/>
                <a:cs typeface="Gabriola"/>
              </a:rPr>
              <a:t>The </a:t>
            </a:r>
            <a:r>
              <a:rPr sz="3000" spc="-5" dirty="0">
                <a:latin typeface="Gabriola"/>
                <a:cs typeface="Gabriola"/>
              </a:rPr>
              <a:t>cytoplasmic adapter proteins </a:t>
            </a:r>
            <a:r>
              <a:rPr sz="3000" dirty="0">
                <a:latin typeface="Gabriola"/>
                <a:cs typeface="Gabriola"/>
              </a:rPr>
              <a:t>are </a:t>
            </a:r>
            <a:r>
              <a:rPr sz="3000" spc="-5" dirty="0">
                <a:latin typeface="Gabriola"/>
                <a:cs typeface="Gabriola"/>
              </a:rPr>
              <a:t>the </a:t>
            </a:r>
            <a:r>
              <a:rPr sz="3000" b="1" spc="5" dirty="0">
                <a:latin typeface="Gabriola"/>
                <a:cs typeface="Gabriola"/>
              </a:rPr>
              <a:t>bullous </a:t>
            </a:r>
            <a:r>
              <a:rPr sz="3000" b="1" dirty="0">
                <a:latin typeface="Gabriola"/>
                <a:cs typeface="Gabriola"/>
              </a:rPr>
              <a:t>pemphigoid  </a:t>
            </a:r>
            <a:r>
              <a:rPr sz="3000" b="1" spc="5" dirty="0">
                <a:latin typeface="Gabriola"/>
                <a:cs typeface="Gabriola"/>
              </a:rPr>
              <a:t>antigen </a:t>
            </a:r>
            <a:r>
              <a:rPr sz="3000" b="1" spc="15" dirty="0">
                <a:latin typeface="Gabriola"/>
                <a:cs typeface="Gabriola"/>
              </a:rPr>
              <a:t>230 </a:t>
            </a:r>
            <a:r>
              <a:rPr sz="3000" dirty="0">
                <a:latin typeface="Gabriola"/>
                <a:cs typeface="Gabriola"/>
              </a:rPr>
              <a:t>(BP230) </a:t>
            </a:r>
            <a:r>
              <a:rPr sz="3000" spc="-5" dirty="0">
                <a:latin typeface="Gabriola"/>
                <a:cs typeface="Gabriola"/>
              </a:rPr>
              <a:t>and </a:t>
            </a:r>
            <a:r>
              <a:rPr sz="3000" b="1" dirty="0">
                <a:latin typeface="Gabriola"/>
                <a:cs typeface="Gabriola"/>
              </a:rPr>
              <a:t>plectin</a:t>
            </a:r>
            <a:r>
              <a:rPr sz="3000" dirty="0">
                <a:latin typeface="Gabriola"/>
                <a:cs typeface="Gabriola"/>
              </a:rPr>
              <a:t>, </a:t>
            </a:r>
            <a:r>
              <a:rPr sz="3000" spc="-5" dirty="0">
                <a:latin typeface="Gabriola"/>
                <a:cs typeface="Gabriola"/>
              </a:rPr>
              <a:t>form </a:t>
            </a:r>
            <a:r>
              <a:rPr sz="3000" dirty="0">
                <a:latin typeface="Gabriola"/>
                <a:cs typeface="Gabriola"/>
              </a:rPr>
              <a:t>a </a:t>
            </a:r>
            <a:r>
              <a:rPr sz="3000" spc="-5" dirty="0">
                <a:latin typeface="Gabriola"/>
                <a:cs typeface="Gabriola"/>
              </a:rPr>
              <a:t>dense </a:t>
            </a:r>
            <a:r>
              <a:rPr sz="3000" spc="-10" dirty="0">
                <a:latin typeface="Gabriola"/>
                <a:cs typeface="Gabriola"/>
              </a:rPr>
              <a:t>plaque </a:t>
            </a:r>
            <a:r>
              <a:rPr sz="3000" spc="-5" dirty="0">
                <a:latin typeface="Gabriola"/>
                <a:cs typeface="Gabriola"/>
              </a:rPr>
              <a:t>on </a:t>
            </a:r>
            <a:r>
              <a:rPr sz="3000" dirty="0">
                <a:latin typeface="Gabriola"/>
                <a:cs typeface="Gabriola"/>
              </a:rPr>
              <a:t>the  </a:t>
            </a:r>
            <a:r>
              <a:rPr sz="3000" spc="-5" dirty="0">
                <a:latin typeface="Gabriola"/>
                <a:cs typeface="Gabriola"/>
              </a:rPr>
              <a:t>cytoplasmic surface of the hemidesmosome, which functions </a:t>
            </a:r>
            <a:r>
              <a:rPr sz="3000" dirty="0">
                <a:latin typeface="Gabriola"/>
                <a:cs typeface="Gabriola"/>
              </a:rPr>
              <a:t>as an  attachment </a:t>
            </a:r>
            <a:r>
              <a:rPr sz="3000" spc="-10" dirty="0">
                <a:latin typeface="Gabriola"/>
                <a:cs typeface="Gabriola"/>
              </a:rPr>
              <a:t>site </a:t>
            </a:r>
            <a:r>
              <a:rPr sz="3000" spc="-5" dirty="0">
                <a:latin typeface="Gabriola"/>
                <a:cs typeface="Gabriola"/>
              </a:rPr>
              <a:t>for intermediate</a:t>
            </a:r>
            <a:r>
              <a:rPr sz="3000" spc="-15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filaments.</a:t>
            </a:r>
            <a:endParaRPr sz="30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592" y="1002791"/>
            <a:ext cx="6711696" cy="49834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52600" y="1066800"/>
            <a:ext cx="6528816" cy="4800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33550" y="1047750"/>
            <a:ext cx="6567170" cy="4838700"/>
          </a:xfrm>
          <a:custGeom>
            <a:avLst/>
            <a:gdLst/>
            <a:ahLst/>
            <a:cxnLst/>
            <a:rect l="l" t="t" r="r" b="b"/>
            <a:pathLst>
              <a:path w="6567170" h="4838700">
                <a:moveTo>
                  <a:pt x="0" y="4838700"/>
                </a:moveTo>
                <a:lnTo>
                  <a:pt x="6566916" y="4838700"/>
                </a:lnTo>
                <a:lnTo>
                  <a:pt x="6566916" y="0"/>
                </a:lnTo>
                <a:lnTo>
                  <a:pt x="0" y="0"/>
                </a:lnTo>
                <a:lnTo>
                  <a:pt x="0" y="48387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40051" y="277368"/>
            <a:ext cx="4896611" cy="11109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9838" y="415544"/>
            <a:ext cx="425640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dirty="0"/>
              <a:t>GAP</a:t>
            </a:r>
            <a:r>
              <a:rPr sz="3900" spc="-155" dirty="0"/>
              <a:t> </a:t>
            </a:r>
            <a:r>
              <a:rPr sz="3900" dirty="0"/>
              <a:t>JUNCTIONS:</a:t>
            </a:r>
            <a:endParaRPr sz="3900"/>
          </a:p>
        </p:txBody>
      </p:sp>
      <p:sp>
        <p:nvSpPr>
          <p:cNvPr id="4" name="object 4"/>
          <p:cNvSpPr txBox="1"/>
          <p:nvPr/>
        </p:nvSpPr>
        <p:spPr>
          <a:xfrm>
            <a:off x="999540" y="1257045"/>
            <a:ext cx="7747634" cy="5208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113664" indent="-283845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spc="-5" dirty="0">
                <a:latin typeface="Gabriola"/>
                <a:cs typeface="Gabriola"/>
              </a:rPr>
              <a:t>Gap junctions </a:t>
            </a:r>
            <a:r>
              <a:rPr sz="3200" dirty="0">
                <a:latin typeface="Gabriola"/>
                <a:cs typeface="Gabriola"/>
              </a:rPr>
              <a:t>are </a:t>
            </a:r>
            <a:r>
              <a:rPr sz="3200" spc="-5" dirty="0">
                <a:latin typeface="Gabriola"/>
                <a:cs typeface="Gabriola"/>
              </a:rPr>
              <a:t>plaque-like regions of the </a:t>
            </a:r>
            <a:r>
              <a:rPr sz="3200" dirty="0">
                <a:latin typeface="Gabriola"/>
                <a:cs typeface="Gabriola"/>
              </a:rPr>
              <a:t>cell membrane  </a:t>
            </a:r>
            <a:r>
              <a:rPr sz="3200" spc="-5" dirty="0">
                <a:latin typeface="Gabriola"/>
                <a:cs typeface="Gabriola"/>
              </a:rPr>
              <a:t>where the intercellular space </a:t>
            </a:r>
            <a:r>
              <a:rPr sz="3200" dirty="0">
                <a:latin typeface="Gabriola"/>
                <a:cs typeface="Gabriola"/>
              </a:rPr>
              <a:t>narrows </a:t>
            </a:r>
            <a:r>
              <a:rPr sz="3200" spc="-5" dirty="0">
                <a:latin typeface="Gabriola"/>
                <a:cs typeface="Gabriola"/>
              </a:rPr>
              <a:t>to </a:t>
            </a:r>
            <a:r>
              <a:rPr sz="3200" dirty="0">
                <a:latin typeface="Gabriola"/>
                <a:cs typeface="Gabriola"/>
              </a:rPr>
              <a:t>2 </a:t>
            </a:r>
            <a:r>
              <a:rPr sz="3200" spc="-5" dirty="0">
                <a:latin typeface="Gabriola"/>
                <a:cs typeface="Gabriola"/>
              </a:rPr>
              <a:t>to </a:t>
            </a:r>
            <a:r>
              <a:rPr sz="3200" dirty="0">
                <a:latin typeface="Gabriola"/>
                <a:cs typeface="Gabriola"/>
              </a:rPr>
              <a:t>3</a:t>
            </a:r>
            <a:r>
              <a:rPr sz="3200" spc="1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nm.</a:t>
            </a:r>
            <a:endParaRPr sz="3200">
              <a:latin typeface="Gabriola"/>
              <a:cs typeface="Gabriola"/>
            </a:endParaRPr>
          </a:p>
          <a:p>
            <a:pPr marL="295910" marR="551815" indent="-283845">
              <a:lnSpc>
                <a:spcPct val="107800"/>
              </a:lnSpc>
              <a:spcBef>
                <a:spcPts val="30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dirty="0">
                <a:latin typeface="Gabriola"/>
                <a:cs typeface="Gabriola"/>
              </a:rPr>
              <a:t>Transmembrane </a:t>
            </a:r>
            <a:r>
              <a:rPr sz="3200" spc="-5" dirty="0">
                <a:latin typeface="Gabriola"/>
                <a:cs typeface="Gabriola"/>
              </a:rPr>
              <a:t>proteins </a:t>
            </a:r>
            <a:r>
              <a:rPr sz="3200" dirty="0">
                <a:latin typeface="Gabriola"/>
                <a:cs typeface="Gabriola"/>
              </a:rPr>
              <a:t>are </a:t>
            </a:r>
            <a:r>
              <a:rPr sz="3200" spc="-5" dirty="0">
                <a:latin typeface="Gabriola"/>
                <a:cs typeface="Gabriola"/>
              </a:rPr>
              <a:t>of the </a:t>
            </a:r>
            <a:r>
              <a:rPr sz="3200" b="1" spc="5" dirty="0">
                <a:latin typeface="Gabriola"/>
                <a:cs typeface="Gabriola"/>
              </a:rPr>
              <a:t>connexin </a:t>
            </a:r>
            <a:r>
              <a:rPr sz="3200" spc="-5" dirty="0">
                <a:latin typeface="Gabriola"/>
                <a:cs typeface="Gabriola"/>
              </a:rPr>
              <a:t>family,  which form </a:t>
            </a:r>
            <a:r>
              <a:rPr sz="3200" dirty="0">
                <a:latin typeface="Gabriola"/>
                <a:cs typeface="Gabriola"/>
              </a:rPr>
              <a:t>aqueous channels </a:t>
            </a:r>
            <a:r>
              <a:rPr sz="3200" spc="-5" dirty="0">
                <a:latin typeface="Gabriola"/>
                <a:cs typeface="Gabriola"/>
              </a:rPr>
              <a:t>between the </a:t>
            </a:r>
            <a:r>
              <a:rPr sz="3200" dirty="0">
                <a:latin typeface="Gabriola"/>
                <a:cs typeface="Gabriola"/>
              </a:rPr>
              <a:t>cytoplasm </a:t>
            </a:r>
            <a:r>
              <a:rPr sz="3200" spc="-5" dirty="0">
                <a:latin typeface="Gabriola"/>
                <a:cs typeface="Gabriola"/>
              </a:rPr>
              <a:t>of  </a:t>
            </a:r>
            <a:r>
              <a:rPr sz="3200" dirty="0">
                <a:latin typeface="Gabriola"/>
                <a:cs typeface="Gabriola"/>
              </a:rPr>
              <a:t>adjacent cells</a:t>
            </a:r>
            <a:r>
              <a:rPr sz="3200" spc="-1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.</a:t>
            </a:r>
            <a:endParaRPr sz="3200">
              <a:latin typeface="Gabriola"/>
              <a:cs typeface="Gabriola"/>
            </a:endParaRPr>
          </a:p>
          <a:p>
            <a:pPr marL="295910" marR="5080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dirty="0">
                <a:latin typeface="Gabriola"/>
                <a:cs typeface="Gabriola"/>
              </a:rPr>
              <a:t>These </a:t>
            </a:r>
            <a:r>
              <a:rPr sz="3200" spc="-5" dirty="0">
                <a:latin typeface="Gabriola"/>
                <a:cs typeface="Gabriola"/>
              </a:rPr>
              <a:t>proteins </a:t>
            </a:r>
            <a:r>
              <a:rPr sz="3200" dirty="0">
                <a:latin typeface="Gabriola"/>
                <a:cs typeface="Gabriola"/>
              </a:rPr>
              <a:t>have </a:t>
            </a:r>
            <a:r>
              <a:rPr sz="3200" spc="-5" dirty="0">
                <a:latin typeface="Gabriola"/>
                <a:cs typeface="Gabriola"/>
              </a:rPr>
              <a:t>specific tissue </a:t>
            </a:r>
            <a:r>
              <a:rPr sz="3200" dirty="0">
                <a:latin typeface="Gabriola"/>
                <a:cs typeface="Gabriola"/>
              </a:rPr>
              <a:t>and cellular distributions  and confer differing </a:t>
            </a:r>
            <a:r>
              <a:rPr sz="3200" spc="-5" dirty="0">
                <a:latin typeface="Gabriola"/>
                <a:cs typeface="Gabriola"/>
              </a:rPr>
              <a:t>permeability properties </a:t>
            </a:r>
            <a:r>
              <a:rPr sz="3200" dirty="0">
                <a:latin typeface="Gabriola"/>
                <a:cs typeface="Gabriola"/>
              </a:rPr>
              <a:t>to </a:t>
            </a:r>
            <a:r>
              <a:rPr sz="3200" spc="-5" dirty="0">
                <a:latin typeface="Gabriola"/>
                <a:cs typeface="Gabriola"/>
              </a:rPr>
              <a:t>the gap  </a:t>
            </a:r>
            <a:r>
              <a:rPr sz="3200" dirty="0">
                <a:latin typeface="Gabriola"/>
                <a:cs typeface="Gabriola"/>
              </a:rPr>
              <a:t>junctions.</a:t>
            </a:r>
            <a:endParaRPr sz="3200">
              <a:latin typeface="Gabriola"/>
              <a:cs typeface="Gabriola"/>
            </a:endParaRPr>
          </a:p>
          <a:p>
            <a:pPr marL="295910" marR="76962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dirty="0">
                <a:latin typeface="Gabriola"/>
                <a:cs typeface="Gabriola"/>
              </a:rPr>
              <a:t>Six connexin molecules form a connexon, </a:t>
            </a:r>
            <a:r>
              <a:rPr sz="3200" spc="-5" dirty="0">
                <a:latin typeface="Gabriola"/>
                <a:cs typeface="Gabriola"/>
              </a:rPr>
              <a:t>which </a:t>
            </a:r>
            <a:r>
              <a:rPr sz="3200" dirty="0">
                <a:latin typeface="Gabriola"/>
                <a:cs typeface="Gabriola"/>
              </a:rPr>
              <a:t>has</a:t>
            </a:r>
            <a:r>
              <a:rPr sz="3200" spc="-9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a  central channel approximately 2 nm </a:t>
            </a:r>
            <a:r>
              <a:rPr sz="3200" spc="-5" dirty="0">
                <a:latin typeface="Gabriola"/>
                <a:cs typeface="Gabriola"/>
              </a:rPr>
              <a:t>in</a:t>
            </a:r>
            <a:r>
              <a:rPr sz="3200" spc="-1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diameter.</a:t>
            </a:r>
            <a:endParaRPr sz="32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0636" y="403606"/>
            <a:ext cx="8025130" cy="35928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dirty="0">
                <a:latin typeface="Gabriola"/>
                <a:cs typeface="Gabriola"/>
              </a:rPr>
              <a:t>The connexons </a:t>
            </a:r>
            <a:r>
              <a:rPr sz="3200" spc="-5" dirty="0">
                <a:latin typeface="Gabriola"/>
                <a:cs typeface="Gabriola"/>
              </a:rPr>
              <a:t>in one </a:t>
            </a:r>
            <a:r>
              <a:rPr sz="3200" dirty="0">
                <a:latin typeface="Gabriola"/>
                <a:cs typeface="Gabriola"/>
              </a:rPr>
              <a:t>cell pair </a:t>
            </a:r>
            <a:r>
              <a:rPr sz="3200" spc="-5" dirty="0">
                <a:latin typeface="Gabriola"/>
                <a:cs typeface="Gabriola"/>
              </a:rPr>
              <a:t>with </a:t>
            </a:r>
            <a:r>
              <a:rPr sz="3200" dirty="0">
                <a:latin typeface="Gabriola"/>
                <a:cs typeface="Gabriola"/>
              </a:rPr>
              <a:t>connexons </a:t>
            </a:r>
            <a:r>
              <a:rPr sz="3200" spc="-5" dirty="0">
                <a:latin typeface="Gabriola"/>
                <a:cs typeface="Gabriola"/>
              </a:rPr>
              <a:t>in </a:t>
            </a:r>
            <a:r>
              <a:rPr sz="3200" dirty="0">
                <a:latin typeface="Gabriola"/>
                <a:cs typeface="Gabriola"/>
              </a:rPr>
              <a:t>the adjacent  cell to create a </a:t>
            </a:r>
            <a:r>
              <a:rPr sz="3200" spc="-5" dirty="0">
                <a:latin typeface="Gabriola"/>
                <a:cs typeface="Gabriola"/>
              </a:rPr>
              <a:t>patent </a:t>
            </a:r>
            <a:r>
              <a:rPr sz="3200" dirty="0">
                <a:latin typeface="Gabriola"/>
                <a:cs typeface="Gabriola"/>
              </a:rPr>
              <a:t>channel.</a:t>
            </a:r>
            <a:endParaRPr sz="3200">
              <a:latin typeface="Gabriola"/>
              <a:cs typeface="Gabriola"/>
            </a:endParaRPr>
          </a:p>
          <a:p>
            <a:pPr marL="295910" marR="444500" indent="-283845">
              <a:lnSpc>
                <a:spcPct val="100000"/>
              </a:lnSpc>
              <a:spcBef>
                <a:spcPts val="595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dirty="0">
                <a:latin typeface="Gabriola"/>
                <a:cs typeface="Gabriola"/>
              </a:rPr>
              <a:t>Small molecules, such as </a:t>
            </a:r>
            <a:r>
              <a:rPr sz="3200" spc="-5" dirty="0">
                <a:latin typeface="Gabriola"/>
                <a:cs typeface="Gabriola"/>
              </a:rPr>
              <a:t>ions </a:t>
            </a:r>
            <a:r>
              <a:rPr sz="3200" dirty="0">
                <a:latin typeface="Gabriola"/>
                <a:cs typeface="Gabriola"/>
              </a:rPr>
              <a:t>and </a:t>
            </a:r>
            <a:r>
              <a:rPr sz="3200" spc="-5" dirty="0">
                <a:latin typeface="Gabriola"/>
                <a:cs typeface="Gabriola"/>
              </a:rPr>
              <a:t>signaling molecules, </a:t>
            </a:r>
            <a:r>
              <a:rPr sz="3200" dirty="0">
                <a:latin typeface="Gabriola"/>
                <a:cs typeface="Gabriola"/>
              </a:rPr>
              <a:t>can  move readily </a:t>
            </a:r>
            <a:r>
              <a:rPr sz="3200" spc="-5" dirty="0">
                <a:latin typeface="Gabriola"/>
                <a:cs typeface="Gabriola"/>
              </a:rPr>
              <a:t>from one </a:t>
            </a:r>
            <a:r>
              <a:rPr sz="3200" dirty="0">
                <a:latin typeface="Gabriola"/>
                <a:cs typeface="Gabriola"/>
              </a:rPr>
              <a:t>cell </a:t>
            </a:r>
            <a:r>
              <a:rPr sz="3200" spc="-5" dirty="0">
                <a:latin typeface="Gabriola"/>
                <a:cs typeface="Gabriola"/>
              </a:rPr>
              <a:t>to</a:t>
            </a:r>
            <a:r>
              <a:rPr sz="3200" spc="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another.</a:t>
            </a:r>
            <a:endParaRPr sz="3200">
              <a:latin typeface="Gabriola"/>
              <a:cs typeface="Gabriola"/>
            </a:endParaRPr>
          </a:p>
          <a:p>
            <a:pPr marL="295910" marR="899794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spc="-5" dirty="0">
                <a:latin typeface="Gabriola"/>
                <a:cs typeface="Gabriola"/>
              </a:rPr>
              <a:t>Gap junctions electrically </a:t>
            </a:r>
            <a:r>
              <a:rPr sz="3200" dirty="0">
                <a:latin typeface="Gabriola"/>
                <a:cs typeface="Gabriola"/>
              </a:rPr>
              <a:t>couple cells and allow </a:t>
            </a:r>
            <a:r>
              <a:rPr sz="3200" spc="-5" dirty="0">
                <a:latin typeface="Gabriola"/>
                <a:cs typeface="Gabriola"/>
              </a:rPr>
              <a:t>for </a:t>
            </a:r>
            <a:r>
              <a:rPr sz="3200" dirty="0">
                <a:latin typeface="Gabriola"/>
                <a:cs typeface="Gabriola"/>
              </a:rPr>
              <a:t>a  coordinated response to a stimulus </a:t>
            </a:r>
            <a:r>
              <a:rPr sz="3200" spc="-5" dirty="0">
                <a:latin typeface="Gabriola"/>
                <a:cs typeface="Gabriola"/>
              </a:rPr>
              <a:t>by </a:t>
            </a:r>
            <a:r>
              <a:rPr sz="3200" dirty="0">
                <a:latin typeface="Gabriola"/>
                <a:cs typeface="Gabriola"/>
              </a:rPr>
              <a:t>the cells </a:t>
            </a:r>
            <a:r>
              <a:rPr sz="3200" spc="-5" dirty="0">
                <a:latin typeface="Gabriola"/>
                <a:cs typeface="Gabriola"/>
              </a:rPr>
              <a:t>that </a:t>
            </a:r>
            <a:r>
              <a:rPr sz="3200" dirty="0">
                <a:latin typeface="Gabriola"/>
                <a:cs typeface="Gabriola"/>
              </a:rPr>
              <a:t>are  </a:t>
            </a:r>
            <a:r>
              <a:rPr sz="3200" spc="-5" dirty="0">
                <a:latin typeface="Gabriola"/>
                <a:cs typeface="Gabriola"/>
              </a:rPr>
              <a:t>interconnected.</a:t>
            </a:r>
            <a:endParaRPr sz="3200">
              <a:latin typeface="Gabriola"/>
              <a:cs typeface="Gabriol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669791" y="3593591"/>
            <a:ext cx="4678679" cy="30312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33800" y="3657600"/>
            <a:ext cx="4495800" cy="28483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4750" y="3638550"/>
            <a:ext cx="4533900" cy="2886710"/>
          </a:xfrm>
          <a:custGeom>
            <a:avLst/>
            <a:gdLst/>
            <a:ahLst/>
            <a:cxnLst/>
            <a:rect l="l" t="t" r="r" b="b"/>
            <a:pathLst>
              <a:path w="4533900" h="2886709">
                <a:moveTo>
                  <a:pt x="0" y="2886456"/>
                </a:moveTo>
                <a:lnTo>
                  <a:pt x="4533900" y="2886456"/>
                </a:lnTo>
                <a:lnTo>
                  <a:pt x="4533900" y="0"/>
                </a:lnTo>
                <a:lnTo>
                  <a:pt x="0" y="0"/>
                </a:lnTo>
                <a:lnTo>
                  <a:pt x="0" y="288645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8307" y="254508"/>
            <a:ext cx="2628900" cy="8016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25623" y="254508"/>
            <a:ext cx="679704" cy="8016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23744" y="254508"/>
            <a:ext cx="6403848" cy="8016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06400" y="122034"/>
            <a:ext cx="8295005" cy="5612130"/>
          </a:xfrm>
          <a:prstGeom prst="rect">
            <a:avLst/>
          </a:prstGeom>
        </p:spPr>
        <p:txBody>
          <a:bodyPr vert="horz" wrap="square" lIns="0" tIns="241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0"/>
              </a:spcBef>
              <a:tabLst>
                <a:tab pos="4890770" algn="l"/>
              </a:tabLst>
            </a:pPr>
            <a:r>
              <a:rPr sz="2800" b="1" spc="-5" dirty="0">
                <a:solidFill>
                  <a:srgbClr val="562213"/>
                </a:solidFill>
                <a:latin typeface="Arial"/>
                <a:cs typeface="Arial"/>
              </a:rPr>
              <a:t>EPITHELIUM–CONNECTIVE	TISSUE</a:t>
            </a:r>
            <a:r>
              <a:rPr sz="2800" b="1" spc="-65" dirty="0">
                <a:solidFill>
                  <a:srgbClr val="562213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562213"/>
                </a:solidFill>
                <a:latin typeface="Arial"/>
                <a:cs typeface="Arial"/>
              </a:rPr>
              <a:t>INTERFACE</a:t>
            </a:r>
            <a:endParaRPr sz="2800">
              <a:latin typeface="Arial"/>
              <a:cs typeface="Arial"/>
            </a:endParaRPr>
          </a:p>
          <a:p>
            <a:pPr marL="812800" marR="170815" indent="-283845" algn="just">
              <a:lnSpc>
                <a:spcPct val="90000"/>
              </a:lnSpc>
              <a:spcBef>
                <a:spcPts val="246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813435" algn="l"/>
              </a:tabLst>
            </a:pPr>
            <a:r>
              <a:rPr sz="3200" spc="-5" dirty="0">
                <a:latin typeface="Gabriola"/>
                <a:cs typeface="Gabriola"/>
              </a:rPr>
              <a:t>All epithelia </a:t>
            </a:r>
            <a:r>
              <a:rPr sz="3200" dirty="0">
                <a:latin typeface="Gabriola"/>
                <a:cs typeface="Gabriola"/>
              </a:rPr>
              <a:t>are separated </a:t>
            </a:r>
            <a:r>
              <a:rPr sz="3200" spc="-5" dirty="0">
                <a:latin typeface="Gabriola"/>
                <a:cs typeface="Gabriola"/>
              </a:rPr>
              <a:t>from the </a:t>
            </a:r>
            <a:r>
              <a:rPr sz="3200" dirty="0">
                <a:latin typeface="Gabriola"/>
                <a:cs typeface="Gabriola"/>
              </a:rPr>
              <a:t>underlying connective  </a:t>
            </a:r>
            <a:r>
              <a:rPr sz="3200" spc="-5" dirty="0">
                <a:latin typeface="Gabriola"/>
                <a:cs typeface="Gabriola"/>
              </a:rPr>
              <a:t>tissue by </a:t>
            </a:r>
            <a:r>
              <a:rPr sz="3200" dirty="0">
                <a:latin typeface="Gabriola"/>
                <a:cs typeface="Gabriola"/>
              </a:rPr>
              <a:t>a layer </a:t>
            </a:r>
            <a:r>
              <a:rPr sz="3200" spc="-5" dirty="0">
                <a:latin typeface="Gabriola"/>
                <a:cs typeface="Gabriola"/>
              </a:rPr>
              <a:t>of extracellular matrix organized </a:t>
            </a:r>
            <a:r>
              <a:rPr sz="3200" dirty="0">
                <a:latin typeface="Gabriola"/>
                <a:cs typeface="Gabriola"/>
              </a:rPr>
              <a:t>as a </a:t>
            </a:r>
            <a:r>
              <a:rPr sz="3200" spc="-5" dirty="0">
                <a:latin typeface="Gabriola"/>
                <a:cs typeface="Gabriola"/>
              </a:rPr>
              <a:t>thin  </a:t>
            </a:r>
            <a:r>
              <a:rPr sz="3200" dirty="0">
                <a:latin typeface="Gabriola"/>
                <a:cs typeface="Gabriola"/>
              </a:rPr>
              <a:t>sheet </a:t>
            </a:r>
            <a:r>
              <a:rPr sz="3200" spc="-5" dirty="0">
                <a:latin typeface="Gabriola"/>
                <a:cs typeface="Gabriola"/>
              </a:rPr>
              <a:t>immediately </a:t>
            </a:r>
            <a:r>
              <a:rPr sz="3200" dirty="0">
                <a:latin typeface="Gabriola"/>
                <a:cs typeface="Gabriola"/>
              </a:rPr>
              <a:t>adjacent </a:t>
            </a:r>
            <a:r>
              <a:rPr sz="3200" spc="-5" dirty="0">
                <a:latin typeface="Gabriola"/>
                <a:cs typeface="Gabriola"/>
              </a:rPr>
              <a:t>to the epithelial</a:t>
            </a:r>
            <a:r>
              <a:rPr sz="3200" spc="-1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cells.</a:t>
            </a:r>
            <a:endParaRPr sz="3200">
              <a:latin typeface="Gabriola"/>
              <a:cs typeface="Gabriola"/>
            </a:endParaRPr>
          </a:p>
          <a:p>
            <a:pPr marL="812800" marR="331470" indent="-283845">
              <a:lnSpc>
                <a:spcPts val="3460"/>
              </a:lnSpc>
              <a:spcBef>
                <a:spcPts val="65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884555" algn="l"/>
                <a:tab pos="885190" algn="l"/>
              </a:tabLst>
            </a:pPr>
            <a:r>
              <a:rPr dirty="0"/>
              <a:t>	</a:t>
            </a:r>
            <a:r>
              <a:rPr sz="3200" dirty="0">
                <a:latin typeface="Gabriola"/>
                <a:cs typeface="Gabriola"/>
              </a:rPr>
              <a:t>This </a:t>
            </a:r>
            <a:r>
              <a:rPr sz="3200" spc="-5" dirty="0">
                <a:latin typeface="Gabriola"/>
                <a:cs typeface="Gabriola"/>
              </a:rPr>
              <a:t>is basal </a:t>
            </a:r>
            <a:r>
              <a:rPr sz="3200" dirty="0">
                <a:latin typeface="Gabriola"/>
                <a:cs typeface="Gabriola"/>
              </a:rPr>
              <a:t>lamina, </a:t>
            </a:r>
            <a:r>
              <a:rPr sz="3200" spc="-5" dirty="0">
                <a:latin typeface="Gabriola"/>
                <a:cs typeface="Gabriola"/>
              </a:rPr>
              <a:t>which is </a:t>
            </a:r>
            <a:r>
              <a:rPr sz="3200" dirty="0">
                <a:latin typeface="Gabriola"/>
                <a:cs typeface="Gabriola"/>
              </a:rPr>
              <a:t>a </a:t>
            </a:r>
            <a:r>
              <a:rPr sz="3200" spc="-5" dirty="0">
                <a:latin typeface="Gabriola"/>
                <a:cs typeface="Gabriola"/>
              </a:rPr>
              <a:t>product of the epithelium  </a:t>
            </a:r>
            <a:r>
              <a:rPr sz="3200" dirty="0">
                <a:latin typeface="Gabriola"/>
                <a:cs typeface="Gabriola"/>
              </a:rPr>
              <a:t>and connective</a:t>
            </a:r>
            <a:r>
              <a:rPr sz="3200" spc="-35" dirty="0">
                <a:latin typeface="Gabriola"/>
                <a:cs typeface="Gabriola"/>
              </a:rPr>
              <a:t> </a:t>
            </a:r>
            <a:r>
              <a:rPr sz="3200" spc="-10" dirty="0">
                <a:latin typeface="Gabriola"/>
                <a:cs typeface="Gabriola"/>
              </a:rPr>
              <a:t>tissue.</a:t>
            </a:r>
            <a:endParaRPr sz="3200">
              <a:latin typeface="Gabriola"/>
              <a:cs typeface="Gabriola"/>
            </a:endParaRPr>
          </a:p>
          <a:p>
            <a:pPr marL="812800" marR="74295" indent="-283845">
              <a:lnSpc>
                <a:spcPts val="3460"/>
              </a:lnSpc>
              <a:spcBef>
                <a:spcPts val="59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813435" algn="l"/>
              </a:tabLst>
            </a:pPr>
            <a:r>
              <a:rPr sz="3200" dirty="0">
                <a:latin typeface="Gabriola"/>
                <a:cs typeface="Gabriola"/>
              </a:rPr>
              <a:t>The </a:t>
            </a:r>
            <a:r>
              <a:rPr sz="3200" spc="-5" dirty="0">
                <a:latin typeface="Gabriola"/>
                <a:cs typeface="Gabriola"/>
              </a:rPr>
              <a:t>basal </a:t>
            </a:r>
            <a:r>
              <a:rPr sz="3200" dirty="0">
                <a:latin typeface="Gabriola"/>
                <a:cs typeface="Gabriola"/>
              </a:rPr>
              <a:t>lamina, along </a:t>
            </a:r>
            <a:r>
              <a:rPr sz="3200" spc="-5" dirty="0">
                <a:latin typeface="Gabriola"/>
                <a:cs typeface="Gabriola"/>
              </a:rPr>
              <a:t>with hemidesmosomes </a:t>
            </a:r>
            <a:r>
              <a:rPr sz="3200" dirty="0">
                <a:latin typeface="Gabriola"/>
                <a:cs typeface="Gabriola"/>
              </a:rPr>
              <a:t>attaches </a:t>
            </a:r>
            <a:r>
              <a:rPr sz="3200" spc="-5" dirty="0">
                <a:latin typeface="Gabriola"/>
                <a:cs typeface="Gabriola"/>
              </a:rPr>
              <a:t>the  epithelium to the </a:t>
            </a:r>
            <a:r>
              <a:rPr sz="3200" dirty="0">
                <a:latin typeface="Gabriola"/>
                <a:cs typeface="Gabriola"/>
              </a:rPr>
              <a:t>underlying connective</a:t>
            </a:r>
            <a:r>
              <a:rPr sz="3200" spc="-55" dirty="0">
                <a:latin typeface="Gabriola"/>
                <a:cs typeface="Gabriola"/>
              </a:rPr>
              <a:t> </a:t>
            </a:r>
            <a:r>
              <a:rPr sz="3200" spc="-10" dirty="0">
                <a:latin typeface="Gabriola"/>
                <a:cs typeface="Gabriola"/>
              </a:rPr>
              <a:t>tissue.</a:t>
            </a:r>
            <a:endParaRPr sz="3200">
              <a:latin typeface="Gabriola"/>
              <a:cs typeface="Gabriola"/>
            </a:endParaRPr>
          </a:p>
          <a:p>
            <a:pPr marL="812800" marR="139065" indent="-283845">
              <a:lnSpc>
                <a:spcPct val="90000"/>
              </a:lnSpc>
              <a:spcBef>
                <a:spcPts val="545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813435" algn="l"/>
              </a:tabLst>
            </a:pPr>
            <a:r>
              <a:rPr sz="3200" dirty="0">
                <a:latin typeface="Gabriola"/>
                <a:cs typeface="Gabriola"/>
              </a:rPr>
              <a:t>Functions as a </a:t>
            </a:r>
            <a:r>
              <a:rPr sz="3200" spc="-5" dirty="0">
                <a:latin typeface="Gabriola"/>
                <a:cs typeface="Gabriola"/>
              </a:rPr>
              <a:t>filter to </a:t>
            </a:r>
            <a:r>
              <a:rPr sz="3200" dirty="0">
                <a:latin typeface="Gabriola"/>
                <a:cs typeface="Gabriola"/>
              </a:rPr>
              <a:t>control </a:t>
            </a:r>
            <a:r>
              <a:rPr sz="3200" spc="-5" dirty="0">
                <a:latin typeface="Gabriola"/>
                <a:cs typeface="Gabriola"/>
              </a:rPr>
              <a:t>the passage of molecules  between the epithelium </a:t>
            </a:r>
            <a:r>
              <a:rPr sz="3200" dirty="0">
                <a:latin typeface="Gabriola"/>
                <a:cs typeface="Gabriola"/>
              </a:rPr>
              <a:t>and connective </a:t>
            </a:r>
            <a:r>
              <a:rPr sz="3200" spc="-5" dirty="0">
                <a:latin typeface="Gabriola"/>
                <a:cs typeface="Gabriola"/>
              </a:rPr>
              <a:t>tissue, </a:t>
            </a:r>
            <a:r>
              <a:rPr sz="3200" dirty="0">
                <a:latin typeface="Gabriola"/>
                <a:cs typeface="Gabriola"/>
              </a:rPr>
              <a:t>and acts as a  barrier to cell</a:t>
            </a:r>
            <a:r>
              <a:rPr sz="3200" spc="-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migration.</a:t>
            </a:r>
            <a:endParaRPr sz="32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6836" y="431038"/>
            <a:ext cx="8332470" cy="557149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295910" marR="139065" indent="-283845">
              <a:lnSpc>
                <a:spcPts val="3460"/>
              </a:lnSpc>
              <a:spcBef>
                <a:spcPts val="535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dirty="0">
                <a:latin typeface="Gabriola"/>
                <a:cs typeface="Gabriola"/>
              </a:rPr>
              <a:t>The </a:t>
            </a:r>
            <a:r>
              <a:rPr sz="3200" spc="-5" dirty="0">
                <a:latin typeface="Gabriola"/>
                <a:cs typeface="Gabriola"/>
              </a:rPr>
              <a:t>basal </a:t>
            </a:r>
            <a:r>
              <a:rPr sz="3200" dirty="0">
                <a:latin typeface="Gabriola"/>
                <a:cs typeface="Gabriola"/>
              </a:rPr>
              <a:t>lamina also has </a:t>
            </a:r>
            <a:r>
              <a:rPr sz="3200" spc="-5" dirty="0">
                <a:latin typeface="Gabriola"/>
                <a:cs typeface="Gabriola"/>
              </a:rPr>
              <a:t>important </a:t>
            </a:r>
            <a:r>
              <a:rPr sz="3200" dirty="0">
                <a:latin typeface="Gabriola"/>
                <a:cs typeface="Gabriola"/>
              </a:rPr>
              <a:t>signaling </a:t>
            </a:r>
            <a:r>
              <a:rPr sz="3200" spc="-5" dirty="0">
                <a:latin typeface="Gabriola"/>
                <a:cs typeface="Gabriola"/>
              </a:rPr>
              <a:t>functions, which  </a:t>
            </a:r>
            <a:r>
              <a:rPr sz="3200" dirty="0">
                <a:latin typeface="Gabriola"/>
                <a:cs typeface="Gabriola"/>
              </a:rPr>
              <a:t>are </a:t>
            </a:r>
            <a:r>
              <a:rPr sz="3200" spc="-5" dirty="0">
                <a:latin typeface="Gabriola"/>
                <a:cs typeface="Gabriola"/>
              </a:rPr>
              <a:t>essential for epithelial differentiation </a:t>
            </a:r>
            <a:r>
              <a:rPr sz="3200" dirty="0">
                <a:latin typeface="Gabriola"/>
                <a:cs typeface="Gabriola"/>
              </a:rPr>
              <a:t>and </a:t>
            </a:r>
            <a:r>
              <a:rPr sz="3200" spc="-5" dirty="0">
                <a:latin typeface="Gabriola"/>
                <a:cs typeface="Gabriola"/>
              </a:rPr>
              <a:t>the </a:t>
            </a:r>
            <a:r>
              <a:rPr sz="3200" dirty="0">
                <a:latin typeface="Gabriola"/>
                <a:cs typeface="Gabriola"/>
              </a:rPr>
              <a:t>development  and maintenance </a:t>
            </a:r>
            <a:r>
              <a:rPr sz="3200" spc="-5" dirty="0">
                <a:latin typeface="Gabriola"/>
                <a:cs typeface="Gabriola"/>
              </a:rPr>
              <a:t>of </a:t>
            </a:r>
            <a:r>
              <a:rPr sz="3200" dirty="0">
                <a:latin typeface="Gabriola"/>
                <a:cs typeface="Gabriola"/>
              </a:rPr>
              <a:t>cell</a:t>
            </a:r>
            <a:r>
              <a:rPr sz="3200" spc="-3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polarity.</a:t>
            </a:r>
            <a:endParaRPr sz="3200">
              <a:latin typeface="Gabriola"/>
              <a:cs typeface="Gabriola"/>
            </a:endParaRPr>
          </a:p>
          <a:p>
            <a:pPr marL="295910" indent="-283845">
              <a:lnSpc>
                <a:spcPct val="100000"/>
              </a:lnSpc>
              <a:spcBef>
                <a:spcPts val="155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dirty="0">
                <a:latin typeface="Gabriola"/>
                <a:cs typeface="Gabriola"/>
              </a:rPr>
              <a:t>The </a:t>
            </a:r>
            <a:r>
              <a:rPr sz="3200" spc="-5" dirty="0">
                <a:latin typeface="Gabriola"/>
                <a:cs typeface="Gabriola"/>
              </a:rPr>
              <a:t>basal lamina </a:t>
            </a:r>
            <a:r>
              <a:rPr sz="3200" dirty="0">
                <a:latin typeface="Gabriola"/>
                <a:cs typeface="Gabriola"/>
              </a:rPr>
              <a:t>has an </a:t>
            </a:r>
            <a:r>
              <a:rPr sz="3200" spc="-5" dirty="0">
                <a:latin typeface="Gabriola"/>
                <a:cs typeface="Gabriola"/>
              </a:rPr>
              <a:t>overall thickness of 50 to </a:t>
            </a:r>
            <a:r>
              <a:rPr sz="3200" dirty="0">
                <a:latin typeface="Gabriola"/>
                <a:cs typeface="Gabriola"/>
              </a:rPr>
              <a:t>100</a:t>
            </a:r>
            <a:r>
              <a:rPr sz="3200" spc="1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nm.</a:t>
            </a:r>
            <a:endParaRPr sz="3200">
              <a:latin typeface="Gabriola"/>
              <a:cs typeface="Gabriola"/>
            </a:endParaRPr>
          </a:p>
          <a:p>
            <a:pPr marL="295910" marR="5080" indent="-283845">
              <a:lnSpc>
                <a:spcPct val="90000"/>
              </a:lnSpc>
              <a:spcBef>
                <a:spcPts val="605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367665" algn="l"/>
                <a:tab pos="368300" algn="l"/>
                <a:tab pos="2294255" algn="l"/>
              </a:tabLst>
            </a:pPr>
            <a:r>
              <a:rPr dirty="0"/>
              <a:t>	</a:t>
            </a:r>
            <a:r>
              <a:rPr sz="3200" spc="-5" dirty="0">
                <a:latin typeface="Gabriola"/>
                <a:cs typeface="Gabriola"/>
              </a:rPr>
              <a:t>It consists of two </a:t>
            </a:r>
            <a:r>
              <a:rPr sz="3200" dirty="0">
                <a:latin typeface="Gabriola"/>
                <a:cs typeface="Gabriola"/>
              </a:rPr>
              <a:t>structural components, </a:t>
            </a:r>
            <a:r>
              <a:rPr sz="3200" spc="-5" dirty="0">
                <a:latin typeface="Gabriola"/>
                <a:cs typeface="Gabriola"/>
              </a:rPr>
              <a:t>the </a:t>
            </a:r>
            <a:r>
              <a:rPr sz="3200" dirty="0">
                <a:latin typeface="Gabriola"/>
                <a:cs typeface="Gabriola"/>
              </a:rPr>
              <a:t>lamina lucida  (clear zone) adjacent </a:t>
            </a:r>
            <a:r>
              <a:rPr sz="3200" spc="-5" dirty="0">
                <a:latin typeface="Gabriola"/>
                <a:cs typeface="Gabriola"/>
              </a:rPr>
              <a:t>to the basal </a:t>
            </a:r>
            <a:r>
              <a:rPr sz="3200" dirty="0">
                <a:latin typeface="Gabriola"/>
                <a:cs typeface="Gabriola"/>
              </a:rPr>
              <a:t>cell membrane, and </a:t>
            </a:r>
            <a:r>
              <a:rPr sz="3200" spc="-5" dirty="0">
                <a:latin typeface="Gabriola"/>
                <a:cs typeface="Gabriola"/>
              </a:rPr>
              <a:t>the </a:t>
            </a:r>
            <a:r>
              <a:rPr sz="3200" dirty="0">
                <a:latin typeface="Gabriola"/>
                <a:cs typeface="Gabriola"/>
              </a:rPr>
              <a:t>lamina  densa(dark zone), </a:t>
            </a:r>
            <a:r>
              <a:rPr sz="3200" spc="-5" dirty="0">
                <a:latin typeface="Gabriola"/>
                <a:cs typeface="Gabriola"/>
              </a:rPr>
              <a:t>In epithelia, there is </a:t>
            </a:r>
            <a:r>
              <a:rPr sz="3200" dirty="0">
                <a:latin typeface="Gabriola"/>
                <a:cs typeface="Gabriola"/>
              </a:rPr>
              <a:t>a </a:t>
            </a:r>
            <a:r>
              <a:rPr sz="3200" spc="-5" dirty="0">
                <a:latin typeface="Gabriola"/>
                <a:cs typeface="Gabriola"/>
              </a:rPr>
              <a:t>third </a:t>
            </a:r>
            <a:r>
              <a:rPr sz="3200" dirty="0">
                <a:latin typeface="Gabriola"/>
                <a:cs typeface="Gabriola"/>
              </a:rPr>
              <a:t>layer, </a:t>
            </a:r>
            <a:r>
              <a:rPr sz="3200" spc="-5" dirty="0">
                <a:latin typeface="Gabriola"/>
                <a:cs typeface="Gabriola"/>
              </a:rPr>
              <a:t>the </a:t>
            </a:r>
            <a:r>
              <a:rPr sz="3200" dirty="0">
                <a:latin typeface="Gabriola"/>
                <a:cs typeface="Gabriola"/>
              </a:rPr>
              <a:t>lamina  fibroreticularis	closely associated </a:t>
            </a:r>
            <a:r>
              <a:rPr sz="3200" spc="-5" dirty="0">
                <a:latin typeface="Gabriola"/>
                <a:cs typeface="Gabriola"/>
              </a:rPr>
              <a:t>with the </a:t>
            </a:r>
            <a:r>
              <a:rPr sz="3200" dirty="0">
                <a:latin typeface="Gabriola"/>
                <a:cs typeface="Gabriola"/>
              </a:rPr>
              <a:t>lamina</a:t>
            </a:r>
            <a:r>
              <a:rPr sz="3200" spc="-5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densa.</a:t>
            </a:r>
            <a:endParaRPr sz="3200">
              <a:latin typeface="Gabriola"/>
              <a:cs typeface="Gabriola"/>
            </a:endParaRPr>
          </a:p>
          <a:p>
            <a:pPr marL="295910" marR="211454" indent="-283845">
              <a:lnSpc>
                <a:spcPct val="9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  <a:tab pos="3411220" algn="l"/>
                <a:tab pos="4674235" algn="l"/>
              </a:tabLst>
            </a:pPr>
            <a:r>
              <a:rPr sz="3200" dirty="0">
                <a:latin typeface="Gabriola"/>
                <a:cs typeface="Gabriola"/>
              </a:rPr>
              <a:t>The lamina lucida </a:t>
            </a:r>
            <a:r>
              <a:rPr sz="3200" spc="-5" dirty="0">
                <a:latin typeface="Gabriola"/>
                <a:cs typeface="Gabriola"/>
              </a:rPr>
              <a:t>is </a:t>
            </a:r>
            <a:r>
              <a:rPr sz="3200" dirty="0">
                <a:latin typeface="Gabriola"/>
                <a:cs typeface="Gabriola"/>
              </a:rPr>
              <a:t>a 20-40 nm </a:t>
            </a:r>
            <a:r>
              <a:rPr sz="3200" spc="-5" dirty="0">
                <a:latin typeface="Gabriola"/>
                <a:cs typeface="Gabriola"/>
              </a:rPr>
              <a:t>wide glycoprotein </a:t>
            </a:r>
            <a:r>
              <a:rPr sz="3200" dirty="0">
                <a:latin typeface="Gabriola"/>
                <a:cs typeface="Gabriola"/>
              </a:rPr>
              <a:t>layer that  attach </a:t>
            </a:r>
            <a:r>
              <a:rPr sz="3200" spc="-5" dirty="0">
                <a:latin typeface="Gabriola"/>
                <a:cs typeface="Gabriola"/>
              </a:rPr>
              <a:t>the </a:t>
            </a:r>
            <a:r>
              <a:rPr sz="3200" dirty="0">
                <a:latin typeface="Gabriola"/>
                <a:cs typeface="Gabriola"/>
              </a:rPr>
              <a:t>cell </a:t>
            </a:r>
            <a:r>
              <a:rPr sz="3200" spc="-5" dirty="0">
                <a:latin typeface="Gabriola"/>
                <a:cs typeface="Gabriola"/>
              </a:rPr>
              <a:t>to the</a:t>
            </a:r>
            <a:r>
              <a:rPr sz="3200" spc="3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basal</a:t>
            </a:r>
            <a:r>
              <a:rPr sz="3200" spc="1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lamina,	</a:t>
            </a:r>
            <a:r>
              <a:rPr sz="3200" spc="5" dirty="0">
                <a:latin typeface="Gabriola"/>
                <a:cs typeface="Gabriola"/>
              </a:rPr>
              <a:t>and </a:t>
            </a:r>
            <a:r>
              <a:rPr sz="3200" dirty="0">
                <a:latin typeface="Gabriola"/>
                <a:cs typeface="Gabriola"/>
              </a:rPr>
              <a:t>contains laminin </a:t>
            </a:r>
            <a:r>
              <a:rPr sz="3200" spc="-5" dirty="0">
                <a:latin typeface="Gabriola"/>
                <a:cs typeface="Gabriola"/>
              </a:rPr>
              <a:t>332</a:t>
            </a:r>
            <a:r>
              <a:rPr sz="3200" spc="-9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&amp;  BP 180 antigen</a:t>
            </a:r>
            <a:r>
              <a:rPr sz="3200" spc="-1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and</a:t>
            </a:r>
            <a:r>
              <a:rPr sz="3200" spc="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also	</a:t>
            </a:r>
            <a:r>
              <a:rPr sz="3200" spc="-5" dirty="0">
                <a:latin typeface="Gabriola"/>
                <a:cs typeface="Gabriola"/>
              </a:rPr>
              <a:t>interacts with portions of  hemidesmosome-associated </a:t>
            </a:r>
            <a:r>
              <a:rPr sz="3200" dirty="0">
                <a:latin typeface="Gabriola"/>
                <a:cs typeface="Gabriola"/>
              </a:rPr>
              <a:t>membrane </a:t>
            </a:r>
            <a:r>
              <a:rPr sz="3200" spc="-5" dirty="0">
                <a:latin typeface="Gabriola"/>
                <a:cs typeface="Gabriola"/>
              </a:rPr>
              <a:t>proteins</a:t>
            </a:r>
            <a:r>
              <a:rPr sz="3200" spc="-3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integrin.</a:t>
            </a:r>
            <a:endParaRPr sz="32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0489" y="481329"/>
            <a:ext cx="7463155" cy="5208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0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296545" algn="l"/>
                <a:tab pos="3829050" algn="l"/>
                <a:tab pos="4247515" algn="l"/>
              </a:tabLst>
            </a:pPr>
            <a:r>
              <a:rPr sz="3000" dirty="0">
                <a:latin typeface="Gabriola"/>
                <a:cs typeface="Gabriola"/>
              </a:rPr>
              <a:t>The </a:t>
            </a:r>
            <a:r>
              <a:rPr sz="3000" spc="-5" dirty="0">
                <a:latin typeface="Gabriola"/>
                <a:cs typeface="Gabriola"/>
              </a:rPr>
              <a:t>lamina </a:t>
            </a:r>
            <a:r>
              <a:rPr sz="3000" dirty="0">
                <a:latin typeface="Gabriola"/>
                <a:cs typeface="Gabriola"/>
              </a:rPr>
              <a:t>densa </a:t>
            </a:r>
            <a:r>
              <a:rPr sz="3000" spc="-5" dirty="0">
                <a:latin typeface="Gabriola"/>
                <a:cs typeface="Gabriola"/>
              </a:rPr>
              <a:t>consists chicken wire </a:t>
            </a:r>
            <a:r>
              <a:rPr sz="3000" dirty="0">
                <a:latin typeface="Gabriola"/>
                <a:cs typeface="Gabriola"/>
              </a:rPr>
              <a:t>network </a:t>
            </a:r>
            <a:r>
              <a:rPr sz="3000" spc="-5" dirty="0">
                <a:latin typeface="Gabriola"/>
                <a:cs typeface="Gabriola"/>
              </a:rPr>
              <a:t>of polymers  of type IV collagen</a:t>
            </a:r>
            <a:r>
              <a:rPr sz="3000" spc="35" dirty="0">
                <a:latin typeface="Gabriola"/>
                <a:cs typeface="Gabriola"/>
              </a:rPr>
              <a:t> </a:t>
            </a:r>
            <a:r>
              <a:rPr sz="3000" dirty="0">
                <a:latin typeface="Gabriola"/>
                <a:cs typeface="Gabriola"/>
              </a:rPr>
              <a:t>and</a:t>
            </a:r>
            <a:r>
              <a:rPr sz="3000" spc="25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laminins.	Additional proteins such</a:t>
            </a:r>
            <a:r>
              <a:rPr sz="3000" spc="-80" dirty="0">
                <a:latin typeface="Gabriola"/>
                <a:cs typeface="Gabriola"/>
              </a:rPr>
              <a:t> </a:t>
            </a:r>
            <a:r>
              <a:rPr sz="3000" spc="-10" dirty="0">
                <a:latin typeface="Gabriola"/>
                <a:cs typeface="Gabriola"/>
              </a:rPr>
              <a:t>as  </a:t>
            </a:r>
            <a:r>
              <a:rPr sz="3000" spc="-5" dirty="0">
                <a:latin typeface="Gabriola"/>
                <a:cs typeface="Gabriola"/>
              </a:rPr>
              <a:t>heparan</a:t>
            </a:r>
            <a:r>
              <a:rPr sz="3000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sulfate</a:t>
            </a:r>
            <a:r>
              <a:rPr sz="3000" spc="35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proteoglycan	and fibulin </a:t>
            </a:r>
            <a:r>
              <a:rPr sz="3000" dirty="0">
                <a:latin typeface="Gabriola"/>
                <a:cs typeface="Gabriola"/>
              </a:rPr>
              <a:t>are </a:t>
            </a:r>
            <a:r>
              <a:rPr sz="3000" spc="-5" dirty="0">
                <a:latin typeface="Gabriola"/>
                <a:cs typeface="Gabriola"/>
              </a:rPr>
              <a:t>also</a:t>
            </a:r>
            <a:r>
              <a:rPr sz="3000" dirty="0">
                <a:latin typeface="Gabriola"/>
                <a:cs typeface="Gabriola"/>
              </a:rPr>
              <a:t> </a:t>
            </a:r>
            <a:r>
              <a:rPr sz="3000" spc="-10" dirty="0">
                <a:latin typeface="Gabriola"/>
                <a:cs typeface="Gabriola"/>
              </a:rPr>
              <a:t>present.</a:t>
            </a:r>
            <a:endParaRPr sz="3000">
              <a:latin typeface="Gabriola"/>
              <a:cs typeface="Gabriola"/>
            </a:endParaRPr>
          </a:p>
          <a:p>
            <a:pPr marL="295910" marR="356235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296545" algn="l"/>
                <a:tab pos="1717039" algn="l"/>
                <a:tab pos="4383405" algn="l"/>
              </a:tabLst>
            </a:pPr>
            <a:r>
              <a:rPr sz="3000" spc="-5" dirty="0">
                <a:latin typeface="Gabriola"/>
                <a:cs typeface="Gabriola"/>
              </a:rPr>
              <a:t>Fibronectin, </a:t>
            </a:r>
            <a:r>
              <a:rPr sz="3000" dirty="0">
                <a:latin typeface="Gabriola"/>
                <a:cs typeface="Gabriola"/>
              </a:rPr>
              <a:t>an </a:t>
            </a:r>
            <a:r>
              <a:rPr sz="3000" spc="-5" dirty="0">
                <a:latin typeface="Gabriola"/>
                <a:cs typeface="Gabriola"/>
              </a:rPr>
              <a:t>adhesive glycoprotein, type III collagen  (reticular fibers), type</a:t>
            </a:r>
            <a:r>
              <a:rPr sz="3000" spc="10" dirty="0">
                <a:latin typeface="Gabriola"/>
                <a:cs typeface="Gabriola"/>
              </a:rPr>
              <a:t> </a:t>
            </a:r>
            <a:r>
              <a:rPr sz="3000" dirty="0">
                <a:latin typeface="Gabriola"/>
                <a:cs typeface="Gabriola"/>
              </a:rPr>
              <a:t>VII</a:t>
            </a:r>
            <a:r>
              <a:rPr sz="3000" spc="25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collagen	(anchoring fibrils)  secreted</a:t>
            </a:r>
            <a:r>
              <a:rPr sz="3000" spc="-15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by	fibroblasts present in fibroreticularis and </a:t>
            </a:r>
            <a:r>
              <a:rPr sz="3000" dirty="0">
                <a:latin typeface="Gabriola"/>
                <a:cs typeface="Gabriola"/>
              </a:rPr>
              <a:t>help  </a:t>
            </a:r>
            <a:r>
              <a:rPr sz="3000" spc="-5" dirty="0">
                <a:latin typeface="Gabriola"/>
                <a:cs typeface="Gabriola"/>
              </a:rPr>
              <a:t>maintain </a:t>
            </a:r>
            <a:r>
              <a:rPr sz="3000" dirty="0">
                <a:latin typeface="Gabriola"/>
                <a:cs typeface="Gabriola"/>
              </a:rPr>
              <a:t>the </a:t>
            </a:r>
            <a:r>
              <a:rPr sz="3000" spc="-5" dirty="0">
                <a:latin typeface="Gabriola"/>
                <a:cs typeface="Gabriola"/>
              </a:rPr>
              <a:t>attachment of the basal lamina to the  </a:t>
            </a:r>
            <a:r>
              <a:rPr sz="3000" dirty="0">
                <a:latin typeface="Gabriola"/>
                <a:cs typeface="Gabriola"/>
              </a:rPr>
              <a:t>underlying </a:t>
            </a:r>
            <a:r>
              <a:rPr sz="3000" spc="-5" dirty="0">
                <a:latin typeface="Gabriola"/>
                <a:cs typeface="Gabriola"/>
              </a:rPr>
              <a:t>connective</a:t>
            </a:r>
            <a:r>
              <a:rPr sz="3000" spc="-10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tissue.</a:t>
            </a:r>
            <a:endParaRPr sz="3000">
              <a:latin typeface="Gabriola"/>
              <a:cs typeface="Gabriola"/>
            </a:endParaRPr>
          </a:p>
          <a:p>
            <a:pPr marL="295910" marR="158115" indent="-283845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296545" algn="l"/>
              </a:tabLst>
            </a:pPr>
            <a:r>
              <a:rPr sz="3000" dirty="0">
                <a:latin typeface="Gabriola"/>
                <a:cs typeface="Gabriola"/>
              </a:rPr>
              <a:t>Most </a:t>
            </a:r>
            <a:r>
              <a:rPr sz="3000" spc="-5" dirty="0">
                <a:latin typeface="Gabriola"/>
                <a:cs typeface="Gabriola"/>
              </a:rPr>
              <a:t>of </a:t>
            </a:r>
            <a:r>
              <a:rPr sz="3000" dirty="0">
                <a:latin typeface="Gabriola"/>
                <a:cs typeface="Gabriola"/>
              </a:rPr>
              <a:t>the </a:t>
            </a:r>
            <a:r>
              <a:rPr sz="3000" spc="-5" dirty="0">
                <a:latin typeface="Gabriola"/>
                <a:cs typeface="Gabriola"/>
              </a:rPr>
              <a:t>basal lamina </a:t>
            </a:r>
            <a:r>
              <a:rPr sz="3000" dirty="0">
                <a:latin typeface="Gabriola"/>
                <a:cs typeface="Gabriola"/>
              </a:rPr>
              <a:t>components </a:t>
            </a:r>
            <a:r>
              <a:rPr sz="3000" spc="-5" dirty="0">
                <a:latin typeface="Gabriola"/>
                <a:cs typeface="Gabriola"/>
              </a:rPr>
              <a:t>are </a:t>
            </a:r>
            <a:r>
              <a:rPr sz="3000" dirty="0">
                <a:latin typeface="Gabriola"/>
                <a:cs typeface="Gabriola"/>
              </a:rPr>
              <a:t>synthesized </a:t>
            </a:r>
            <a:r>
              <a:rPr sz="3000" spc="-5" dirty="0">
                <a:latin typeface="Gabriola"/>
                <a:cs typeface="Gabriola"/>
              </a:rPr>
              <a:t>by </a:t>
            </a:r>
            <a:r>
              <a:rPr sz="3000" dirty="0">
                <a:latin typeface="Gabriola"/>
                <a:cs typeface="Gabriola"/>
              </a:rPr>
              <a:t>the  </a:t>
            </a:r>
            <a:r>
              <a:rPr sz="3000" spc="-5" dirty="0">
                <a:latin typeface="Gabriola"/>
                <a:cs typeface="Gabriola"/>
              </a:rPr>
              <a:t>epithelium </a:t>
            </a:r>
            <a:r>
              <a:rPr sz="3000" dirty="0">
                <a:latin typeface="Gabriola"/>
                <a:cs typeface="Gabriola"/>
              </a:rPr>
              <a:t>(some </a:t>
            </a:r>
            <a:r>
              <a:rPr sz="3000" spc="-5" dirty="0">
                <a:latin typeface="Gabriola"/>
                <a:cs typeface="Gabriola"/>
              </a:rPr>
              <a:t>components of the lamina fibroreticularis  </a:t>
            </a:r>
            <a:r>
              <a:rPr sz="3000" dirty="0">
                <a:latin typeface="Gabriola"/>
                <a:cs typeface="Gabriola"/>
              </a:rPr>
              <a:t>are </a:t>
            </a:r>
            <a:r>
              <a:rPr sz="3000" spc="-5" dirty="0">
                <a:latin typeface="Gabriola"/>
                <a:cs typeface="Gabriola"/>
              </a:rPr>
              <a:t>produced by connective tissue cells such </a:t>
            </a:r>
            <a:r>
              <a:rPr sz="3000" spc="-10" dirty="0">
                <a:latin typeface="Gabriola"/>
                <a:cs typeface="Gabriola"/>
              </a:rPr>
              <a:t>as</a:t>
            </a:r>
            <a:r>
              <a:rPr sz="3000" spc="-20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fibroblasts).</a:t>
            </a:r>
            <a:endParaRPr sz="30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16736" y="185928"/>
            <a:ext cx="7577327" cy="1110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36522" y="324358"/>
            <a:ext cx="693737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0" spc="-5" dirty="0">
                <a:latin typeface="Arial"/>
                <a:cs typeface="Arial"/>
              </a:rPr>
              <a:t>CLINICAL</a:t>
            </a:r>
            <a:r>
              <a:rPr sz="3900" b="0" spc="-165" dirty="0">
                <a:latin typeface="Arial"/>
                <a:cs typeface="Arial"/>
              </a:rPr>
              <a:t> </a:t>
            </a:r>
            <a:r>
              <a:rPr sz="3900" b="0" spc="-20" dirty="0">
                <a:latin typeface="Arial"/>
                <a:cs typeface="Arial"/>
              </a:rPr>
              <a:t>CONSIDERATIONS:</a:t>
            </a:r>
            <a:endParaRPr sz="3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036" y="1092453"/>
            <a:ext cx="8142605" cy="5010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8846"/>
              <a:buFont typeface="Wingdings 2"/>
              <a:buChar char=""/>
              <a:tabLst>
                <a:tab pos="352425" algn="l"/>
                <a:tab pos="353060" algn="l"/>
              </a:tabLst>
            </a:pPr>
            <a:r>
              <a:rPr dirty="0"/>
              <a:t>	</a:t>
            </a:r>
            <a:r>
              <a:rPr sz="2600" spc="-5" dirty="0">
                <a:latin typeface="Gabriola"/>
                <a:cs typeface="Gabriola"/>
              </a:rPr>
              <a:t>Gene </a:t>
            </a:r>
            <a:r>
              <a:rPr sz="2600" dirty="0">
                <a:latin typeface="Gabriola"/>
                <a:cs typeface="Gabriola"/>
              </a:rPr>
              <a:t>mutations </a:t>
            </a:r>
            <a:r>
              <a:rPr sz="2600" spc="-5" dirty="0">
                <a:latin typeface="Gabriola"/>
                <a:cs typeface="Gabriola"/>
              </a:rPr>
              <a:t>that interfere </a:t>
            </a:r>
            <a:r>
              <a:rPr sz="2600" dirty="0">
                <a:latin typeface="Gabriola"/>
                <a:cs typeface="Gabriola"/>
              </a:rPr>
              <a:t>with </a:t>
            </a:r>
            <a:r>
              <a:rPr sz="2600" spc="-5" dirty="0">
                <a:latin typeface="Gabriola"/>
                <a:cs typeface="Gabriola"/>
              </a:rPr>
              <a:t>the </a:t>
            </a:r>
            <a:r>
              <a:rPr sz="2600" dirty="0">
                <a:latin typeface="Gabriola"/>
                <a:cs typeface="Gabriola"/>
              </a:rPr>
              <a:t>normal assembly </a:t>
            </a:r>
            <a:r>
              <a:rPr sz="2600" spc="-5" dirty="0">
                <a:latin typeface="Gabriola"/>
                <a:cs typeface="Gabriola"/>
              </a:rPr>
              <a:t>of keratin filaments  </a:t>
            </a:r>
            <a:r>
              <a:rPr sz="2600" dirty="0">
                <a:latin typeface="Gabriola"/>
                <a:cs typeface="Gabriola"/>
              </a:rPr>
              <a:t>( </a:t>
            </a:r>
            <a:r>
              <a:rPr sz="2600" spc="-5" dirty="0">
                <a:latin typeface="Gabriola"/>
                <a:cs typeface="Gabriola"/>
              </a:rPr>
              <a:t>k5 </a:t>
            </a:r>
            <a:r>
              <a:rPr sz="2600" dirty="0">
                <a:latin typeface="Gabriola"/>
                <a:cs typeface="Gabriola"/>
              </a:rPr>
              <a:t>&amp; </a:t>
            </a:r>
            <a:r>
              <a:rPr sz="2600" spc="-5" dirty="0">
                <a:latin typeface="Gabriola"/>
                <a:cs typeface="Gabriola"/>
              </a:rPr>
              <a:t>k14) </a:t>
            </a:r>
            <a:r>
              <a:rPr sz="2600" dirty="0">
                <a:latin typeface="Gabriola"/>
                <a:cs typeface="Gabriola"/>
              </a:rPr>
              <a:t>resulted </a:t>
            </a:r>
            <a:r>
              <a:rPr sz="2600" spc="-5" dirty="0">
                <a:latin typeface="Gabriola"/>
                <a:cs typeface="Gabriola"/>
              </a:rPr>
              <a:t>in Epidermolysis bullosa </a:t>
            </a:r>
            <a:r>
              <a:rPr sz="2600" dirty="0">
                <a:latin typeface="Gabriola"/>
                <a:cs typeface="Gabriola"/>
              </a:rPr>
              <a:t>simplex </a:t>
            </a:r>
            <a:r>
              <a:rPr sz="2600" spc="-5" dirty="0">
                <a:latin typeface="Gabriola"/>
                <a:cs typeface="Gabriola"/>
              </a:rPr>
              <a:t>,a </a:t>
            </a:r>
            <a:r>
              <a:rPr sz="2600" dirty="0">
                <a:latin typeface="Gabriola"/>
                <a:cs typeface="Gabriola"/>
              </a:rPr>
              <a:t>serious </a:t>
            </a:r>
            <a:r>
              <a:rPr sz="2600" spc="-5" dirty="0">
                <a:latin typeface="Gabriola"/>
                <a:cs typeface="Gabriola"/>
              </a:rPr>
              <a:t>blistering </a:t>
            </a:r>
            <a:r>
              <a:rPr sz="2600" dirty="0">
                <a:latin typeface="Gabriola"/>
                <a:cs typeface="Gabriola"/>
              </a:rPr>
              <a:t>skin  disorder.</a:t>
            </a:r>
            <a:endParaRPr sz="2600">
              <a:latin typeface="Gabriola"/>
              <a:cs typeface="Gabriola"/>
            </a:endParaRPr>
          </a:p>
          <a:p>
            <a:pPr marL="295910" marR="114300" indent="-283845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8846"/>
              <a:buFont typeface="Wingdings 2"/>
              <a:buChar char=""/>
              <a:tabLst>
                <a:tab pos="296545" algn="l"/>
              </a:tabLst>
            </a:pPr>
            <a:r>
              <a:rPr sz="2600" dirty="0">
                <a:latin typeface="Gabriola"/>
                <a:cs typeface="Gabriola"/>
              </a:rPr>
              <a:t>Studies revealed </a:t>
            </a:r>
            <a:r>
              <a:rPr sz="2600" spc="-5" dirty="0">
                <a:latin typeface="Gabriola"/>
                <a:cs typeface="Gabriola"/>
              </a:rPr>
              <a:t>that </a:t>
            </a:r>
            <a:r>
              <a:rPr sz="2600" dirty="0">
                <a:latin typeface="Gabriola"/>
                <a:cs typeface="Gabriola"/>
              </a:rPr>
              <a:t>mutations </a:t>
            </a:r>
            <a:r>
              <a:rPr sz="2600" spc="-5" dirty="0">
                <a:latin typeface="Gabriola"/>
                <a:cs typeface="Gabriola"/>
              </a:rPr>
              <a:t>in other keratins were </a:t>
            </a:r>
            <a:r>
              <a:rPr sz="2600" dirty="0">
                <a:latin typeface="Gabriola"/>
                <a:cs typeface="Gabriola"/>
              </a:rPr>
              <a:t>responsible </a:t>
            </a:r>
            <a:r>
              <a:rPr sz="2600" spc="-5" dirty="0">
                <a:latin typeface="Gabriola"/>
                <a:cs typeface="Gabriola"/>
              </a:rPr>
              <a:t>for</a:t>
            </a:r>
            <a:r>
              <a:rPr sz="2600" spc="-275" dirty="0">
                <a:latin typeface="Gabriola"/>
                <a:cs typeface="Gabriola"/>
              </a:rPr>
              <a:t> </a:t>
            </a:r>
            <a:r>
              <a:rPr sz="2600" dirty="0">
                <a:latin typeface="Gabriola"/>
                <a:cs typeface="Gabriola"/>
              </a:rPr>
              <a:t>several  </a:t>
            </a:r>
            <a:r>
              <a:rPr sz="2600" spc="-5" dirty="0">
                <a:latin typeface="Gabriola"/>
                <a:cs typeface="Gabriola"/>
              </a:rPr>
              <a:t>other inherited </a:t>
            </a:r>
            <a:r>
              <a:rPr sz="2600" dirty="0">
                <a:latin typeface="Gabriola"/>
                <a:cs typeface="Gabriola"/>
              </a:rPr>
              <a:t>skin diseases, </a:t>
            </a:r>
            <a:r>
              <a:rPr sz="2600" spc="-5" dirty="0">
                <a:latin typeface="Gabriola"/>
                <a:cs typeface="Gabriola"/>
              </a:rPr>
              <a:t>which </a:t>
            </a:r>
            <a:r>
              <a:rPr sz="2600" dirty="0">
                <a:latin typeface="Gabriola"/>
                <a:cs typeface="Gabriola"/>
              </a:rPr>
              <a:t>are similarly characterized </a:t>
            </a:r>
            <a:r>
              <a:rPr sz="2600" spc="-5" dirty="0">
                <a:latin typeface="Gabriola"/>
                <a:cs typeface="Gabriola"/>
              </a:rPr>
              <a:t>by </a:t>
            </a:r>
            <a:r>
              <a:rPr sz="2600" dirty="0">
                <a:latin typeface="Gabriola"/>
                <a:cs typeface="Gabriola"/>
              </a:rPr>
              <a:t>abnormal  </a:t>
            </a:r>
            <a:r>
              <a:rPr sz="2600" spc="-5" dirty="0">
                <a:latin typeface="Gabriola"/>
                <a:cs typeface="Gabriola"/>
              </a:rPr>
              <a:t>fragility of </a:t>
            </a:r>
            <a:r>
              <a:rPr sz="2600" dirty="0">
                <a:latin typeface="Gabriola"/>
                <a:cs typeface="Gabriola"/>
              </a:rPr>
              <a:t>epidermal</a:t>
            </a:r>
            <a:r>
              <a:rPr sz="2600" spc="-80" dirty="0">
                <a:latin typeface="Gabriola"/>
                <a:cs typeface="Gabriola"/>
              </a:rPr>
              <a:t> </a:t>
            </a:r>
            <a:r>
              <a:rPr sz="2600" dirty="0">
                <a:latin typeface="Gabriola"/>
                <a:cs typeface="Gabriola"/>
              </a:rPr>
              <a:t>cells.</a:t>
            </a:r>
            <a:endParaRPr sz="2600">
              <a:latin typeface="Gabriola"/>
              <a:cs typeface="Gabriola"/>
            </a:endParaRPr>
          </a:p>
          <a:p>
            <a:pPr marL="295910" marR="113664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8846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600" dirty="0">
                <a:latin typeface="Gabriola"/>
                <a:cs typeface="Gabriola"/>
              </a:rPr>
              <a:t>Amyotrophic </a:t>
            </a:r>
            <a:r>
              <a:rPr sz="2600" spc="-5" dirty="0">
                <a:latin typeface="Gabriola"/>
                <a:cs typeface="Gabriola"/>
              </a:rPr>
              <a:t>lateral </a:t>
            </a:r>
            <a:r>
              <a:rPr sz="2600" dirty="0">
                <a:latin typeface="Gabriola"/>
                <a:cs typeface="Gabriola"/>
              </a:rPr>
              <a:t>sclerosis (ALS) also </a:t>
            </a:r>
            <a:r>
              <a:rPr sz="2600" spc="-5" dirty="0">
                <a:latin typeface="Gabriola"/>
                <a:cs typeface="Gabriola"/>
              </a:rPr>
              <a:t>known </a:t>
            </a:r>
            <a:r>
              <a:rPr sz="2600" dirty="0">
                <a:latin typeface="Gabriola"/>
                <a:cs typeface="Gabriola"/>
              </a:rPr>
              <a:t>as Lou </a:t>
            </a:r>
            <a:r>
              <a:rPr sz="2600" spc="-5" dirty="0">
                <a:latin typeface="Gabriola"/>
                <a:cs typeface="Gabriola"/>
              </a:rPr>
              <a:t>Gehrig's </a:t>
            </a:r>
            <a:r>
              <a:rPr sz="2600" dirty="0">
                <a:latin typeface="Gabriola"/>
                <a:cs typeface="Gabriola"/>
              </a:rPr>
              <a:t>disease  results </a:t>
            </a:r>
            <a:r>
              <a:rPr sz="2600" spc="-5" dirty="0">
                <a:latin typeface="Gabriola"/>
                <a:cs typeface="Gabriola"/>
              </a:rPr>
              <a:t>from progressive </a:t>
            </a:r>
            <a:r>
              <a:rPr sz="2600" dirty="0">
                <a:latin typeface="Gabriola"/>
                <a:cs typeface="Gabriola"/>
              </a:rPr>
              <a:t>loss </a:t>
            </a:r>
            <a:r>
              <a:rPr sz="2600" spc="-5" dirty="0">
                <a:latin typeface="Gabriola"/>
                <a:cs typeface="Gabriola"/>
              </a:rPr>
              <a:t>of </a:t>
            </a:r>
            <a:r>
              <a:rPr sz="2600" dirty="0">
                <a:latin typeface="Gabriola"/>
                <a:cs typeface="Gabriola"/>
              </a:rPr>
              <a:t>motor neurons, </a:t>
            </a:r>
            <a:r>
              <a:rPr sz="2600" spc="-5" dirty="0">
                <a:latin typeface="Gabriola"/>
                <a:cs typeface="Gabriola"/>
              </a:rPr>
              <a:t>which in turn </a:t>
            </a:r>
            <a:r>
              <a:rPr sz="2600" dirty="0">
                <a:latin typeface="Gabriola"/>
                <a:cs typeface="Gabriola"/>
              </a:rPr>
              <a:t>leads </a:t>
            </a:r>
            <a:r>
              <a:rPr sz="2600" spc="-5" dirty="0">
                <a:latin typeface="Gabriola"/>
                <a:cs typeface="Gabriola"/>
              </a:rPr>
              <a:t>to</a:t>
            </a:r>
            <a:r>
              <a:rPr sz="2600" spc="-220" dirty="0">
                <a:latin typeface="Gabriola"/>
                <a:cs typeface="Gabriola"/>
              </a:rPr>
              <a:t> </a:t>
            </a:r>
            <a:r>
              <a:rPr sz="2600" spc="-5" dirty="0">
                <a:latin typeface="Gabriola"/>
                <a:cs typeface="Gabriola"/>
              </a:rPr>
              <a:t>muscle  </a:t>
            </a:r>
            <a:r>
              <a:rPr sz="2600" dirty="0">
                <a:latin typeface="Gabriola"/>
                <a:cs typeface="Gabriola"/>
              </a:rPr>
              <a:t>atrophy, </a:t>
            </a:r>
            <a:r>
              <a:rPr sz="2600" spc="-5" dirty="0">
                <a:latin typeface="Gabriola"/>
                <a:cs typeface="Gabriola"/>
              </a:rPr>
              <a:t>paralysis, </a:t>
            </a:r>
            <a:r>
              <a:rPr sz="2600" dirty="0">
                <a:latin typeface="Gabriola"/>
                <a:cs typeface="Gabriola"/>
              </a:rPr>
              <a:t>and </a:t>
            </a:r>
            <a:r>
              <a:rPr sz="2600" spc="-5" dirty="0">
                <a:latin typeface="Gabriola"/>
                <a:cs typeface="Gabriola"/>
              </a:rPr>
              <a:t>eventual </a:t>
            </a:r>
            <a:r>
              <a:rPr sz="2600" dirty="0">
                <a:latin typeface="Gabriola"/>
                <a:cs typeface="Gabriola"/>
              </a:rPr>
              <a:t>death </a:t>
            </a:r>
            <a:r>
              <a:rPr sz="2600" spc="-5" dirty="0">
                <a:latin typeface="Gabriola"/>
                <a:cs typeface="Gabriola"/>
              </a:rPr>
              <a:t>is characterized by the accumulation  </a:t>
            </a:r>
            <a:r>
              <a:rPr sz="2600" dirty="0">
                <a:latin typeface="Gabriola"/>
                <a:cs typeface="Gabriola"/>
              </a:rPr>
              <a:t>and abnormal assembly </a:t>
            </a:r>
            <a:r>
              <a:rPr sz="2600" spc="-5" dirty="0">
                <a:latin typeface="Gabriola"/>
                <a:cs typeface="Gabriola"/>
              </a:rPr>
              <a:t>of</a:t>
            </a:r>
            <a:r>
              <a:rPr sz="2600" spc="-135" dirty="0">
                <a:latin typeface="Gabriola"/>
                <a:cs typeface="Gabriola"/>
              </a:rPr>
              <a:t> </a:t>
            </a:r>
            <a:r>
              <a:rPr sz="2600" spc="-5" dirty="0">
                <a:latin typeface="Gabriola"/>
                <a:cs typeface="Gabriola"/>
              </a:rPr>
              <a:t>neurofilaments.</a:t>
            </a:r>
            <a:endParaRPr sz="2600">
              <a:latin typeface="Gabriola"/>
              <a:cs typeface="Gabriola"/>
            </a:endParaRPr>
          </a:p>
          <a:p>
            <a:pPr marL="295910" marR="7620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8846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600" spc="-5" dirty="0">
                <a:latin typeface="Gabriola"/>
                <a:cs typeface="Gabriola"/>
              </a:rPr>
              <a:t>Cell-cell </a:t>
            </a:r>
            <a:r>
              <a:rPr sz="2600" dirty="0">
                <a:latin typeface="Gabriola"/>
                <a:cs typeface="Gabriola"/>
              </a:rPr>
              <a:t>and cell-matrix junctions have </a:t>
            </a:r>
            <a:r>
              <a:rPr sz="2600" spc="-5" dirty="0">
                <a:latin typeface="Gabriola"/>
                <a:cs typeface="Gabriola"/>
              </a:rPr>
              <a:t>important </a:t>
            </a:r>
            <a:r>
              <a:rPr sz="2600" dirty="0">
                <a:latin typeface="Gabriola"/>
                <a:cs typeface="Gabriola"/>
              </a:rPr>
              <a:t>roles </a:t>
            </a:r>
            <a:r>
              <a:rPr sz="2600" spc="-5" dirty="0">
                <a:latin typeface="Gabriola"/>
                <a:cs typeface="Gabriola"/>
              </a:rPr>
              <a:t>in the</a:t>
            </a:r>
            <a:r>
              <a:rPr sz="2600" spc="-195" dirty="0">
                <a:latin typeface="Gabriola"/>
                <a:cs typeface="Gabriola"/>
              </a:rPr>
              <a:t> </a:t>
            </a:r>
            <a:r>
              <a:rPr sz="2600" spc="-5" dirty="0">
                <a:latin typeface="Gabriola"/>
                <a:cs typeface="Gabriola"/>
              </a:rPr>
              <a:t>differentiation,  </a:t>
            </a:r>
            <a:r>
              <a:rPr sz="2600" dirty="0">
                <a:latin typeface="Gabriola"/>
                <a:cs typeface="Gabriola"/>
              </a:rPr>
              <a:t>development, and </a:t>
            </a:r>
            <a:r>
              <a:rPr sz="2600" spc="-5" dirty="0">
                <a:latin typeface="Gabriola"/>
                <a:cs typeface="Gabriola"/>
              </a:rPr>
              <a:t>function of </a:t>
            </a:r>
            <a:r>
              <a:rPr sz="2600" dirty="0">
                <a:latin typeface="Gabriola"/>
                <a:cs typeface="Gabriola"/>
              </a:rPr>
              <a:t>normal cells, tissues, and</a:t>
            </a:r>
            <a:r>
              <a:rPr sz="2600" spc="-200" dirty="0">
                <a:latin typeface="Gabriola"/>
                <a:cs typeface="Gabriola"/>
              </a:rPr>
              <a:t> </a:t>
            </a:r>
            <a:r>
              <a:rPr sz="2600" spc="-5" dirty="0">
                <a:latin typeface="Gabriola"/>
                <a:cs typeface="Gabriola"/>
              </a:rPr>
              <a:t>organs.</a:t>
            </a:r>
            <a:endParaRPr sz="26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37004" y="0"/>
            <a:ext cx="4913376" cy="1208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8794" y="139395"/>
            <a:ext cx="421068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b="0" spc="-5" dirty="0">
                <a:latin typeface="Arial"/>
                <a:cs typeface="Arial"/>
              </a:rPr>
              <a:t>INTRODUCTION</a:t>
            </a:r>
            <a:endParaRPr sz="4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6836" y="1116838"/>
            <a:ext cx="7999095" cy="46939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95910" marR="111125" indent="-283845">
              <a:lnSpc>
                <a:spcPct val="90000"/>
              </a:lnSpc>
              <a:spcBef>
                <a:spcPts val="484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  <a:tab pos="3785235" algn="l"/>
              </a:tabLst>
            </a:pPr>
            <a:r>
              <a:rPr sz="3200" spc="-5" dirty="0">
                <a:latin typeface="Gabriola"/>
                <a:cs typeface="Gabriola"/>
              </a:rPr>
              <a:t>Every </a:t>
            </a:r>
            <a:r>
              <a:rPr sz="3200" dirty="0">
                <a:latin typeface="Gabriola"/>
                <a:cs typeface="Gabriola"/>
              </a:rPr>
              <a:t>cell has</a:t>
            </a:r>
            <a:r>
              <a:rPr sz="3200" spc="5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a</a:t>
            </a:r>
            <a:r>
              <a:rPr sz="3200" spc="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supporting	</a:t>
            </a:r>
            <a:r>
              <a:rPr sz="3200" dirty="0">
                <a:latin typeface="Gabriola"/>
                <a:cs typeface="Gabriola"/>
              </a:rPr>
              <a:t>framework </a:t>
            </a:r>
            <a:r>
              <a:rPr sz="3200" spc="-5" dirty="0">
                <a:latin typeface="Gabriola"/>
                <a:cs typeface="Gabriola"/>
              </a:rPr>
              <a:t>of </a:t>
            </a:r>
            <a:r>
              <a:rPr sz="3200" dirty="0">
                <a:latin typeface="Gabriola"/>
                <a:cs typeface="Gabriola"/>
              </a:rPr>
              <a:t>minute </a:t>
            </a:r>
            <a:r>
              <a:rPr sz="3200" spc="-5" dirty="0">
                <a:latin typeface="Gabriola"/>
                <a:cs typeface="Gabriola"/>
              </a:rPr>
              <a:t>filaments  </a:t>
            </a:r>
            <a:r>
              <a:rPr sz="3200" dirty="0">
                <a:latin typeface="Gabriola"/>
                <a:cs typeface="Gabriola"/>
              </a:rPr>
              <a:t>and </a:t>
            </a:r>
            <a:r>
              <a:rPr sz="3200" spc="-5" dirty="0">
                <a:latin typeface="Gabriola"/>
                <a:cs typeface="Gabriola"/>
              </a:rPr>
              <a:t>tubules, </a:t>
            </a:r>
            <a:r>
              <a:rPr sz="3200" dirty="0">
                <a:latin typeface="Gabriola"/>
                <a:cs typeface="Gabriola"/>
              </a:rPr>
              <a:t>known as </a:t>
            </a:r>
            <a:r>
              <a:rPr sz="3200" spc="-5" dirty="0">
                <a:latin typeface="Gabriola"/>
                <a:cs typeface="Gabriola"/>
              </a:rPr>
              <a:t>the </a:t>
            </a:r>
            <a:r>
              <a:rPr sz="3200" b="1" dirty="0">
                <a:latin typeface="Gabriola"/>
                <a:cs typeface="Gabriola"/>
              </a:rPr>
              <a:t>Cytoskeleton</a:t>
            </a:r>
            <a:r>
              <a:rPr sz="3200" dirty="0">
                <a:latin typeface="Gabriola"/>
                <a:cs typeface="Gabriola"/>
              </a:rPr>
              <a:t>, </a:t>
            </a:r>
            <a:r>
              <a:rPr sz="3200" spc="-5" dirty="0">
                <a:latin typeface="Gabriola"/>
                <a:cs typeface="Gabriola"/>
              </a:rPr>
              <a:t>which </a:t>
            </a:r>
            <a:r>
              <a:rPr sz="3200" dirty="0">
                <a:latin typeface="Gabriola"/>
                <a:cs typeface="Gabriola"/>
              </a:rPr>
              <a:t>maintains </a:t>
            </a:r>
            <a:r>
              <a:rPr sz="3200" spc="-5" dirty="0">
                <a:latin typeface="Gabriola"/>
                <a:cs typeface="Gabriola"/>
              </a:rPr>
              <a:t>the  </a:t>
            </a:r>
            <a:r>
              <a:rPr sz="3200" dirty="0">
                <a:latin typeface="Gabriola"/>
                <a:cs typeface="Gabriola"/>
              </a:rPr>
              <a:t>shape and </a:t>
            </a:r>
            <a:r>
              <a:rPr sz="3200" spc="-5" dirty="0">
                <a:latin typeface="Gabriola"/>
                <a:cs typeface="Gabriola"/>
              </a:rPr>
              <a:t>polarity of the</a:t>
            </a:r>
            <a:r>
              <a:rPr sz="3200" spc="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cell.</a:t>
            </a:r>
            <a:endParaRPr sz="3200">
              <a:latin typeface="Gabriola"/>
              <a:cs typeface="Gabriola"/>
            </a:endParaRPr>
          </a:p>
          <a:p>
            <a:pPr marL="295910" marR="405130" indent="-283845">
              <a:lnSpc>
                <a:spcPts val="3460"/>
              </a:lnSpc>
              <a:spcBef>
                <a:spcPts val="65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  <a:tab pos="3654425" algn="l"/>
              </a:tabLst>
            </a:pPr>
            <a:r>
              <a:rPr sz="3200" dirty="0">
                <a:latin typeface="Gabriola"/>
                <a:cs typeface="Gabriola"/>
              </a:rPr>
              <a:t>The </a:t>
            </a:r>
            <a:r>
              <a:rPr sz="3200" spc="-5" dirty="0">
                <a:latin typeface="Gabriola"/>
                <a:cs typeface="Gabriola"/>
              </a:rPr>
              <a:t>various </a:t>
            </a:r>
            <a:r>
              <a:rPr sz="3200" dirty="0">
                <a:latin typeface="Gabriola"/>
                <a:cs typeface="Gabriola"/>
              </a:rPr>
              <a:t>cells</a:t>
            </a:r>
            <a:r>
              <a:rPr sz="3200" spc="1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&amp;</a:t>
            </a:r>
            <a:r>
              <a:rPr sz="3200" spc="1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tissues	</a:t>
            </a:r>
            <a:r>
              <a:rPr sz="3200" dirty="0">
                <a:latin typeface="Gabriola"/>
                <a:cs typeface="Gabriola"/>
              </a:rPr>
              <a:t>that compose </a:t>
            </a:r>
            <a:r>
              <a:rPr sz="3200" spc="-5" dirty="0">
                <a:latin typeface="Gabriola"/>
                <a:cs typeface="Gabriola"/>
              </a:rPr>
              <a:t>the oral </a:t>
            </a:r>
            <a:r>
              <a:rPr sz="3200" dirty="0">
                <a:latin typeface="Gabriola"/>
                <a:cs typeface="Gabriola"/>
              </a:rPr>
              <a:t>cavity are  complex </a:t>
            </a:r>
            <a:r>
              <a:rPr sz="3200" spc="-5" dirty="0">
                <a:latin typeface="Gabriola"/>
                <a:cs typeface="Gabriola"/>
              </a:rPr>
              <a:t>entities </a:t>
            </a:r>
            <a:r>
              <a:rPr sz="3200" dirty="0">
                <a:latin typeface="Gabriola"/>
                <a:cs typeface="Gabriola"/>
              </a:rPr>
              <a:t>that </a:t>
            </a:r>
            <a:r>
              <a:rPr sz="3200" spc="-5" dirty="0">
                <a:latin typeface="Gabriola"/>
                <a:cs typeface="Gabriola"/>
              </a:rPr>
              <a:t>exhibit </a:t>
            </a:r>
            <a:r>
              <a:rPr sz="3200" dirty="0">
                <a:latin typeface="Gabriola"/>
                <a:cs typeface="Gabriola"/>
              </a:rPr>
              <a:t>unique </a:t>
            </a:r>
            <a:r>
              <a:rPr sz="3200" spc="-5" dirty="0">
                <a:latin typeface="Gabriola"/>
                <a:cs typeface="Gabriola"/>
              </a:rPr>
              <a:t>developmental </a:t>
            </a:r>
            <a:r>
              <a:rPr sz="3200" dirty="0">
                <a:latin typeface="Gabriola"/>
                <a:cs typeface="Gabriola"/>
              </a:rPr>
              <a:t>and  </a:t>
            </a:r>
            <a:r>
              <a:rPr sz="3200" spc="-5" dirty="0">
                <a:latin typeface="Gabriola"/>
                <a:cs typeface="Gabriola"/>
              </a:rPr>
              <a:t>functional</a:t>
            </a:r>
            <a:r>
              <a:rPr sz="3200" spc="-3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characteristics.</a:t>
            </a:r>
            <a:endParaRPr sz="3200">
              <a:latin typeface="Gabriola"/>
              <a:cs typeface="Gabriola"/>
            </a:endParaRPr>
          </a:p>
          <a:p>
            <a:pPr marL="295910" marR="456565" indent="-283845">
              <a:lnSpc>
                <a:spcPts val="3460"/>
              </a:lnSpc>
              <a:spcBef>
                <a:spcPts val="590"/>
              </a:spcBef>
              <a:buClr>
                <a:srgbClr val="3891A7"/>
              </a:buClr>
              <a:buSzPct val="79687"/>
              <a:buFont typeface="Wingdings"/>
              <a:buChar char=""/>
              <a:tabLst>
                <a:tab pos="295910" algn="l"/>
                <a:tab pos="296545" algn="l"/>
                <a:tab pos="2174240" algn="l"/>
              </a:tabLst>
            </a:pPr>
            <a:r>
              <a:rPr sz="3200" spc="-5" dirty="0">
                <a:latin typeface="Gabriola"/>
                <a:cs typeface="Gabriola"/>
              </a:rPr>
              <a:t>However,</a:t>
            </a:r>
            <a:r>
              <a:rPr sz="3200" spc="1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they	have several structural features </a:t>
            </a:r>
            <a:r>
              <a:rPr sz="3200" spc="-5" dirty="0">
                <a:latin typeface="Gabriola"/>
                <a:cs typeface="Gabriola"/>
              </a:rPr>
              <a:t>in </a:t>
            </a:r>
            <a:r>
              <a:rPr sz="3200" dirty="0">
                <a:latin typeface="Gabriola"/>
                <a:cs typeface="Gabriola"/>
              </a:rPr>
              <a:t>common  </a:t>
            </a:r>
            <a:r>
              <a:rPr sz="3200" spc="-5" dirty="0">
                <a:latin typeface="Gabriola"/>
                <a:cs typeface="Gabriola"/>
              </a:rPr>
              <a:t>with other</a:t>
            </a:r>
            <a:r>
              <a:rPr sz="3200" dirty="0">
                <a:latin typeface="Gabriola"/>
                <a:cs typeface="Gabriola"/>
              </a:rPr>
              <a:t> cells.</a:t>
            </a:r>
            <a:endParaRPr sz="3200">
              <a:latin typeface="Gabriola"/>
              <a:cs typeface="Gabriola"/>
            </a:endParaRPr>
          </a:p>
          <a:p>
            <a:pPr marL="295910" marR="5080" indent="-283845">
              <a:lnSpc>
                <a:spcPts val="3460"/>
              </a:lnSpc>
              <a:spcBef>
                <a:spcPts val="590"/>
              </a:spcBef>
              <a:buClr>
                <a:srgbClr val="3891A7"/>
              </a:buClr>
              <a:buSzPct val="79687"/>
              <a:buFont typeface="Wingdings"/>
              <a:buChar char=""/>
              <a:tabLst>
                <a:tab pos="367665" algn="l"/>
                <a:tab pos="368300" algn="l"/>
              </a:tabLst>
            </a:pPr>
            <a:r>
              <a:rPr dirty="0"/>
              <a:t>	</a:t>
            </a:r>
            <a:r>
              <a:rPr sz="3200" dirty="0">
                <a:latin typeface="Gabriola"/>
                <a:cs typeface="Gabriola"/>
              </a:rPr>
              <a:t>The </a:t>
            </a:r>
            <a:r>
              <a:rPr sz="3200" spc="-5" dirty="0">
                <a:latin typeface="Gabriola"/>
                <a:cs typeface="Gabriola"/>
              </a:rPr>
              <a:t>Cytoskeleton is </a:t>
            </a:r>
            <a:r>
              <a:rPr sz="3200" dirty="0">
                <a:latin typeface="Gabriola"/>
                <a:cs typeface="Gabriola"/>
              </a:rPr>
              <a:t>a cellular “scaffolding” </a:t>
            </a:r>
            <a:r>
              <a:rPr sz="3200" spc="-5" dirty="0">
                <a:latin typeface="Gabriola"/>
                <a:cs typeface="Gabriola"/>
              </a:rPr>
              <a:t>or </a:t>
            </a:r>
            <a:r>
              <a:rPr sz="3200" dirty="0">
                <a:latin typeface="Gabriola"/>
                <a:cs typeface="Gabriola"/>
              </a:rPr>
              <a:t>skeleton  contained </a:t>
            </a:r>
            <a:r>
              <a:rPr sz="3200" spc="-5" dirty="0">
                <a:latin typeface="Gabriola"/>
                <a:cs typeface="Gabriola"/>
              </a:rPr>
              <a:t>within </a:t>
            </a:r>
            <a:r>
              <a:rPr sz="3200" dirty="0">
                <a:latin typeface="Gabriola"/>
                <a:cs typeface="Gabriola"/>
              </a:rPr>
              <a:t>a cells cytoplasm and </a:t>
            </a:r>
            <a:r>
              <a:rPr sz="3200" spc="-5" dirty="0">
                <a:latin typeface="Gabriola"/>
                <a:cs typeface="Gabriola"/>
              </a:rPr>
              <a:t>is </a:t>
            </a:r>
            <a:r>
              <a:rPr sz="3200" dirty="0">
                <a:latin typeface="Gabriola"/>
                <a:cs typeface="Gabriola"/>
              </a:rPr>
              <a:t>made </a:t>
            </a:r>
            <a:r>
              <a:rPr sz="3200" spc="-5" dirty="0">
                <a:latin typeface="Gabriola"/>
                <a:cs typeface="Gabriola"/>
              </a:rPr>
              <a:t>out of</a:t>
            </a:r>
            <a:r>
              <a:rPr sz="3200" spc="-5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protein.</a:t>
            </a:r>
            <a:endParaRPr sz="32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9540" y="694690"/>
            <a:ext cx="7958455" cy="523875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95910" marR="339725" indent="-283845">
              <a:lnSpc>
                <a:spcPct val="90000"/>
              </a:lnSpc>
              <a:spcBef>
                <a:spcPts val="459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362585" algn="l"/>
                <a:tab pos="363220" algn="l"/>
              </a:tabLst>
            </a:pPr>
            <a:r>
              <a:rPr dirty="0"/>
              <a:t>	</a:t>
            </a:r>
            <a:r>
              <a:rPr sz="3000" spc="-5" dirty="0">
                <a:latin typeface="Gabriola"/>
                <a:cs typeface="Gabriola"/>
              </a:rPr>
              <a:t>However, the </a:t>
            </a:r>
            <a:r>
              <a:rPr sz="3000" spc="-10" dirty="0">
                <a:latin typeface="Gabriola"/>
                <a:cs typeface="Gabriola"/>
              </a:rPr>
              <a:t>functions </a:t>
            </a:r>
            <a:r>
              <a:rPr sz="3000" spc="-5" dirty="0">
                <a:latin typeface="Gabriola"/>
                <a:cs typeface="Gabriola"/>
              </a:rPr>
              <a:t>of these junctions </a:t>
            </a:r>
            <a:r>
              <a:rPr sz="3000" dirty="0">
                <a:latin typeface="Gabriola"/>
                <a:cs typeface="Gabriola"/>
              </a:rPr>
              <a:t>may </a:t>
            </a:r>
            <a:r>
              <a:rPr sz="3000" spc="-5" dirty="0">
                <a:latin typeface="Gabriola"/>
                <a:cs typeface="Gabriola"/>
              </a:rPr>
              <a:t>be </a:t>
            </a:r>
            <a:r>
              <a:rPr sz="3000" dirty="0">
                <a:latin typeface="Gabriola"/>
                <a:cs typeface="Gabriola"/>
              </a:rPr>
              <a:t>altered </a:t>
            </a:r>
            <a:r>
              <a:rPr sz="3000" spc="-5" dirty="0">
                <a:latin typeface="Gabriola"/>
                <a:cs typeface="Gabriola"/>
              </a:rPr>
              <a:t>or  </a:t>
            </a:r>
            <a:r>
              <a:rPr sz="3000" dirty="0">
                <a:latin typeface="Gabriola"/>
                <a:cs typeface="Gabriola"/>
              </a:rPr>
              <a:t>disrupted </a:t>
            </a:r>
            <a:r>
              <a:rPr sz="3000" spc="-5" dirty="0">
                <a:latin typeface="Gabriola"/>
                <a:cs typeface="Gabriola"/>
              </a:rPr>
              <a:t>by genetic abnormalities of junctional </a:t>
            </a:r>
            <a:r>
              <a:rPr sz="3000" dirty="0">
                <a:latin typeface="Gabriola"/>
                <a:cs typeface="Gabriola"/>
              </a:rPr>
              <a:t>or cytoskeletal  </a:t>
            </a:r>
            <a:r>
              <a:rPr sz="3000" spc="-5" dirty="0">
                <a:latin typeface="Gabriola"/>
                <a:cs typeface="Gabriola"/>
              </a:rPr>
              <a:t>proteins or by autoimmune diseases in which circulating  antibodies to junctional proteins </a:t>
            </a:r>
            <a:r>
              <a:rPr sz="3000" dirty="0">
                <a:latin typeface="Gabriola"/>
                <a:cs typeface="Gabriola"/>
              </a:rPr>
              <a:t>are</a:t>
            </a:r>
            <a:r>
              <a:rPr sz="3000" spc="-25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present.</a:t>
            </a:r>
            <a:endParaRPr sz="3000">
              <a:latin typeface="Gabriola"/>
              <a:cs typeface="Gabriola"/>
            </a:endParaRPr>
          </a:p>
          <a:p>
            <a:pPr marL="295910" marR="5080" indent="-283845">
              <a:lnSpc>
                <a:spcPts val="3240"/>
              </a:lnSpc>
              <a:spcBef>
                <a:spcPts val="645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296545" algn="l"/>
                <a:tab pos="4485640" algn="l"/>
              </a:tabLst>
            </a:pPr>
            <a:r>
              <a:rPr sz="3000" dirty="0">
                <a:latin typeface="Gabriola"/>
                <a:cs typeface="Gabriola"/>
              </a:rPr>
              <a:t>Mutations </a:t>
            </a:r>
            <a:r>
              <a:rPr sz="3000" spc="-5" dirty="0">
                <a:latin typeface="Gabriola"/>
                <a:cs typeface="Gabriola"/>
              </a:rPr>
              <a:t>of </a:t>
            </a:r>
            <a:r>
              <a:rPr sz="3150" b="1" i="1" spc="-45" dirty="0">
                <a:latin typeface="Gabriola"/>
                <a:cs typeface="Gabriola"/>
              </a:rPr>
              <a:t>connexin </a:t>
            </a:r>
            <a:r>
              <a:rPr sz="3000" spc="-5" dirty="0">
                <a:latin typeface="Gabriola"/>
                <a:cs typeface="Gabriola"/>
              </a:rPr>
              <a:t>genes </a:t>
            </a:r>
            <a:r>
              <a:rPr sz="3000" dirty="0">
                <a:latin typeface="Gabriola"/>
                <a:cs typeface="Gabriola"/>
              </a:rPr>
              <a:t>have </a:t>
            </a:r>
            <a:r>
              <a:rPr sz="3000" spc="-5" dirty="0">
                <a:latin typeface="Gabriola"/>
                <a:cs typeface="Gabriola"/>
              </a:rPr>
              <a:t>been identified </a:t>
            </a:r>
            <a:r>
              <a:rPr sz="3000" dirty="0">
                <a:latin typeface="Gabriola"/>
                <a:cs typeface="Gabriola"/>
              </a:rPr>
              <a:t>as </a:t>
            </a:r>
            <a:r>
              <a:rPr sz="3000" spc="-5" dirty="0">
                <a:latin typeface="Gabriola"/>
                <a:cs typeface="Gabriola"/>
              </a:rPr>
              <a:t>the </a:t>
            </a:r>
            <a:r>
              <a:rPr sz="3000" spc="-10" dirty="0">
                <a:latin typeface="Gabriola"/>
                <a:cs typeface="Gabriola"/>
              </a:rPr>
              <a:t>bases </a:t>
            </a:r>
            <a:r>
              <a:rPr sz="3000" spc="-5" dirty="0">
                <a:latin typeface="Gabriola"/>
                <a:cs typeface="Gabriola"/>
              </a:rPr>
              <a:t>for  </a:t>
            </a:r>
            <a:r>
              <a:rPr sz="3000" dirty="0">
                <a:latin typeface="Gabriola"/>
                <a:cs typeface="Gabriola"/>
              </a:rPr>
              <a:t>certain </a:t>
            </a:r>
            <a:r>
              <a:rPr sz="3000" spc="-5" dirty="0">
                <a:latin typeface="Gabriola"/>
                <a:cs typeface="Gabriola"/>
              </a:rPr>
              <a:t>types of deafness, congenital cataracts, </a:t>
            </a:r>
            <a:r>
              <a:rPr sz="3000" dirty="0">
                <a:latin typeface="Gabriola"/>
                <a:cs typeface="Gabriola"/>
              </a:rPr>
              <a:t>a </a:t>
            </a:r>
            <a:r>
              <a:rPr sz="3000" spc="-5" dirty="0">
                <a:latin typeface="Gabriola"/>
                <a:cs typeface="Gabriola"/>
              </a:rPr>
              <a:t>demyelinating  disease</a:t>
            </a:r>
            <a:r>
              <a:rPr sz="3000" spc="15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(Charcot-MarieTooth),</a:t>
            </a:r>
            <a:r>
              <a:rPr sz="3000" spc="-10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and	oculodentodigital</a:t>
            </a:r>
            <a:r>
              <a:rPr sz="3000" spc="-45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dysplasia,</a:t>
            </a:r>
            <a:endParaRPr sz="3000">
              <a:latin typeface="Gabriola"/>
              <a:cs typeface="Gabriola"/>
            </a:endParaRPr>
          </a:p>
          <a:p>
            <a:pPr marL="295910" marR="581660" indent="-17145">
              <a:lnSpc>
                <a:spcPts val="3240"/>
              </a:lnSpc>
              <a:spcBef>
                <a:spcPts val="605"/>
              </a:spcBef>
            </a:pPr>
            <a:r>
              <a:rPr sz="3000" dirty="0">
                <a:latin typeface="Gabriola"/>
                <a:cs typeface="Gabriola"/>
              </a:rPr>
              <a:t>a </a:t>
            </a:r>
            <a:r>
              <a:rPr sz="3000" spc="-5" dirty="0">
                <a:latin typeface="Gabriola"/>
                <a:cs typeface="Gabriola"/>
              </a:rPr>
              <a:t>disease that exhibits craniofacial abnormalities, syndactyly,  conductive </a:t>
            </a:r>
            <a:r>
              <a:rPr sz="3000" dirty="0">
                <a:latin typeface="Gabriola"/>
                <a:cs typeface="Gabriola"/>
              </a:rPr>
              <a:t>hearing </a:t>
            </a:r>
            <a:r>
              <a:rPr sz="3000" spc="-5" dirty="0">
                <a:latin typeface="Gabriola"/>
                <a:cs typeface="Gabriola"/>
              </a:rPr>
              <a:t>loss, and </a:t>
            </a:r>
            <a:r>
              <a:rPr sz="3000" dirty="0">
                <a:latin typeface="Gabriola"/>
                <a:cs typeface="Gabriola"/>
              </a:rPr>
              <a:t>hair </a:t>
            </a:r>
            <a:r>
              <a:rPr sz="3000" spc="-5" dirty="0">
                <a:latin typeface="Gabriola"/>
                <a:cs typeface="Gabriola"/>
              </a:rPr>
              <a:t>and </a:t>
            </a:r>
            <a:r>
              <a:rPr sz="3000" dirty="0">
                <a:latin typeface="Gabriola"/>
                <a:cs typeface="Gabriola"/>
              </a:rPr>
              <a:t>nail</a:t>
            </a:r>
            <a:r>
              <a:rPr sz="3000" spc="-55" dirty="0">
                <a:latin typeface="Gabriola"/>
                <a:cs typeface="Gabriola"/>
              </a:rPr>
              <a:t> </a:t>
            </a:r>
            <a:r>
              <a:rPr sz="3000" dirty="0">
                <a:latin typeface="Gabriola"/>
                <a:cs typeface="Gabriola"/>
              </a:rPr>
              <a:t>abnormalities.</a:t>
            </a:r>
            <a:endParaRPr sz="3000">
              <a:latin typeface="Gabriola"/>
              <a:cs typeface="Gabriola"/>
            </a:endParaRPr>
          </a:p>
          <a:p>
            <a:pPr marL="295910" marR="370205" indent="-283845">
              <a:lnSpc>
                <a:spcPct val="90000"/>
              </a:lnSpc>
              <a:spcBef>
                <a:spcPts val="550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296545" algn="l"/>
                <a:tab pos="965835" algn="l"/>
              </a:tabLst>
            </a:pPr>
            <a:r>
              <a:rPr sz="3000" spc="-5" dirty="0">
                <a:latin typeface="Gabriola"/>
                <a:cs typeface="Gabriola"/>
              </a:rPr>
              <a:t>Epidermolysis bullosa </a:t>
            </a:r>
            <a:r>
              <a:rPr sz="3000" dirty="0">
                <a:latin typeface="Gabriola"/>
                <a:cs typeface="Gabriola"/>
              </a:rPr>
              <a:t>( </a:t>
            </a:r>
            <a:r>
              <a:rPr sz="3000" spc="-5" dirty="0">
                <a:latin typeface="Gabriola"/>
                <a:cs typeface="Gabriola"/>
              </a:rPr>
              <a:t>junctional </a:t>
            </a:r>
            <a:r>
              <a:rPr sz="3000" dirty="0">
                <a:latin typeface="Gabriola"/>
                <a:cs typeface="Gabriola"/>
              </a:rPr>
              <a:t>, dystrophic, </a:t>
            </a:r>
            <a:r>
              <a:rPr sz="3000" spc="-5" dirty="0">
                <a:latin typeface="Gabriola"/>
                <a:cs typeface="Gabriola"/>
              </a:rPr>
              <a:t>kindler form)  </a:t>
            </a:r>
            <a:r>
              <a:rPr sz="3000" dirty="0">
                <a:latin typeface="Gabriola"/>
                <a:cs typeface="Gabriola"/>
              </a:rPr>
              <a:t>have	shown </a:t>
            </a:r>
            <a:r>
              <a:rPr sz="3000" spc="-5" dirty="0">
                <a:latin typeface="Gabriola"/>
                <a:cs typeface="Gabriola"/>
              </a:rPr>
              <a:t>to be caused by </a:t>
            </a:r>
            <a:r>
              <a:rPr sz="3000" dirty="0">
                <a:latin typeface="Gabriola"/>
                <a:cs typeface="Gabriola"/>
              </a:rPr>
              <a:t>mutations </a:t>
            </a:r>
            <a:r>
              <a:rPr sz="3000" spc="-5" dirty="0">
                <a:latin typeface="Gabriola"/>
                <a:cs typeface="Gabriola"/>
              </a:rPr>
              <a:t>of the genes for various  desmosomal, </a:t>
            </a:r>
            <a:r>
              <a:rPr sz="3000" dirty="0">
                <a:latin typeface="Gabriola"/>
                <a:cs typeface="Gabriola"/>
              </a:rPr>
              <a:t>hemidesmosomal</a:t>
            </a:r>
            <a:r>
              <a:rPr sz="3000" spc="-40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junctions.</a:t>
            </a:r>
            <a:endParaRPr sz="30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0489" y="632206"/>
            <a:ext cx="7273925" cy="35166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spc="-5" dirty="0">
                <a:latin typeface="Gabriola"/>
                <a:cs typeface="Gabriola"/>
              </a:rPr>
              <a:t>Pemphigus vulgaris </a:t>
            </a:r>
            <a:r>
              <a:rPr sz="3200" dirty="0">
                <a:latin typeface="Gabriola"/>
                <a:cs typeface="Gabriola"/>
              </a:rPr>
              <a:t>and </a:t>
            </a:r>
            <a:r>
              <a:rPr sz="3200" spc="-5" dirty="0">
                <a:latin typeface="Gabriola"/>
                <a:cs typeface="Gabriola"/>
              </a:rPr>
              <a:t>pemphigus </a:t>
            </a:r>
            <a:r>
              <a:rPr sz="3200" dirty="0">
                <a:latin typeface="Gabriola"/>
                <a:cs typeface="Gabriola"/>
              </a:rPr>
              <a:t>foliaceus, </a:t>
            </a:r>
            <a:r>
              <a:rPr sz="3200" spc="-5" dirty="0">
                <a:latin typeface="Gabriola"/>
                <a:cs typeface="Gabriola"/>
              </a:rPr>
              <a:t>blistering  </a:t>
            </a:r>
            <a:r>
              <a:rPr sz="3200" dirty="0">
                <a:latin typeface="Gabriola"/>
                <a:cs typeface="Gabriola"/>
              </a:rPr>
              <a:t>diseases </a:t>
            </a:r>
            <a:r>
              <a:rPr sz="3200" spc="-5" dirty="0">
                <a:latin typeface="Gabriola"/>
                <a:cs typeface="Gabriola"/>
              </a:rPr>
              <a:t>of the </a:t>
            </a:r>
            <a:r>
              <a:rPr sz="3200" dirty="0">
                <a:latin typeface="Gabriola"/>
                <a:cs typeface="Gabriola"/>
              </a:rPr>
              <a:t>oral mucosa and </a:t>
            </a:r>
            <a:r>
              <a:rPr sz="3200" spc="-5" dirty="0">
                <a:latin typeface="Gabriola"/>
                <a:cs typeface="Gabriola"/>
              </a:rPr>
              <a:t>skin </a:t>
            </a:r>
            <a:r>
              <a:rPr sz="3200" dirty="0">
                <a:latin typeface="Gabriola"/>
                <a:cs typeface="Gabriola"/>
              </a:rPr>
              <a:t>are caused </a:t>
            </a:r>
            <a:r>
              <a:rPr sz="3200" spc="-5" dirty="0">
                <a:latin typeface="Gabriola"/>
                <a:cs typeface="Gabriola"/>
              </a:rPr>
              <a:t>by  </a:t>
            </a:r>
            <a:r>
              <a:rPr sz="3200" dirty="0">
                <a:latin typeface="Gabriola"/>
                <a:cs typeface="Gabriola"/>
              </a:rPr>
              <a:t>autoantibodies </a:t>
            </a:r>
            <a:r>
              <a:rPr sz="3200" spc="-5" dirty="0">
                <a:latin typeface="Gabriola"/>
                <a:cs typeface="Gabriola"/>
              </a:rPr>
              <a:t>to </a:t>
            </a:r>
            <a:r>
              <a:rPr sz="3200" dirty="0">
                <a:latin typeface="Gabriola"/>
                <a:cs typeface="Gabriola"/>
              </a:rPr>
              <a:t>desmoglein-3 and desmoglein-1, </a:t>
            </a:r>
            <a:r>
              <a:rPr sz="3200" spc="-5" dirty="0">
                <a:latin typeface="Gabriola"/>
                <a:cs typeface="Gabriola"/>
              </a:rPr>
              <a:t>the  </a:t>
            </a:r>
            <a:r>
              <a:rPr sz="3200" dirty="0">
                <a:latin typeface="Gabriola"/>
                <a:cs typeface="Gabriola"/>
              </a:rPr>
              <a:t>cadherin </a:t>
            </a:r>
            <a:r>
              <a:rPr sz="3200" spc="-5" dirty="0">
                <a:latin typeface="Gabriola"/>
                <a:cs typeface="Gabriola"/>
              </a:rPr>
              <a:t>in</a:t>
            </a:r>
            <a:r>
              <a:rPr sz="3200" spc="-2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desmosomes.</a:t>
            </a:r>
            <a:endParaRPr sz="3200">
              <a:latin typeface="Gabriola"/>
              <a:cs typeface="Gabriola"/>
            </a:endParaRPr>
          </a:p>
          <a:p>
            <a:pPr marL="295910" marR="49657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</a:tabLst>
            </a:pPr>
            <a:r>
              <a:rPr sz="3200" dirty="0">
                <a:latin typeface="Gabriola"/>
                <a:cs typeface="Gabriola"/>
              </a:rPr>
              <a:t>Bullous </a:t>
            </a:r>
            <a:r>
              <a:rPr sz="3200" spc="-5" dirty="0">
                <a:latin typeface="Gabriola"/>
                <a:cs typeface="Gabriola"/>
              </a:rPr>
              <a:t>pemphigoid, </a:t>
            </a:r>
            <a:r>
              <a:rPr sz="3200" dirty="0">
                <a:latin typeface="Gabriola"/>
                <a:cs typeface="Gabriola"/>
              </a:rPr>
              <a:t>results </a:t>
            </a:r>
            <a:r>
              <a:rPr sz="3200" spc="-5" dirty="0">
                <a:latin typeface="Gabriola"/>
                <a:cs typeface="Gabriola"/>
              </a:rPr>
              <a:t>from the presence of  </a:t>
            </a:r>
            <a:r>
              <a:rPr sz="3200" dirty="0">
                <a:latin typeface="Gabriola"/>
                <a:cs typeface="Gabriola"/>
              </a:rPr>
              <a:t>autoantibodies </a:t>
            </a:r>
            <a:r>
              <a:rPr sz="3200" spc="-5" dirty="0">
                <a:latin typeface="Gabriola"/>
                <a:cs typeface="Gabriola"/>
              </a:rPr>
              <a:t>to the hemidesmosomal </a:t>
            </a:r>
            <a:r>
              <a:rPr sz="3200" dirty="0">
                <a:latin typeface="Gabriola"/>
                <a:cs typeface="Gabriola"/>
              </a:rPr>
              <a:t>components  collagen XVII (BP180) and</a:t>
            </a:r>
            <a:r>
              <a:rPr sz="3200" spc="-4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BP230.</a:t>
            </a:r>
            <a:endParaRPr sz="32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2438400"/>
            <a:ext cx="7662926" cy="1489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41605">
              <a:lnSpc>
                <a:spcPct val="100000"/>
              </a:lnSpc>
              <a:spcBef>
                <a:spcPts val="95"/>
              </a:spcBef>
            </a:pPr>
            <a:r>
              <a:rPr sz="9600" b="0" spc="-5" dirty="0">
                <a:solidFill>
                  <a:srgbClr val="000000"/>
                </a:solidFill>
                <a:latin typeface="Arial"/>
                <a:cs typeface="Arial"/>
              </a:rPr>
              <a:t>THAN</a:t>
            </a:r>
            <a:r>
              <a:rPr lang="en-US" sz="9600" b="0" spc="-5" dirty="0">
                <a:solidFill>
                  <a:srgbClr val="000000"/>
                </a:solidFill>
                <a:latin typeface="Arial"/>
                <a:cs typeface="Arial"/>
              </a:rPr>
              <a:t>K YOU</a:t>
            </a:r>
            <a:endParaRPr sz="9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1940" y="329895"/>
            <a:ext cx="7912100" cy="543687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95910" marR="116205" indent="-283845">
              <a:lnSpc>
                <a:spcPct val="80000"/>
              </a:lnSpc>
              <a:spcBef>
                <a:spcPts val="695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407034" algn="l"/>
                <a:tab pos="407670" algn="l"/>
              </a:tabLst>
            </a:pPr>
            <a:r>
              <a:rPr dirty="0"/>
              <a:t>	</a:t>
            </a:r>
            <a:r>
              <a:rPr sz="2500" spc="-10" dirty="0">
                <a:latin typeface="Gabriola"/>
                <a:cs typeface="Gabriola"/>
              </a:rPr>
              <a:t>The </a:t>
            </a:r>
            <a:r>
              <a:rPr sz="2500" spc="-5" dirty="0">
                <a:latin typeface="Gabriola"/>
                <a:cs typeface="Gabriola"/>
              </a:rPr>
              <a:t>cell membrane and </a:t>
            </a:r>
            <a:r>
              <a:rPr sz="2500" spc="-10" dirty="0">
                <a:latin typeface="Gabriola"/>
                <a:cs typeface="Gabriola"/>
              </a:rPr>
              <a:t>the </a:t>
            </a:r>
            <a:r>
              <a:rPr sz="2500" spc="-5" dirty="0">
                <a:latin typeface="Gabriola"/>
                <a:cs typeface="Gabriola"/>
              </a:rPr>
              <a:t>intracellular organelles </a:t>
            </a:r>
            <a:r>
              <a:rPr sz="2500" spc="-10" dirty="0">
                <a:latin typeface="Gabriola"/>
                <a:cs typeface="Gabriola"/>
              </a:rPr>
              <a:t>are </a:t>
            </a:r>
            <a:r>
              <a:rPr sz="2500" spc="-5" dirty="0">
                <a:latin typeface="Gabriola"/>
                <a:cs typeface="Gabriola"/>
              </a:rPr>
              <a:t>not rigid or </a:t>
            </a:r>
            <a:r>
              <a:rPr sz="2500" spc="-10" dirty="0">
                <a:latin typeface="Gabriola"/>
                <a:cs typeface="Gabriola"/>
              </a:rPr>
              <a:t>static  </a:t>
            </a:r>
            <a:r>
              <a:rPr sz="2500" spc="-5" dirty="0">
                <a:latin typeface="Gabriola"/>
                <a:cs typeface="Gabriola"/>
              </a:rPr>
              <a:t>structures but are in a </a:t>
            </a:r>
            <a:r>
              <a:rPr sz="2500" spc="-10" dirty="0">
                <a:latin typeface="Gabriola"/>
                <a:cs typeface="Gabriola"/>
              </a:rPr>
              <a:t>constant state </a:t>
            </a:r>
            <a:r>
              <a:rPr sz="2500" spc="-5" dirty="0">
                <a:latin typeface="Gabriola"/>
                <a:cs typeface="Gabriola"/>
              </a:rPr>
              <a:t>of movement to </a:t>
            </a:r>
            <a:r>
              <a:rPr sz="2500" spc="-10" dirty="0">
                <a:latin typeface="Gabriola"/>
                <a:cs typeface="Gabriola"/>
              </a:rPr>
              <a:t>accommodate processes  </a:t>
            </a:r>
            <a:r>
              <a:rPr sz="2500" spc="-5" dirty="0">
                <a:latin typeface="Gabriola"/>
                <a:cs typeface="Gabriola"/>
              </a:rPr>
              <a:t>such as </a:t>
            </a:r>
            <a:r>
              <a:rPr sz="2500" spc="-10" dirty="0">
                <a:latin typeface="Gabriola"/>
                <a:cs typeface="Gabriola"/>
              </a:rPr>
              <a:t>endocytosis, phagocytosis </a:t>
            </a:r>
            <a:r>
              <a:rPr sz="2500" spc="-5" dirty="0">
                <a:latin typeface="Gabriola"/>
                <a:cs typeface="Gabriola"/>
              </a:rPr>
              <a:t>and</a:t>
            </a:r>
            <a:r>
              <a:rPr sz="2500" spc="110" dirty="0">
                <a:latin typeface="Gabriola"/>
                <a:cs typeface="Gabriola"/>
              </a:rPr>
              <a:t> </a:t>
            </a:r>
            <a:r>
              <a:rPr sz="2500" spc="-5" dirty="0">
                <a:latin typeface="Gabriola"/>
                <a:cs typeface="Gabriola"/>
              </a:rPr>
              <a:t>secretion.</a:t>
            </a:r>
            <a:endParaRPr sz="2500">
              <a:latin typeface="Gabriola"/>
              <a:cs typeface="Gabriola"/>
            </a:endParaRPr>
          </a:p>
          <a:p>
            <a:pPr marL="295910" indent="-283845">
              <a:lnSpc>
                <a:spcPct val="100000"/>
              </a:lnSpc>
              <a:buClr>
                <a:srgbClr val="3891A7"/>
              </a:buClr>
              <a:buSzPct val="80000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500" spc="-5" dirty="0">
                <a:latin typeface="Gabriola"/>
                <a:cs typeface="Gabriola"/>
              </a:rPr>
              <a:t>Muscle cells are highly specialised for</a:t>
            </a:r>
            <a:r>
              <a:rPr sz="2500" spc="100" dirty="0">
                <a:latin typeface="Gabriola"/>
                <a:cs typeface="Gabriola"/>
              </a:rPr>
              <a:t> </a:t>
            </a:r>
            <a:r>
              <a:rPr sz="2500" spc="-5" dirty="0">
                <a:latin typeface="Gabriola"/>
                <a:cs typeface="Gabriola"/>
              </a:rPr>
              <a:t>contractility.</a:t>
            </a:r>
            <a:endParaRPr sz="2500">
              <a:latin typeface="Gabriola"/>
              <a:cs typeface="Gabriola"/>
            </a:endParaRPr>
          </a:p>
          <a:p>
            <a:pPr marL="295910" marR="5080" indent="-283845">
              <a:lnSpc>
                <a:spcPts val="2400"/>
              </a:lnSpc>
              <a:spcBef>
                <a:spcPts val="580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500" spc="-5" dirty="0">
                <a:latin typeface="Gabriola"/>
                <a:cs typeface="Gabriola"/>
              </a:rPr>
              <a:t>In addition, cell division is a process </a:t>
            </a:r>
            <a:r>
              <a:rPr sz="2500" spc="-10" dirty="0">
                <a:latin typeface="Gabriola"/>
                <a:cs typeface="Gabriola"/>
              </a:rPr>
              <a:t>which involves extensive reorganisation of  </a:t>
            </a:r>
            <a:r>
              <a:rPr sz="2500" spc="-5" dirty="0">
                <a:latin typeface="Gabriola"/>
                <a:cs typeface="Gabriola"/>
              </a:rPr>
              <a:t>cellular</a:t>
            </a:r>
            <a:r>
              <a:rPr sz="2500" spc="30" dirty="0">
                <a:latin typeface="Gabriola"/>
                <a:cs typeface="Gabriola"/>
              </a:rPr>
              <a:t> </a:t>
            </a:r>
            <a:r>
              <a:rPr sz="2500" spc="-5" dirty="0">
                <a:latin typeface="Gabriola"/>
                <a:cs typeface="Gabriola"/>
              </a:rPr>
              <a:t>constituents.</a:t>
            </a:r>
            <a:endParaRPr sz="2500">
              <a:latin typeface="Gabriola"/>
              <a:cs typeface="Gabriola"/>
            </a:endParaRPr>
          </a:p>
          <a:p>
            <a:pPr marL="295910" marR="57785" indent="-283845">
              <a:lnSpc>
                <a:spcPts val="2400"/>
              </a:lnSpc>
              <a:spcBef>
                <a:spcPts val="605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500" spc="-5" dirty="0">
                <a:latin typeface="Gabriola"/>
                <a:cs typeface="Gabriola"/>
              </a:rPr>
              <a:t>The cytoskeleton </a:t>
            </a:r>
            <a:r>
              <a:rPr sz="2500" spc="-10" dirty="0">
                <a:latin typeface="Gabriola"/>
                <a:cs typeface="Gabriola"/>
              </a:rPr>
              <a:t>incorporates features which </a:t>
            </a:r>
            <a:r>
              <a:rPr sz="2500" spc="-5" dirty="0">
                <a:latin typeface="Gabriola"/>
                <a:cs typeface="Gabriola"/>
              </a:rPr>
              <a:t>accommodate all </a:t>
            </a:r>
            <a:r>
              <a:rPr sz="2500" spc="-10" dirty="0">
                <a:latin typeface="Gabriola"/>
                <a:cs typeface="Gabriola"/>
              </a:rPr>
              <a:t>these </a:t>
            </a:r>
            <a:r>
              <a:rPr sz="2500" spc="-5" dirty="0">
                <a:latin typeface="Gabriola"/>
                <a:cs typeface="Gabriola"/>
              </a:rPr>
              <a:t>dynamic  functions.</a:t>
            </a:r>
            <a:endParaRPr sz="2500">
              <a:latin typeface="Gabriola"/>
              <a:cs typeface="Gabriol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891A7"/>
              </a:buClr>
              <a:buFont typeface="Wingdings 2"/>
              <a:buChar char=""/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500" spc="-10" dirty="0">
                <a:latin typeface="Gabriola"/>
                <a:cs typeface="Gabriola"/>
              </a:rPr>
              <a:t>Cells possess </a:t>
            </a:r>
            <a:r>
              <a:rPr sz="2500" spc="-5" dirty="0">
                <a:latin typeface="Gabriola"/>
                <a:cs typeface="Gabriola"/>
              </a:rPr>
              <a:t>a cytoskeleton </a:t>
            </a:r>
            <a:r>
              <a:rPr sz="2500" spc="-10" dirty="0">
                <a:latin typeface="Gabriola"/>
                <a:cs typeface="Gabriola"/>
              </a:rPr>
              <a:t>that provides</a:t>
            </a:r>
            <a:r>
              <a:rPr sz="2500" spc="120" dirty="0">
                <a:latin typeface="Gabriola"/>
                <a:cs typeface="Gabriola"/>
              </a:rPr>
              <a:t> </a:t>
            </a:r>
            <a:r>
              <a:rPr sz="2500" spc="-5" dirty="0">
                <a:latin typeface="Gabriola"/>
                <a:cs typeface="Gabriola"/>
              </a:rPr>
              <a:t>:</a:t>
            </a:r>
            <a:endParaRPr sz="2500">
              <a:latin typeface="Gabriola"/>
              <a:cs typeface="Gabriola"/>
            </a:endParaRPr>
          </a:p>
          <a:p>
            <a:pPr marL="359410" lvl="1" indent="-181610">
              <a:lnSpc>
                <a:spcPct val="100000"/>
              </a:lnSpc>
              <a:buAutoNum type="arabicPeriod"/>
              <a:tabLst>
                <a:tab pos="360045" algn="l"/>
              </a:tabLst>
            </a:pPr>
            <a:r>
              <a:rPr sz="2500" spc="-5" dirty="0">
                <a:latin typeface="Gabriola"/>
                <a:cs typeface="Gabriola"/>
              </a:rPr>
              <a:t>a structural</a:t>
            </a:r>
            <a:r>
              <a:rPr sz="2500" spc="30" dirty="0">
                <a:latin typeface="Gabriola"/>
                <a:cs typeface="Gabriola"/>
              </a:rPr>
              <a:t> </a:t>
            </a:r>
            <a:r>
              <a:rPr sz="2500" spc="-5" dirty="0">
                <a:latin typeface="Gabriola"/>
                <a:cs typeface="Gabriola"/>
              </a:rPr>
              <a:t>framework</a:t>
            </a:r>
            <a:endParaRPr sz="2500">
              <a:latin typeface="Gabriola"/>
              <a:cs typeface="Gabriola"/>
            </a:endParaRPr>
          </a:p>
          <a:p>
            <a:pPr marL="391160" lvl="1" indent="-213360">
              <a:lnSpc>
                <a:spcPct val="100000"/>
              </a:lnSpc>
              <a:buAutoNum type="arabicPeriod"/>
              <a:tabLst>
                <a:tab pos="391795" algn="l"/>
              </a:tabLst>
            </a:pPr>
            <a:r>
              <a:rPr sz="2500" spc="-10" dirty="0">
                <a:latin typeface="Gabriola"/>
                <a:cs typeface="Gabriola"/>
              </a:rPr>
              <a:t>facilitates </a:t>
            </a:r>
            <a:r>
              <a:rPr sz="2500" spc="-5" dirty="0">
                <a:latin typeface="Gabriola"/>
                <a:cs typeface="Gabriola"/>
              </a:rPr>
              <a:t>intracellular</a:t>
            </a:r>
            <a:r>
              <a:rPr sz="2500" spc="30" dirty="0">
                <a:latin typeface="Gabriola"/>
                <a:cs typeface="Gabriola"/>
              </a:rPr>
              <a:t> </a:t>
            </a:r>
            <a:r>
              <a:rPr sz="2500" spc="-5" dirty="0">
                <a:latin typeface="Gabriola"/>
                <a:cs typeface="Gabriola"/>
              </a:rPr>
              <a:t>transport,</a:t>
            </a:r>
            <a:endParaRPr sz="2500">
              <a:latin typeface="Gabriola"/>
              <a:cs typeface="Gabriola"/>
            </a:endParaRPr>
          </a:p>
          <a:p>
            <a:pPr marL="391160" lvl="1" indent="-213360">
              <a:lnSpc>
                <a:spcPct val="100000"/>
              </a:lnSpc>
              <a:buAutoNum type="arabicPeriod"/>
              <a:tabLst>
                <a:tab pos="391795" algn="l"/>
              </a:tabLst>
            </a:pPr>
            <a:r>
              <a:rPr sz="2500" spc="-10" dirty="0">
                <a:latin typeface="Gabriola"/>
                <a:cs typeface="Gabriola"/>
              </a:rPr>
              <a:t>plays </a:t>
            </a:r>
            <a:r>
              <a:rPr sz="2500" spc="-5" dirty="0">
                <a:latin typeface="Gabriola"/>
                <a:cs typeface="Gabriola"/>
              </a:rPr>
              <a:t>a major role in cell</a:t>
            </a:r>
            <a:r>
              <a:rPr sz="2500" spc="90" dirty="0">
                <a:latin typeface="Gabriola"/>
                <a:cs typeface="Gabriola"/>
              </a:rPr>
              <a:t> </a:t>
            </a:r>
            <a:r>
              <a:rPr sz="2500" spc="-5" dirty="0">
                <a:latin typeface="Gabriola"/>
                <a:cs typeface="Gabriola"/>
              </a:rPr>
              <a:t>division,</a:t>
            </a:r>
            <a:endParaRPr sz="2500">
              <a:latin typeface="Gabriola"/>
              <a:cs typeface="Gabriola"/>
            </a:endParaRPr>
          </a:p>
          <a:p>
            <a:pPr marL="411480" lvl="1" indent="-233679">
              <a:lnSpc>
                <a:spcPct val="100000"/>
              </a:lnSpc>
              <a:buAutoNum type="arabicPeriod"/>
              <a:tabLst>
                <a:tab pos="412115" algn="l"/>
              </a:tabLst>
            </a:pPr>
            <a:r>
              <a:rPr sz="2500" spc="-10" dirty="0">
                <a:latin typeface="Gabriola"/>
                <a:cs typeface="Gabriola"/>
              </a:rPr>
              <a:t>supports </a:t>
            </a:r>
            <a:r>
              <a:rPr sz="2500" spc="-5" dirty="0">
                <a:latin typeface="Gabriola"/>
                <a:cs typeface="Gabriola"/>
              </a:rPr>
              <a:t>cell</a:t>
            </a:r>
            <a:r>
              <a:rPr sz="2500" spc="40" dirty="0">
                <a:latin typeface="Gabriola"/>
                <a:cs typeface="Gabriola"/>
              </a:rPr>
              <a:t> </a:t>
            </a:r>
            <a:r>
              <a:rPr sz="2500" spc="-5" dirty="0">
                <a:latin typeface="Gabriola"/>
                <a:cs typeface="Gabriola"/>
              </a:rPr>
              <a:t>junctions</a:t>
            </a:r>
            <a:endParaRPr sz="2500">
              <a:latin typeface="Gabriola"/>
              <a:cs typeface="Gabriola"/>
            </a:endParaRPr>
          </a:p>
          <a:p>
            <a:pPr marL="393700" lvl="1" indent="-215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94335" algn="l"/>
                <a:tab pos="4042410" algn="l"/>
              </a:tabLst>
            </a:pPr>
            <a:r>
              <a:rPr sz="2500" spc="-5" dirty="0">
                <a:latin typeface="Gabriola"/>
                <a:cs typeface="Gabriola"/>
              </a:rPr>
              <a:t>transmits signals about</a:t>
            </a:r>
            <a:r>
              <a:rPr sz="2500" spc="95" dirty="0">
                <a:latin typeface="Gabriola"/>
                <a:cs typeface="Gabriola"/>
              </a:rPr>
              <a:t> </a:t>
            </a:r>
            <a:r>
              <a:rPr sz="2500" spc="-5" dirty="0">
                <a:latin typeface="Gabriola"/>
                <a:cs typeface="Gabriola"/>
              </a:rPr>
              <a:t>cell</a:t>
            </a:r>
            <a:r>
              <a:rPr sz="2500" spc="5" dirty="0">
                <a:latin typeface="Gabriola"/>
                <a:cs typeface="Gabriola"/>
              </a:rPr>
              <a:t> </a:t>
            </a:r>
            <a:r>
              <a:rPr sz="2500" spc="-5" dirty="0">
                <a:latin typeface="Gabriola"/>
                <a:cs typeface="Gabriola"/>
              </a:rPr>
              <a:t>contact,	adhesion &amp; permits</a:t>
            </a:r>
            <a:r>
              <a:rPr sz="2500" spc="60" dirty="0">
                <a:latin typeface="Gabriola"/>
                <a:cs typeface="Gabriola"/>
              </a:rPr>
              <a:t> </a:t>
            </a:r>
            <a:r>
              <a:rPr sz="2500" spc="-5" dirty="0">
                <a:latin typeface="Gabriola"/>
                <a:cs typeface="Gabriola"/>
              </a:rPr>
              <a:t>motility.</a:t>
            </a:r>
            <a:endParaRPr sz="25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9728" y="214071"/>
            <a:ext cx="535813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0" dirty="0">
                <a:solidFill>
                  <a:srgbClr val="000000"/>
                </a:solidFill>
                <a:latin typeface="Gabriola"/>
                <a:cs typeface="Gabriola"/>
              </a:rPr>
              <a:t>The </a:t>
            </a:r>
            <a:r>
              <a:rPr sz="2600" b="0" spc="-5" dirty="0">
                <a:solidFill>
                  <a:srgbClr val="000000"/>
                </a:solidFill>
                <a:latin typeface="Gabriola"/>
                <a:cs typeface="Gabriola"/>
              </a:rPr>
              <a:t>three </a:t>
            </a:r>
            <a:r>
              <a:rPr sz="2600" dirty="0">
                <a:solidFill>
                  <a:srgbClr val="000000"/>
                </a:solidFill>
                <a:latin typeface="Gabriola"/>
                <a:cs typeface="Gabriola"/>
              </a:rPr>
              <a:t>structural elements </a:t>
            </a:r>
            <a:r>
              <a:rPr sz="2600" b="0" spc="-5" dirty="0">
                <a:solidFill>
                  <a:srgbClr val="000000"/>
                </a:solidFill>
                <a:latin typeface="Gabriola"/>
                <a:cs typeface="Gabriola"/>
              </a:rPr>
              <a:t>of the </a:t>
            </a:r>
            <a:r>
              <a:rPr sz="2600" b="0" dirty="0">
                <a:solidFill>
                  <a:srgbClr val="000000"/>
                </a:solidFill>
                <a:latin typeface="Gabriola"/>
                <a:cs typeface="Gabriola"/>
              </a:rPr>
              <a:t>cytoskeleton are</a:t>
            </a:r>
            <a:r>
              <a:rPr sz="2600" b="0" spc="-195" dirty="0">
                <a:solidFill>
                  <a:srgbClr val="000000"/>
                </a:solidFill>
                <a:latin typeface="Gabriola"/>
                <a:cs typeface="Gabriola"/>
              </a:rPr>
              <a:t> </a:t>
            </a:r>
            <a:r>
              <a:rPr sz="2600" b="0" dirty="0">
                <a:solidFill>
                  <a:srgbClr val="000000"/>
                </a:solidFill>
                <a:latin typeface="Gabriola"/>
                <a:cs typeface="Gabriola"/>
              </a:rPr>
              <a:t>:</a:t>
            </a:r>
            <a:endParaRPr sz="2600">
              <a:latin typeface="Gabriola"/>
              <a:cs typeface="Gabriol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3036" y="611479"/>
            <a:ext cx="8107680" cy="555561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385"/>
              </a:spcBef>
              <a:buClr>
                <a:srgbClr val="3891A7"/>
              </a:buClr>
              <a:buSzPct val="78846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600" dirty="0">
                <a:latin typeface="Gabriola"/>
                <a:cs typeface="Gabriola"/>
              </a:rPr>
              <a:t>Microfilaments,</a:t>
            </a:r>
            <a:endParaRPr sz="2600">
              <a:latin typeface="Gabriola"/>
              <a:cs typeface="Gabriola"/>
            </a:endParaRPr>
          </a:p>
          <a:p>
            <a:pPr marL="295910" indent="-283845">
              <a:lnSpc>
                <a:spcPct val="100000"/>
              </a:lnSpc>
              <a:spcBef>
                <a:spcPts val="290"/>
              </a:spcBef>
              <a:buClr>
                <a:srgbClr val="3891A7"/>
              </a:buClr>
              <a:buSzPct val="78846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600" spc="-5" dirty="0">
                <a:latin typeface="Gabriola"/>
                <a:cs typeface="Gabriola"/>
              </a:rPr>
              <a:t>Intermediate filaments,</a:t>
            </a:r>
            <a:r>
              <a:rPr sz="2600" spc="-80" dirty="0">
                <a:latin typeface="Gabriola"/>
                <a:cs typeface="Gabriola"/>
              </a:rPr>
              <a:t> </a:t>
            </a:r>
            <a:r>
              <a:rPr sz="2600" dirty="0">
                <a:latin typeface="Gabriola"/>
                <a:cs typeface="Gabriola"/>
              </a:rPr>
              <a:t>and</a:t>
            </a:r>
            <a:endParaRPr sz="2600">
              <a:latin typeface="Gabriola"/>
              <a:cs typeface="Gabriola"/>
            </a:endParaRPr>
          </a:p>
          <a:p>
            <a:pPr marL="295910" indent="-283845">
              <a:lnSpc>
                <a:spcPct val="100000"/>
              </a:lnSpc>
              <a:spcBef>
                <a:spcPts val="285"/>
              </a:spcBef>
              <a:buClr>
                <a:srgbClr val="3891A7"/>
              </a:buClr>
              <a:buSzPct val="78846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600" dirty="0">
                <a:latin typeface="Gabriola"/>
                <a:cs typeface="Gabriola"/>
              </a:rPr>
              <a:t>Microtubules.</a:t>
            </a:r>
            <a:endParaRPr sz="2600">
              <a:latin typeface="Gabriola"/>
              <a:cs typeface="Gabriola"/>
            </a:endParaRPr>
          </a:p>
          <a:p>
            <a:pPr marL="295910" marR="5080" indent="-283845">
              <a:lnSpc>
                <a:spcPts val="2810"/>
              </a:lnSpc>
              <a:spcBef>
                <a:spcPts val="645"/>
              </a:spcBef>
              <a:buClr>
                <a:srgbClr val="3891A7"/>
              </a:buClr>
              <a:buSzPct val="78846"/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600" spc="-5" dirty="0">
                <a:latin typeface="Gabriola"/>
                <a:cs typeface="Gabriola"/>
              </a:rPr>
              <a:t>All </a:t>
            </a:r>
            <a:r>
              <a:rPr sz="2600" dirty="0">
                <a:latin typeface="Gabriola"/>
                <a:cs typeface="Gabriola"/>
              </a:rPr>
              <a:t>are dynamic structures assembled </a:t>
            </a:r>
            <a:r>
              <a:rPr sz="2600" spc="-5" dirty="0">
                <a:latin typeface="Gabriola"/>
                <a:cs typeface="Gabriola"/>
              </a:rPr>
              <a:t>from protein </a:t>
            </a:r>
            <a:r>
              <a:rPr sz="2600" dirty="0">
                <a:latin typeface="Gabriola"/>
                <a:cs typeface="Gabriola"/>
              </a:rPr>
              <a:t>subunits and also</a:t>
            </a:r>
            <a:r>
              <a:rPr sz="2600" spc="-240" dirty="0">
                <a:latin typeface="Gabriola"/>
                <a:cs typeface="Gabriola"/>
              </a:rPr>
              <a:t> </a:t>
            </a:r>
            <a:r>
              <a:rPr sz="2600" dirty="0">
                <a:latin typeface="Gabriola"/>
                <a:cs typeface="Gabriola"/>
              </a:rPr>
              <a:t>contain  accessory </a:t>
            </a:r>
            <a:r>
              <a:rPr sz="2600" spc="-5" dirty="0">
                <a:latin typeface="Gabriola"/>
                <a:cs typeface="Gabriola"/>
              </a:rPr>
              <a:t>proteins </a:t>
            </a:r>
            <a:r>
              <a:rPr sz="2600" dirty="0">
                <a:latin typeface="Gabriola"/>
                <a:cs typeface="Gabriola"/>
              </a:rPr>
              <a:t>linking </a:t>
            </a:r>
            <a:r>
              <a:rPr sz="2600" spc="-5" dirty="0">
                <a:latin typeface="Gabriola"/>
                <a:cs typeface="Gabriola"/>
              </a:rPr>
              <a:t>these </a:t>
            </a:r>
            <a:r>
              <a:rPr sz="2600" dirty="0">
                <a:latin typeface="Gabriola"/>
                <a:cs typeface="Gabriola"/>
              </a:rPr>
              <a:t>structures </a:t>
            </a:r>
            <a:r>
              <a:rPr sz="2600" spc="-5" dirty="0">
                <a:latin typeface="Gabriola"/>
                <a:cs typeface="Gabriola"/>
              </a:rPr>
              <a:t>to one </a:t>
            </a:r>
            <a:r>
              <a:rPr sz="2600" dirty="0">
                <a:latin typeface="Gabriola"/>
                <a:cs typeface="Gabriola"/>
              </a:rPr>
              <a:t>another, </a:t>
            </a:r>
            <a:r>
              <a:rPr sz="2600" spc="-5" dirty="0">
                <a:latin typeface="Gabriola"/>
                <a:cs typeface="Gabriola"/>
              </a:rPr>
              <a:t>to plasma  </a:t>
            </a:r>
            <a:r>
              <a:rPr sz="2600" dirty="0">
                <a:latin typeface="Gabriola"/>
                <a:cs typeface="Gabriola"/>
              </a:rPr>
              <a:t>membrane &amp; </a:t>
            </a:r>
            <a:r>
              <a:rPr sz="2600" spc="-5" dirty="0">
                <a:latin typeface="Gabriola"/>
                <a:cs typeface="Gabriola"/>
              </a:rPr>
              <a:t>to the </a:t>
            </a:r>
            <a:r>
              <a:rPr sz="2600" dirty="0">
                <a:latin typeface="Gabriola"/>
                <a:cs typeface="Gabriola"/>
              </a:rPr>
              <a:t>membranes </a:t>
            </a:r>
            <a:r>
              <a:rPr sz="2600" spc="-5" dirty="0">
                <a:latin typeface="Gabriola"/>
                <a:cs typeface="Gabriola"/>
              </a:rPr>
              <a:t>of intracellular</a:t>
            </a:r>
            <a:r>
              <a:rPr sz="2600" spc="-145" dirty="0">
                <a:latin typeface="Gabriola"/>
                <a:cs typeface="Gabriola"/>
              </a:rPr>
              <a:t> </a:t>
            </a:r>
            <a:r>
              <a:rPr sz="2600" spc="-5" dirty="0">
                <a:latin typeface="Gabriola"/>
                <a:cs typeface="Gabriola"/>
              </a:rPr>
              <a:t>organelles.</a:t>
            </a:r>
            <a:endParaRPr sz="2600">
              <a:latin typeface="Gabriola"/>
              <a:cs typeface="Gabriola"/>
            </a:endParaRPr>
          </a:p>
          <a:p>
            <a:pPr marL="339090">
              <a:lnSpc>
                <a:spcPct val="100000"/>
              </a:lnSpc>
              <a:spcBef>
                <a:spcPts val="180"/>
              </a:spcBef>
            </a:pPr>
            <a:r>
              <a:rPr sz="3000" b="1" dirty="0">
                <a:latin typeface="Gabriola"/>
                <a:cs typeface="Gabriola"/>
              </a:rPr>
              <a:t>Microfilaments:</a:t>
            </a:r>
            <a:endParaRPr sz="3000">
              <a:latin typeface="Gabriola"/>
              <a:cs typeface="Gabriola"/>
            </a:endParaRPr>
          </a:p>
          <a:p>
            <a:pPr marL="352425" indent="-340360">
              <a:lnSpc>
                <a:spcPct val="100000"/>
              </a:lnSpc>
              <a:spcBef>
                <a:spcPts val="305"/>
              </a:spcBef>
              <a:buClr>
                <a:srgbClr val="3891A7"/>
              </a:buClr>
              <a:buSzPct val="78846"/>
              <a:buFont typeface="Wingdings 2"/>
              <a:buChar char=""/>
              <a:tabLst>
                <a:tab pos="352425" algn="l"/>
                <a:tab pos="353060" algn="l"/>
              </a:tabLst>
            </a:pPr>
            <a:r>
              <a:rPr sz="2600" dirty="0">
                <a:latin typeface="Gabriola"/>
                <a:cs typeface="Gabriola"/>
              </a:rPr>
              <a:t>Microfilaments are 6 </a:t>
            </a:r>
            <a:r>
              <a:rPr sz="2600" spc="-5" dirty="0">
                <a:latin typeface="Gabriola"/>
                <a:cs typeface="Gabriola"/>
              </a:rPr>
              <a:t>to </a:t>
            </a:r>
            <a:r>
              <a:rPr sz="2600" dirty="0">
                <a:latin typeface="Gabriola"/>
                <a:cs typeface="Gabriola"/>
              </a:rPr>
              <a:t>8</a:t>
            </a:r>
            <a:r>
              <a:rPr sz="2600" spc="-90" dirty="0">
                <a:latin typeface="Gabriola"/>
                <a:cs typeface="Gabriola"/>
              </a:rPr>
              <a:t> </a:t>
            </a:r>
            <a:r>
              <a:rPr sz="2600" dirty="0">
                <a:latin typeface="Gabriola"/>
                <a:cs typeface="Gabriola"/>
              </a:rPr>
              <a:t>nm</a:t>
            </a:r>
            <a:endParaRPr sz="2600">
              <a:latin typeface="Gabriola"/>
              <a:cs typeface="Gabriola"/>
            </a:endParaRPr>
          </a:p>
          <a:p>
            <a:pPr marL="12700" marR="3932554">
              <a:lnSpc>
                <a:spcPct val="109200"/>
              </a:lnSpc>
            </a:pPr>
            <a:r>
              <a:rPr sz="2600" spc="-5" dirty="0">
                <a:latin typeface="Gabriola"/>
                <a:cs typeface="Gabriola"/>
              </a:rPr>
              <a:t>in </a:t>
            </a:r>
            <a:r>
              <a:rPr sz="2600" dirty="0">
                <a:latin typeface="Gabriola"/>
                <a:cs typeface="Gabriola"/>
              </a:rPr>
              <a:t>diameter and consist </a:t>
            </a:r>
            <a:r>
              <a:rPr sz="2600" spc="-5" dirty="0">
                <a:latin typeface="Gabriola"/>
                <a:cs typeface="Gabriola"/>
              </a:rPr>
              <a:t>of globular</a:t>
            </a:r>
            <a:r>
              <a:rPr sz="2600" spc="-145" dirty="0">
                <a:latin typeface="Gabriola"/>
                <a:cs typeface="Gabriola"/>
              </a:rPr>
              <a:t> </a:t>
            </a:r>
            <a:r>
              <a:rPr sz="2600" dirty="0">
                <a:latin typeface="Gabriola"/>
                <a:cs typeface="Gabriola"/>
              </a:rPr>
              <a:t>actin  ( G- actin) molecules</a:t>
            </a:r>
            <a:r>
              <a:rPr sz="2600" spc="-100" dirty="0">
                <a:latin typeface="Gabriola"/>
                <a:cs typeface="Gabriola"/>
              </a:rPr>
              <a:t> </a:t>
            </a:r>
            <a:r>
              <a:rPr sz="2600" spc="-5" dirty="0">
                <a:latin typeface="Gabriola"/>
                <a:cs typeface="Gabriola"/>
              </a:rPr>
              <a:t>polymerized</a:t>
            </a:r>
            <a:endParaRPr sz="2600">
              <a:latin typeface="Gabriola"/>
              <a:cs typeface="Gabriola"/>
            </a:endParaRPr>
          </a:p>
          <a:p>
            <a:pPr marL="12700" marR="5092700">
              <a:lnSpc>
                <a:spcPts val="3410"/>
              </a:lnSpc>
              <a:spcBef>
                <a:spcPts val="160"/>
              </a:spcBef>
            </a:pPr>
            <a:r>
              <a:rPr sz="2600" spc="-5" dirty="0">
                <a:latin typeface="Gabriola"/>
                <a:cs typeface="Gabriola"/>
              </a:rPr>
              <a:t>into </a:t>
            </a:r>
            <a:r>
              <a:rPr sz="2600" dirty="0">
                <a:latin typeface="Gabriola"/>
                <a:cs typeface="Gabriola"/>
              </a:rPr>
              <a:t>long </a:t>
            </a:r>
            <a:r>
              <a:rPr sz="2600" spc="-5" dirty="0">
                <a:latin typeface="Gabriola"/>
                <a:cs typeface="Gabriola"/>
              </a:rPr>
              <a:t>filaments </a:t>
            </a:r>
            <a:r>
              <a:rPr sz="2600" dirty="0">
                <a:latin typeface="Gabriola"/>
                <a:cs typeface="Gabriola"/>
              </a:rPr>
              <a:t>which are  </a:t>
            </a:r>
            <a:r>
              <a:rPr sz="2600" spc="-5" dirty="0">
                <a:latin typeface="Gabriola"/>
                <a:cs typeface="Gabriola"/>
              </a:rPr>
              <a:t>Interwined in </a:t>
            </a:r>
            <a:r>
              <a:rPr sz="2600" dirty="0">
                <a:latin typeface="Gabriola"/>
                <a:cs typeface="Gabriola"/>
              </a:rPr>
              <a:t>a helix</a:t>
            </a:r>
            <a:r>
              <a:rPr sz="2600" spc="-95" dirty="0">
                <a:latin typeface="Gabriola"/>
                <a:cs typeface="Gabriola"/>
              </a:rPr>
              <a:t> </a:t>
            </a:r>
            <a:r>
              <a:rPr sz="2600" dirty="0">
                <a:latin typeface="Gabriola"/>
                <a:cs typeface="Gabriola"/>
              </a:rPr>
              <a:t>,</a:t>
            </a:r>
            <a:endParaRPr sz="2600">
              <a:latin typeface="Gabriola"/>
              <a:cs typeface="Gabriola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600" dirty="0">
                <a:latin typeface="Gabriola"/>
                <a:cs typeface="Gabriola"/>
              </a:rPr>
              <a:t>creating </a:t>
            </a:r>
            <a:r>
              <a:rPr sz="2600" spc="-5" dirty="0">
                <a:latin typeface="Gabriola"/>
                <a:cs typeface="Gabriola"/>
              </a:rPr>
              <a:t>filamentous form of the protein </a:t>
            </a:r>
            <a:r>
              <a:rPr sz="2600" dirty="0">
                <a:latin typeface="Gabriola"/>
                <a:cs typeface="Gabriola"/>
              </a:rPr>
              <a:t>( </a:t>
            </a:r>
            <a:r>
              <a:rPr sz="2600" spc="10" dirty="0">
                <a:latin typeface="Gabriola"/>
                <a:cs typeface="Gabriola"/>
              </a:rPr>
              <a:t>F-</a:t>
            </a:r>
            <a:r>
              <a:rPr sz="2600" spc="-180" dirty="0">
                <a:latin typeface="Gabriola"/>
                <a:cs typeface="Gabriola"/>
              </a:rPr>
              <a:t> </a:t>
            </a:r>
            <a:r>
              <a:rPr sz="2600" dirty="0">
                <a:latin typeface="Gabriola"/>
                <a:cs typeface="Gabriola"/>
              </a:rPr>
              <a:t>actin).</a:t>
            </a:r>
            <a:endParaRPr sz="2600">
              <a:latin typeface="Gabriola"/>
              <a:cs typeface="Gabriol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93791" y="3441191"/>
            <a:ext cx="3764279" cy="23164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57800" y="3505200"/>
            <a:ext cx="3581400" cy="2133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38750" y="3486150"/>
            <a:ext cx="3619500" cy="2171700"/>
          </a:xfrm>
          <a:custGeom>
            <a:avLst/>
            <a:gdLst/>
            <a:ahLst/>
            <a:cxnLst/>
            <a:rect l="l" t="t" r="r" b="b"/>
            <a:pathLst>
              <a:path w="3619500" h="2171700">
                <a:moveTo>
                  <a:pt x="0" y="2171700"/>
                </a:moveTo>
                <a:lnTo>
                  <a:pt x="3619500" y="2171700"/>
                </a:lnTo>
                <a:lnTo>
                  <a:pt x="3619500" y="0"/>
                </a:lnTo>
                <a:lnTo>
                  <a:pt x="0" y="0"/>
                </a:lnTo>
                <a:lnTo>
                  <a:pt x="0" y="21717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4436" y="160731"/>
            <a:ext cx="8347075" cy="5925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3220" indent="-351155">
              <a:lnSpc>
                <a:spcPts val="3240"/>
              </a:lnSpc>
              <a:spcBef>
                <a:spcPts val="100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363220" algn="l"/>
                <a:tab pos="363855" algn="l"/>
              </a:tabLst>
            </a:pPr>
            <a:r>
              <a:rPr sz="3000" dirty="0">
                <a:latin typeface="Gabriola"/>
                <a:cs typeface="Gabriola"/>
              </a:rPr>
              <a:t>They </a:t>
            </a:r>
            <a:r>
              <a:rPr sz="3000" spc="-5" dirty="0">
                <a:latin typeface="Gabriola"/>
                <a:cs typeface="Gabriola"/>
              </a:rPr>
              <a:t>form tracks for the </a:t>
            </a:r>
            <a:r>
              <a:rPr sz="3000" dirty="0">
                <a:latin typeface="Gabriola"/>
                <a:cs typeface="Gabriola"/>
              </a:rPr>
              <a:t>movement of myosin and </a:t>
            </a:r>
            <a:r>
              <a:rPr sz="3000" spc="-5" dirty="0">
                <a:latin typeface="Gabriola"/>
                <a:cs typeface="Gabriola"/>
              </a:rPr>
              <a:t>serve</a:t>
            </a:r>
            <a:r>
              <a:rPr sz="3000" spc="-45" dirty="0">
                <a:latin typeface="Gabriola"/>
                <a:cs typeface="Gabriola"/>
              </a:rPr>
              <a:t> </a:t>
            </a:r>
            <a:r>
              <a:rPr sz="3000" dirty="0">
                <a:latin typeface="Gabriola"/>
                <a:cs typeface="Gabriola"/>
              </a:rPr>
              <a:t>as</a:t>
            </a:r>
            <a:endParaRPr sz="3000">
              <a:latin typeface="Gabriola"/>
              <a:cs typeface="Gabriola"/>
            </a:endParaRPr>
          </a:p>
          <a:p>
            <a:pPr marL="295910" marR="5080">
              <a:lnSpc>
                <a:spcPct val="80000"/>
              </a:lnSpc>
              <a:spcBef>
                <a:spcPts val="360"/>
              </a:spcBef>
            </a:pPr>
            <a:r>
              <a:rPr sz="3000" spc="-5" dirty="0">
                <a:latin typeface="Gabriola"/>
                <a:cs typeface="Gabriola"/>
              </a:rPr>
              <a:t>intracellular “muscles” for maintenance of cell shape, movement, </a:t>
            </a:r>
            <a:r>
              <a:rPr sz="3000" dirty="0">
                <a:latin typeface="Gabriola"/>
                <a:cs typeface="Gabriola"/>
              </a:rPr>
              <a:t>and  </a:t>
            </a:r>
            <a:r>
              <a:rPr sz="3000" spc="-5" dirty="0">
                <a:latin typeface="Gabriola"/>
                <a:cs typeface="Gabriola"/>
              </a:rPr>
              <a:t>contractility.</a:t>
            </a:r>
            <a:endParaRPr sz="3000">
              <a:latin typeface="Gabriola"/>
              <a:cs typeface="Gabriola"/>
            </a:endParaRPr>
          </a:p>
          <a:p>
            <a:pPr marL="295910" marR="338455" indent="-283845">
              <a:lnSpc>
                <a:spcPct val="8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363220" algn="l"/>
                <a:tab pos="363855" algn="l"/>
              </a:tabLst>
            </a:pPr>
            <a:r>
              <a:rPr dirty="0"/>
              <a:t>	</a:t>
            </a:r>
            <a:r>
              <a:rPr sz="3000" dirty="0">
                <a:latin typeface="Gabriola"/>
                <a:cs typeface="Gabriola"/>
              </a:rPr>
              <a:t>They are </a:t>
            </a:r>
            <a:r>
              <a:rPr sz="3000" spc="-5" dirty="0">
                <a:latin typeface="Gabriola"/>
                <a:cs typeface="Gabriola"/>
              </a:rPr>
              <a:t>typically present </a:t>
            </a:r>
            <a:r>
              <a:rPr sz="3000" dirty="0">
                <a:latin typeface="Gabriola"/>
                <a:cs typeface="Gabriola"/>
              </a:rPr>
              <a:t>at the </a:t>
            </a:r>
            <a:r>
              <a:rPr sz="3000" spc="-5" dirty="0">
                <a:latin typeface="Gabriola"/>
                <a:cs typeface="Gabriola"/>
              </a:rPr>
              <a:t>plasma membrane </a:t>
            </a:r>
            <a:r>
              <a:rPr sz="3000" dirty="0">
                <a:latin typeface="Gabriola"/>
                <a:cs typeface="Gabriola"/>
              </a:rPr>
              <a:t>; </a:t>
            </a:r>
            <a:r>
              <a:rPr sz="3000" spc="-5" dirty="0">
                <a:latin typeface="Gabriola"/>
                <a:cs typeface="Gabriola"/>
              </a:rPr>
              <a:t>therefore the  periphery of </a:t>
            </a:r>
            <a:r>
              <a:rPr sz="3000" dirty="0">
                <a:latin typeface="Gabriola"/>
                <a:cs typeface="Gabriola"/>
              </a:rPr>
              <a:t>a </a:t>
            </a:r>
            <a:r>
              <a:rPr sz="3000" spc="-5" dirty="0">
                <a:latin typeface="Gabriola"/>
                <a:cs typeface="Gabriola"/>
              </a:rPr>
              <a:t>cell contains the </a:t>
            </a:r>
            <a:r>
              <a:rPr sz="3000" dirty="0">
                <a:latin typeface="Gabriola"/>
                <a:cs typeface="Gabriola"/>
              </a:rPr>
              <a:t>highest </a:t>
            </a:r>
            <a:r>
              <a:rPr sz="3000" spc="-5" dirty="0">
                <a:latin typeface="Gabriola"/>
                <a:cs typeface="Gabriola"/>
              </a:rPr>
              <a:t>concentration of  </a:t>
            </a:r>
            <a:r>
              <a:rPr sz="3000" dirty="0">
                <a:latin typeface="Gabriola"/>
                <a:cs typeface="Gabriola"/>
              </a:rPr>
              <a:t>microfilaments.</a:t>
            </a:r>
            <a:endParaRPr sz="3000">
              <a:latin typeface="Gabriola"/>
              <a:cs typeface="Gabriola"/>
            </a:endParaRPr>
          </a:p>
          <a:p>
            <a:pPr marL="346710" marR="3639185" indent="-334645">
              <a:lnSpc>
                <a:spcPts val="3479"/>
              </a:lnSpc>
              <a:spcBef>
                <a:spcPts val="100"/>
              </a:spcBef>
              <a:buClr>
                <a:srgbClr val="3891A7"/>
              </a:buClr>
              <a:buSzPct val="80000"/>
              <a:buFont typeface="Wingdings 2"/>
              <a:buChar char=""/>
              <a:tabLst>
                <a:tab pos="363220" algn="l"/>
                <a:tab pos="363855" algn="l"/>
              </a:tabLst>
            </a:pPr>
            <a:r>
              <a:rPr sz="3000" spc="-5" dirty="0">
                <a:latin typeface="Gabriola"/>
                <a:cs typeface="Gabriola"/>
              </a:rPr>
              <a:t>Beneath the plasma membrane </a:t>
            </a:r>
            <a:r>
              <a:rPr sz="3000" spc="-10" dirty="0">
                <a:latin typeface="Gabriola"/>
                <a:cs typeface="Gabriola"/>
              </a:rPr>
              <a:t>actin  </a:t>
            </a:r>
            <a:r>
              <a:rPr sz="3000" spc="-5" dirty="0">
                <a:latin typeface="Gabriola"/>
                <a:cs typeface="Gabriola"/>
              </a:rPr>
              <a:t>in association with other  transmembrane </a:t>
            </a:r>
            <a:r>
              <a:rPr sz="3000" dirty="0">
                <a:latin typeface="Gabriola"/>
                <a:cs typeface="Gabriola"/>
              </a:rPr>
              <a:t>and linking</a:t>
            </a:r>
            <a:r>
              <a:rPr sz="3000" spc="-15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proteins</a:t>
            </a:r>
            <a:endParaRPr sz="3000">
              <a:latin typeface="Gabriola"/>
              <a:cs typeface="Gabriola"/>
            </a:endParaRPr>
          </a:p>
          <a:p>
            <a:pPr marL="346710" marR="4678680">
              <a:lnSpc>
                <a:spcPts val="3479"/>
              </a:lnSpc>
            </a:pPr>
            <a:r>
              <a:rPr sz="3000" dirty="0">
                <a:latin typeface="Gabriola"/>
                <a:cs typeface="Gabriola"/>
              </a:rPr>
              <a:t>( </a:t>
            </a:r>
            <a:r>
              <a:rPr sz="3000" spc="-5" dirty="0">
                <a:latin typeface="Gabriola"/>
                <a:cs typeface="Gabriola"/>
              </a:rPr>
              <a:t>filamin) forms </a:t>
            </a:r>
            <a:r>
              <a:rPr sz="3000" dirty="0">
                <a:latin typeface="Gabriola"/>
                <a:cs typeface="Gabriola"/>
              </a:rPr>
              <a:t>a  </a:t>
            </a:r>
            <a:r>
              <a:rPr sz="3000" spc="-5" dirty="0">
                <a:latin typeface="Gabriola"/>
                <a:cs typeface="Gabriola"/>
              </a:rPr>
              <a:t>supporting </a:t>
            </a:r>
            <a:r>
              <a:rPr sz="3000" dirty="0">
                <a:latin typeface="Gabriola"/>
                <a:cs typeface="Gabriola"/>
              </a:rPr>
              <a:t>meshwork</a:t>
            </a:r>
            <a:r>
              <a:rPr sz="3000" spc="-85" dirty="0">
                <a:latin typeface="Gabriola"/>
                <a:cs typeface="Gabriola"/>
              </a:rPr>
              <a:t> </a:t>
            </a:r>
            <a:r>
              <a:rPr sz="3000" spc="-10" dirty="0">
                <a:latin typeface="Gabriola"/>
                <a:cs typeface="Gabriola"/>
              </a:rPr>
              <a:t>called</a:t>
            </a:r>
            <a:endParaRPr sz="3000">
              <a:latin typeface="Gabriola"/>
              <a:cs typeface="Gabriola"/>
            </a:endParaRPr>
          </a:p>
          <a:p>
            <a:pPr marL="346710">
              <a:lnSpc>
                <a:spcPts val="3325"/>
              </a:lnSpc>
            </a:pPr>
            <a:r>
              <a:rPr sz="3000" b="1" spc="10" dirty="0">
                <a:latin typeface="Gabriola"/>
                <a:cs typeface="Gabriola"/>
              </a:rPr>
              <a:t>cell </a:t>
            </a:r>
            <a:r>
              <a:rPr sz="3000" b="1" spc="5" dirty="0">
                <a:latin typeface="Gabriola"/>
                <a:cs typeface="Gabriola"/>
              </a:rPr>
              <a:t>cortex </a:t>
            </a:r>
            <a:r>
              <a:rPr sz="3000" spc="-5" dirty="0">
                <a:latin typeface="Gabriola"/>
                <a:cs typeface="Gabriola"/>
              </a:rPr>
              <a:t>which protects against</a:t>
            </a:r>
            <a:r>
              <a:rPr sz="3000" spc="-180" dirty="0">
                <a:latin typeface="Gabriola"/>
                <a:cs typeface="Gabriola"/>
              </a:rPr>
              <a:t> </a:t>
            </a:r>
            <a:r>
              <a:rPr sz="3000" spc="-5" dirty="0">
                <a:latin typeface="Gabriola"/>
                <a:cs typeface="Gabriola"/>
              </a:rPr>
              <a:t>deformation</a:t>
            </a:r>
            <a:endParaRPr sz="3000">
              <a:latin typeface="Gabriola"/>
              <a:cs typeface="Gabriola"/>
            </a:endParaRPr>
          </a:p>
          <a:p>
            <a:pPr marL="279400" marR="3210560" indent="66675">
              <a:lnSpc>
                <a:spcPts val="3479"/>
              </a:lnSpc>
              <a:spcBef>
                <a:spcPts val="155"/>
              </a:spcBef>
            </a:pPr>
            <a:r>
              <a:rPr sz="3000" dirty="0">
                <a:latin typeface="Gabriola"/>
                <a:cs typeface="Gabriola"/>
              </a:rPr>
              <a:t>&amp; </a:t>
            </a:r>
            <a:r>
              <a:rPr sz="3000" spc="-5" dirty="0">
                <a:latin typeface="Gabriola"/>
                <a:cs typeface="Gabriola"/>
              </a:rPr>
              <a:t>yet can be rearranged to accommodate  changes in cell</a:t>
            </a:r>
            <a:r>
              <a:rPr sz="3000" spc="-15" dirty="0">
                <a:latin typeface="Gabriola"/>
                <a:cs typeface="Gabriola"/>
              </a:rPr>
              <a:t> </a:t>
            </a:r>
            <a:r>
              <a:rPr sz="3000" dirty="0">
                <a:latin typeface="Gabriola"/>
                <a:cs typeface="Gabriola"/>
              </a:rPr>
              <a:t>morphology.</a:t>
            </a:r>
            <a:endParaRPr sz="3000">
              <a:latin typeface="Gabriola"/>
              <a:cs typeface="Gabriol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55920" y="2221992"/>
            <a:ext cx="3688079" cy="27005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19928" y="2286000"/>
            <a:ext cx="3624072" cy="25176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00878" y="4822697"/>
            <a:ext cx="3643629" cy="0"/>
          </a:xfrm>
          <a:custGeom>
            <a:avLst/>
            <a:gdLst/>
            <a:ahLst/>
            <a:cxnLst/>
            <a:rect l="l" t="t" r="r" b="b"/>
            <a:pathLst>
              <a:path w="3643629">
                <a:moveTo>
                  <a:pt x="0" y="0"/>
                </a:moveTo>
                <a:lnTo>
                  <a:pt x="364312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00878" y="2266950"/>
            <a:ext cx="3643629" cy="2555875"/>
          </a:xfrm>
          <a:custGeom>
            <a:avLst/>
            <a:gdLst/>
            <a:ahLst/>
            <a:cxnLst/>
            <a:rect l="l" t="t" r="r" b="b"/>
            <a:pathLst>
              <a:path w="3643629" h="2555875">
                <a:moveTo>
                  <a:pt x="3643122" y="0"/>
                </a:moveTo>
                <a:lnTo>
                  <a:pt x="0" y="0"/>
                </a:lnTo>
                <a:lnTo>
                  <a:pt x="0" y="2555748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0636" y="98606"/>
            <a:ext cx="8221345" cy="5285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 marR="1181100" indent="-367665">
              <a:lnSpc>
                <a:spcPct val="115700"/>
              </a:lnSpc>
              <a:spcBef>
                <a:spcPts val="10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367665" algn="l"/>
                <a:tab pos="368300" algn="l"/>
                <a:tab pos="3368675" algn="l"/>
              </a:tabLst>
            </a:pPr>
            <a:r>
              <a:rPr sz="3200" dirty="0">
                <a:latin typeface="Gabriola"/>
                <a:cs typeface="Gabriola"/>
              </a:rPr>
              <a:t>They are </a:t>
            </a:r>
            <a:r>
              <a:rPr sz="3200" spc="-5" dirty="0">
                <a:latin typeface="Gabriola"/>
                <a:cs typeface="Gabriola"/>
              </a:rPr>
              <a:t>present</a:t>
            </a:r>
            <a:r>
              <a:rPr sz="3200" spc="20" dirty="0">
                <a:latin typeface="Gabriola"/>
                <a:cs typeface="Gabriola"/>
              </a:rPr>
              <a:t> </a:t>
            </a:r>
            <a:r>
              <a:rPr sz="3200" spc="5" dirty="0">
                <a:latin typeface="Gabriola"/>
                <a:cs typeface="Gabriola"/>
              </a:rPr>
              <a:t>as</a:t>
            </a:r>
            <a:r>
              <a:rPr sz="3200" spc="1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the	</a:t>
            </a:r>
            <a:r>
              <a:rPr sz="3200" dirty="0">
                <a:latin typeface="Gabriola"/>
                <a:cs typeface="Gabriola"/>
              </a:rPr>
              <a:t>structural “core” </a:t>
            </a:r>
            <a:r>
              <a:rPr sz="3200" spc="-5" dirty="0">
                <a:latin typeface="Gabriola"/>
                <a:cs typeface="Gabriola"/>
              </a:rPr>
              <a:t>of</a:t>
            </a:r>
            <a:r>
              <a:rPr sz="3200" spc="-7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microvilli,  </a:t>
            </a:r>
            <a:r>
              <a:rPr sz="3200" spc="-5" dirty="0">
                <a:latin typeface="Gabriola"/>
                <a:cs typeface="Gabriola"/>
              </a:rPr>
              <a:t>filopodia, </a:t>
            </a:r>
            <a:r>
              <a:rPr sz="3200" dirty="0">
                <a:latin typeface="Gabriola"/>
                <a:cs typeface="Gabriola"/>
              </a:rPr>
              <a:t>and</a:t>
            </a:r>
            <a:r>
              <a:rPr sz="3200" spc="-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lamellipodia.</a:t>
            </a:r>
            <a:endParaRPr sz="3200">
              <a:latin typeface="Gabriola"/>
              <a:cs typeface="Gabriola"/>
            </a:endParaRPr>
          </a:p>
          <a:p>
            <a:pPr marL="295910" marR="1256665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439420" algn="l"/>
                <a:tab pos="440055" algn="l"/>
              </a:tabLst>
            </a:pPr>
            <a:r>
              <a:rPr dirty="0"/>
              <a:t>	</a:t>
            </a:r>
            <a:r>
              <a:rPr sz="3200" spc="-5" dirty="0">
                <a:latin typeface="Gabriola"/>
                <a:cs typeface="Gabriola"/>
              </a:rPr>
              <a:t>Actin interacts with the other two </a:t>
            </a:r>
            <a:r>
              <a:rPr sz="3200" dirty="0">
                <a:latin typeface="Gabriola"/>
                <a:cs typeface="Gabriola"/>
              </a:rPr>
              <a:t>components </a:t>
            </a:r>
            <a:r>
              <a:rPr sz="3200" spc="-5" dirty="0">
                <a:latin typeface="Gabriola"/>
                <a:cs typeface="Gabriola"/>
              </a:rPr>
              <a:t>of the  </a:t>
            </a:r>
            <a:r>
              <a:rPr sz="3200" dirty="0">
                <a:latin typeface="Gabriola"/>
                <a:cs typeface="Gabriola"/>
              </a:rPr>
              <a:t>cytoskeleton.</a:t>
            </a:r>
            <a:endParaRPr sz="3200">
              <a:latin typeface="Gabriola"/>
              <a:cs typeface="Gabriola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Wingdings 2"/>
              <a:buChar char=""/>
              <a:tabLst>
                <a:tab pos="296545" algn="l"/>
                <a:tab pos="2387600" algn="l"/>
                <a:tab pos="4327525" algn="l"/>
                <a:tab pos="7265670" algn="l"/>
              </a:tabLst>
            </a:pPr>
            <a:r>
              <a:rPr sz="3200" spc="-5" dirty="0">
                <a:latin typeface="Gabriola"/>
                <a:cs typeface="Gabriola"/>
              </a:rPr>
              <a:t>During the telophase</a:t>
            </a:r>
            <a:r>
              <a:rPr sz="3200" spc="7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of</a:t>
            </a:r>
            <a:r>
              <a:rPr sz="3200" spc="2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mitosis	</a:t>
            </a:r>
            <a:r>
              <a:rPr sz="3200" dirty="0">
                <a:latin typeface="Gabriola"/>
                <a:cs typeface="Gabriola"/>
              </a:rPr>
              <a:t>the</a:t>
            </a:r>
            <a:r>
              <a:rPr sz="3200" spc="-1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plasma</a:t>
            </a:r>
            <a:r>
              <a:rPr sz="3200" spc="1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membrane	</a:t>
            </a:r>
            <a:r>
              <a:rPr sz="3200" spc="-5" dirty="0">
                <a:latin typeface="Gabriola"/>
                <a:cs typeface="Gabriola"/>
              </a:rPr>
              <a:t>around  the spindle equator becomes indented to form </a:t>
            </a:r>
            <a:r>
              <a:rPr sz="3200" dirty="0">
                <a:latin typeface="Gabriola"/>
                <a:cs typeface="Gabriola"/>
              </a:rPr>
              <a:t>a circumferential  cleavage</a:t>
            </a:r>
            <a:r>
              <a:rPr sz="3200" spc="2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furrow	</a:t>
            </a:r>
            <a:r>
              <a:rPr sz="3200" dirty="0">
                <a:latin typeface="Gabriola"/>
                <a:cs typeface="Gabriola"/>
              </a:rPr>
              <a:t>around </a:t>
            </a:r>
            <a:r>
              <a:rPr sz="3200" spc="-5" dirty="0">
                <a:latin typeface="Gabriola"/>
                <a:cs typeface="Gabriola"/>
              </a:rPr>
              <a:t>the </a:t>
            </a:r>
            <a:r>
              <a:rPr sz="3200" dirty="0">
                <a:latin typeface="Gabriola"/>
                <a:cs typeface="Gabriola"/>
              </a:rPr>
              <a:t>cell </a:t>
            </a:r>
            <a:r>
              <a:rPr sz="3200" spc="-5" dirty="0">
                <a:latin typeface="Gabriola"/>
                <a:cs typeface="Gabriola"/>
              </a:rPr>
              <a:t>where </a:t>
            </a:r>
            <a:r>
              <a:rPr sz="3200" dirty="0">
                <a:latin typeface="Gabriola"/>
                <a:cs typeface="Gabriola"/>
              </a:rPr>
              <a:t>a ring </a:t>
            </a:r>
            <a:r>
              <a:rPr sz="3200" spc="-5" dirty="0">
                <a:latin typeface="Gabriola"/>
                <a:cs typeface="Gabriola"/>
              </a:rPr>
              <a:t>of microfilaments  organize themselves beneath this furrow </a:t>
            </a:r>
            <a:r>
              <a:rPr sz="3200" dirty="0">
                <a:latin typeface="Gabriola"/>
                <a:cs typeface="Gabriola"/>
              </a:rPr>
              <a:t>and constricts </a:t>
            </a:r>
            <a:r>
              <a:rPr sz="3200" spc="-5" dirty="0">
                <a:latin typeface="Gabriola"/>
                <a:cs typeface="Gabriola"/>
              </a:rPr>
              <a:t>the </a:t>
            </a:r>
            <a:r>
              <a:rPr sz="3200" dirty="0">
                <a:latin typeface="Gabriola"/>
                <a:cs typeface="Gabriola"/>
              </a:rPr>
              <a:t>cell  </a:t>
            </a:r>
            <a:r>
              <a:rPr sz="3200" spc="-5" dirty="0">
                <a:latin typeface="Gabriola"/>
                <a:cs typeface="Gabriola"/>
              </a:rPr>
              <a:t>to be</a:t>
            </a:r>
            <a:r>
              <a:rPr sz="3200" spc="-1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cleaved</a:t>
            </a:r>
            <a:endParaRPr sz="3200">
              <a:latin typeface="Gabriola"/>
              <a:cs typeface="Gabriola"/>
            </a:endParaRPr>
          </a:p>
          <a:p>
            <a:pPr marL="297815">
              <a:lnSpc>
                <a:spcPct val="100000"/>
              </a:lnSpc>
              <a:spcBef>
                <a:spcPts val="605"/>
              </a:spcBef>
            </a:pPr>
            <a:r>
              <a:rPr sz="3200" spc="-5" dirty="0">
                <a:latin typeface="Gabriola"/>
                <a:cs typeface="Gabriola"/>
              </a:rPr>
              <a:t>into two </a:t>
            </a:r>
            <a:r>
              <a:rPr sz="3200" dirty="0">
                <a:latin typeface="Gabriola"/>
                <a:cs typeface="Gabriola"/>
              </a:rPr>
              <a:t>daughter</a:t>
            </a:r>
            <a:r>
              <a:rPr sz="3200" spc="-1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cells.</a:t>
            </a:r>
            <a:endParaRPr sz="3200">
              <a:latin typeface="Gabriola"/>
              <a:cs typeface="Gabriol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26991" y="4347971"/>
            <a:ext cx="4607052" cy="2476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91000" y="4411979"/>
            <a:ext cx="4424172" cy="2293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71950" y="4392929"/>
            <a:ext cx="4462780" cy="2331720"/>
          </a:xfrm>
          <a:custGeom>
            <a:avLst/>
            <a:gdLst/>
            <a:ahLst/>
            <a:cxnLst/>
            <a:rect l="l" t="t" r="r" b="b"/>
            <a:pathLst>
              <a:path w="4462780" h="2331720">
                <a:moveTo>
                  <a:pt x="0" y="2331720"/>
                </a:moveTo>
                <a:lnTo>
                  <a:pt x="4462272" y="2331720"/>
                </a:lnTo>
                <a:lnTo>
                  <a:pt x="4462272" y="0"/>
                </a:lnTo>
                <a:lnTo>
                  <a:pt x="0" y="0"/>
                </a:lnTo>
                <a:lnTo>
                  <a:pt x="0" y="233172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4017" y="24"/>
            <a:ext cx="2813050" cy="5410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350" i="1" spc="-50" dirty="0">
                <a:solidFill>
                  <a:srgbClr val="000000"/>
                </a:solidFill>
                <a:latin typeface="Gabriola"/>
                <a:cs typeface="Gabriola"/>
              </a:rPr>
              <a:t>Intermediate</a:t>
            </a:r>
            <a:r>
              <a:rPr sz="3350" i="1" spc="-140" dirty="0">
                <a:solidFill>
                  <a:srgbClr val="000000"/>
                </a:solidFill>
                <a:latin typeface="Gabriola"/>
                <a:cs typeface="Gabriola"/>
              </a:rPr>
              <a:t> </a:t>
            </a:r>
            <a:r>
              <a:rPr sz="3350" i="1" spc="-45" dirty="0">
                <a:solidFill>
                  <a:srgbClr val="000000"/>
                </a:solidFill>
                <a:latin typeface="Gabriola"/>
                <a:cs typeface="Gabriola"/>
              </a:rPr>
              <a:t>filaments</a:t>
            </a:r>
            <a:endParaRPr sz="3350">
              <a:latin typeface="Gabriola"/>
              <a:cs typeface="Gabriol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75740" y="586486"/>
            <a:ext cx="7305040" cy="3669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292100" indent="127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601345" algn="l"/>
                <a:tab pos="601980" algn="l"/>
                <a:tab pos="5928995" algn="l"/>
              </a:tabLst>
            </a:pPr>
            <a:r>
              <a:rPr sz="3200" spc="-5" dirty="0">
                <a:latin typeface="Gabriola"/>
                <a:cs typeface="Gabriola"/>
              </a:rPr>
              <a:t>Intermediate filaments</a:t>
            </a:r>
            <a:r>
              <a:rPr sz="3200" spc="2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are</a:t>
            </a:r>
            <a:r>
              <a:rPr sz="3200" spc="2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approximately	10 </a:t>
            </a:r>
            <a:r>
              <a:rPr sz="3200" dirty="0">
                <a:latin typeface="Gabriola"/>
                <a:cs typeface="Gabriola"/>
              </a:rPr>
              <a:t>nm</a:t>
            </a:r>
            <a:r>
              <a:rPr sz="3200" spc="-75" dirty="0">
                <a:latin typeface="Gabriola"/>
                <a:cs typeface="Gabriola"/>
              </a:rPr>
              <a:t> </a:t>
            </a:r>
            <a:r>
              <a:rPr sz="3200" spc="-10" dirty="0">
                <a:latin typeface="Gabriola"/>
                <a:cs typeface="Gabriola"/>
              </a:rPr>
              <a:t>in  </a:t>
            </a:r>
            <a:r>
              <a:rPr sz="3200" dirty="0">
                <a:latin typeface="Gabriola"/>
                <a:cs typeface="Gabriola"/>
              </a:rPr>
              <a:t>diameter and have a diverse </a:t>
            </a:r>
            <a:r>
              <a:rPr sz="3200" spc="-5" dirty="0">
                <a:latin typeface="Gabriola"/>
                <a:cs typeface="Gabriola"/>
              </a:rPr>
              <a:t>protein</a:t>
            </a:r>
            <a:r>
              <a:rPr sz="3200" spc="-1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composition.</a:t>
            </a:r>
            <a:endParaRPr sz="3200">
              <a:latin typeface="Gabriola"/>
              <a:cs typeface="Gabriola"/>
            </a:endParaRPr>
          </a:p>
          <a:p>
            <a:pPr marL="295910" marR="5080" indent="1270">
              <a:lnSpc>
                <a:spcPct val="100000"/>
              </a:lnSpc>
              <a:spcBef>
                <a:spcPts val="595"/>
              </a:spcBef>
              <a:buAutoNum type="arabicPeriod"/>
              <a:tabLst>
                <a:tab pos="639445" algn="l"/>
                <a:tab pos="640080" algn="l"/>
                <a:tab pos="4726305" algn="l"/>
              </a:tabLst>
            </a:pPr>
            <a:r>
              <a:rPr sz="3200" dirty="0">
                <a:latin typeface="Gabriola"/>
                <a:cs typeface="Gabriola"/>
              </a:rPr>
              <a:t>They are not contractile</a:t>
            </a:r>
            <a:r>
              <a:rPr sz="3200" spc="10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(</a:t>
            </a:r>
            <a:r>
              <a:rPr sz="3200" spc="15" dirty="0">
                <a:latin typeface="Gabriola"/>
                <a:cs typeface="Gabriola"/>
              </a:rPr>
              <a:t> </a:t>
            </a:r>
            <a:r>
              <a:rPr sz="3200" dirty="0">
                <a:latin typeface="Gabriola"/>
                <a:cs typeface="Gabriola"/>
              </a:rPr>
              <a:t>static)	</a:t>
            </a:r>
            <a:r>
              <a:rPr sz="3200" spc="-5" dirty="0">
                <a:latin typeface="Gabriola"/>
                <a:cs typeface="Gabriola"/>
              </a:rPr>
              <a:t>but </a:t>
            </a:r>
            <a:r>
              <a:rPr sz="3200" dirty="0">
                <a:latin typeface="Gabriola"/>
                <a:cs typeface="Gabriola"/>
              </a:rPr>
              <a:t>are </a:t>
            </a:r>
            <a:r>
              <a:rPr sz="3200" spc="-5" dirty="0">
                <a:latin typeface="Gabriola"/>
                <a:cs typeface="Gabriola"/>
              </a:rPr>
              <a:t>important</a:t>
            </a:r>
            <a:r>
              <a:rPr sz="3200" spc="-75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in  the </a:t>
            </a:r>
            <a:r>
              <a:rPr sz="3200" dirty="0">
                <a:latin typeface="Gabriola"/>
                <a:cs typeface="Gabriola"/>
              </a:rPr>
              <a:t>maintenance </a:t>
            </a:r>
            <a:r>
              <a:rPr sz="3200" spc="-5" dirty="0">
                <a:latin typeface="Gabriola"/>
                <a:cs typeface="Gabriola"/>
              </a:rPr>
              <a:t>of </a:t>
            </a:r>
            <a:r>
              <a:rPr sz="3200" dirty="0">
                <a:latin typeface="Gabriola"/>
                <a:cs typeface="Gabriola"/>
              </a:rPr>
              <a:t>cell </a:t>
            </a:r>
            <a:r>
              <a:rPr sz="3200" spc="-5" dirty="0">
                <a:latin typeface="Gabriola"/>
                <a:cs typeface="Gabriola"/>
              </a:rPr>
              <a:t>shape </a:t>
            </a:r>
            <a:r>
              <a:rPr sz="3200" dirty="0">
                <a:latin typeface="Gabriola"/>
                <a:cs typeface="Gabriola"/>
              </a:rPr>
              <a:t>and contact </a:t>
            </a:r>
            <a:r>
              <a:rPr sz="3200" spc="-5" dirty="0">
                <a:latin typeface="Gabriola"/>
                <a:cs typeface="Gabriola"/>
              </a:rPr>
              <a:t>between  </a:t>
            </a:r>
            <a:r>
              <a:rPr sz="3200" dirty="0">
                <a:latin typeface="Gabriola"/>
                <a:cs typeface="Gabriola"/>
              </a:rPr>
              <a:t>adjacent cells and </a:t>
            </a:r>
            <a:r>
              <a:rPr sz="3200" spc="-5" dirty="0">
                <a:latin typeface="Gabriola"/>
                <a:cs typeface="Gabriola"/>
              </a:rPr>
              <a:t>the extracellular</a:t>
            </a:r>
            <a:r>
              <a:rPr sz="3200" spc="-20" dirty="0">
                <a:latin typeface="Gabriola"/>
                <a:cs typeface="Gabriola"/>
              </a:rPr>
              <a:t> </a:t>
            </a:r>
            <a:r>
              <a:rPr sz="3200" spc="-5" dirty="0">
                <a:latin typeface="Gabriola"/>
                <a:cs typeface="Gabriola"/>
              </a:rPr>
              <a:t>matrix.</a:t>
            </a:r>
            <a:endParaRPr sz="3200">
              <a:latin typeface="Gabriola"/>
              <a:cs typeface="Gabriola"/>
            </a:endParaRPr>
          </a:p>
          <a:p>
            <a:pPr marL="1298575">
              <a:lnSpc>
                <a:spcPct val="100000"/>
              </a:lnSpc>
              <a:spcBef>
                <a:spcPts val="605"/>
              </a:spcBef>
            </a:pPr>
            <a:r>
              <a:rPr sz="3200" b="1" dirty="0">
                <a:latin typeface="Gabriola"/>
                <a:cs typeface="Gabriola"/>
              </a:rPr>
              <a:t>Assembly </a:t>
            </a:r>
            <a:r>
              <a:rPr sz="3200" b="1" spc="10" dirty="0">
                <a:latin typeface="Gabriola"/>
                <a:cs typeface="Gabriola"/>
              </a:rPr>
              <a:t>of </a:t>
            </a:r>
            <a:r>
              <a:rPr sz="3200" b="1" dirty="0">
                <a:latin typeface="Gabriola"/>
                <a:cs typeface="Gabriola"/>
              </a:rPr>
              <a:t>intermediate</a:t>
            </a:r>
            <a:r>
              <a:rPr sz="3200" b="1" spc="-185" dirty="0">
                <a:latin typeface="Gabriola"/>
                <a:cs typeface="Gabriola"/>
              </a:rPr>
              <a:t> </a:t>
            </a:r>
            <a:r>
              <a:rPr sz="3200" b="1" dirty="0">
                <a:latin typeface="Gabriola"/>
                <a:cs typeface="Gabriola"/>
              </a:rPr>
              <a:t>filaments:</a:t>
            </a:r>
            <a:endParaRPr sz="3200">
              <a:latin typeface="Gabriola"/>
              <a:cs typeface="Gabriol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3200" dirty="0">
                <a:latin typeface="Gabriola"/>
                <a:cs typeface="Gabriola"/>
              </a:rPr>
              <a:t>.</a:t>
            </a:r>
            <a:endParaRPr sz="3200">
              <a:latin typeface="Gabriola"/>
              <a:cs typeface="Gabriol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21992" y="3669791"/>
            <a:ext cx="5440680" cy="3051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86000" y="3733800"/>
            <a:ext cx="5257800" cy="28681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66950" y="3714750"/>
            <a:ext cx="5295900" cy="2906395"/>
          </a:xfrm>
          <a:custGeom>
            <a:avLst/>
            <a:gdLst/>
            <a:ahLst/>
            <a:cxnLst/>
            <a:rect l="l" t="t" r="r" b="b"/>
            <a:pathLst>
              <a:path w="5295900" h="2906395">
                <a:moveTo>
                  <a:pt x="0" y="2906268"/>
                </a:moveTo>
                <a:lnTo>
                  <a:pt x="5295900" y="2906268"/>
                </a:lnTo>
                <a:lnTo>
                  <a:pt x="5295900" y="0"/>
                </a:lnTo>
                <a:lnTo>
                  <a:pt x="0" y="0"/>
                </a:lnTo>
                <a:lnTo>
                  <a:pt x="0" y="2906268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2933</Words>
  <Application>Microsoft Office PowerPoint</Application>
  <PresentationFormat>On-screen Show (4:3)</PresentationFormat>
  <Paragraphs>195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Calibri Light</vt:lpstr>
      <vt:lpstr>Gabriola</vt:lpstr>
      <vt:lpstr>Times New Roman</vt:lpstr>
      <vt:lpstr>Wingdings</vt:lpstr>
      <vt:lpstr>Wingdings 2</vt:lpstr>
      <vt:lpstr>Office Theme</vt:lpstr>
      <vt:lpstr>CYTOSKELETON</vt:lpstr>
      <vt:lpstr>CONTENTS</vt:lpstr>
      <vt:lpstr>HISTORY</vt:lpstr>
      <vt:lpstr>INTRODUCTION</vt:lpstr>
      <vt:lpstr>PowerPoint Presentation</vt:lpstr>
      <vt:lpstr>The three structural elements of the cytoskeleton are :</vt:lpstr>
      <vt:lpstr>PowerPoint Presentation</vt:lpstr>
      <vt:lpstr>PowerPoint Presentation</vt:lpstr>
      <vt:lpstr>Intermediate filaments</vt:lpstr>
      <vt:lpstr>PowerPoint Presentation</vt:lpstr>
      <vt:lpstr>PowerPoint Presentation</vt:lpstr>
      <vt:lpstr>PowerPoint Presentation</vt:lpstr>
      <vt:lpstr>PowerPoint Presentation</vt:lpstr>
      <vt:lpstr>7. Their expression patterns have been used to determine the  relationship between cell types and as an indication of the origin of  various tumors. Microtubules</vt:lpstr>
      <vt:lpstr>Microtubules originate from a specialised microtubule organising centre,</vt:lpstr>
      <vt:lpstr>PowerPoint Presentation</vt:lpstr>
      <vt:lpstr>PowerPoint Presentation</vt:lpstr>
      <vt:lpstr>PowerPoint Presentation</vt:lpstr>
      <vt:lpstr>PowerPoint Presentation</vt:lpstr>
      <vt:lpstr>Components of cell  junctions</vt:lpstr>
      <vt:lpstr>Tight junctions:</vt:lpstr>
      <vt:lpstr>PowerPoint Presentation</vt:lpstr>
      <vt:lpstr>PowerPoint Presentation</vt:lpstr>
      <vt:lpstr>PowerPoint Presentation</vt:lpstr>
      <vt:lpstr>Adhesive junctions: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CELL-MATRIX JUNCTION</vt:lpstr>
      <vt:lpstr>2. Hemidesmosomes:</vt:lpstr>
      <vt:lpstr>PowerPoint Presentation</vt:lpstr>
      <vt:lpstr>GAP JUNCTIONS:</vt:lpstr>
      <vt:lpstr>PowerPoint Presentation</vt:lpstr>
      <vt:lpstr>PowerPoint Presentation</vt:lpstr>
      <vt:lpstr>PowerPoint Presentation</vt:lpstr>
      <vt:lpstr>PowerPoint Presentation</vt:lpstr>
      <vt:lpstr>CLINICAL CONSIDERATIONS: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CYTOSKELETON</dc:title>
  <cp:lastModifiedBy>Hitesh Ameta</cp:lastModifiedBy>
  <cp:revision>6</cp:revision>
  <dcterms:created xsi:type="dcterms:W3CDTF">2021-02-05T14:02:55Z</dcterms:created>
  <dcterms:modified xsi:type="dcterms:W3CDTF">2021-04-27T05:51:50Z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2018-03-21T00:00:00Z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2021-02-05T00:00:00Z</vt:filetime>
  </property>
</Properties>
</file>