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101" d="100"/>
          <a:sy n="101" d="100"/>
        </p:scale>
        <p:origin x="186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65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30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81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034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50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959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9733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112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68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957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45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250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645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11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559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65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98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  <p:sldLayoutId id="21474840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629" y="2937510"/>
            <a:ext cx="7156450" cy="2468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70469" y="2943860"/>
            <a:ext cx="1195070" cy="2462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984" y="3142674"/>
            <a:ext cx="6752590" cy="3093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2230" rIns="0" bIns="0" rtlCol="0">
            <a:spAutoFit/>
          </a:bodyPr>
          <a:lstStyle/>
          <a:p>
            <a:pPr marL="4485640" marR="180340" indent="596900" algn="r">
              <a:lnSpc>
                <a:spcPct val="100699"/>
              </a:lnSpc>
              <a:spcBef>
                <a:spcPts val="490"/>
              </a:spcBef>
            </a:pPr>
            <a:endParaRPr sz="17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3001" y="2232659"/>
            <a:ext cx="55626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46524B"/>
                </a:solidFill>
              </a:rPr>
              <a:t>ADR </a:t>
            </a:r>
            <a:r>
              <a:rPr sz="6000" dirty="0">
                <a:solidFill>
                  <a:srgbClr val="46524B"/>
                </a:solidFill>
              </a:rPr>
              <a:t>&amp;</a:t>
            </a:r>
            <a:r>
              <a:rPr sz="6000" spc="-114" dirty="0">
                <a:solidFill>
                  <a:srgbClr val="46524B"/>
                </a:solidFill>
              </a:rPr>
              <a:t> </a:t>
            </a:r>
            <a:r>
              <a:rPr sz="6000" spc="-5" dirty="0">
                <a:solidFill>
                  <a:srgbClr val="46524B"/>
                </a:solidFill>
              </a:rPr>
              <a:t>GDR</a:t>
            </a:r>
            <a:endParaRPr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0289" y="648970"/>
            <a:ext cx="700405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GLOBAL DEPOSITORY</a:t>
            </a:r>
            <a:r>
              <a:rPr sz="3500" spc="-55" dirty="0"/>
              <a:t> </a:t>
            </a:r>
            <a:r>
              <a:rPr sz="3500" spc="-5" dirty="0"/>
              <a:t>RECEIPTS</a:t>
            </a:r>
            <a:endParaRPr sz="3500"/>
          </a:p>
        </p:txBody>
      </p:sp>
      <p:sp>
        <p:nvSpPr>
          <p:cNvPr id="4" name="object 4"/>
          <p:cNvSpPr txBox="1"/>
          <p:nvPr/>
        </p:nvSpPr>
        <p:spPr>
          <a:xfrm>
            <a:off x="650240" y="1785620"/>
            <a:ext cx="7920990" cy="419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bank certificate issued in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more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than one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country  for shares in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foreign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company.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shares are held  by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foreign branch of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an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international bank.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shares trade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as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domestic shares, but are offered for  sale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globally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through 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various bank</a:t>
            </a:r>
            <a:r>
              <a:rPr sz="2400" i="1" spc="-5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branches.</a:t>
            </a:r>
            <a:endParaRPr sz="2400">
              <a:latin typeface="Century Gothic"/>
              <a:cs typeface="Century Gothic"/>
            </a:endParaRPr>
          </a:p>
          <a:p>
            <a:pPr marL="241300" marR="479425" indent="-228600" algn="just">
              <a:lnSpc>
                <a:spcPct val="100000"/>
              </a:lnSpc>
              <a:spcBef>
                <a:spcPts val="6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financial instrument used by private markets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to 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raise capital denominated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in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either U.S.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dollars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or  Euros.</a:t>
            </a:r>
            <a:endParaRPr sz="2400">
              <a:latin typeface="Century Gothic"/>
              <a:cs typeface="Century Gothic"/>
            </a:endParaRPr>
          </a:p>
          <a:p>
            <a:pPr marL="241300" marR="233679" indent="-228600" algn="just">
              <a:lnSpc>
                <a:spcPct val="100000"/>
              </a:lnSpc>
              <a:spcBef>
                <a:spcPts val="59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voting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rights of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shares are exercised by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Depository as per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understanding between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the 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issuing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company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and 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GDR</a:t>
            </a:r>
            <a:r>
              <a:rPr sz="2400" i="1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holders.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0419" y="648970"/>
            <a:ext cx="746125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DIFFERNCE BETWEEN ADR </a:t>
            </a:r>
            <a:r>
              <a:rPr sz="3500" dirty="0"/>
              <a:t>&amp;</a:t>
            </a:r>
            <a:r>
              <a:rPr sz="3500" spc="-80" dirty="0"/>
              <a:t> </a:t>
            </a:r>
            <a:r>
              <a:rPr sz="3500" spc="-5" dirty="0"/>
              <a:t>GDR</a:t>
            </a:r>
            <a:endParaRPr sz="3500"/>
          </a:p>
        </p:txBody>
      </p:sp>
      <p:sp>
        <p:nvSpPr>
          <p:cNvPr id="4" name="object 4"/>
          <p:cNvSpPr/>
          <p:nvPr/>
        </p:nvSpPr>
        <p:spPr>
          <a:xfrm>
            <a:off x="457200" y="1231900"/>
            <a:ext cx="4043679" cy="367030"/>
          </a:xfrm>
          <a:custGeom>
            <a:avLst/>
            <a:gdLst/>
            <a:ahLst/>
            <a:cxnLst/>
            <a:rect l="l" t="t" r="r" b="b"/>
            <a:pathLst>
              <a:path w="4043679" h="367030">
                <a:moveTo>
                  <a:pt x="0" y="0"/>
                </a:moveTo>
                <a:lnTo>
                  <a:pt x="4043679" y="0"/>
                </a:lnTo>
                <a:lnTo>
                  <a:pt x="4043679" y="367029"/>
                </a:lnTo>
                <a:lnTo>
                  <a:pt x="0" y="367029"/>
                </a:lnTo>
                <a:lnTo>
                  <a:pt x="0" y="0"/>
                </a:lnTo>
                <a:close/>
              </a:path>
            </a:pathLst>
          </a:custGeom>
          <a:solidFill>
            <a:srgbClr val="92A1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0879" y="1231900"/>
            <a:ext cx="4044950" cy="367030"/>
          </a:xfrm>
          <a:custGeom>
            <a:avLst/>
            <a:gdLst/>
            <a:ahLst/>
            <a:cxnLst/>
            <a:rect l="l" t="t" r="r" b="b"/>
            <a:pathLst>
              <a:path w="4044950" h="367030">
                <a:moveTo>
                  <a:pt x="0" y="0"/>
                </a:moveTo>
                <a:lnTo>
                  <a:pt x="4044950" y="0"/>
                </a:lnTo>
                <a:lnTo>
                  <a:pt x="4044950" y="367029"/>
                </a:lnTo>
                <a:lnTo>
                  <a:pt x="0" y="367029"/>
                </a:lnTo>
                <a:lnTo>
                  <a:pt x="0" y="0"/>
                </a:lnTo>
                <a:close/>
              </a:path>
            </a:pathLst>
          </a:custGeom>
          <a:solidFill>
            <a:srgbClr val="92A1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263650"/>
            <a:ext cx="4553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5745" algn="l"/>
              </a:tabLst>
            </a:pP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AD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R	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GDR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1598930"/>
            <a:ext cx="4043679" cy="1463040"/>
          </a:xfrm>
          <a:custGeom>
            <a:avLst/>
            <a:gdLst/>
            <a:ahLst/>
            <a:cxnLst/>
            <a:rect l="l" t="t" r="r" b="b"/>
            <a:pathLst>
              <a:path w="4043679" h="1463039">
                <a:moveTo>
                  <a:pt x="0" y="0"/>
                </a:moveTo>
                <a:lnTo>
                  <a:pt x="4043679" y="0"/>
                </a:lnTo>
                <a:lnTo>
                  <a:pt x="4043679" y="1463040"/>
                </a:lnTo>
                <a:lnTo>
                  <a:pt x="0" y="1463040"/>
                </a:lnTo>
                <a:lnTo>
                  <a:pt x="0" y="0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5940" y="1625600"/>
            <a:ext cx="3468370" cy="1117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1800" i="1" spc="-5" dirty="0">
                <a:latin typeface="Century Gothic"/>
                <a:cs typeface="Century Gothic"/>
              </a:rPr>
              <a:t>American depository </a:t>
            </a:r>
            <a:r>
              <a:rPr sz="1800" i="1" spc="-10" dirty="0">
                <a:latin typeface="Century Gothic"/>
                <a:cs typeface="Century Gothic"/>
              </a:rPr>
              <a:t>receipt  </a:t>
            </a:r>
            <a:r>
              <a:rPr sz="1800" i="1" spc="-5" dirty="0">
                <a:latin typeface="Century Gothic"/>
                <a:cs typeface="Century Gothic"/>
              </a:rPr>
              <a:t>(ADR) </a:t>
            </a:r>
            <a:r>
              <a:rPr sz="1800" i="1" spc="5" dirty="0">
                <a:latin typeface="Century Gothic"/>
                <a:cs typeface="Century Gothic"/>
              </a:rPr>
              <a:t>is </a:t>
            </a:r>
            <a:r>
              <a:rPr sz="1800" i="1" spc="-5" dirty="0">
                <a:latin typeface="Century Gothic"/>
                <a:cs typeface="Century Gothic"/>
              </a:rPr>
              <a:t>compulsory </a:t>
            </a:r>
            <a:r>
              <a:rPr sz="1800" i="1" dirty="0">
                <a:latin typeface="Century Gothic"/>
                <a:cs typeface="Century Gothic"/>
              </a:rPr>
              <a:t>for </a:t>
            </a:r>
            <a:r>
              <a:rPr sz="1800" i="1" spc="-5" dirty="0">
                <a:latin typeface="Century Gothic"/>
                <a:cs typeface="Century Gothic"/>
              </a:rPr>
              <a:t>non </a:t>
            </a:r>
            <a:r>
              <a:rPr sz="1800" i="1" dirty="0">
                <a:latin typeface="Century Gothic"/>
                <a:cs typeface="Century Gothic"/>
              </a:rPr>
              <a:t>–us  </a:t>
            </a:r>
            <a:r>
              <a:rPr sz="1800" i="1" spc="-5" dirty="0">
                <a:latin typeface="Century Gothic"/>
                <a:cs typeface="Century Gothic"/>
              </a:rPr>
              <a:t>companies </a:t>
            </a:r>
            <a:r>
              <a:rPr sz="1800" i="1" dirty="0">
                <a:latin typeface="Century Gothic"/>
                <a:cs typeface="Century Gothic"/>
              </a:rPr>
              <a:t>to trade </a:t>
            </a:r>
            <a:r>
              <a:rPr sz="1800" i="1" spc="5" dirty="0">
                <a:latin typeface="Century Gothic"/>
                <a:cs typeface="Century Gothic"/>
              </a:rPr>
              <a:t>in </a:t>
            </a:r>
            <a:r>
              <a:rPr sz="1800" i="1" spc="-5" dirty="0">
                <a:latin typeface="Century Gothic"/>
                <a:cs typeface="Century Gothic"/>
              </a:rPr>
              <a:t>stock  market of</a:t>
            </a:r>
            <a:r>
              <a:rPr sz="1800" i="1" spc="20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USA.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00879" y="1598930"/>
            <a:ext cx="4044950" cy="1463040"/>
          </a:xfrm>
          <a:custGeom>
            <a:avLst/>
            <a:gdLst/>
            <a:ahLst/>
            <a:cxnLst/>
            <a:rect l="l" t="t" r="r" b="b"/>
            <a:pathLst>
              <a:path w="4044950" h="1463039">
                <a:moveTo>
                  <a:pt x="0" y="0"/>
                </a:moveTo>
                <a:lnTo>
                  <a:pt x="4044950" y="0"/>
                </a:lnTo>
                <a:lnTo>
                  <a:pt x="4044950" y="1463040"/>
                </a:lnTo>
                <a:lnTo>
                  <a:pt x="0" y="1463040"/>
                </a:lnTo>
                <a:lnTo>
                  <a:pt x="0" y="0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79620" y="1625600"/>
            <a:ext cx="3802379" cy="1117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1800" i="1" spc="-5" dirty="0">
                <a:latin typeface="Century Gothic"/>
                <a:cs typeface="Century Gothic"/>
              </a:rPr>
              <a:t>Global depository receipt (GDR) </a:t>
            </a:r>
            <a:r>
              <a:rPr sz="1800" i="1" dirty="0">
                <a:latin typeface="Century Gothic"/>
                <a:cs typeface="Century Gothic"/>
              </a:rPr>
              <a:t>is  </a:t>
            </a:r>
            <a:r>
              <a:rPr sz="1800" i="1" spc="-5" dirty="0">
                <a:latin typeface="Century Gothic"/>
                <a:cs typeface="Century Gothic"/>
              </a:rPr>
              <a:t>compulsory </a:t>
            </a:r>
            <a:r>
              <a:rPr sz="1800" i="1" dirty="0">
                <a:latin typeface="Century Gothic"/>
                <a:cs typeface="Century Gothic"/>
              </a:rPr>
              <a:t>for </a:t>
            </a:r>
            <a:r>
              <a:rPr sz="1800" i="1" spc="-5" dirty="0">
                <a:latin typeface="Century Gothic"/>
                <a:cs typeface="Century Gothic"/>
              </a:rPr>
              <a:t>foreign company  </a:t>
            </a:r>
            <a:r>
              <a:rPr sz="1800" i="1" dirty="0">
                <a:latin typeface="Century Gothic"/>
                <a:cs typeface="Century Gothic"/>
              </a:rPr>
              <a:t>to </a:t>
            </a:r>
            <a:r>
              <a:rPr sz="1800" i="1" spc="-10" dirty="0">
                <a:latin typeface="Century Gothic"/>
                <a:cs typeface="Century Gothic"/>
              </a:rPr>
              <a:t>access </a:t>
            </a:r>
            <a:r>
              <a:rPr sz="1800" i="1" spc="5" dirty="0">
                <a:latin typeface="Century Gothic"/>
                <a:cs typeface="Century Gothic"/>
              </a:rPr>
              <a:t>in </a:t>
            </a:r>
            <a:r>
              <a:rPr sz="1800" i="1" spc="-5" dirty="0">
                <a:latin typeface="Century Gothic"/>
                <a:cs typeface="Century Gothic"/>
              </a:rPr>
              <a:t>any other country’s  </a:t>
            </a:r>
            <a:r>
              <a:rPr sz="1800" i="1" spc="-10" dirty="0">
                <a:latin typeface="Century Gothic"/>
                <a:cs typeface="Century Gothic"/>
              </a:rPr>
              <a:t>share </a:t>
            </a:r>
            <a:r>
              <a:rPr sz="1800" i="1" spc="-5" dirty="0">
                <a:latin typeface="Century Gothic"/>
                <a:cs typeface="Century Gothic"/>
              </a:rPr>
              <a:t>market </a:t>
            </a:r>
            <a:r>
              <a:rPr sz="1800" i="1" dirty="0">
                <a:latin typeface="Century Gothic"/>
                <a:cs typeface="Century Gothic"/>
              </a:rPr>
              <a:t>for </a:t>
            </a:r>
            <a:r>
              <a:rPr sz="1800" i="1" spc="-5" dirty="0">
                <a:latin typeface="Century Gothic"/>
                <a:cs typeface="Century Gothic"/>
              </a:rPr>
              <a:t>dealing </a:t>
            </a:r>
            <a:r>
              <a:rPr sz="1800" i="1" dirty="0">
                <a:latin typeface="Century Gothic"/>
                <a:cs typeface="Century Gothic"/>
              </a:rPr>
              <a:t>in </a:t>
            </a:r>
            <a:r>
              <a:rPr sz="1800" i="1" spc="-5" dirty="0">
                <a:latin typeface="Century Gothic"/>
                <a:cs typeface="Century Gothic"/>
              </a:rPr>
              <a:t>stock.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061970"/>
            <a:ext cx="4043679" cy="914400"/>
          </a:xfrm>
          <a:custGeom>
            <a:avLst/>
            <a:gdLst/>
            <a:ahLst/>
            <a:cxnLst/>
            <a:rect l="l" t="t" r="r" b="b"/>
            <a:pathLst>
              <a:path w="4043679" h="914400">
                <a:moveTo>
                  <a:pt x="0" y="0"/>
                </a:moveTo>
                <a:lnTo>
                  <a:pt x="4043679" y="0"/>
                </a:lnTo>
                <a:lnTo>
                  <a:pt x="4043679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solidFill>
            <a:srgbClr val="ED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940" y="3088640"/>
            <a:ext cx="3749040" cy="572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150"/>
              </a:lnSpc>
              <a:spcBef>
                <a:spcPts val="180"/>
              </a:spcBef>
            </a:pPr>
            <a:r>
              <a:rPr sz="1800" i="1" spc="-5" dirty="0">
                <a:latin typeface="Century Gothic"/>
                <a:cs typeface="Century Gothic"/>
              </a:rPr>
              <a:t>ADRs can get from </a:t>
            </a:r>
            <a:r>
              <a:rPr sz="1800" i="1" spc="-10" dirty="0">
                <a:latin typeface="Century Gothic"/>
                <a:cs typeface="Century Gothic"/>
              </a:rPr>
              <a:t>level </a:t>
            </a:r>
            <a:r>
              <a:rPr sz="1800" i="1" dirty="0">
                <a:latin typeface="Century Gothic"/>
                <a:cs typeface="Century Gothic"/>
              </a:rPr>
              <a:t>1 </a:t>
            </a:r>
            <a:r>
              <a:rPr sz="1800" i="1" spc="5" dirty="0">
                <a:latin typeface="Century Gothic"/>
                <a:cs typeface="Century Gothic"/>
              </a:rPr>
              <a:t>to </a:t>
            </a:r>
            <a:r>
              <a:rPr sz="1800" i="1" spc="-10" dirty="0">
                <a:latin typeface="Century Gothic"/>
                <a:cs typeface="Century Gothic"/>
              </a:rPr>
              <a:t>level  </a:t>
            </a:r>
            <a:r>
              <a:rPr sz="1800" i="1" spc="15" dirty="0">
                <a:latin typeface="Century Gothic"/>
                <a:cs typeface="Century Gothic"/>
              </a:rPr>
              <a:t>III.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00879" y="3061970"/>
            <a:ext cx="4044950" cy="914400"/>
          </a:xfrm>
          <a:custGeom>
            <a:avLst/>
            <a:gdLst/>
            <a:ahLst/>
            <a:cxnLst/>
            <a:rect l="l" t="t" r="r" b="b"/>
            <a:pathLst>
              <a:path w="4044950" h="914400">
                <a:moveTo>
                  <a:pt x="0" y="0"/>
                </a:moveTo>
                <a:lnTo>
                  <a:pt x="4044950" y="0"/>
                </a:lnTo>
                <a:lnTo>
                  <a:pt x="4044950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solidFill>
            <a:srgbClr val="ED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79620" y="3088640"/>
            <a:ext cx="3676015" cy="84581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150"/>
              </a:lnSpc>
              <a:spcBef>
                <a:spcPts val="180"/>
              </a:spcBef>
            </a:pPr>
            <a:r>
              <a:rPr sz="1800" i="1" spc="-5" dirty="0">
                <a:latin typeface="Century Gothic"/>
                <a:cs typeface="Century Gothic"/>
              </a:rPr>
              <a:t>GDRs are already equal </a:t>
            </a:r>
            <a:r>
              <a:rPr sz="1800" i="1" spc="5" dirty="0">
                <a:latin typeface="Century Gothic"/>
                <a:cs typeface="Century Gothic"/>
              </a:rPr>
              <a:t>to </a:t>
            </a:r>
            <a:r>
              <a:rPr sz="1800" i="1" spc="-5" dirty="0">
                <a:latin typeface="Century Gothic"/>
                <a:cs typeface="Century Gothic"/>
              </a:rPr>
              <a:t>high  </a:t>
            </a:r>
            <a:r>
              <a:rPr sz="1800" i="1" spc="-10" dirty="0">
                <a:latin typeface="Century Gothic"/>
                <a:cs typeface="Century Gothic"/>
              </a:rPr>
              <a:t>preference </a:t>
            </a:r>
            <a:r>
              <a:rPr sz="1800" i="1" spc="-5" dirty="0">
                <a:latin typeface="Century Gothic"/>
                <a:cs typeface="Century Gothic"/>
              </a:rPr>
              <a:t>receipt </a:t>
            </a:r>
            <a:r>
              <a:rPr sz="1800" i="1" dirty="0">
                <a:latin typeface="Century Gothic"/>
                <a:cs typeface="Century Gothic"/>
              </a:rPr>
              <a:t>of </a:t>
            </a:r>
            <a:r>
              <a:rPr sz="1800" i="1" spc="-10" dirty="0">
                <a:latin typeface="Century Gothic"/>
                <a:cs typeface="Century Gothic"/>
              </a:rPr>
              <a:t>level </a:t>
            </a:r>
            <a:r>
              <a:rPr sz="1800" i="1" spc="10" dirty="0">
                <a:latin typeface="Century Gothic"/>
                <a:cs typeface="Century Gothic"/>
              </a:rPr>
              <a:t>II </a:t>
            </a:r>
            <a:r>
              <a:rPr sz="1800" i="1" spc="-5" dirty="0">
                <a:latin typeface="Century Gothic"/>
                <a:cs typeface="Century Gothic"/>
              </a:rPr>
              <a:t>and  </a:t>
            </a:r>
            <a:r>
              <a:rPr sz="1800" i="1" spc="-10" dirty="0">
                <a:latin typeface="Century Gothic"/>
                <a:cs typeface="Century Gothic"/>
              </a:rPr>
              <a:t>level</a:t>
            </a:r>
            <a:r>
              <a:rPr sz="1800" i="1" dirty="0">
                <a:latin typeface="Century Gothic"/>
                <a:cs typeface="Century Gothic"/>
              </a:rPr>
              <a:t> </a:t>
            </a:r>
            <a:r>
              <a:rPr sz="1800" i="1" spc="15" dirty="0">
                <a:latin typeface="Century Gothic"/>
                <a:cs typeface="Century Gothic"/>
              </a:rPr>
              <a:t>III.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3976370"/>
            <a:ext cx="4043679" cy="914400"/>
          </a:xfrm>
          <a:custGeom>
            <a:avLst/>
            <a:gdLst/>
            <a:ahLst/>
            <a:cxnLst/>
            <a:rect l="l" t="t" r="r" b="b"/>
            <a:pathLst>
              <a:path w="4043679" h="914400">
                <a:moveTo>
                  <a:pt x="0" y="0"/>
                </a:moveTo>
                <a:lnTo>
                  <a:pt x="4043679" y="0"/>
                </a:lnTo>
                <a:lnTo>
                  <a:pt x="4043679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40" y="4003040"/>
            <a:ext cx="3702685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Century Gothic"/>
                <a:cs typeface="Century Gothic"/>
              </a:rPr>
              <a:t>ADRs up </a:t>
            </a:r>
            <a:r>
              <a:rPr sz="1800" i="1" dirty="0">
                <a:latin typeface="Century Gothic"/>
                <a:cs typeface="Century Gothic"/>
              </a:rPr>
              <a:t>to </a:t>
            </a:r>
            <a:r>
              <a:rPr sz="1800" i="1" spc="-5" dirty="0">
                <a:latin typeface="Century Gothic"/>
                <a:cs typeface="Century Gothic"/>
              </a:rPr>
              <a:t>level </a:t>
            </a:r>
            <a:r>
              <a:rPr sz="1800" i="1" dirty="0">
                <a:latin typeface="Century Gothic"/>
                <a:cs typeface="Century Gothic"/>
              </a:rPr>
              <a:t>–I </a:t>
            </a:r>
            <a:r>
              <a:rPr sz="1800" i="1" spc="-5" dirty="0">
                <a:latin typeface="Century Gothic"/>
                <a:cs typeface="Century Gothic"/>
              </a:rPr>
              <a:t>need </a:t>
            </a:r>
            <a:r>
              <a:rPr sz="1800" i="1" dirty="0">
                <a:latin typeface="Century Gothic"/>
                <a:cs typeface="Century Gothic"/>
              </a:rPr>
              <a:t>to  </a:t>
            </a:r>
            <a:r>
              <a:rPr sz="1800" i="1" spc="-10" dirty="0">
                <a:latin typeface="Century Gothic"/>
                <a:cs typeface="Century Gothic"/>
              </a:rPr>
              <a:t>accept </a:t>
            </a:r>
            <a:r>
              <a:rPr sz="1800" i="1" spc="-5" dirty="0">
                <a:latin typeface="Century Gothic"/>
                <a:cs typeface="Century Gothic"/>
              </a:rPr>
              <a:t>only </a:t>
            </a:r>
            <a:r>
              <a:rPr sz="1800" i="1" spc="-10" dirty="0">
                <a:latin typeface="Century Gothic"/>
                <a:cs typeface="Century Gothic"/>
              </a:rPr>
              <a:t>general </a:t>
            </a:r>
            <a:r>
              <a:rPr sz="1800" i="1" dirty="0">
                <a:latin typeface="Century Gothic"/>
                <a:cs typeface="Century Gothic"/>
              </a:rPr>
              <a:t>condition of  </a:t>
            </a:r>
            <a:r>
              <a:rPr sz="1800" i="1" spc="-5" dirty="0">
                <a:latin typeface="Century Gothic"/>
                <a:cs typeface="Century Gothic"/>
              </a:rPr>
              <a:t>SEC of</a:t>
            </a:r>
            <a:r>
              <a:rPr sz="1800" i="1" spc="15" dirty="0">
                <a:latin typeface="Century Gothic"/>
                <a:cs typeface="Century Gothic"/>
              </a:rPr>
              <a:t> </a:t>
            </a:r>
            <a:r>
              <a:rPr sz="1800" i="1" spc="-5" dirty="0">
                <a:latin typeface="Century Gothic"/>
                <a:cs typeface="Century Gothic"/>
              </a:rPr>
              <a:t>USA.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00879" y="3976370"/>
            <a:ext cx="4044950" cy="914400"/>
          </a:xfrm>
          <a:custGeom>
            <a:avLst/>
            <a:gdLst/>
            <a:ahLst/>
            <a:cxnLst/>
            <a:rect l="l" t="t" r="r" b="b"/>
            <a:pathLst>
              <a:path w="4044950" h="914400">
                <a:moveTo>
                  <a:pt x="0" y="0"/>
                </a:moveTo>
                <a:lnTo>
                  <a:pt x="4044950" y="0"/>
                </a:lnTo>
                <a:lnTo>
                  <a:pt x="4044950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79620" y="4003040"/>
            <a:ext cx="3496945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Century Gothic"/>
                <a:cs typeface="Century Gothic"/>
              </a:rPr>
              <a:t>GDRs can only be issued under  rule 144 </a:t>
            </a:r>
            <a:r>
              <a:rPr sz="1800" i="1" dirty="0">
                <a:latin typeface="Century Gothic"/>
                <a:cs typeface="Century Gothic"/>
              </a:rPr>
              <a:t>A after </a:t>
            </a:r>
            <a:r>
              <a:rPr sz="1800" i="1" spc="-5" dirty="0">
                <a:latin typeface="Century Gothic"/>
                <a:cs typeface="Century Gothic"/>
              </a:rPr>
              <a:t>accepting </a:t>
            </a:r>
            <a:r>
              <a:rPr sz="1800" i="1" dirty="0">
                <a:latin typeface="Century Gothic"/>
                <a:cs typeface="Century Gothic"/>
              </a:rPr>
              <a:t>strict  </a:t>
            </a:r>
            <a:r>
              <a:rPr sz="1800" i="1" spc="-5" dirty="0">
                <a:latin typeface="Century Gothic"/>
                <a:cs typeface="Century Gothic"/>
              </a:rPr>
              <a:t>rules of SEC </a:t>
            </a:r>
            <a:r>
              <a:rPr sz="1800" i="1" dirty="0">
                <a:latin typeface="Century Gothic"/>
                <a:cs typeface="Century Gothic"/>
              </a:rPr>
              <a:t>of </a:t>
            </a:r>
            <a:r>
              <a:rPr sz="1800" i="1" spc="-5" dirty="0">
                <a:latin typeface="Century Gothic"/>
                <a:cs typeface="Century Gothic"/>
              </a:rPr>
              <a:t>USA</a:t>
            </a:r>
            <a:r>
              <a:rPr sz="1800" i="1" spc="30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4890770"/>
            <a:ext cx="4043679" cy="641350"/>
          </a:xfrm>
          <a:custGeom>
            <a:avLst/>
            <a:gdLst/>
            <a:ahLst/>
            <a:cxnLst/>
            <a:rect l="l" t="t" r="r" b="b"/>
            <a:pathLst>
              <a:path w="4043679" h="641350">
                <a:moveTo>
                  <a:pt x="0" y="0"/>
                </a:moveTo>
                <a:lnTo>
                  <a:pt x="4043679" y="0"/>
                </a:lnTo>
                <a:lnTo>
                  <a:pt x="4043679" y="641349"/>
                </a:lnTo>
                <a:lnTo>
                  <a:pt x="0" y="641349"/>
                </a:lnTo>
                <a:lnTo>
                  <a:pt x="0" y="0"/>
                </a:lnTo>
                <a:close/>
              </a:path>
            </a:pathLst>
          </a:custGeom>
          <a:solidFill>
            <a:srgbClr val="ED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5940" y="4918709"/>
            <a:ext cx="3379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entury Gothic"/>
                <a:cs typeface="Century Gothic"/>
              </a:rPr>
              <a:t>ADR is </a:t>
            </a:r>
            <a:r>
              <a:rPr sz="1800" i="1" spc="-10" dirty="0">
                <a:latin typeface="Century Gothic"/>
                <a:cs typeface="Century Gothic"/>
              </a:rPr>
              <a:t>only </a:t>
            </a:r>
            <a:r>
              <a:rPr sz="1800" i="1" spc="-5" dirty="0">
                <a:latin typeface="Century Gothic"/>
                <a:cs typeface="Century Gothic"/>
              </a:rPr>
              <a:t>negotiable </a:t>
            </a:r>
            <a:r>
              <a:rPr sz="1800" i="1" dirty="0">
                <a:latin typeface="Century Gothic"/>
                <a:cs typeface="Century Gothic"/>
              </a:rPr>
              <a:t>in USA</a:t>
            </a:r>
            <a:r>
              <a:rPr sz="1800" i="1" spc="-45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00879" y="4890770"/>
            <a:ext cx="4044950" cy="641350"/>
          </a:xfrm>
          <a:custGeom>
            <a:avLst/>
            <a:gdLst/>
            <a:ahLst/>
            <a:cxnLst/>
            <a:rect l="l" t="t" r="r" b="b"/>
            <a:pathLst>
              <a:path w="4044950" h="641350">
                <a:moveTo>
                  <a:pt x="0" y="0"/>
                </a:moveTo>
                <a:lnTo>
                  <a:pt x="4044950" y="0"/>
                </a:lnTo>
                <a:lnTo>
                  <a:pt x="4044950" y="641349"/>
                </a:lnTo>
                <a:lnTo>
                  <a:pt x="0" y="641349"/>
                </a:lnTo>
                <a:lnTo>
                  <a:pt x="0" y="0"/>
                </a:lnTo>
                <a:close/>
              </a:path>
            </a:pathLst>
          </a:custGeom>
          <a:solidFill>
            <a:srgbClr val="ED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79620" y="4918709"/>
            <a:ext cx="3533140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i="1" dirty="0">
                <a:latin typeface="Century Gothic"/>
                <a:cs typeface="Century Gothic"/>
              </a:rPr>
              <a:t>GDR is </a:t>
            </a:r>
            <a:r>
              <a:rPr sz="1800" i="1" spc="-5" dirty="0">
                <a:latin typeface="Century Gothic"/>
                <a:cs typeface="Century Gothic"/>
              </a:rPr>
              <a:t>negotiable instrument all  over </a:t>
            </a:r>
            <a:r>
              <a:rPr sz="1800" i="1" dirty="0">
                <a:latin typeface="Century Gothic"/>
                <a:cs typeface="Century Gothic"/>
              </a:rPr>
              <a:t>the</a:t>
            </a:r>
            <a:r>
              <a:rPr sz="1800" i="1" spc="-20" dirty="0">
                <a:latin typeface="Century Gothic"/>
                <a:cs typeface="Century Gothic"/>
              </a:rPr>
              <a:t> </a:t>
            </a:r>
            <a:r>
              <a:rPr sz="1800" i="1" spc="-15" dirty="0">
                <a:latin typeface="Century Gothic"/>
                <a:cs typeface="Century Gothic"/>
              </a:rPr>
              <a:t>world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00" y="5532120"/>
            <a:ext cx="4043679" cy="1325880"/>
          </a:xfrm>
          <a:custGeom>
            <a:avLst/>
            <a:gdLst/>
            <a:ahLst/>
            <a:cxnLst/>
            <a:rect l="l" t="t" r="r" b="b"/>
            <a:pathLst>
              <a:path w="4043679" h="1325879">
                <a:moveTo>
                  <a:pt x="0" y="0"/>
                </a:moveTo>
                <a:lnTo>
                  <a:pt x="4043679" y="0"/>
                </a:lnTo>
                <a:lnTo>
                  <a:pt x="4043679" y="1325879"/>
                </a:lnTo>
                <a:lnTo>
                  <a:pt x="0" y="1325879"/>
                </a:lnTo>
                <a:lnTo>
                  <a:pt x="0" y="0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5940" y="5558790"/>
            <a:ext cx="3463925" cy="84581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150"/>
              </a:lnSpc>
              <a:spcBef>
                <a:spcPts val="180"/>
              </a:spcBef>
            </a:pPr>
            <a:r>
              <a:rPr sz="1800" i="1" spc="-5" dirty="0">
                <a:latin typeface="Century Gothic"/>
                <a:cs typeface="Century Gothic"/>
              </a:rPr>
              <a:t>Investors </a:t>
            </a:r>
            <a:r>
              <a:rPr sz="1800" i="1" dirty="0">
                <a:latin typeface="Century Gothic"/>
                <a:cs typeface="Century Gothic"/>
              </a:rPr>
              <a:t>of </a:t>
            </a:r>
            <a:r>
              <a:rPr sz="1800" i="1" spc="-5" dirty="0">
                <a:latin typeface="Century Gothic"/>
                <a:cs typeface="Century Gothic"/>
              </a:rPr>
              <a:t>USA </a:t>
            </a:r>
            <a:r>
              <a:rPr sz="1800" i="1" spc="-10" dirty="0">
                <a:latin typeface="Century Gothic"/>
                <a:cs typeface="Century Gothic"/>
              </a:rPr>
              <a:t>can </a:t>
            </a:r>
            <a:r>
              <a:rPr sz="1800" i="1" spc="-5" dirty="0">
                <a:latin typeface="Century Gothic"/>
                <a:cs typeface="Century Gothic"/>
              </a:rPr>
              <a:t>buy ADRs  from New york stock </a:t>
            </a:r>
            <a:r>
              <a:rPr sz="1800" i="1" spc="-10" dirty="0">
                <a:latin typeface="Century Gothic"/>
                <a:cs typeface="Century Gothic"/>
              </a:rPr>
              <a:t>exchange  </a:t>
            </a:r>
            <a:r>
              <a:rPr sz="1800" i="1" spc="-5" dirty="0">
                <a:latin typeface="Century Gothic"/>
                <a:cs typeface="Century Gothic"/>
              </a:rPr>
              <a:t>(NYSE) or</a:t>
            </a:r>
            <a:r>
              <a:rPr sz="1800" i="1" spc="5" dirty="0">
                <a:latin typeface="Century Gothic"/>
                <a:cs typeface="Century Gothic"/>
              </a:rPr>
              <a:t> </a:t>
            </a:r>
            <a:r>
              <a:rPr sz="1800" i="1" spc="-5" dirty="0">
                <a:latin typeface="Century Gothic"/>
                <a:cs typeface="Century Gothic"/>
              </a:rPr>
              <a:t>NASDAQ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00879" y="5532120"/>
            <a:ext cx="4044950" cy="1325880"/>
          </a:xfrm>
          <a:custGeom>
            <a:avLst/>
            <a:gdLst/>
            <a:ahLst/>
            <a:cxnLst/>
            <a:rect l="l" t="t" r="r" b="b"/>
            <a:pathLst>
              <a:path w="4044950" h="1325879">
                <a:moveTo>
                  <a:pt x="0" y="0"/>
                </a:moveTo>
                <a:lnTo>
                  <a:pt x="4044950" y="0"/>
                </a:lnTo>
                <a:lnTo>
                  <a:pt x="4044950" y="1325879"/>
                </a:lnTo>
                <a:lnTo>
                  <a:pt x="0" y="1325879"/>
                </a:lnTo>
                <a:lnTo>
                  <a:pt x="0" y="0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79620" y="5557520"/>
            <a:ext cx="3785870" cy="1233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20"/>
              </a:spcBef>
            </a:pPr>
            <a:r>
              <a:rPr sz="1600" i="1" spc="-5" dirty="0">
                <a:latin typeface="Century Gothic"/>
                <a:cs typeface="Century Gothic"/>
              </a:rPr>
              <a:t>Investors </a:t>
            </a:r>
            <a:r>
              <a:rPr sz="1600" i="1" dirty="0">
                <a:latin typeface="Century Gothic"/>
                <a:cs typeface="Century Gothic"/>
              </a:rPr>
              <a:t>of </a:t>
            </a:r>
            <a:r>
              <a:rPr sz="1600" i="1" spc="-5" dirty="0">
                <a:latin typeface="Century Gothic"/>
                <a:cs typeface="Century Gothic"/>
              </a:rPr>
              <a:t>UK can buy GDRs from  </a:t>
            </a:r>
            <a:r>
              <a:rPr sz="1600" i="1" spc="-10" dirty="0">
                <a:latin typeface="Century Gothic"/>
                <a:cs typeface="Century Gothic"/>
              </a:rPr>
              <a:t>London </a:t>
            </a:r>
            <a:r>
              <a:rPr sz="1600" i="1" spc="-5" dirty="0">
                <a:latin typeface="Century Gothic"/>
                <a:cs typeface="Century Gothic"/>
              </a:rPr>
              <a:t>stock exchange and  luxemberg </a:t>
            </a:r>
            <a:r>
              <a:rPr sz="1600" i="1" dirty="0">
                <a:latin typeface="Century Gothic"/>
                <a:cs typeface="Century Gothic"/>
              </a:rPr>
              <a:t>stock </a:t>
            </a:r>
            <a:r>
              <a:rPr sz="1600" i="1" spc="-5" dirty="0">
                <a:latin typeface="Century Gothic"/>
                <a:cs typeface="Century Gothic"/>
              </a:rPr>
              <a:t>exchange and</a:t>
            </a:r>
            <a:r>
              <a:rPr sz="1600" i="1" spc="-100" dirty="0">
                <a:latin typeface="Century Gothic"/>
                <a:cs typeface="Century Gothic"/>
              </a:rPr>
              <a:t> </a:t>
            </a:r>
            <a:r>
              <a:rPr sz="1600" i="1" spc="-5" dirty="0">
                <a:latin typeface="Century Gothic"/>
                <a:cs typeface="Century Gothic"/>
              </a:rPr>
              <a:t>invest  in Indian companies </a:t>
            </a:r>
            <a:r>
              <a:rPr sz="1600" i="1" spc="-10" dirty="0">
                <a:latin typeface="Century Gothic"/>
                <a:cs typeface="Century Gothic"/>
              </a:rPr>
              <a:t>without </a:t>
            </a:r>
            <a:r>
              <a:rPr sz="1600" i="1" spc="-5" dirty="0">
                <a:latin typeface="Century Gothic"/>
                <a:cs typeface="Century Gothic"/>
              </a:rPr>
              <a:t>any extra  responsibilities </a:t>
            </a:r>
            <a:r>
              <a:rPr sz="1600" i="1" dirty="0"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7290" marR="5080" indent="-24345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WHICH INDIAN COMPANIES HAVE  </a:t>
            </a:r>
            <a:r>
              <a:rPr dirty="0"/>
              <a:t>ADR &amp;</a:t>
            </a:r>
            <a:r>
              <a:rPr spc="-5" dirty="0"/>
              <a:t> </a:t>
            </a:r>
            <a:r>
              <a:rPr dirty="0"/>
              <a:t>GDR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0350" y="1612900"/>
          <a:ext cx="8228965" cy="48145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3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3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COMPANY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>
                    <a:solidFill>
                      <a:srgbClr val="92A198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>
                    <a:solidFill>
                      <a:srgbClr val="92A198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>
                    <a:solidFill>
                      <a:srgbClr val="92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Bajaj</a:t>
                      </a:r>
                      <a:r>
                        <a:rPr sz="1800" i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Auto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Dr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Reddy’s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HDFC Bank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5" dirty="0">
                          <a:latin typeface="Century Gothic"/>
                          <a:cs typeface="Century Gothic"/>
                        </a:rPr>
                        <a:t>ICICI</a:t>
                      </a:r>
                      <a:r>
                        <a:rPr sz="1800" i="1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bank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10" dirty="0">
                          <a:latin typeface="Century Gothic"/>
                          <a:cs typeface="Century Gothic"/>
                        </a:rPr>
                        <a:t>ITC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5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L&amp;T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dirty="0">
                          <a:latin typeface="Century Gothic"/>
                          <a:cs typeface="Century Gothic"/>
                        </a:rPr>
                        <a:t>MTNL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HINDALCO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170" marR="50228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dirty="0">
                          <a:latin typeface="Century Gothic"/>
                          <a:cs typeface="Century Gothic"/>
                        </a:rPr>
                        <a:t>INFOSYS  </a:t>
                      </a:r>
                      <a:r>
                        <a:rPr sz="1800" i="1" spc="2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800" i="1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NOL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G</a:t>
                      </a:r>
                      <a:r>
                        <a:rPr sz="1800" i="1" spc="20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5" dirty="0">
                          <a:latin typeface="Century Gothic"/>
                          <a:cs typeface="Century Gothic"/>
                        </a:rPr>
                        <a:t>TATA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MOTORS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752600"/>
          <a:ext cx="8229600" cy="3811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COMPANIES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>
                    <a:solidFill>
                      <a:srgbClr val="92A198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>
                    <a:solidFill>
                      <a:srgbClr val="92A198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>
                    <a:solidFill>
                      <a:srgbClr val="92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dirty="0">
                          <a:latin typeface="Century Gothic"/>
                          <a:cs typeface="Century Gothic"/>
                        </a:rPr>
                        <a:t>PATNI</a:t>
                      </a:r>
                      <a:r>
                        <a:rPr sz="1800" i="1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COMPUTERS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85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SBI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NO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5" dirty="0">
                          <a:latin typeface="Century Gothic"/>
                          <a:cs typeface="Century Gothic"/>
                        </a:rPr>
                        <a:t>WIPRO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DBDFDD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DB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VSNL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YES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DE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4739" y="3531870"/>
            <a:ext cx="1718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THANK</a:t>
            </a:r>
            <a:r>
              <a:rPr sz="2400" i="1" spc="-8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15" dirty="0">
                <a:solidFill>
                  <a:srgbClr val="554A3B"/>
                </a:solidFill>
                <a:latin typeface="Century Gothic"/>
                <a:cs typeface="Century Gothic"/>
              </a:rPr>
              <a:t>YOU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3820" y="648970"/>
            <a:ext cx="385889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Depository</a:t>
            </a:r>
            <a:r>
              <a:rPr sz="3500" spc="-60" dirty="0"/>
              <a:t> </a:t>
            </a:r>
            <a:r>
              <a:rPr sz="3500" spc="-5" dirty="0"/>
              <a:t>receipts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marR="5080" indent="-228600">
              <a:lnSpc>
                <a:spcPct val="100000"/>
              </a:lnSpc>
              <a:spcBef>
                <a:spcPts val="100"/>
              </a:spcBef>
              <a:buClr>
                <a:srgbClr val="92A198"/>
              </a:buClr>
              <a:buFont typeface="Arial"/>
              <a:buChar char="•"/>
              <a:tabLst>
                <a:tab pos="309880" algn="l"/>
              </a:tabLst>
            </a:pPr>
            <a:r>
              <a:rPr sz="2400" i="1" spc="-5" dirty="0">
                <a:latin typeface="Century Gothic"/>
                <a:cs typeface="Century Gothic"/>
              </a:rPr>
              <a:t>Depository receipts </a:t>
            </a:r>
            <a:r>
              <a:rPr sz="2400" i="1" dirty="0">
                <a:latin typeface="Century Gothic"/>
                <a:cs typeface="Century Gothic"/>
              </a:rPr>
              <a:t>are </a:t>
            </a:r>
            <a:r>
              <a:rPr sz="2400" i="1" spc="-5" dirty="0">
                <a:latin typeface="Century Gothic"/>
                <a:cs typeface="Century Gothic"/>
              </a:rPr>
              <a:t>instruments issued by  international depositories </a:t>
            </a:r>
            <a:r>
              <a:rPr sz="2400" i="1" spc="-10" dirty="0">
                <a:latin typeface="Century Gothic"/>
                <a:cs typeface="Century Gothic"/>
              </a:rPr>
              <a:t>(ODB), </a:t>
            </a:r>
            <a:r>
              <a:rPr sz="2400" i="1" spc="-5" dirty="0">
                <a:latin typeface="Century Gothic"/>
                <a:cs typeface="Century Gothic"/>
              </a:rPr>
              <a:t>and </a:t>
            </a:r>
            <a:r>
              <a:rPr sz="2400" i="1" dirty="0">
                <a:latin typeface="Century Gothic"/>
                <a:cs typeface="Century Gothic"/>
              </a:rPr>
              <a:t>they </a:t>
            </a:r>
            <a:r>
              <a:rPr sz="2400" i="1" spc="-5" dirty="0">
                <a:latin typeface="Century Gothic"/>
                <a:cs typeface="Century Gothic"/>
              </a:rPr>
              <a:t>represent  an interest in </a:t>
            </a:r>
            <a:r>
              <a:rPr sz="2400" i="1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underlying shares </a:t>
            </a:r>
            <a:r>
              <a:rPr sz="2400" i="1" spc="-10" dirty="0">
                <a:latin typeface="Century Gothic"/>
                <a:cs typeface="Century Gothic"/>
              </a:rPr>
              <a:t>held </a:t>
            </a:r>
            <a:r>
              <a:rPr sz="2400" i="1" spc="-5" dirty="0">
                <a:latin typeface="Century Gothic"/>
                <a:cs typeface="Century Gothic"/>
              </a:rPr>
              <a:t>by </a:t>
            </a:r>
            <a:r>
              <a:rPr sz="2400" i="1" dirty="0">
                <a:latin typeface="Century Gothic"/>
                <a:cs typeface="Century Gothic"/>
              </a:rPr>
              <a:t>them </a:t>
            </a:r>
            <a:r>
              <a:rPr sz="2400" i="1" spc="-5" dirty="0">
                <a:latin typeface="Century Gothic"/>
                <a:cs typeface="Century Gothic"/>
              </a:rPr>
              <a:t>in  </a:t>
            </a:r>
            <a:r>
              <a:rPr sz="2400" i="1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issuer </a:t>
            </a:r>
            <a:r>
              <a:rPr sz="2400" i="1" spc="-10" dirty="0">
                <a:latin typeface="Century Gothic"/>
                <a:cs typeface="Century Gothic"/>
              </a:rPr>
              <a:t>company </a:t>
            </a:r>
            <a:r>
              <a:rPr sz="2400" i="1" dirty="0">
                <a:latin typeface="Century Gothic"/>
                <a:cs typeface="Century Gothic"/>
              </a:rPr>
              <a:t>(Indian </a:t>
            </a:r>
            <a:r>
              <a:rPr sz="2400" i="1" spc="-10" dirty="0">
                <a:latin typeface="Century Gothic"/>
                <a:cs typeface="Century Gothic"/>
              </a:rPr>
              <a:t>Company). </a:t>
            </a:r>
            <a:r>
              <a:rPr sz="2400" i="1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shares  are usually held by </a:t>
            </a:r>
            <a:r>
              <a:rPr sz="2400" i="1" dirty="0">
                <a:latin typeface="Century Gothic"/>
                <a:cs typeface="Century Gothic"/>
              </a:rPr>
              <a:t>a </a:t>
            </a:r>
            <a:r>
              <a:rPr sz="2400" i="1" spc="-5" dirty="0">
                <a:latin typeface="Century Gothic"/>
                <a:cs typeface="Century Gothic"/>
              </a:rPr>
              <a:t>domestic custodian on behalf  of </a:t>
            </a:r>
            <a:r>
              <a:rPr sz="2400" i="1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depositories in </a:t>
            </a:r>
            <a:r>
              <a:rPr sz="2400" i="1" dirty="0">
                <a:latin typeface="Century Gothic"/>
                <a:cs typeface="Century Gothic"/>
              </a:rPr>
              <a:t>turn </a:t>
            </a:r>
            <a:r>
              <a:rPr sz="2400" i="1" spc="-5" dirty="0">
                <a:latin typeface="Century Gothic"/>
                <a:cs typeface="Century Gothic"/>
              </a:rPr>
              <a:t>issue </a:t>
            </a:r>
            <a:r>
              <a:rPr sz="2400" i="1" spc="5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depository  receipts, which </a:t>
            </a:r>
            <a:r>
              <a:rPr sz="2400" i="1" dirty="0">
                <a:latin typeface="Century Gothic"/>
                <a:cs typeface="Century Gothic"/>
              </a:rPr>
              <a:t>entitle the </a:t>
            </a:r>
            <a:r>
              <a:rPr sz="2400" i="1" spc="-5" dirty="0">
                <a:latin typeface="Century Gothic"/>
                <a:cs typeface="Century Gothic"/>
              </a:rPr>
              <a:t>holder of </a:t>
            </a:r>
            <a:r>
              <a:rPr sz="2400" i="1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receipts </a:t>
            </a:r>
            <a:r>
              <a:rPr sz="2400" i="1" spc="5" dirty="0">
                <a:latin typeface="Century Gothic"/>
                <a:cs typeface="Century Gothic"/>
              </a:rPr>
              <a:t>to  </a:t>
            </a:r>
            <a:r>
              <a:rPr sz="2400" i="1" spc="-5" dirty="0">
                <a:latin typeface="Century Gothic"/>
                <a:cs typeface="Century Gothic"/>
              </a:rPr>
              <a:t>get </a:t>
            </a:r>
            <a:r>
              <a:rPr sz="2400" i="1" dirty="0">
                <a:latin typeface="Century Gothic"/>
                <a:cs typeface="Century Gothic"/>
              </a:rPr>
              <a:t>the </a:t>
            </a:r>
            <a:r>
              <a:rPr sz="2400" i="1" spc="-5" dirty="0">
                <a:latin typeface="Century Gothic"/>
                <a:cs typeface="Century Gothic"/>
              </a:rPr>
              <a:t>underlying shares on</a:t>
            </a:r>
            <a:r>
              <a:rPr sz="2400" i="1" spc="-10" dirty="0">
                <a:latin typeface="Century Gothic"/>
                <a:cs typeface="Century Gothic"/>
              </a:rPr>
              <a:t> </a:t>
            </a:r>
            <a:r>
              <a:rPr sz="2400" i="1" spc="-5" dirty="0">
                <a:latin typeface="Century Gothic"/>
                <a:cs typeface="Century Gothic"/>
              </a:rPr>
              <a:t>demand.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785620"/>
            <a:ext cx="7623175" cy="2661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86435" indent="-228600">
              <a:lnSpc>
                <a:spcPct val="100000"/>
              </a:lnSpc>
              <a:spcBef>
                <a:spcPts val="1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DRs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are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traded on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Stock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Exchanges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in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US,  Singapore,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Luxembourg,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London,</a:t>
            </a:r>
            <a:r>
              <a:rPr sz="2400" i="1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etc.</a:t>
            </a:r>
            <a:endParaRPr sz="240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100000"/>
              </a:lnSpc>
              <a:spcBef>
                <a:spcPts val="6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DRs listed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traded in US markets are known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as 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American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Depository Receipts (ADRs) and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those 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listed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traded elsewhere are known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as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Global  Depository Receipts (GDRs). </a:t>
            </a:r>
            <a:r>
              <a:rPr sz="2400" i="1" spc="10" dirty="0">
                <a:solidFill>
                  <a:srgbClr val="554A3B"/>
                </a:solidFill>
                <a:latin typeface="Century Gothic"/>
                <a:cs typeface="Century Gothic"/>
              </a:rPr>
              <a:t>In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Indian context,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DRs  are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treated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as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FDI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75229" y="1560830"/>
            <a:ext cx="4273550" cy="744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7489" y="1783079"/>
            <a:ext cx="3663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FFFFFF"/>
                </a:solidFill>
                <a:latin typeface="Century Gothic"/>
                <a:cs typeface="Century Gothic"/>
              </a:rPr>
              <a:t>INTERNATIONAL </a:t>
            </a:r>
            <a:r>
              <a:rPr sz="1800" i="1" spc="5" dirty="0">
                <a:solidFill>
                  <a:srgbClr val="FFFFFF"/>
                </a:solidFill>
                <a:latin typeface="Century Gothic"/>
                <a:cs typeface="Century Gothic"/>
              </a:rPr>
              <a:t>CAPITAL</a:t>
            </a:r>
            <a:r>
              <a:rPr sz="1800" i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6490" y="3590290"/>
            <a:ext cx="4207510" cy="742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18759" y="3813809"/>
            <a:ext cx="3504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FFFFFF"/>
                </a:solidFill>
                <a:latin typeface="Century Gothic"/>
                <a:cs typeface="Century Gothic"/>
              </a:rPr>
              <a:t>INTERNATIONAL EQUITY</a:t>
            </a:r>
            <a:r>
              <a:rPr sz="18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590290"/>
            <a:ext cx="4248150" cy="742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3859" y="3815079"/>
            <a:ext cx="3412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FFFFFF"/>
                </a:solidFill>
                <a:latin typeface="Century Gothic"/>
                <a:cs typeface="Century Gothic"/>
              </a:rPr>
              <a:t>INTERNATIONAL 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BOND</a:t>
            </a:r>
            <a:r>
              <a:rPr sz="1800" i="1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1320" y="5601970"/>
            <a:ext cx="1524000" cy="701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6610" y="5664200"/>
            <a:ext cx="693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48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EURO  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BOND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75229" y="5601970"/>
            <a:ext cx="1530349" cy="701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29229" y="5664200"/>
            <a:ext cx="1018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355" marR="5080" indent="-16129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18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i="1" spc="3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GN  BOND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00290" y="5601970"/>
            <a:ext cx="1530350" cy="701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13369" y="5801359"/>
            <a:ext cx="504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DR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24779" y="5601970"/>
            <a:ext cx="1524000" cy="701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18809" y="5801359"/>
            <a:ext cx="534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5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8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DR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24070" y="2278379"/>
            <a:ext cx="0" cy="702310"/>
          </a:xfrm>
          <a:custGeom>
            <a:avLst/>
            <a:gdLst/>
            <a:ahLst/>
            <a:cxnLst/>
            <a:rect l="l" t="t" r="r" b="b"/>
            <a:pathLst>
              <a:path h="702310">
                <a:moveTo>
                  <a:pt x="0" y="0"/>
                </a:moveTo>
                <a:lnTo>
                  <a:pt x="0" y="70231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42160" y="2980689"/>
            <a:ext cx="2581910" cy="0"/>
          </a:xfrm>
          <a:custGeom>
            <a:avLst/>
            <a:gdLst/>
            <a:ahLst/>
            <a:cxnLst/>
            <a:rect l="l" t="t" r="r" b="b"/>
            <a:pathLst>
              <a:path w="2581910">
                <a:moveTo>
                  <a:pt x="258191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24070" y="2983229"/>
            <a:ext cx="2581910" cy="0"/>
          </a:xfrm>
          <a:custGeom>
            <a:avLst/>
            <a:gdLst/>
            <a:ahLst/>
            <a:cxnLst/>
            <a:rect l="l" t="t" r="r" b="b"/>
            <a:pathLst>
              <a:path w="2581909">
                <a:moveTo>
                  <a:pt x="2581909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42160" y="2980689"/>
            <a:ext cx="1270" cy="500380"/>
          </a:xfrm>
          <a:custGeom>
            <a:avLst/>
            <a:gdLst/>
            <a:ahLst/>
            <a:cxnLst/>
            <a:rect l="l" t="t" r="r" b="b"/>
            <a:pathLst>
              <a:path w="1269" h="500379">
                <a:moveTo>
                  <a:pt x="0" y="0"/>
                </a:moveTo>
                <a:lnTo>
                  <a:pt x="1269" y="500380"/>
                </a:lnTo>
              </a:path>
            </a:pathLst>
          </a:custGeom>
          <a:ln w="38100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57070" y="3446779"/>
            <a:ext cx="171450" cy="171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5980" y="2980689"/>
            <a:ext cx="0" cy="500380"/>
          </a:xfrm>
          <a:custGeom>
            <a:avLst/>
            <a:gdLst/>
            <a:ahLst/>
            <a:cxnLst/>
            <a:rect l="l" t="t" r="r" b="b"/>
            <a:pathLst>
              <a:path h="500379">
                <a:moveTo>
                  <a:pt x="0" y="0"/>
                </a:moveTo>
                <a:lnTo>
                  <a:pt x="0" y="500380"/>
                </a:lnTo>
              </a:path>
            </a:pathLst>
          </a:custGeom>
          <a:ln w="38100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19619" y="3446779"/>
            <a:ext cx="172720" cy="1714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43429" y="4310379"/>
            <a:ext cx="0" cy="645160"/>
          </a:xfrm>
          <a:custGeom>
            <a:avLst/>
            <a:gdLst/>
            <a:ahLst/>
            <a:cxnLst/>
            <a:rect l="l" t="t" r="r" b="b"/>
            <a:pathLst>
              <a:path h="645160">
                <a:moveTo>
                  <a:pt x="0" y="0"/>
                </a:moveTo>
                <a:lnTo>
                  <a:pt x="0" y="64516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54850" y="4310379"/>
            <a:ext cx="0" cy="645160"/>
          </a:xfrm>
          <a:custGeom>
            <a:avLst/>
            <a:gdLst/>
            <a:ahLst/>
            <a:cxnLst/>
            <a:rect l="l" t="t" r="r" b="b"/>
            <a:pathLst>
              <a:path h="645160">
                <a:moveTo>
                  <a:pt x="0" y="0"/>
                </a:moveTo>
                <a:lnTo>
                  <a:pt x="0" y="645160"/>
                </a:lnTo>
              </a:path>
            </a:pathLst>
          </a:custGeom>
          <a:ln w="25518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75689" y="4955540"/>
            <a:ext cx="966469" cy="0"/>
          </a:xfrm>
          <a:custGeom>
            <a:avLst/>
            <a:gdLst/>
            <a:ahLst/>
            <a:cxnLst/>
            <a:rect l="l" t="t" r="r" b="b"/>
            <a:pathLst>
              <a:path w="966469">
                <a:moveTo>
                  <a:pt x="96647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43429" y="4955540"/>
            <a:ext cx="1007110" cy="2540"/>
          </a:xfrm>
          <a:custGeom>
            <a:avLst/>
            <a:gdLst/>
            <a:ahLst/>
            <a:cxnLst/>
            <a:rect l="l" t="t" r="r" b="b"/>
            <a:pathLst>
              <a:path w="1007110" h="2539">
                <a:moveTo>
                  <a:pt x="1007109" y="0"/>
                </a:moveTo>
                <a:lnTo>
                  <a:pt x="0" y="254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54850" y="4955540"/>
            <a:ext cx="965200" cy="0"/>
          </a:xfrm>
          <a:custGeom>
            <a:avLst/>
            <a:gdLst/>
            <a:ahLst/>
            <a:cxnLst/>
            <a:rect l="l" t="t" r="r" b="b"/>
            <a:pathLst>
              <a:path w="965200">
                <a:moveTo>
                  <a:pt x="96520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88379" y="4955540"/>
            <a:ext cx="966469" cy="0"/>
          </a:xfrm>
          <a:custGeom>
            <a:avLst/>
            <a:gdLst/>
            <a:ahLst/>
            <a:cxnLst/>
            <a:rect l="l" t="t" r="r" b="b"/>
            <a:pathLst>
              <a:path w="966470">
                <a:moveTo>
                  <a:pt x="96647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75689" y="4955540"/>
            <a:ext cx="1270" cy="534670"/>
          </a:xfrm>
          <a:custGeom>
            <a:avLst/>
            <a:gdLst/>
            <a:ahLst/>
            <a:cxnLst/>
            <a:rect l="l" t="t" r="r" b="b"/>
            <a:pathLst>
              <a:path w="1269" h="534670">
                <a:moveTo>
                  <a:pt x="0" y="0"/>
                </a:moveTo>
                <a:lnTo>
                  <a:pt x="1269" y="534670"/>
                </a:lnTo>
              </a:path>
            </a:pathLst>
          </a:custGeom>
          <a:ln w="38100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0600" y="5455920"/>
            <a:ext cx="171450" cy="171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20050" y="4958079"/>
            <a:ext cx="0" cy="532130"/>
          </a:xfrm>
          <a:custGeom>
            <a:avLst/>
            <a:gdLst/>
            <a:ahLst/>
            <a:cxnLst/>
            <a:rect l="l" t="t" r="r" b="b"/>
            <a:pathLst>
              <a:path h="532129">
                <a:moveTo>
                  <a:pt x="0" y="0"/>
                </a:moveTo>
                <a:lnTo>
                  <a:pt x="0" y="532130"/>
                </a:lnTo>
              </a:path>
            </a:pathLst>
          </a:custGeom>
          <a:ln w="38100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34959" y="5455920"/>
            <a:ext cx="171450" cy="1714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87109" y="4958079"/>
            <a:ext cx="1270" cy="532130"/>
          </a:xfrm>
          <a:custGeom>
            <a:avLst/>
            <a:gdLst/>
            <a:ahLst/>
            <a:cxnLst/>
            <a:rect l="l" t="t" r="r" b="b"/>
            <a:pathLst>
              <a:path w="1270" h="532129">
                <a:moveTo>
                  <a:pt x="0" y="0"/>
                </a:moveTo>
                <a:lnTo>
                  <a:pt x="1269" y="532130"/>
                </a:lnTo>
              </a:path>
            </a:pathLst>
          </a:custGeom>
          <a:ln w="38100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02020" y="5455920"/>
            <a:ext cx="171450" cy="1714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50539" y="4958079"/>
            <a:ext cx="1270" cy="532130"/>
          </a:xfrm>
          <a:custGeom>
            <a:avLst/>
            <a:gdLst/>
            <a:ahLst/>
            <a:cxnLst/>
            <a:rect l="l" t="t" r="r" b="b"/>
            <a:pathLst>
              <a:path w="1269" h="532129">
                <a:moveTo>
                  <a:pt x="0" y="0"/>
                </a:moveTo>
                <a:lnTo>
                  <a:pt x="1270" y="532130"/>
                </a:lnTo>
              </a:path>
            </a:pathLst>
          </a:custGeom>
          <a:ln w="38100">
            <a:solidFill>
              <a:srgbClr val="92A1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5450" y="5455920"/>
            <a:ext cx="171450" cy="1714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7550" y="648970"/>
            <a:ext cx="766889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AMERICAN DEPOSITORY</a:t>
            </a:r>
            <a:r>
              <a:rPr sz="3500" spc="-45" dirty="0"/>
              <a:t> </a:t>
            </a:r>
            <a:r>
              <a:rPr sz="3500" spc="-5" dirty="0"/>
              <a:t>RECEIPTS</a:t>
            </a:r>
            <a:endParaRPr sz="3500"/>
          </a:p>
        </p:txBody>
      </p:sp>
      <p:sp>
        <p:nvSpPr>
          <p:cNvPr id="4" name="object 4"/>
          <p:cNvSpPr txBox="1"/>
          <p:nvPr/>
        </p:nvSpPr>
        <p:spPr>
          <a:xfrm>
            <a:off x="650240" y="1785620"/>
            <a:ext cx="7929880" cy="375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9370" indent="-228600">
              <a:lnSpc>
                <a:spcPct val="100000"/>
              </a:lnSpc>
              <a:spcBef>
                <a:spcPts val="1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ADR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is a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dollar-denominated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negotiable certificate. 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It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represents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non-US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company’s publicly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traded  equity.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It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was </a:t>
            </a:r>
            <a:r>
              <a:rPr lang="en-US"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originated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 in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late 1920s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to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help  Americans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invest in overseas securities and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to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assist  non-US companies wishing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to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have their stock  traded in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American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Markets.</a:t>
            </a:r>
            <a:endParaRPr sz="2400" dirty="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100000"/>
              </a:lnSpc>
              <a:spcBef>
                <a:spcPts val="6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ADR were introduced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as a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result of of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complexities involved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in buying shares in foreign  countries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and 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difficulties associated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with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trading  at different prices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currency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values.</a:t>
            </a:r>
            <a:endParaRPr sz="2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8589" y="648970"/>
            <a:ext cx="626999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ADVANTAGES OF</a:t>
            </a:r>
            <a:r>
              <a:rPr sz="3500" spc="-45" dirty="0"/>
              <a:t> </a:t>
            </a:r>
            <a:r>
              <a:rPr sz="3500" spc="-5" dirty="0"/>
              <a:t>ADR/GDR</a:t>
            </a:r>
            <a:endParaRPr sz="3500"/>
          </a:p>
        </p:txBody>
      </p:sp>
      <p:sp>
        <p:nvSpPr>
          <p:cNvPr id="4" name="object 4"/>
          <p:cNvSpPr txBox="1"/>
          <p:nvPr/>
        </p:nvSpPr>
        <p:spPr>
          <a:xfrm>
            <a:off x="650240" y="1785620"/>
            <a:ext cx="7741920" cy="317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973455" indent="-228600">
              <a:lnSpc>
                <a:spcPct val="100000"/>
              </a:lnSpc>
              <a:spcBef>
                <a:spcPts val="1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Can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be listed on any of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overseas stock  exchanges /OTC/Book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entry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transfer</a:t>
            </a:r>
            <a:r>
              <a:rPr sz="2400" i="1" spc="-5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system.</a:t>
            </a:r>
            <a:endParaRPr sz="2400">
              <a:latin typeface="Century Gothic"/>
              <a:cs typeface="Century Gothic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Freely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transferable by</a:t>
            </a:r>
            <a:r>
              <a:rPr sz="2400" i="1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non-resident.</a:t>
            </a:r>
            <a:endParaRPr sz="2400">
              <a:latin typeface="Century Gothic"/>
              <a:cs typeface="Century Gothic"/>
            </a:endParaRPr>
          </a:p>
          <a:p>
            <a:pPr marL="241300" indent="-228600">
              <a:lnSpc>
                <a:spcPct val="100000"/>
              </a:lnSpc>
              <a:spcBef>
                <a:spcPts val="59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They can be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redeemed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by</a:t>
            </a:r>
            <a:r>
              <a:rPr sz="2400" i="1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ODB.</a:t>
            </a:r>
            <a:endParaRPr sz="240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100000"/>
              </a:lnSpc>
              <a:spcBef>
                <a:spcPts val="600"/>
              </a:spcBef>
              <a:buClr>
                <a:srgbClr val="92A198"/>
              </a:buClr>
              <a:buFont typeface="Arial"/>
              <a:buChar char="•"/>
              <a:tabLst>
                <a:tab pos="241300" algn="l"/>
              </a:tabLst>
            </a:pP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ODB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should request DCB </a:t>
            </a:r>
            <a:r>
              <a:rPr sz="2400" i="1" spc="5" dirty="0">
                <a:solidFill>
                  <a:srgbClr val="554A3B"/>
                </a:solidFill>
                <a:latin typeface="Century Gothic"/>
                <a:cs typeface="Century Gothic"/>
              </a:rPr>
              <a:t>to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get </a:t>
            </a:r>
            <a:r>
              <a:rPr sz="2400" i="1" dirty="0">
                <a:solidFill>
                  <a:srgbClr val="554A3B"/>
                </a:solidFill>
                <a:latin typeface="Century Gothic"/>
                <a:cs typeface="Century Gothic"/>
              </a:rPr>
              <a:t>the  </a:t>
            </a:r>
            <a:r>
              <a:rPr sz="2400" i="1" spc="-5" dirty="0">
                <a:solidFill>
                  <a:srgbClr val="554A3B"/>
                </a:solidFill>
                <a:latin typeface="Century Gothic"/>
                <a:cs typeface="Century Gothic"/>
              </a:rPr>
              <a:t>corresponding underlying shares released in favor  of non resident of investors. (Shareholders of issuing  </a:t>
            </a:r>
            <a:r>
              <a:rPr sz="2400" i="1" spc="-10" dirty="0">
                <a:solidFill>
                  <a:srgbClr val="554A3B"/>
                </a:solidFill>
                <a:latin typeface="Century Gothic"/>
                <a:cs typeface="Century Gothic"/>
              </a:rPr>
              <a:t>companies).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7079" y="648970"/>
            <a:ext cx="249491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Types of</a:t>
            </a:r>
            <a:r>
              <a:rPr sz="3500" spc="-85" dirty="0"/>
              <a:t> </a:t>
            </a:r>
            <a:r>
              <a:rPr sz="3500" dirty="0"/>
              <a:t>adr</a:t>
            </a:r>
            <a:endParaRPr sz="35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47139" y="2397760"/>
          <a:ext cx="6401435" cy="3961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6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11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SPONSORED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UNSPONSORED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marL="89535" marR="126364" algn="just">
                        <a:lnSpc>
                          <a:spcPct val="99300"/>
                        </a:lnSpc>
                        <a:spcBef>
                          <a:spcPts val="325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Issued with cooperation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of  the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company </a:t>
                      </a:r>
                      <a:r>
                        <a:rPr sz="1800" i="1" spc="-15" dirty="0">
                          <a:latin typeface="Century Gothic"/>
                          <a:cs typeface="Century Gothic"/>
                        </a:rPr>
                        <a:t>whose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stock 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will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underlie the</a:t>
                      </a:r>
                      <a:r>
                        <a:rPr sz="1800" i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ADR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3985" marR="148590">
                        <a:lnSpc>
                          <a:spcPct val="99400"/>
                        </a:lnSpc>
                        <a:spcBef>
                          <a:spcPts val="320"/>
                        </a:spcBef>
                        <a:tabLst>
                          <a:tab pos="2053589" algn="l"/>
                        </a:tabLst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Issued by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–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broker/dealer 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or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depository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bank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without 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 involvement	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of 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company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whose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stock  underlies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1800" i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ADR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120">
                <a:tc>
                  <a:txBody>
                    <a:bodyPr/>
                    <a:lstStyle/>
                    <a:p>
                      <a:pPr marL="89535" marR="473709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Comply with regulatory  reporting.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dirty="0">
                          <a:latin typeface="Century Gothic"/>
                          <a:cs typeface="Century Gothic"/>
                        </a:rPr>
                        <a:t>No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regulatory</a:t>
                      </a:r>
                      <a:r>
                        <a:rPr sz="1800" i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reporting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69" marB="0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89535" marR="173355">
                        <a:lnSpc>
                          <a:spcPts val="2150"/>
                        </a:lnSpc>
                        <a:spcBef>
                          <a:spcPts val="390"/>
                        </a:spcBef>
                      </a:pPr>
                      <a:r>
                        <a:rPr sz="1800" i="1" dirty="0">
                          <a:latin typeface="Century Gothic"/>
                          <a:cs typeface="Century Gothic"/>
                        </a:rPr>
                        <a:t>Listing on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international  </a:t>
                      </a:r>
                      <a:r>
                        <a:rPr sz="1800" i="1" dirty="0">
                          <a:latin typeface="Century Gothic"/>
                          <a:cs typeface="Century Gothic"/>
                        </a:rPr>
                        <a:t>Stock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Exchanges</a:t>
                      </a:r>
                      <a:r>
                        <a:rPr sz="1800" i="1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10" dirty="0">
                          <a:latin typeface="Century Gothic"/>
                          <a:cs typeface="Century Gothic"/>
                        </a:rPr>
                        <a:t>allowed.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i="1" dirty="0">
                          <a:latin typeface="Century Gothic"/>
                          <a:cs typeface="Century Gothic"/>
                        </a:rPr>
                        <a:t>Trade on </a:t>
                      </a:r>
                      <a:r>
                        <a:rPr sz="1800" i="1" spc="5" dirty="0">
                          <a:latin typeface="Century Gothic"/>
                          <a:cs typeface="Century Gothic"/>
                        </a:rPr>
                        <a:t>OTC</a:t>
                      </a:r>
                      <a:r>
                        <a:rPr sz="1800" i="1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i="1" spc="-5" dirty="0">
                          <a:latin typeface="Century Gothic"/>
                          <a:cs typeface="Century Gothic"/>
                        </a:rPr>
                        <a:t>market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9370" marB="0"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74320"/>
            <a:ext cx="8594090" cy="133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8979" y="648970"/>
            <a:ext cx="257175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Levels of</a:t>
            </a:r>
            <a:r>
              <a:rPr sz="3500" spc="-85" dirty="0"/>
              <a:t> </a:t>
            </a:r>
            <a:r>
              <a:rPr sz="3500" dirty="0"/>
              <a:t>adr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marR="5080" indent="-228600">
              <a:lnSpc>
                <a:spcPct val="99900"/>
              </a:lnSpc>
              <a:spcBef>
                <a:spcPts val="100"/>
              </a:spcBef>
              <a:buClr>
                <a:srgbClr val="92A198"/>
              </a:buClr>
              <a:buFont typeface="Arial"/>
              <a:buChar char="•"/>
              <a:tabLst>
                <a:tab pos="309245" algn="l"/>
                <a:tab pos="309880" algn="l"/>
                <a:tab pos="1504315" algn="l"/>
              </a:tabLst>
            </a:pPr>
            <a:r>
              <a:rPr sz="2200" b="1" u="heavy" spc="-5" dirty="0">
                <a:uFill>
                  <a:solidFill>
                    <a:srgbClr val="554A3B"/>
                  </a:solidFill>
                </a:uFill>
                <a:latin typeface="Arial"/>
                <a:cs typeface="Arial"/>
              </a:rPr>
              <a:t>Level</a:t>
            </a:r>
            <a:r>
              <a:rPr sz="2200" b="1" u="heavy" dirty="0">
                <a:uFill>
                  <a:solidFill>
                    <a:srgbClr val="554A3B"/>
                  </a:solidFill>
                </a:uFill>
                <a:latin typeface="Arial"/>
                <a:cs typeface="Arial"/>
              </a:rPr>
              <a:t> 1</a:t>
            </a:r>
            <a:r>
              <a:rPr sz="2200" dirty="0"/>
              <a:t>-	</a:t>
            </a:r>
            <a:r>
              <a:rPr sz="2200" spc="-5" dirty="0"/>
              <a:t>Level </a:t>
            </a:r>
            <a:r>
              <a:rPr sz="2200" dirty="0"/>
              <a:t>1 </a:t>
            </a:r>
            <a:r>
              <a:rPr sz="2200" spc="-5" dirty="0"/>
              <a:t>depositary receipts are the lowest level </a:t>
            </a:r>
            <a:r>
              <a:rPr sz="2200" dirty="0"/>
              <a:t>of  </a:t>
            </a:r>
            <a:r>
              <a:rPr sz="2200" spc="-5" dirty="0"/>
              <a:t>sponsored ADRs that can be issued. When </a:t>
            </a:r>
            <a:r>
              <a:rPr sz="2200" dirty="0"/>
              <a:t>a </a:t>
            </a:r>
            <a:r>
              <a:rPr sz="2200" spc="-5" dirty="0"/>
              <a:t>company </a:t>
            </a:r>
            <a:r>
              <a:rPr sz="2200" dirty="0"/>
              <a:t>issues  </a:t>
            </a:r>
            <a:r>
              <a:rPr sz="2200" spc="-5" dirty="0"/>
              <a:t>sponsored ADRs, </a:t>
            </a:r>
            <a:r>
              <a:rPr sz="2200" dirty="0"/>
              <a:t>it </a:t>
            </a:r>
            <a:r>
              <a:rPr sz="2200" spc="-5" dirty="0"/>
              <a:t>has one designated depositary </a:t>
            </a:r>
            <a:r>
              <a:rPr sz="2200" spc="-10" dirty="0"/>
              <a:t>who </a:t>
            </a:r>
            <a:r>
              <a:rPr sz="2200" spc="-5" dirty="0"/>
              <a:t>also  acts as its transfer</a:t>
            </a:r>
            <a:r>
              <a:rPr sz="2200" spc="15" dirty="0"/>
              <a:t> </a:t>
            </a:r>
            <a:r>
              <a:rPr sz="2200" spc="-5" dirty="0"/>
              <a:t>agent.</a:t>
            </a:r>
            <a:endParaRPr sz="2200">
              <a:latin typeface="Arial"/>
              <a:cs typeface="Arial"/>
            </a:endParaRPr>
          </a:p>
          <a:p>
            <a:pPr marL="309880" marR="8255" indent="-228600">
              <a:lnSpc>
                <a:spcPct val="100000"/>
              </a:lnSpc>
              <a:spcBef>
                <a:spcPts val="550"/>
              </a:spcBef>
              <a:buClr>
                <a:srgbClr val="92A198"/>
              </a:buClr>
              <a:buChar char="•"/>
              <a:tabLst>
                <a:tab pos="309245" algn="l"/>
                <a:tab pos="309880" algn="l"/>
              </a:tabLst>
            </a:pPr>
            <a:r>
              <a:rPr sz="2200" spc="-5" dirty="0"/>
              <a:t>Level </a:t>
            </a:r>
            <a:r>
              <a:rPr sz="2200" dirty="0"/>
              <a:t>1 </a:t>
            </a:r>
            <a:r>
              <a:rPr sz="2200" spc="-5" dirty="0"/>
              <a:t>shares </a:t>
            </a:r>
            <a:r>
              <a:rPr sz="2200" dirty="0"/>
              <a:t>can </a:t>
            </a:r>
            <a:r>
              <a:rPr sz="2200" spc="-5" dirty="0"/>
              <a:t>only be traded on the </a:t>
            </a:r>
            <a:r>
              <a:rPr sz="2200" spc="-10" dirty="0"/>
              <a:t>OTC </a:t>
            </a:r>
            <a:r>
              <a:rPr sz="2200" spc="-5" dirty="0"/>
              <a:t>market and the  company has minimal reporting requirements </a:t>
            </a:r>
            <a:r>
              <a:rPr sz="2200" spc="-10" dirty="0"/>
              <a:t>with </a:t>
            </a:r>
            <a:r>
              <a:rPr sz="2200" spc="-5" dirty="0"/>
              <a:t>the U.S.  Securities and Exchange Commission</a:t>
            </a:r>
            <a:r>
              <a:rPr sz="2200" dirty="0"/>
              <a:t> </a:t>
            </a:r>
            <a:r>
              <a:rPr sz="2200" spc="-5" dirty="0"/>
              <a:t>[SEC].</a:t>
            </a:r>
            <a:endParaRPr sz="2200"/>
          </a:p>
          <a:p>
            <a:pPr marL="309880" marR="129539" indent="-228600">
              <a:lnSpc>
                <a:spcPct val="100000"/>
              </a:lnSpc>
              <a:spcBef>
                <a:spcPts val="550"/>
              </a:spcBef>
              <a:buClr>
                <a:srgbClr val="92A198"/>
              </a:buClr>
              <a:buFont typeface="Arial"/>
              <a:buChar char="•"/>
              <a:tabLst>
                <a:tab pos="309245" algn="l"/>
                <a:tab pos="309880" algn="l"/>
              </a:tabLst>
            </a:pPr>
            <a:r>
              <a:rPr sz="2200" b="1" u="heavy" spc="-5" dirty="0">
                <a:uFill>
                  <a:solidFill>
                    <a:srgbClr val="554A3B"/>
                  </a:solidFill>
                </a:uFill>
                <a:latin typeface="Arial"/>
                <a:cs typeface="Arial"/>
              </a:rPr>
              <a:t>Level </a:t>
            </a:r>
            <a:r>
              <a:rPr sz="2200" b="1" u="heavy" dirty="0">
                <a:uFill>
                  <a:solidFill>
                    <a:srgbClr val="554A3B"/>
                  </a:solidFill>
                </a:uFill>
                <a:latin typeface="Arial"/>
                <a:cs typeface="Arial"/>
              </a:rPr>
              <a:t>2</a:t>
            </a:r>
            <a:r>
              <a:rPr sz="2200" dirty="0"/>
              <a:t>- </a:t>
            </a:r>
            <a:r>
              <a:rPr sz="2200" spc="-5" dirty="0"/>
              <a:t>Level </a:t>
            </a:r>
            <a:r>
              <a:rPr sz="2200" dirty="0"/>
              <a:t>2 </a:t>
            </a:r>
            <a:r>
              <a:rPr sz="2200" spc="-5" dirty="0"/>
              <a:t>depositary receipt programs are more  complicated for </a:t>
            </a:r>
            <a:r>
              <a:rPr sz="2200" dirty="0"/>
              <a:t>a </a:t>
            </a:r>
            <a:r>
              <a:rPr sz="2200" spc="-5" dirty="0"/>
              <a:t>foreign company. </a:t>
            </a:r>
            <a:r>
              <a:rPr sz="2200" dirty="0"/>
              <a:t>When a </a:t>
            </a:r>
            <a:r>
              <a:rPr sz="2200" spc="-5" dirty="0"/>
              <a:t>foreign company  </a:t>
            </a:r>
            <a:r>
              <a:rPr sz="2200" spc="-10" dirty="0"/>
              <a:t>wants </a:t>
            </a:r>
            <a:r>
              <a:rPr sz="2200" spc="-5" dirty="0"/>
              <a:t>to </a:t>
            </a:r>
            <a:r>
              <a:rPr sz="2200" dirty="0"/>
              <a:t>set </a:t>
            </a:r>
            <a:r>
              <a:rPr sz="2200" spc="-5" dirty="0"/>
              <a:t>up </a:t>
            </a:r>
            <a:r>
              <a:rPr sz="2200" dirty="0"/>
              <a:t>a </a:t>
            </a:r>
            <a:r>
              <a:rPr sz="2200" spc="-5" dirty="0"/>
              <a:t>Level </a:t>
            </a:r>
            <a:r>
              <a:rPr sz="2200" dirty="0"/>
              <a:t>2 </a:t>
            </a:r>
            <a:r>
              <a:rPr sz="2200" spc="-5" dirty="0"/>
              <a:t>program, it </a:t>
            </a:r>
            <a:r>
              <a:rPr sz="2200" dirty="0"/>
              <a:t>must </a:t>
            </a:r>
            <a:r>
              <a:rPr sz="2200" spc="-5" dirty="0"/>
              <a:t>file </a:t>
            </a:r>
            <a:r>
              <a:rPr sz="2200" dirty="0"/>
              <a:t>a </a:t>
            </a:r>
            <a:r>
              <a:rPr sz="2200" spc="-5" dirty="0"/>
              <a:t>registration  statement with the U.S. SEC and is under </a:t>
            </a:r>
            <a:r>
              <a:rPr sz="2200" spc="-10" dirty="0"/>
              <a:t>SEC</a:t>
            </a:r>
            <a:r>
              <a:rPr sz="2200" spc="10" dirty="0"/>
              <a:t> </a:t>
            </a:r>
            <a:r>
              <a:rPr sz="2200" spc="-5" dirty="0"/>
              <a:t>regulation.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755140"/>
            <a:ext cx="7937500" cy="387477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marR="86995" indent="-228600">
              <a:lnSpc>
                <a:spcPts val="2160"/>
              </a:lnSpc>
              <a:spcBef>
                <a:spcPts val="370"/>
              </a:spcBef>
              <a:buClr>
                <a:srgbClr val="92A198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The advantage that the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company has by upgrading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their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program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to  Level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2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is that the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shares can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be listed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on a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U.S.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stock exchange. 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These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exchanges include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New York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Stock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Exchange (NYSE), 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NASDAQ,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American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Stock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Exchange</a:t>
            </a:r>
            <a:r>
              <a:rPr sz="2000" spc="-20" dirty="0">
                <a:solidFill>
                  <a:srgbClr val="554A3B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(AMEX).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2A198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241300" marR="326390" indent="-228600">
              <a:lnSpc>
                <a:spcPts val="2160"/>
              </a:lnSpc>
              <a:buClr>
                <a:srgbClr val="92A198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u="heavy" spc="-5" dirty="0">
                <a:solidFill>
                  <a:srgbClr val="554A3B"/>
                </a:solidFill>
                <a:uFill>
                  <a:solidFill>
                    <a:srgbClr val="554A3B"/>
                  </a:solidFill>
                </a:uFill>
                <a:latin typeface="Arial"/>
                <a:cs typeface="Arial"/>
              </a:rPr>
              <a:t>Level </a:t>
            </a:r>
            <a:r>
              <a:rPr sz="2000" b="1" u="heavy" spc="5" dirty="0">
                <a:solidFill>
                  <a:srgbClr val="554A3B"/>
                </a:solidFill>
                <a:uFill>
                  <a:solidFill>
                    <a:srgbClr val="554A3B"/>
                  </a:solidFill>
                </a:uFill>
                <a:latin typeface="Arial"/>
                <a:cs typeface="Arial"/>
              </a:rPr>
              <a:t>3</a:t>
            </a:r>
            <a:r>
              <a:rPr sz="2000" spc="5" dirty="0">
                <a:solidFill>
                  <a:srgbClr val="554A3B"/>
                </a:solidFill>
                <a:latin typeface="Arial"/>
                <a:cs typeface="Arial"/>
              </a:rPr>
              <a:t>-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 Level 3 American Depositary Receipt program is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the 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highest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level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foreign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company can sponsor. Because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of this  distinction, the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company is required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adhere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to stricter rules that 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are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similar to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those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followed by U.S.</a:t>
            </a:r>
            <a:r>
              <a:rPr sz="2000" spc="-35" dirty="0">
                <a:solidFill>
                  <a:srgbClr val="554A3B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companies.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92A198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buClr>
                <a:srgbClr val="92A198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Foreign companies </a:t>
            </a:r>
            <a:r>
              <a:rPr sz="2000" spc="-10" dirty="0">
                <a:solidFill>
                  <a:srgbClr val="554A3B"/>
                </a:solidFill>
                <a:latin typeface="Arial"/>
                <a:cs typeface="Arial"/>
              </a:rPr>
              <a:t>with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Level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3 programs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will often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issue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materials  that are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more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informative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and are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more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accommodating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to their U.S. 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shareholders because they </a:t>
            </a:r>
            <a:r>
              <a:rPr sz="2000" spc="-5" dirty="0">
                <a:solidFill>
                  <a:srgbClr val="554A3B"/>
                </a:solidFill>
                <a:latin typeface="Arial"/>
                <a:cs typeface="Arial"/>
              </a:rPr>
              <a:t>rely on them for</a:t>
            </a:r>
            <a:r>
              <a:rPr sz="2000" spc="-25" dirty="0">
                <a:solidFill>
                  <a:srgbClr val="554A3B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54A3B"/>
                </a:solidFill>
                <a:latin typeface="Arial"/>
                <a:cs typeface="Arial"/>
              </a:rPr>
              <a:t>capital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{288ECD4C-8285-8F4E-8CCD-1DD4218B7B18}tf10001060</Template>
  <TotalTime>45</TotalTime>
  <Words>921</Words>
  <Application>Microsoft Macintosh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Times New Roman</vt:lpstr>
      <vt:lpstr>Trebuchet MS</vt:lpstr>
      <vt:lpstr>Wingdings 3</vt:lpstr>
      <vt:lpstr>Facet</vt:lpstr>
      <vt:lpstr>ADR &amp; GDR</vt:lpstr>
      <vt:lpstr>Depository receipts</vt:lpstr>
      <vt:lpstr>PowerPoint Presentation</vt:lpstr>
      <vt:lpstr>INTERNATIONAL CAPITAL MARKET</vt:lpstr>
      <vt:lpstr>AMERICAN DEPOSITORY RECEIPTS</vt:lpstr>
      <vt:lpstr>ADVANTAGES OF ADR/GDR</vt:lpstr>
      <vt:lpstr>Types of adr</vt:lpstr>
      <vt:lpstr>Levels of adr</vt:lpstr>
      <vt:lpstr>PowerPoint Presentation</vt:lpstr>
      <vt:lpstr>GLOBAL DEPOSITORY RECEIPTS</vt:lpstr>
      <vt:lpstr>DIFFERNCE BETWEEN ADR &amp; GDR</vt:lpstr>
      <vt:lpstr>WHICH INDIAN COMPANIES HAVE  ADR &amp; GDR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Yashal Shah</dc:creator>
  <cp:lastModifiedBy>Shilpa Verdia</cp:lastModifiedBy>
  <cp:revision>3</cp:revision>
  <dcterms:created xsi:type="dcterms:W3CDTF">2020-05-17T18:13:11Z</dcterms:created>
  <dcterms:modified xsi:type="dcterms:W3CDTF">2020-05-19T18:40:34Z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2012-10-01T00:00:00Z</vt:filetime>
  </property>
  <property fmtid="{D5CDD505-2E9C-101B-9397-08002B2CF9AE}" pid="3" name="Creator">
    <vt:lpwstr>Impress</vt:lpwstr>
  </property>
  <property fmtid="{D5CDD505-2E9C-101B-9397-08002B2CF9AE}" pid="4" name="LastSaved">
    <vt:filetime>2012-10-01T00:00:00Z</vt:filetime>
  </property>
</Properties>
</file>