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emf"/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3800" y="152400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Quinine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514600" y="1066800"/>
          <a:ext cx="4414200" cy="3657600"/>
        </p:xfrm>
        <a:graphic>
          <a:graphicData uri="http://schemas.openxmlformats.org/presentationml/2006/ole">
            <p:oleObj spid="_x0000_s1026" name="CS ChemDraw Drawing" r:id="rId3" imgW="1675907" imgH="1389445" progId="ChemDraw.Document.6.0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410200"/>
            <a:ext cx="3242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Isolated from cinchona bark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Used for treatment of malaria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4600" y="76200"/>
            <a:ext cx="3785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Synthesis of Quinine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75350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762000"/>
            <a:ext cx="4331764" cy="60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4600" y="76200"/>
            <a:ext cx="3785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Synthesis of Quinine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4600" y="-76200"/>
            <a:ext cx="3785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Synthesis of Quinine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1" y="582096"/>
            <a:ext cx="4343400" cy="627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4600" y="-76200"/>
            <a:ext cx="3785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Synthesis of Quinine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6722020" cy="606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76200"/>
            <a:ext cx="6316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Structure determination of quinine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7086600" y="609600"/>
          <a:ext cx="1763316" cy="1460870"/>
        </p:xfrm>
        <a:graphic>
          <a:graphicData uri="http://schemas.openxmlformats.org/presentationml/2006/ole">
            <p:oleObj spid="_x0000_s2050" name="CS ChemDraw Drawing" r:id="rId3" imgW="1675907" imgH="1389445" progId="ChemDraw.Document.6.0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990600"/>
            <a:ext cx="184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M.F. = C</a:t>
            </a:r>
            <a:r>
              <a:rPr lang="en-US" baseline="-25000" dirty="0" smtClean="0"/>
              <a:t>20</a:t>
            </a:r>
            <a:r>
              <a:rPr lang="en-US" dirty="0" smtClean="0"/>
              <a:t>H</a:t>
            </a:r>
            <a:r>
              <a:rPr lang="en-US" baseline="-25000" dirty="0" smtClean="0"/>
              <a:t>24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78572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Functional group test: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Nature of Nitrogen: both tertiary (consumes 2 eq. </a:t>
            </a:r>
            <a:r>
              <a:rPr lang="en-US" dirty="0" err="1" smtClean="0"/>
              <a:t>MeI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-OH group present, Nature: Secondary (forms </a:t>
            </a:r>
            <a:r>
              <a:rPr lang="en-US" dirty="0" err="1" smtClean="0"/>
              <a:t>ketone</a:t>
            </a:r>
            <a:r>
              <a:rPr lang="en-US" dirty="0" smtClean="0"/>
              <a:t> on oxidation)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One </a:t>
            </a:r>
            <a:r>
              <a:rPr lang="en-US" dirty="0" err="1" smtClean="0"/>
              <a:t>MeO</a:t>
            </a:r>
            <a:r>
              <a:rPr lang="en-US" dirty="0" smtClean="0"/>
              <a:t>- group present ( librates </a:t>
            </a:r>
            <a:r>
              <a:rPr lang="en-US" dirty="0" err="1" smtClean="0"/>
              <a:t>MeI</a:t>
            </a:r>
            <a:r>
              <a:rPr lang="en-US" dirty="0" smtClean="0"/>
              <a:t> or </a:t>
            </a:r>
            <a:r>
              <a:rPr lang="en-US" dirty="0" err="1" smtClean="0"/>
              <a:t>MeCl</a:t>
            </a:r>
            <a:r>
              <a:rPr lang="en-US" dirty="0" smtClean="0"/>
              <a:t> on treatment with HI or </a:t>
            </a:r>
            <a:r>
              <a:rPr lang="en-US" dirty="0" err="1" smtClean="0"/>
              <a:t>HCl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One vinyl group present: Adds 1 </a:t>
            </a:r>
            <a:r>
              <a:rPr lang="en-US" dirty="0" err="1" smtClean="0"/>
              <a:t>eq</a:t>
            </a:r>
            <a:r>
              <a:rPr lang="en-US" dirty="0" smtClean="0"/>
              <a:t> Br</a:t>
            </a:r>
            <a:r>
              <a:rPr lang="en-US" baseline="-25000" dirty="0" smtClean="0"/>
              <a:t>2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 and delivered formic acid in oxidation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Alkali fusion: confirms the presence of </a:t>
            </a:r>
            <a:r>
              <a:rPr lang="en-US" dirty="0" err="1" smtClean="0"/>
              <a:t>quinoline</a:t>
            </a:r>
            <a:r>
              <a:rPr lang="en-US" dirty="0" smtClean="0"/>
              <a:t> moiety in quinine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828800" y="3333541"/>
          <a:ext cx="6174711" cy="1924259"/>
        </p:xfrm>
        <a:graphic>
          <a:graphicData uri="http://schemas.openxmlformats.org/presentationml/2006/ole">
            <p:oleObj spid="_x0000_s2051" name="CS ChemDraw Drawing" r:id="rId4" imgW="3902457" imgH="1215653" progId="ChemDraw.Document.6.0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5269468"/>
            <a:ext cx="223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Oxidation of quinine</a:t>
            </a:r>
            <a:endParaRPr lang="en-US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752600" y="5715000"/>
          <a:ext cx="5812971" cy="914400"/>
        </p:xfrm>
        <a:graphic>
          <a:graphicData uri="http://schemas.openxmlformats.org/presentationml/2006/ole">
            <p:oleObj spid="_x0000_s2052" name="CS ChemDraw Drawing" r:id="rId5" imgW="3673763" imgH="577236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152400"/>
            <a:ext cx="6178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Characterization of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Quininic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acid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7315200" y="685800"/>
          <a:ext cx="1617750" cy="1219200"/>
        </p:xfrm>
        <a:graphic>
          <a:graphicData uri="http://schemas.openxmlformats.org/presentationml/2006/ole">
            <p:oleObj spid="_x0000_s3074" name="CS ChemDraw Drawing" r:id="rId3" imgW="1417016" imgH="1068019" progId="ChemDraw.Document.6.0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066800" y="762000"/>
          <a:ext cx="5572125" cy="3195638"/>
        </p:xfrm>
        <a:graphic>
          <a:graphicData uri="http://schemas.openxmlformats.org/presentationml/2006/ole">
            <p:oleObj spid="_x0000_s3075" name="CS ChemDraw Drawing" r:id="rId4" imgW="3168415" imgH="1815943" progId="ChemDraw.Document.6.0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3962400"/>
            <a:ext cx="8994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Formation of 6-hydroxyquinoline confirmed the presence of 6-methoxyquinoline moiety in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quininic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acid.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4267200"/>
            <a:ext cx="3155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Position of –COOH group ???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1066800" y="4648200"/>
          <a:ext cx="6858000" cy="1767236"/>
        </p:xfrm>
        <a:graphic>
          <a:graphicData uri="http://schemas.openxmlformats.org/presentationml/2006/ole">
            <p:oleObj spid="_x0000_s3076" name="CS ChemDraw Drawing" r:id="rId5" imgW="4644492" imgH="1197476" progId="ChemDraw.Document.6.0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0698" y="6443246"/>
            <a:ext cx="874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Formation of pyridine-2,3,4-tricarboxylic acid confirmed the position of –COOH group at C-4 carbon.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76200"/>
            <a:ext cx="4730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Synthesis of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Quininic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acid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52400" y="1676400"/>
          <a:ext cx="8739378" cy="2865437"/>
        </p:xfrm>
        <a:graphic>
          <a:graphicData uri="http://schemas.openxmlformats.org/presentationml/2006/ole">
            <p:oleObj spid="_x0000_s4098" name="CS ChemDraw Drawing" r:id="rId3" imgW="6787557" imgH="2226038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37913" y="76200"/>
            <a:ext cx="7267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Structure determination of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Meroquinene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7458075" y="949325"/>
          <a:ext cx="1317625" cy="998538"/>
        </p:xfrm>
        <a:graphic>
          <a:graphicData uri="http://schemas.openxmlformats.org/presentationml/2006/ole">
            <p:oleObj spid="_x0000_s5122" name="CS ChemDraw Drawing" r:id="rId3" imgW="1103061" imgH="833046" progId="ChemDraw.Document.6.0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39000" y="2057400"/>
            <a:ext cx="1639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M.F. = C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33400"/>
            <a:ext cx="55098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DBEs = 3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F.G. identification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-COOH group present, 1 –COOH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(forms monosodium salt)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Secondary amino group present (forms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monobenzoyl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derivative)</a:t>
            </a:r>
          </a:p>
          <a:p>
            <a:pPr>
              <a:buFont typeface="Arial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Both N-atom were found tertiary in quinine.</a:t>
            </a:r>
          </a:p>
          <a:p>
            <a:pPr>
              <a:buFont typeface="Arial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 Vinyl group present (same as quinine)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762000" y="2057400"/>
          <a:ext cx="7502322" cy="2819400"/>
        </p:xfrm>
        <a:graphic>
          <a:graphicData uri="http://schemas.openxmlformats.org/presentationml/2006/ole">
            <p:oleObj spid="_x0000_s5123" name="CS ChemDraw Drawing" r:id="rId4" imgW="5432710" imgH="2042049" progId="ChemDraw.Document.6.0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2590800" y="5334000"/>
          <a:ext cx="3947907" cy="1524000"/>
        </p:xfrm>
        <a:graphic>
          <a:graphicData uri="http://schemas.openxmlformats.org/presentationml/2006/ole">
            <p:oleObj spid="_x0000_s5124" name="CS ChemDraw Drawing" r:id="rId5" imgW="2681718" imgH="1034768" progId="ChemDraw.Document.6.0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4953000"/>
            <a:ext cx="5990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On the basis of above the plausible structures of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Meroquinene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are,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37913" y="76200"/>
            <a:ext cx="7267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Structure determination of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Meroquinene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649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Structure</a:t>
            </a:r>
            <a:r>
              <a:rPr lang="en-US" b="1" dirty="0" smtClean="0"/>
              <a:t> (I) </a:t>
            </a:r>
            <a:r>
              <a:rPr lang="en-US" dirty="0" smtClean="0"/>
              <a:t>found to be correct on the basis of following reactions,</a:t>
            </a:r>
            <a:endParaRPr lang="en-US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600200" y="1295400"/>
          <a:ext cx="5257800" cy="3462044"/>
        </p:xfrm>
        <a:graphic>
          <a:graphicData uri="http://schemas.openxmlformats.org/presentationml/2006/ole">
            <p:oleObj spid="_x0000_s6146" name="CS ChemDraw Drawing" r:id="rId3" imgW="3481926" imgH="2291653" progId="ChemDraw.Document.6.0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905000" y="4887548"/>
          <a:ext cx="4953000" cy="1970452"/>
        </p:xfrm>
        <a:graphic>
          <a:graphicData uri="http://schemas.openxmlformats.org/presentationml/2006/ole">
            <p:oleObj spid="_x0000_s6147" name="CS ChemDraw Drawing" r:id="rId4" imgW="3510790" imgH="1397425" progId="ChemDraw.Document.6.0">
              <p:embed/>
            </p:oleObj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7458075" y="949325"/>
          <a:ext cx="1317625" cy="998538"/>
        </p:xfrm>
        <a:graphic>
          <a:graphicData uri="http://schemas.openxmlformats.org/presentationml/2006/ole">
            <p:oleObj spid="_x0000_s6148" name="CS ChemDraw Drawing" r:id="rId5" imgW="1103061" imgH="833046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76200"/>
            <a:ext cx="5848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Synthesis of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Cincholoiponic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acid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28600" y="1371600"/>
          <a:ext cx="8610600" cy="3196837"/>
        </p:xfrm>
        <a:graphic>
          <a:graphicData uri="http://schemas.openxmlformats.org/presentationml/2006/ole">
            <p:oleObj spid="_x0000_s7170" name="CS ChemDraw Drawing" r:id="rId3" imgW="5635649" imgH="2091704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1" y="762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Linkage between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Quininic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qcid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Meroquinene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in Quinine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6629400" y="2209800"/>
          <a:ext cx="2212101" cy="1676400"/>
        </p:xfrm>
        <a:graphic>
          <a:graphicData uri="http://schemas.openxmlformats.org/presentationml/2006/ole">
            <p:oleObj spid="_x0000_s8194" name="CS ChemDraw Drawing" r:id="rId3" imgW="1103061" imgH="833046" progId="ChemDraw.Document.6.0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304800" y="2133600"/>
          <a:ext cx="2715820" cy="2046859"/>
        </p:xfrm>
        <a:graphic>
          <a:graphicData uri="http://schemas.openxmlformats.org/presentationml/2006/ole">
            <p:oleObj spid="_x0000_s8195" name="CS ChemDraw Drawing" r:id="rId4" imgW="1417016" imgH="1068019" progId="ChemDraw.Document.6.0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3349625" y="1219200"/>
          <a:ext cx="2959100" cy="2735263"/>
        </p:xfrm>
        <a:graphic>
          <a:graphicData uri="http://schemas.openxmlformats.org/presentationml/2006/ole">
            <p:oleObj spid="_x0000_s8196" name="CS ChemDraw Drawing" r:id="rId5" imgW="1675907" imgH="1549492" progId="ChemDraw.Document.6.0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1" y="44958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There is no –COOH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 quinine but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Quininc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acid and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Meroquinene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both have –COOH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indicating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both must be connected through their –COOH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C-atom.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There are only tertiary N-atoms in Quinine so the secondary N-atom in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Meroquinine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should be attached to –COOH C-atom.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1" y="762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Linkage between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Quininic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qcid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Meroquinene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in Quinine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7162800" y="685800"/>
          <a:ext cx="1763713" cy="1460500"/>
        </p:xfrm>
        <a:graphic>
          <a:graphicData uri="http://schemas.openxmlformats.org/presentationml/2006/ole">
            <p:oleObj spid="_x0000_s9218" name="CS ChemDraw Drawing" r:id="rId3" imgW="1675907" imgH="1389445" progId="ChemDraw.Document.6.0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762000" y="1676400"/>
          <a:ext cx="5562600" cy="1276482"/>
        </p:xfrm>
        <a:graphic>
          <a:graphicData uri="http://schemas.openxmlformats.org/presentationml/2006/ole">
            <p:oleObj spid="_x0000_s9219" name="CS ChemDraw Drawing" r:id="rId4" imgW="3209269" imgH="737283" progId="ChemDraw.Document.6.0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0668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Therefore the precursor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Meroquinene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should be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quinuclidine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type moiety as shown below,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048000"/>
            <a:ext cx="3144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Position of –OH group in Quinine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152400" y="3505200"/>
          <a:ext cx="8839200" cy="892106"/>
        </p:xfrm>
        <a:graphic>
          <a:graphicData uri="http://schemas.openxmlformats.org/presentationml/2006/ole">
            <p:oleObj spid="_x0000_s9220" name="CS ChemDraw Drawing" r:id="rId5" imgW="6685422" imgH="674772" progId="ChemDraw.Document.6.0">
              <p:embed/>
            </p:oleObj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2209800" y="4800600"/>
          <a:ext cx="3962400" cy="1935689"/>
        </p:xfrm>
        <a:graphic>
          <a:graphicData uri="http://schemas.openxmlformats.org/presentationml/2006/ole">
            <p:oleObj spid="_x0000_s9221" name="CS ChemDraw Drawing" r:id="rId6" imgW="3110242" imgH="1518902" progId="ChemDraw.Document.6.0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4419600"/>
            <a:ext cx="7131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On the basis of above the proposed structures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Quininone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Quinine is as below,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CS ChemDraw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2006-08-16T00:00:00Z</dcterms:created>
  <dcterms:modified xsi:type="dcterms:W3CDTF">2020-05-24T09:41:20Z</dcterms:modified>
</cp:coreProperties>
</file>