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35"/>
  </p:normalViewPr>
  <p:slideViewPr>
    <p:cSldViewPr snapToGrid="0" snapToObjects="1">
      <p:cViewPr varScale="1">
        <p:scale>
          <a:sx n="107" d="100"/>
          <a:sy n="107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4A5D-72C2-5449-87D4-72433A3BB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38" y="802299"/>
            <a:ext cx="11728861" cy="1169006"/>
          </a:xfrm>
        </p:spPr>
        <p:txBody>
          <a:bodyPr>
            <a:normAutofit/>
          </a:bodyPr>
          <a:lstStyle/>
          <a:p>
            <a:r>
              <a:rPr lang="en-US" sz="6000" dirty="0"/>
              <a:t>Foreign Direct Investment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1ED74-CBC7-2240-BF45-83EB26698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/>
              <a:t>Dr.Shilpa Vardia</a:t>
            </a:r>
          </a:p>
        </p:txBody>
      </p:sp>
    </p:spTree>
    <p:extLst>
      <p:ext uri="{BB962C8B-B14F-4D97-AF65-F5344CB8AC3E}">
        <p14:creationId xmlns:p14="http://schemas.microsoft.com/office/powerpoint/2010/main" val="140169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1BDA-60C3-554D-871C-6E9D4782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 firm hold cash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831CC-1898-8847-8D8C-0784CC728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Motive</a:t>
            </a:r>
          </a:p>
          <a:p>
            <a:r>
              <a:rPr lang="en-US" dirty="0"/>
              <a:t>Speculative motive</a:t>
            </a:r>
          </a:p>
          <a:p>
            <a:r>
              <a:rPr lang="en-US" dirty="0"/>
              <a:t>Precautionary Motive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4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5D6B-80AE-5A4A-A88E-5FF35C01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 Firm flow of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88AF3-6EA9-D544-9EFB-D8A77B277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parent to subsidiary</a:t>
            </a:r>
          </a:p>
          <a:p>
            <a:r>
              <a:rPr lang="en-US" dirty="0"/>
              <a:t>From subsidiary to parent</a:t>
            </a:r>
          </a:p>
          <a:p>
            <a:r>
              <a:rPr lang="en-US" dirty="0"/>
              <a:t>Among different subsidiaries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3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D5DD-B613-A340-BD33-94068F74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transfer of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4C00-BF8C-2447-9BB2-6035175C1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Pricing</a:t>
            </a:r>
          </a:p>
          <a:p>
            <a:r>
              <a:rPr lang="en-US" dirty="0"/>
              <a:t>Parallel loans</a:t>
            </a:r>
          </a:p>
          <a:p>
            <a:r>
              <a:rPr lang="en-US" dirty="0"/>
              <a:t>Leads and lags</a:t>
            </a:r>
          </a:p>
          <a:p>
            <a:r>
              <a:rPr lang="en-US" dirty="0"/>
              <a:t>Changes in rates of royalty and other fees</a:t>
            </a:r>
          </a:p>
          <a:p>
            <a:r>
              <a:rPr lang="en-US" dirty="0"/>
              <a:t>Changes in dividend pay-out ratio</a:t>
            </a:r>
          </a:p>
          <a:p>
            <a:r>
              <a:rPr lang="en-US" dirty="0"/>
              <a:t>Use of </a:t>
            </a:r>
            <a:r>
              <a:rPr lang="en-US"/>
              <a:t>blocked funds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7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7D1C-4146-F942-94BE-11134CD5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Firms Invest ABROAD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6136-191C-8F4A-BE4D-ABFCF719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r>
              <a:rPr lang="en-US" dirty="0"/>
              <a:t>New source of demand</a:t>
            </a:r>
          </a:p>
          <a:p>
            <a:r>
              <a:rPr lang="en-US" dirty="0"/>
              <a:t>Exitance of various market imperfections</a:t>
            </a:r>
          </a:p>
          <a:p>
            <a:r>
              <a:rPr lang="en-US" dirty="0"/>
              <a:t>Economies of Scale</a:t>
            </a:r>
          </a:p>
          <a:p>
            <a:r>
              <a:rPr lang="en-US" dirty="0"/>
              <a:t>Use foreign raw material and foreign technology</a:t>
            </a:r>
          </a:p>
          <a:p>
            <a:r>
              <a:rPr lang="en-US" dirty="0"/>
              <a:t>Exploit monopolistic advantage</a:t>
            </a:r>
          </a:p>
          <a:p>
            <a:r>
              <a:rPr lang="en-US" dirty="0"/>
              <a:t>Diversify internationally</a:t>
            </a:r>
          </a:p>
          <a:p>
            <a:r>
              <a:rPr lang="en-US" dirty="0"/>
              <a:t>Political safety seekers</a:t>
            </a:r>
          </a:p>
          <a:p>
            <a:r>
              <a:rPr lang="en-US" dirty="0"/>
              <a:t>Knowledge seeking</a:t>
            </a:r>
          </a:p>
        </p:txBody>
      </p:sp>
    </p:spTree>
    <p:extLst>
      <p:ext uri="{BB962C8B-B14F-4D97-AF65-F5344CB8AC3E}">
        <p14:creationId xmlns:p14="http://schemas.microsoft.com/office/powerpoint/2010/main" val="116776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F497-BD84-974E-B405-74A2EA61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INVEST ABROAD: METHODS TO INCREASE INTERNATIONAL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28D6-E1D6-FB43-8807-546C2900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VENTURE</a:t>
            </a:r>
          </a:p>
          <a:p>
            <a:r>
              <a:rPr lang="en-US" dirty="0"/>
              <a:t>MERGERS AND ACQUISITIONS</a:t>
            </a:r>
          </a:p>
          <a:p>
            <a:r>
              <a:rPr lang="en-US" dirty="0"/>
              <a:t>LICENSING</a:t>
            </a:r>
          </a:p>
          <a:p>
            <a:r>
              <a:rPr lang="en-US" dirty="0"/>
              <a:t>FRANCHISING</a:t>
            </a:r>
          </a:p>
        </p:txBody>
      </p:sp>
    </p:spTree>
    <p:extLst>
      <p:ext uri="{BB962C8B-B14F-4D97-AF65-F5344CB8AC3E}">
        <p14:creationId xmlns:p14="http://schemas.microsoft.com/office/powerpoint/2010/main" val="17408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91B8-F5C4-5D4C-85B5-A2C08BCF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Costs and Benefits of FDI </a:t>
            </a:r>
            <a:endParaRPr lang="en-US" dirty="0"/>
          </a:p>
        </p:txBody>
      </p:sp>
      <p:pic>
        <p:nvPicPr>
          <p:cNvPr id="7" name="Content Placeholder 6" descr="A close up of a newspaper&#10;&#10;Description automatically generated">
            <a:extLst>
              <a:ext uri="{FF2B5EF4-FFF2-40B4-BE49-F238E27FC236}">
                <a16:creationId xmlns:a16="http://schemas.microsoft.com/office/drawing/2014/main" id="{921FDBF3-059C-0541-A9C2-6DCA3523A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1" y="1538514"/>
            <a:ext cx="9289142" cy="4514967"/>
          </a:xfrm>
        </p:spPr>
      </p:pic>
    </p:spTree>
    <p:extLst>
      <p:ext uri="{BB962C8B-B14F-4D97-AF65-F5344CB8AC3E}">
        <p14:creationId xmlns:p14="http://schemas.microsoft.com/office/powerpoint/2010/main" val="399115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4A62-BDB3-D645-AF8A-89E3A726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MNCs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DD5B-7E7A-EA41-915A-FF835480E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Conflicts with home country and measures of control</a:t>
            </a:r>
          </a:p>
          <a:p>
            <a:r>
              <a:rPr lang="en-US" dirty="0"/>
              <a:t>Conflicts with host country and measures of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F3E4-55DF-3B42-916F-1E86A504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Working Capital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0781-1C4D-D34B-9E12-B7A511DC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918857"/>
            <a:ext cx="9603275" cy="1547488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Dr. Shilpa Vardia</a:t>
            </a:r>
          </a:p>
        </p:txBody>
      </p:sp>
    </p:spTree>
    <p:extLst>
      <p:ext uri="{BB962C8B-B14F-4D97-AF65-F5344CB8AC3E}">
        <p14:creationId xmlns:p14="http://schemas.microsoft.com/office/powerpoint/2010/main" val="165809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8C4F-BA68-1D4B-A95D-311373E72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65AB-4392-504E-9FA6-CBD5395A6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Gross working Capital</a:t>
            </a:r>
          </a:p>
          <a:p>
            <a:r>
              <a:rPr lang="en-US" dirty="0"/>
              <a:t>Net Working Capital</a:t>
            </a:r>
          </a:p>
        </p:txBody>
      </p:sp>
    </p:spTree>
    <p:extLst>
      <p:ext uri="{BB962C8B-B14F-4D97-AF65-F5344CB8AC3E}">
        <p14:creationId xmlns:p14="http://schemas.microsoft.com/office/powerpoint/2010/main" val="217387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1033-EF9C-4640-9C2A-0436FD4D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8343"/>
            <a:ext cx="9603275" cy="1534440"/>
          </a:xfrm>
        </p:spPr>
        <p:txBody>
          <a:bodyPr/>
          <a:lstStyle/>
          <a:p>
            <a:r>
              <a:rPr lang="en-US" dirty="0"/>
              <a:t>Objectives of working Capital Management in An International Firm</a:t>
            </a:r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F265FE0-D6DF-BE42-B3B1-FC3C587F7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86" y="2032000"/>
            <a:ext cx="11901714" cy="3788229"/>
          </a:xfrm>
        </p:spPr>
      </p:pic>
    </p:spTree>
    <p:extLst>
      <p:ext uri="{BB962C8B-B14F-4D97-AF65-F5344CB8AC3E}">
        <p14:creationId xmlns:p14="http://schemas.microsoft.com/office/powerpoint/2010/main" val="126941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99A9-3A34-BD4C-8E9D-CA3DD486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in International 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93F6-24A0-2E49-95C0-8BDA217BE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Multi-directional flow of funds</a:t>
            </a:r>
          </a:p>
          <a:p>
            <a:r>
              <a:rPr lang="en-US" dirty="0"/>
              <a:t>Exchange rate risk</a:t>
            </a:r>
          </a:p>
          <a:p>
            <a:r>
              <a:rPr lang="en-US" dirty="0"/>
              <a:t>Political risk</a:t>
            </a:r>
          </a:p>
          <a:p>
            <a:r>
              <a:rPr lang="en-US" dirty="0"/>
              <a:t>Complexities of cash</a:t>
            </a:r>
          </a:p>
          <a:p>
            <a:r>
              <a:rPr lang="en-US" dirty="0"/>
              <a:t>Varying environment in host country</a:t>
            </a:r>
          </a:p>
          <a:p>
            <a:r>
              <a:rPr lang="en-US" dirty="0"/>
              <a:t>Varying interest and tax rates  among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717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181</TotalTime>
  <Words>191</Words>
  <Application>Microsoft Macintosh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Foreign Direct Investment</vt:lpstr>
      <vt:lpstr>Why do Firms Invest ABROAD</vt:lpstr>
      <vt:lpstr>HOW TO INVEST ABROAD: METHODS TO INCREASE INTERNATIONAL BUSINESS</vt:lpstr>
      <vt:lpstr>Costs and Benefits of FDI </vt:lpstr>
      <vt:lpstr>CONTROL OF MNCs</vt:lpstr>
      <vt:lpstr>International Working Capital Management</vt:lpstr>
      <vt:lpstr>The Concept</vt:lpstr>
      <vt:lpstr>Objectives of working Capital Management in An International Firm</vt:lpstr>
      <vt:lpstr>Complexity in International firm</vt:lpstr>
      <vt:lpstr>Why does  firm hold cash </vt:lpstr>
      <vt:lpstr>Intra- Firm flow of fund</vt:lpstr>
      <vt:lpstr>Forms of transfer of funds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Direct Investment</dc:title>
  <dc:creator>Shilpa Verdia</dc:creator>
  <cp:lastModifiedBy>Shilpa Verdia</cp:lastModifiedBy>
  <cp:revision>6</cp:revision>
  <dcterms:created xsi:type="dcterms:W3CDTF">2020-05-09T05:56:39Z</dcterms:created>
  <dcterms:modified xsi:type="dcterms:W3CDTF">2020-05-13T05:54:45Z</dcterms:modified>
</cp:coreProperties>
</file>