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9" r:id="rId2"/>
    <p:sldId id="272" r:id="rId3"/>
    <p:sldId id="270" r:id="rId4"/>
    <p:sldId id="271" r:id="rId5"/>
    <p:sldId id="273" r:id="rId6"/>
    <p:sldId id="274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EDB736-07D5-DF43-826C-D47EF1789637}" v="1" dt="2020-05-04T07:18:14.20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582"/>
  </p:normalViewPr>
  <p:slideViewPr>
    <p:cSldViewPr>
      <p:cViewPr varScale="1">
        <p:scale>
          <a:sx n="101" d="100"/>
          <a:sy n="101" d="100"/>
        </p:scale>
        <p:origin x="162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lpa Verdia" userId="a82204c1b5d8838f" providerId="LiveId" clId="{0687B07C-DB58-D446-BA51-EADCE1745C8C}"/>
    <pc:docChg chg="modSld sldOrd">
      <pc:chgData name="Shilpa Verdia" userId="a82204c1b5d8838f" providerId="LiveId" clId="{0687B07C-DB58-D446-BA51-EADCE1745C8C}" dt="2020-04-13T06:48:03.798" v="20"/>
      <pc:docMkLst>
        <pc:docMk/>
      </pc:docMkLst>
      <pc:sldChg chg="ord">
        <pc:chgData name="Shilpa Verdia" userId="a82204c1b5d8838f" providerId="LiveId" clId="{0687B07C-DB58-D446-BA51-EADCE1745C8C}" dt="2020-04-13T06:48:03.798" v="20"/>
        <pc:sldMkLst>
          <pc:docMk/>
          <pc:sldMk cId="3806597816" sldId="270"/>
        </pc:sldMkLst>
      </pc:sldChg>
      <pc:sldChg chg="modSp">
        <pc:chgData name="Shilpa Verdia" userId="a82204c1b5d8838f" providerId="LiveId" clId="{0687B07C-DB58-D446-BA51-EADCE1745C8C}" dt="2020-04-12T20:27:35.829" v="0" actId="20577"/>
        <pc:sldMkLst>
          <pc:docMk/>
          <pc:sldMk cId="3901829188" sldId="272"/>
        </pc:sldMkLst>
        <pc:spChg chg="mod">
          <ac:chgData name="Shilpa Verdia" userId="a82204c1b5d8838f" providerId="LiveId" clId="{0687B07C-DB58-D446-BA51-EADCE1745C8C}" dt="2020-04-12T20:27:35.829" v="0" actId="20577"/>
          <ac:spMkLst>
            <pc:docMk/>
            <pc:sldMk cId="3901829188" sldId="272"/>
            <ac:spMk id="2" creationId="{BDF98030-9AF5-9046-894E-6072D042A808}"/>
          </ac:spMkLst>
        </pc:spChg>
      </pc:sldChg>
      <pc:sldChg chg="modSp">
        <pc:chgData name="Shilpa Verdia" userId="a82204c1b5d8838f" providerId="LiveId" clId="{0687B07C-DB58-D446-BA51-EADCE1745C8C}" dt="2020-04-13T06:17:15.313" v="19" actId="120"/>
        <pc:sldMkLst>
          <pc:docMk/>
          <pc:sldMk cId="2991046196" sldId="274"/>
        </pc:sldMkLst>
        <pc:spChg chg="mod">
          <ac:chgData name="Shilpa Verdia" userId="a82204c1b5d8838f" providerId="LiveId" clId="{0687B07C-DB58-D446-BA51-EADCE1745C8C}" dt="2020-04-13T06:17:15.313" v="19" actId="120"/>
          <ac:spMkLst>
            <pc:docMk/>
            <pc:sldMk cId="2991046196" sldId="274"/>
            <ac:spMk id="2" creationId="{DC6FFBF7-CCF2-BA4A-B921-A52A5C591D98}"/>
          </ac:spMkLst>
        </pc:spChg>
      </pc:sldChg>
    </pc:docChg>
  </pc:docChgLst>
  <pc:docChgLst>
    <pc:chgData name="Shilpa Verdia" userId="a82204c1b5d8838f" providerId="LiveId" clId="{BAEDB736-07D5-DF43-826C-D47EF1789637}"/>
    <pc:docChg chg="modSld sldOrd">
      <pc:chgData name="Shilpa Verdia" userId="a82204c1b5d8838f" providerId="LiveId" clId="{BAEDB736-07D5-DF43-826C-D47EF1789637}" dt="2020-05-04T07:18:14.200" v="2"/>
      <pc:docMkLst>
        <pc:docMk/>
      </pc:docMkLst>
      <pc:sldChg chg="ord">
        <pc:chgData name="Shilpa Verdia" userId="a82204c1b5d8838f" providerId="LiveId" clId="{BAEDB736-07D5-DF43-826C-D47EF1789637}" dt="2020-05-04T07:18:14.200" v="2"/>
        <pc:sldMkLst>
          <pc:docMk/>
          <pc:sldMk cId="0" sldId="257"/>
        </pc:sldMkLst>
      </pc:sldChg>
      <pc:sldChg chg="modSp">
        <pc:chgData name="Shilpa Verdia" userId="a82204c1b5d8838f" providerId="LiveId" clId="{BAEDB736-07D5-DF43-826C-D47EF1789637}" dt="2020-05-04T07:09:59.423" v="1" actId="20577"/>
        <pc:sldMkLst>
          <pc:docMk/>
          <pc:sldMk cId="1224889558" sldId="269"/>
        </pc:sldMkLst>
        <pc:spChg chg="mod">
          <ac:chgData name="Shilpa Verdia" userId="a82204c1b5d8838f" providerId="LiveId" clId="{BAEDB736-07D5-DF43-826C-D47EF1789637}" dt="2020-05-04T07:09:59.423" v="1" actId="20577"/>
          <ac:spMkLst>
            <pc:docMk/>
            <pc:sldMk cId="1224889558" sldId="269"/>
            <ac:spMk id="2" creationId="{3ECCD63A-23AE-CB41-8969-C5C744800C6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1AFFA-37EF-3245-8823-FF64D5F70566}" type="datetimeFigureOut">
              <a:rPr lang="en-US" smtClean="0"/>
              <a:t>5/4/20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4E079-6FED-0B41-A9BB-57D5B7E6E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9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64E079-6FED-0B41-A9BB-57D5B7E6E6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46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38296" y="3406521"/>
            <a:ext cx="1867407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275459"/>
            <a:ext cx="8094980" cy="1395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33130" y="6555667"/>
            <a:ext cx="181609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D63A-23AE-CB41-8969-C5C744800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1"/>
            <a:ext cx="8153400" cy="3693319"/>
          </a:xfrm>
        </p:spPr>
        <p:txBody>
          <a:bodyPr/>
          <a:lstStyle/>
          <a:p>
            <a:pPr algn="r"/>
            <a:r>
              <a:rPr lang="en-US" dirty="0"/>
              <a:t>Financial Statements Analysis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Dr.Shilpa Vardia</a:t>
            </a:r>
          </a:p>
        </p:txBody>
      </p:sp>
    </p:spTree>
    <p:extLst>
      <p:ext uri="{BB962C8B-B14F-4D97-AF65-F5344CB8AC3E}">
        <p14:creationId xmlns:p14="http://schemas.microsoft.com/office/powerpoint/2010/main" val="122488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829" y="252603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86816" y="856869"/>
            <a:ext cx="6474637" cy="275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latin typeface="Constantia"/>
                <a:cs typeface="Constantia"/>
              </a:rPr>
              <a:t>2.</a:t>
            </a:r>
            <a:r>
              <a:rPr sz="1700" b="1" spc="-5" dirty="0">
                <a:latin typeface="Constantia"/>
                <a:cs typeface="Constantia"/>
              </a:rPr>
              <a:t> Debt</a:t>
            </a:r>
            <a:r>
              <a:rPr sz="1700" b="1" spc="-45" dirty="0">
                <a:latin typeface="Constantia"/>
                <a:cs typeface="Constantia"/>
              </a:rPr>
              <a:t> </a:t>
            </a:r>
            <a:r>
              <a:rPr sz="1700" b="1" spc="-5" dirty="0">
                <a:latin typeface="Constantia"/>
                <a:cs typeface="Constantia"/>
              </a:rPr>
              <a:t>management</a:t>
            </a:r>
            <a:r>
              <a:rPr sz="1700" b="1" spc="-114" dirty="0">
                <a:latin typeface="Constantia"/>
                <a:cs typeface="Constantia"/>
              </a:rPr>
              <a:t> </a:t>
            </a:r>
            <a:r>
              <a:rPr sz="1700" b="1" dirty="0">
                <a:latin typeface="Constantia"/>
                <a:cs typeface="Constantia"/>
              </a:rPr>
              <a:t>or</a:t>
            </a:r>
            <a:r>
              <a:rPr sz="1700" b="1" spc="-60" dirty="0">
                <a:latin typeface="Constantia"/>
                <a:cs typeface="Constantia"/>
              </a:rPr>
              <a:t> </a:t>
            </a:r>
            <a:r>
              <a:rPr sz="1700" b="1" dirty="0">
                <a:latin typeface="Constantia"/>
                <a:cs typeface="Constantia"/>
              </a:rPr>
              <a:t>Financial</a:t>
            </a:r>
            <a:r>
              <a:rPr sz="1700" b="1" spc="-15" dirty="0">
                <a:latin typeface="Constantia"/>
                <a:cs typeface="Constantia"/>
              </a:rPr>
              <a:t> Leverage</a:t>
            </a:r>
            <a:r>
              <a:rPr sz="1700" b="1" spc="-105" dirty="0">
                <a:latin typeface="Constantia"/>
                <a:cs typeface="Constantia"/>
              </a:rPr>
              <a:t> </a:t>
            </a:r>
            <a:r>
              <a:rPr sz="1700" b="1" spc="-5" dirty="0">
                <a:latin typeface="Constantia"/>
                <a:cs typeface="Constantia"/>
              </a:rPr>
              <a:t>ratios</a:t>
            </a:r>
            <a:endParaRPr sz="1700" dirty="0">
              <a:latin typeface="Constantia"/>
              <a:cs typeface="Constantia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10</a:t>
            </a:fld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228600" y="1428972"/>
            <a:ext cx="8859607" cy="578363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73160" marR="5080" indent="-125095">
              <a:spcBef>
                <a:spcPts val="190"/>
              </a:spcBef>
            </a:pPr>
            <a:r>
              <a:rPr spc="-5" dirty="0">
                <a:latin typeface="Constantia"/>
                <a:cs typeface="Constantia"/>
              </a:rPr>
              <a:t>Debt management or financial leverage ratios measure the ability of a company to m</a:t>
            </a:r>
            <a:r>
              <a:rPr sz="1400" spc="-5" dirty="0">
                <a:latin typeface="Constantia"/>
                <a:cs typeface="Constantia"/>
              </a:rPr>
              <a:t>eet </a:t>
            </a:r>
            <a:r>
              <a:rPr spc="-5" dirty="0">
                <a:latin typeface="Constantia"/>
                <a:cs typeface="Constantia"/>
              </a:rPr>
              <a:t>it’s over all financial obligations when </a:t>
            </a:r>
            <a:r>
              <a:rPr spc="5" dirty="0">
                <a:latin typeface="Constantia"/>
                <a:cs typeface="Constantia"/>
              </a:rPr>
              <a:t>they </a:t>
            </a:r>
            <a:r>
              <a:rPr spc="-5" dirty="0">
                <a:latin typeface="Constantia"/>
                <a:cs typeface="Constantia"/>
              </a:rPr>
              <a:t>fall </a:t>
            </a:r>
            <a:r>
              <a:rPr spc="-10" dirty="0">
                <a:latin typeface="Constantia"/>
                <a:cs typeface="Constantia"/>
              </a:rPr>
              <a:t>due.  </a:t>
            </a:r>
            <a:r>
              <a:rPr spc="-5" dirty="0">
                <a:latin typeface="Constantia"/>
                <a:cs typeface="Constantia"/>
              </a:rPr>
              <a:t>These ratios are as</a:t>
            </a:r>
            <a:r>
              <a:rPr spc="-40" dirty="0">
                <a:latin typeface="Constantia"/>
                <a:cs typeface="Constantia"/>
              </a:rPr>
              <a:t> </a:t>
            </a:r>
            <a:r>
              <a:rPr spc="-10" dirty="0">
                <a:latin typeface="Constantia"/>
                <a:cs typeface="Constantia"/>
              </a:rPr>
              <a:t>under</a:t>
            </a:r>
            <a:r>
              <a:rPr sz="1400" spc="-10" dirty="0">
                <a:latin typeface="Constantia"/>
                <a:cs typeface="Constantia"/>
              </a:rPr>
              <a:t>:</a:t>
            </a:r>
            <a:endParaRPr sz="1400" dirty="0">
              <a:latin typeface="Constantia"/>
              <a:cs typeface="Constant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003806"/>
            <a:ext cx="9779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spc="-5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endParaRPr sz="950" dirty="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5552" y="1933397"/>
            <a:ext cx="279019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25" dirty="0">
                <a:latin typeface="Constantia"/>
                <a:cs typeface="Constantia"/>
              </a:rPr>
              <a:t>Total </a:t>
            </a:r>
            <a:r>
              <a:rPr sz="1500" b="1" spc="-15" dirty="0">
                <a:latin typeface="Constantia"/>
                <a:cs typeface="Constantia"/>
              </a:rPr>
              <a:t>debt-to-Total </a:t>
            </a:r>
            <a:r>
              <a:rPr sz="1500" b="1" spc="-5" dirty="0">
                <a:latin typeface="Constantia"/>
                <a:cs typeface="Constantia"/>
              </a:rPr>
              <a:t>Assets</a:t>
            </a:r>
            <a:r>
              <a:rPr sz="1500" b="1" spc="-95" dirty="0">
                <a:latin typeface="Constantia"/>
                <a:cs typeface="Constantia"/>
              </a:rPr>
              <a:t> </a:t>
            </a:r>
            <a:r>
              <a:rPr sz="1500" b="1" spc="-10" dirty="0">
                <a:latin typeface="Constantia"/>
                <a:cs typeface="Constantia"/>
              </a:rPr>
              <a:t>ratio</a:t>
            </a:r>
            <a:endParaRPr sz="1500" dirty="0">
              <a:latin typeface="Constantia"/>
              <a:cs typeface="Constant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02963" y="1907489"/>
            <a:ext cx="1598930" cy="545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latin typeface="Constantia"/>
                <a:cs typeface="Constantia"/>
              </a:rPr>
              <a:t>= </a:t>
            </a:r>
            <a:r>
              <a:rPr sz="1700" u="sng" spc="-3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Total</a:t>
            </a:r>
            <a:r>
              <a:rPr sz="1700" u="sng" spc="-4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7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liabilities</a:t>
            </a:r>
            <a:endParaRPr sz="1700" dirty="0">
              <a:latin typeface="Constantia"/>
              <a:cs typeface="Constantia"/>
            </a:endParaRPr>
          </a:p>
          <a:p>
            <a:pPr marL="338455">
              <a:lnSpc>
                <a:spcPct val="100000"/>
              </a:lnSpc>
              <a:spcBef>
                <a:spcPts val="5"/>
              </a:spcBef>
            </a:pPr>
            <a:r>
              <a:rPr sz="1700" spc="-30" dirty="0">
                <a:latin typeface="Constantia"/>
                <a:cs typeface="Constantia"/>
              </a:rPr>
              <a:t>Total</a:t>
            </a:r>
            <a:r>
              <a:rPr sz="1700" spc="-65" dirty="0">
                <a:latin typeface="Constantia"/>
                <a:cs typeface="Constantia"/>
              </a:rPr>
              <a:t> </a:t>
            </a:r>
            <a:r>
              <a:rPr sz="1700" spc="-5" dirty="0">
                <a:latin typeface="Constantia"/>
                <a:cs typeface="Constantia"/>
              </a:rPr>
              <a:t>Assets</a:t>
            </a:r>
            <a:endParaRPr sz="1700" dirty="0">
              <a:latin typeface="Constantia"/>
              <a:cs typeface="Constant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2674747"/>
            <a:ext cx="9779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spc="-5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endParaRPr sz="950" dirty="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95552" y="2604642"/>
            <a:ext cx="298259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30" dirty="0">
                <a:latin typeface="Constantia"/>
                <a:cs typeface="Constantia"/>
              </a:rPr>
              <a:t>Total </a:t>
            </a:r>
            <a:r>
              <a:rPr sz="1500" b="1" spc="-5" dirty="0">
                <a:latin typeface="Constantia"/>
                <a:cs typeface="Constantia"/>
              </a:rPr>
              <a:t>Equity-to- </a:t>
            </a:r>
            <a:r>
              <a:rPr sz="1500" b="1" spc="-30" dirty="0">
                <a:latin typeface="Constantia"/>
                <a:cs typeface="Constantia"/>
              </a:rPr>
              <a:t>Total </a:t>
            </a:r>
            <a:r>
              <a:rPr sz="1500" b="1" spc="-5" dirty="0">
                <a:latin typeface="Constantia"/>
                <a:cs typeface="Constantia"/>
              </a:rPr>
              <a:t>assets</a:t>
            </a:r>
            <a:r>
              <a:rPr sz="1500" b="1" spc="-55" dirty="0">
                <a:latin typeface="Constantia"/>
                <a:cs typeface="Constantia"/>
              </a:rPr>
              <a:t> </a:t>
            </a:r>
            <a:r>
              <a:rPr sz="1500" b="1" spc="-10" dirty="0">
                <a:latin typeface="Constantia"/>
                <a:cs typeface="Constantia"/>
              </a:rPr>
              <a:t>ratio</a:t>
            </a:r>
            <a:endParaRPr sz="1500" dirty="0">
              <a:latin typeface="Constantia"/>
              <a:cs typeface="Constant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86783" y="2578735"/>
            <a:ext cx="1384300" cy="544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2255" marR="5080" indent="-25019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latin typeface="Constantia"/>
                <a:cs typeface="Constantia"/>
              </a:rPr>
              <a:t>=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700" u="sng" spc="-3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Total </a:t>
            </a:r>
            <a:r>
              <a:rPr sz="17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equity </a:t>
            </a:r>
            <a:r>
              <a:rPr sz="1700" spc="-5" dirty="0">
                <a:latin typeface="Constantia"/>
                <a:cs typeface="Constantia"/>
              </a:rPr>
              <a:t> </a:t>
            </a:r>
            <a:r>
              <a:rPr sz="1700" spc="-30" dirty="0">
                <a:latin typeface="Constantia"/>
                <a:cs typeface="Constantia"/>
              </a:rPr>
              <a:t>Total</a:t>
            </a:r>
            <a:r>
              <a:rPr sz="1700" spc="-110" dirty="0">
                <a:latin typeface="Constantia"/>
                <a:cs typeface="Constantia"/>
              </a:rPr>
              <a:t> </a:t>
            </a:r>
            <a:r>
              <a:rPr sz="1700" spc="-5" dirty="0">
                <a:latin typeface="Constantia"/>
                <a:cs typeface="Constantia"/>
              </a:rPr>
              <a:t>Assets</a:t>
            </a:r>
            <a:endParaRPr sz="1700" dirty="0">
              <a:latin typeface="Constantia"/>
              <a:cs typeface="Constant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3497707"/>
            <a:ext cx="9779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spc="-5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endParaRPr sz="950" dirty="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65072" y="3427603"/>
            <a:ext cx="19291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latin typeface="Constantia"/>
                <a:cs typeface="Constantia"/>
              </a:rPr>
              <a:t>Time </a:t>
            </a:r>
            <a:r>
              <a:rPr sz="1500" b="1" spc="-10" dirty="0">
                <a:latin typeface="Constantia"/>
                <a:cs typeface="Constantia"/>
              </a:rPr>
              <a:t>Interest</a:t>
            </a:r>
            <a:r>
              <a:rPr sz="1500" b="1" spc="-85" dirty="0">
                <a:latin typeface="Constantia"/>
                <a:cs typeface="Constantia"/>
              </a:rPr>
              <a:t> </a:t>
            </a:r>
            <a:r>
              <a:rPr sz="1500" b="1" spc="-5" dirty="0">
                <a:latin typeface="Constantia"/>
                <a:cs typeface="Constantia"/>
              </a:rPr>
              <a:t>Earned</a:t>
            </a:r>
            <a:endParaRPr sz="1500" dirty="0">
              <a:latin typeface="Constantia"/>
              <a:cs typeface="Constant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59707" y="3401695"/>
            <a:ext cx="3729354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latin typeface="Constantia"/>
                <a:cs typeface="Constantia"/>
              </a:rPr>
              <a:t>= </a:t>
            </a:r>
            <a:r>
              <a:rPr sz="17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Earning </a:t>
            </a:r>
            <a:r>
              <a:rPr sz="1700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before Interest </a:t>
            </a:r>
            <a:r>
              <a:rPr sz="17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&amp;</a:t>
            </a:r>
            <a:r>
              <a:rPr sz="1700" u="sng" spc="-13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700" u="sng" spc="-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Taxes(EBIT)</a:t>
            </a:r>
            <a:endParaRPr sz="1700" dirty="0">
              <a:latin typeface="Constantia"/>
              <a:cs typeface="Constantia"/>
            </a:endParaRPr>
          </a:p>
          <a:p>
            <a:pPr marL="1151255">
              <a:lnSpc>
                <a:spcPct val="100000"/>
              </a:lnSpc>
            </a:pPr>
            <a:r>
              <a:rPr sz="1700" spc="-10" dirty="0">
                <a:latin typeface="Constantia"/>
                <a:cs typeface="Constantia"/>
              </a:rPr>
              <a:t>Interest</a:t>
            </a:r>
            <a:r>
              <a:rPr sz="1700" spc="-75" dirty="0">
                <a:latin typeface="Constantia"/>
                <a:cs typeface="Constantia"/>
              </a:rPr>
              <a:t> </a:t>
            </a:r>
            <a:r>
              <a:rPr sz="1700" spc="-5" dirty="0">
                <a:latin typeface="Constantia"/>
                <a:cs typeface="Constantia"/>
              </a:rPr>
              <a:t>Expenses</a:t>
            </a:r>
            <a:endParaRPr sz="1700" dirty="0">
              <a:latin typeface="Constantia"/>
              <a:cs typeface="Constant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4067936"/>
            <a:ext cx="3859529" cy="5435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500" b="1" spc="5" dirty="0">
                <a:latin typeface="Constantia"/>
                <a:cs typeface="Constantia"/>
              </a:rPr>
              <a:t>Long </a:t>
            </a:r>
            <a:r>
              <a:rPr sz="1500" b="1" spc="-10" dirty="0">
                <a:latin typeface="Constantia"/>
                <a:cs typeface="Constantia"/>
              </a:rPr>
              <a:t>term </a:t>
            </a:r>
            <a:r>
              <a:rPr sz="1500" b="1" spc="-5" dirty="0">
                <a:latin typeface="Constantia"/>
                <a:cs typeface="Constantia"/>
              </a:rPr>
              <a:t>debt </a:t>
            </a:r>
            <a:r>
              <a:rPr sz="1500" b="1" spc="-15" dirty="0">
                <a:latin typeface="Constantia"/>
                <a:cs typeface="Constantia"/>
              </a:rPr>
              <a:t>to </a:t>
            </a:r>
            <a:r>
              <a:rPr sz="1500" b="1" spc="-5" dirty="0">
                <a:latin typeface="Constantia"/>
                <a:cs typeface="Constantia"/>
              </a:rPr>
              <a:t>total capitalization</a:t>
            </a:r>
            <a:r>
              <a:rPr sz="1500" b="1" spc="-229" dirty="0">
                <a:latin typeface="Constantia"/>
                <a:cs typeface="Constantia"/>
              </a:rPr>
              <a:t> </a:t>
            </a:r>
            <a:r>
              <a:rPr sz="1500" b="1" spc="-10" dirty="0">
                <a:latin typeface="Constantia"/>
                <a:cs typeface="Constantia"/>
              </a:rPr>
              <a:t>ratio</a:t>
            </a:r>
            <a:endParaRPr sz="1500" dirty="0">
              <a:latin typeface="Constantia"/>
              <a:cs typeface="Constantia"/>
            </a:endParaRPr>
          </a:p>
          <a:p>
            <a:pPr marL="179705">
              <a:lnSpc>
                <a:spcPct val="100000"/>
              </a:lnSpc>
              <a:spcBef>
                <a:spcPts val="240"/>
              </a:spcBef>
            </a:pPr>
            <a:r>
              <a:rPr sz="1500" dirty="0">
                <a:latin typeface="Constantia"/>
                <a:cs typeface="Constantia"/>
              </a:rPr>
              <a:t>OR Gearing</a:t>
            </a:r>
            <a:r>
              <a:rPr sz="1500" spc="-35" dirty="0">
                <a:latin typeface="Constantia"/>
                <a:cs typeface="Constantia"/>
              </a:rPr>
              <a:t> </a:t>
            </a:r>
            <a:r>
              <a:rPr sz="1500" spc="-10" dirty="0">
                <a:latin typeface="Constantia"/>
                <a:cs typeface="Constantia"/>
              </a:rPr>
              <a:t>ratio</a:t>
            </a:r>
            <a:endParaRPr sz="1500" dirty="0">
              <a:latin typeface="Constantia"/>
              <a:cs typeface="Constant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88534" y="4072509"/>
            <a:ext cx="3111500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13740" algn="l"/>
                <a:tab pos="3094355" algn="l"/>
              </a:tabLst>
            </a:pPr>
            <a:r>
              <a:rPr sz="1000" b="1" spc="-5" dirty="0">
                <a:latin typeface="Constantia"/>
                <a:cs typeface="Constantia"/>
              </a:rPr>
              <a:t>=  </a:t>
            </a:r>
            <a:r>
              <a:rPr sz="1000" b="1" spc="95" dirty="0">
                <a:latin typeface="Constantia"/>
                <a:cs typeface="Constantia"/>
              </a:rPr>
              <a:t> </a:t>
            </a:r>
            <a:r>
              <a:rPr sz="17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	</a:t>
            </a:r>
            <a:r>
              <a:rPr sz="1700" u="sng" spc="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L</a:t>
            </a:r>
            <a:r>
              <a:rPr sz="17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</a:t>
            </a:r>
            <a:r>
              <a:rPr sz="1700" u="sng" spc="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</a:t>
            </a:r>
            <a:r>
              <a:rPr sz="17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g</a:t>
            </a:r>
            <a:r>
              <a:rPr sz="1700" u="sng" spc="-3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700" u="sng" spc="-3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</a:t>
            </a:r>
            <a:r>
              <a:rPr sz="17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erm</a:t>
            </a:r>
            <a:r>
              <a:rPr sz="1700" u="sng" spc="-7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7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debt	</a:t>
            </a:r>
            <a:r>
              <a:rPr sz="100" b="1" spc="-5" dirty="0">
                <a:latin typeface="Constantia"/>
                <a:cs typeface="Constantia"/>
              </a:rPr>
              <a:t>.</a:t>
            </a:r>
            <a:endParaRPr sz="100" dirty="0">
              <a:latin typeface="Constantia"/>
              <a:cs typeface="Constantia"/>
            </a:endParaRPr>
          </a:p>
          <a:p>
            <a:pPr marL="594995">
              <a:lnSpc>
                <a:spcPct val="100000"/>
              </a:lnSpc>
            </a:pPr>
            <a:r>
              <a:rPr sz="1700" spc="-30" dirty="0">
                <a:latin typeface="Constantia"/>
                <a:cs typeface="Constantia"/>
              </a:rPr>
              <a:t>Total </a:t>
            </a:r>
            <a:r>
              <a:rPr sz="1700" spc="-5" dirty="0">
                <a:latin typeface="Constantia"/>
                <a:cs typeface="Constantia"/>
              </a:rPr>
              <a:t>Capitalization</a:t>
            </a:r>
            <a:r>
              <a:rPr sz="1700" spc="-65" dirty="0">
                <a:latin typeface="Constantia"/>
                <a:cs typeface="Constantia"/>
              </a:rPr>
              <a:t> </a:t>
            </a:r>
            <a:r>
              <a:rPr sz="1700" spc="-10" dirty="0">
                <a:latin typeface="Constantia"/>
                <a:cs typeface="Constantia"/>
              </a:rPr>
              <a:t>ratio</a:t>
            </a:r>
            <a:endParaRPr sz="1700" dirty="0">
              <a:latin typeface="Constantia"/>
              <a:cs typeface="Constant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15948" y="4895469"/>
            <a:ext cx="594550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latin typeface="Constantia"/>
                <a:cs typeface="Constantia"/>
              </a:rPr>
              <a:t>*Where </a:t>
            </a:r>
            <a:r>
              <a:rPr sz="1700" spc="-10" dirty="0">
                <a:latin typeface="Constantia"/>
                <a:cs typeface="Constantia"/>
              </a:rPr>
              <a:t>as, </a:t>
            </a:r>
            <a:r>
              <a:rPr sz="1700" spc="-30" dirty="0">
                <a:latin typeface="Constantia"/>
                <a:cs typeface="Constantia"/>
              </a:rPr>
              <a:t>Total </a:t>
            </a:r>
            <a:r>
              <a:rPr sz="1700" spc="-5" dirty="0">
                <a:latin typeface="Constantia"/>
                <a:cs typeface="Constantia"/>
              </a:rPr>
              <a:t>Capitalization </a:t>
            </a:r>
            <a:r>
              <a:rPr sz="1700" dirty="0">
                <a:latin typeface="Constantia"/>
                <a:cs typeface="Constantia"/>
              </a:rPr>
              <a:t>= </a:t>
            </a:r>
            <a:r>
              <a:rPr sz="1700" spc="5" dirty="0">
                <a:latin typeface="Constantia"/>
                <a:cs typeface="Constantia"/>
              </a:rPr>
              <a:t>Long </a:t>
            </a:r>
            <a:r>
              <a:rPr sz="1700" spc="-10" dirty="0">
                <a:latin typeface="Constantia"/>
                <a:cs typeface="Constantia"/>
              </a:rPr>
              <a:t>term </a:t>
            </a:r>
            <a:r>
              <a:rPr sz="1700" dirty="0">
                <a:latin typeface="Constantia"/>
                <a:cs typeface="Constantia"/>
              </a:rPr>
              <a:t>debt +</a:t>
            </a:r>
            <a:r>
              <a:rPr sz="1700" spc="-310" dirty="0">
                <a:latin typeface="Constantia"/>
                <a:cs typeface="Constantia"/>
              </a:rPr>
              <a:t> </a:t>
            </a:r>
            <a:r>
              <a:rPr sz="1700" spc="-30" dirty="0">
                <a:latin typeface="Constantia"/>
                <a:cs typeface="Constantia"/>
              </a:rPr>
              <a:t>Total </a:t>
            </a:r>
            <a:r>
              <a:rPr sz="1700" spc="-5" dirty="0">
                <a:latin typeface="Constantia"/>
                <a:cs typeface="Constantia"/>
              </a:rPr>
              <a:t>Equity</a:t>
            </a:r>
            <a:endParaRPr sz="17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346961"/>
            <a:ext cx="7512684" cy="9963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14"/>
              </a:spcBef>
              <a:buClr>
                <a:srgbClr val="0AD0D9"/>
              </a:buClr>
              <a:buSzPct val="142424"/>
              <a:buFont typeface="Wingdings 2"/>
              <a:buChar char=""/>
              <a:tabLst>
                <a:tab pos="287020" algn="l"/>
              </a:tabLst>
            </a:pPr>
            <a:r>
              <a:rPr sz="1650" b="1" dirty="0">
                <a:latin typeface="Constantia"/>
                <a:cs typeface="Constantia"/>
              </a:rPr>
              <a:t>3. </a:t>
            </a:r>
            <a:r>
              <a:rPr sz="1650" b="1" spc="10" dirty="0">
                <a:latin typeface="Constantia"/>
                <a:cs typeface="Constantia"/>
              </a:rPr>
              <a:t>Efficiency </a:t>
            </a:r>
            <a:r>
              <a:rPr sz="1650" b="1" spc="5" dirty="0">
                <a:latin typeface="Constantia"/>
                <a:cs typeface="Constantia"/>
              </a:rPr>
              <a:t>or </a:t>
            </a:r>
            <a:r>
              <a:rPr sz="1650" b="1" dirty="0">
                <a:latin typeface="Constantia"/>
                <a:cs typeface="Constantia"/>
              </a:rPr>
              <a:t>Activity</a:t>
            </a:r>
            <a:r>
              <a:rPr sz="1650" b="1" spc="-220" dirty="0">
                <a:latin typeface="Constantia"/>
                <a:cs typeface="Constantia"/>
              </a:rPr>
              <a:t> </a:t>
            </a:r>
            <a:r>
              <a:rPr sz="1650" b="1" dirty="0">
                <a:latin typeface="Constantia"/>
                <a:cs typeface="Constantia"/>
              </a:rPr>
              <a:t>Ratios:</a:t>
            </a:r>
            <a:endParaRPr sz="1650" dirty="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300" spc="-5" dirty="0">
                <a:latin typeface="Constantia"/>
                <a:cs typeface="Constantia"/>
              </a:rPr>
              <a:t>These</a:t>
            </a:r>
            <a:r>
              <a:rPr sz="1300" spc="-40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ratios</a:t>
            </a:r>
            <a:r>
              <a:rPr sz="1300" spc="-50" dirty="0">
                <a:latin typeface="Constantia"/>
                <a:cs typeface="Constantia"/>
              </a:rPr>
              <a:t> </a:t>
            </a:r>
            <a:r>
              <a:rPr sz="1300" spc="-15" dirty="0">
                <a:latin typeface="Constantia"/>
                <a:cs typeface="Constantia"/>
              </a:rPr>
              <a:t>are</a:t>
            </a:r>
            <a:r>
              <a:rPr sz="1300" spc="-25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typically</a:t>
            </a:r>
            <a:r>
              <a:rPr sz="1300" spc="-45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used</a:t>
            </a:r>
            <a:r>
              <a:rPr sz="1300" spc="5" dirty="0">
                <a:latin typeface="Constantia"/>
                <a:cs typeface="Constantia"/>
              </a:rPr>
              <a:t> </a:t>
            </a:r>
            <a:r>
              <a:rPr sz="1300" dirty="0">
                <a:latin typeface="Constantia"/>
                <a:cs typeface="Constantia"/>
              </a:rPr>
              <a:t>in</a:t>
            </a:r>
            <a:r>
              <a:rPr sz="1300" spc="-50" dirty="0">
                <a:latin typeface="Constantia"/>
                <a:cs typeface="Constantia"/>
              </a:rPr>
              <a:t> </a:t>
            </a:r>
            <a:r>
              <a:rPr sz="1300" spc="-15" dirty="0">
                <a:latin typeface="Constantia"/>
                <a:cs typeface="Constantia"/>
              </a:rPr>
              <a:t>order</a:t>
            </a:r>
            <a:r>
              <a:rPr sz="1300" spc="-25" dirty="0">
                <a:latin typeface="Constantia"/>
                <a:cs typeface="Constantia"/>
              </a:rPr>
              <a:t> </a:t>
            </a:r>
            <a:r>
              <a:rPr sz="1300" spc="-20" dirty="0">
                <a:latin typeface="Constantia"/>
                <a:cs typeface="Constantia"/>
              </a:rPr>
              <a:t>to</a:t>
            </a:r>
            <a:r>
              <a:rPr sz="1300" spc="-55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determine</a:t>
            </a:r>
            <a:r>
              <a:rPr sz="1300" spc="-20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that</a:t>
            </a:r>
            <a:r>
              <a:rPr sz="1300" spc="-25" dirty="0">
                <a:latin typeface="Constantia"/>
                <a:cs typeface="Constantia"/>
              </a:rPr>
              <a:t> </a:t>
            </a:r>
            <a:r>
              <a:rPr sz="1300" spc="-15" dirty="0">
                <a:latin typeface="Constantia"/>
                <a:cs typeface="Constantia"/>
              </a:rPr>
              <a:t>how</a:t>
            </a:r>
            <a:r>
              <a:rPr sz="1300" spc="-50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quickly</a:t>
            </a:r>
            <a:r>
              <a:rPr sz="1300" spc="-60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certain</a:t>
            </a:r>
            <a:endParaRPr sz="1300" dirty="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Constantia"/>
                <a:cs typeface="Constantia"/>
              </a:rPr>
              <a:t>assets</a:t>
            </a:r>
            <a:r>
              <a:rPr sz="1300" spc="-55" dirty="0">
                <a:latin typeface="Constantia"/>
                <a:cs typeface="Constantia"/>
              </a:rPr>
              <a:t> </a:t>
            </a:r>
            <a:r>
              <a:rPr sz="1300" spc="-15" dirty="0">
                <a:latin typeface="Constantia"/>
                <a:cs typeface="Constantia"/>
              </a:rPr>
              <a:t>are</a:t>
            </a:r>
            <a:r>
              <a:rPr sz="1300" spc="-40" dirty="0">
                <a:latin typeface="Constantia"/>
                <a:cs typeface="Constantia"/>
              </a:rPr>
              <a:t> </a:t>
            </a:r>
            <a:r>
              <a:rPr sz="1300" spc="-20" dirty="0">
                <a:latin typeface="Constantia"/>
                <a:cs typeface="Constantia"/>
              </a:rPr>
              <a:t>converted</a:t>
            </a:r>
            <a:r>
              <a:rPr sz="1300" spc="50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in</a:t>
            </a:r>
            <a:r>
              <a:rPr sz="1300" spc="-60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cash</a:t>
            </a:r>
            <a:r>
              <a:rPr sz="1300" spc="-40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or</a:t>
            </a:r>
            <a:r>
              <a:rPr sz="1300" spc="-60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sales.</a:t>
            </a:r>
            <a:r>
              <a:rPr sz="1300" spc="10" dirty="0">
                <a:latin typeface="Constantia"/>
                <a:cs typeface="Constantia"/>
              </a:rPr>
              <a:t> </a:t>
            </a:r>
            <a:r>
              <a:rPr sz="1300" spc="-20" dirty="0">
                <a:latin typeface="Constantia"/>
                <a:cs typeface="Constantia"/>
              </a:rPr>
              <a:t>Similarly,</a:t>
            </a:r>
            <a:r>
              <a:rPr sz="1300" spc="20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it</a:t>
            </a:r>
            <a:r>
              <a:rPr sz="1300" spc="-75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also</a:t>
            </a:r>
            <a:r>
              <a:rPr sz="1300" spc="-20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indicates</a:t>
            </a:r>
            <a:r>
              <a:rPr sz="1300" spc="-25" dirty="0">
                <a:latin typeface="Constantia"/>
                <a:cs typeface="Constantia"/>
              </a:rPr>
              <a:t> </a:t>
            </a:r>
            <a:r>
              <a:rPr sz="1300" dirty="0">
                <a:latin typeface="Constantia"/>
                <a:cs typeface="Constantia"/>
              </a:rPr>
              <a:t>that</a:t>
            </a:r>
            <a:r>
              <a:rPr sz="1300" spc="-25" dirty="0">
                <a:latin typeface="Constantia"/>
                <a:cs typeface="Constantia"/>
              </a:rPr>
              <a:t> </a:t>
            </a:r>
            <a:r>
              <a:rPr sz="1300" spc="-15" dirty="0">
                <a:latin typeface="Constantia"/>
                <a:cs typeface="Constantia"/>
              </a:rPr>
              <a:t>how</a:t>
            </a:r>
            <a:r>
              <a:rPr sz="1300" spc="-45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quickly</a:t>
            </a:r>
            <a:r>
              <a:rPr sz="1300" spc="-60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accounts</a:t>
            </a:r>
            <a:r>
              <a:rPr sz="1300" spc="-20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payable</a:t>
            </a:r>
            <a:r>
              <a:rPr sz="1300" spc="-35" dirty="0">
                <a:latin typeface="Constantia"/>
                <a:cs typeface="Constantia"/>
              </a:rPr>
              <a:t> </a:t>
            </a:r>
            <a:r>
              <a:rPr sz="1300" spc="-15" dirty="0">
                <a:latin typeface="Constantia"/>
                <a:cs typeface="Constantia"/>
              </a:rPr>
              <a:t>are</a:t>
            </a:r>
            <a:r>
              <a:rPr sz="1300" spc="-30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paid.</a:t>
            </a:r>
            <a:endParaRPr sz="1300" dirty="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1300" spc="-15" dirty="0">
                <a:latin typeface="Constantia"/>
                <a:cs typeface="Constantia"/>
              </a:rPr>
              <a:t>Following are </a:t>
            </a:r>
            <a:r>
              <a:rPr sz="1300" spc="-5" dirty="0">
                <a:latin typeface="Constantia"/>
                <a:cs typeface="Constantia"/>
              </a:rPr>
              <a:t>the </a:t>
            </a:r>
            <a:r>
              <a:rPr sz="1300" spc="-15" dirty="0">
                <a:latin typeface="Constantia"/>
                <a:cs typeface="Constantia"/>
              </a:rPr>
              <a:t>key </a:t>
            </a:r>
            <a:r>
              <a:rPr sz="1300" spc="-10" dirty="0">
                <a:latin typeface="Constantia"/>
                <a:cs typeface="Constantia"/>
              </a:rPr>
              <a:t>ratios </a:t>
            </a:r>
            <a:r>
              <a:rPr sz="1300" spc="-5" dirty="0">
                <a:latin typeface="Constantia"/>
                <a:cs typeface="Constantia"/>
              </a:rPr>
              <a:t>fall under this</a:t>
            </a:r>
            <a:r>
              <a:rPr sz="1300" spc="-204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category:</a:t>
            </a:r>
            <a:endParaRPr sz="1300" dirty="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516250"/>
            <a:ext cx="4445635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85"/>
              </a:lnSpc>
              <a:spcBef>
                <a:spcPts val="95"/>
              </a:spcBef>
              <a:tabLst>
                <a:tab pos="286385" algn="l"/>
                <a:tab pos="2337435" algn="l"/>
                <a:tab pos="2882265" algn="l"/>
                <a:tab pos="4429760" algn="l"/>
              </a:tabLst>
            </a:pPr>
            <a:r>
              <a:rPr sz="1200" spc="20" dirty="0">
                <a:solidFill>
                  <a:srgbClr val="0AD0D9"/>
                </a:solidFill>
                <a:latin typeface="Courier New"/>
                <a:cs typeface="Courier New"/>
              </a:rPr>
              <a:t>o	</a:t>
            </a:r>
            <a:r>
              <a:rPr sz="1300" spc="-15" dirty="0">
                <a:latin typeface="Constantia"/>
                <a:cs typeface="Constantia"/>
              </a:rPr>
              <a:t>A</a:t>
            </a:r>
            <a:r>
              <a:rPr sz="1300" spc="-30" dirty="0">
                <a:latin typeface="Constantia"/>
                <a:cs typeface="Constantia"/>
              </a:rPr>
              <a:t>cc</a:t>
            </a:r>
            <a:r>
              <a:rPr sz="1300" spc="-10" dirty="0">
                <a:latin typeface="Constantia"/>
                <a:cs typeface="Constantia"/>
              </a:rPr>
              <a:t>o</a:t>
            </a:r>
            <a:r>
              <a:rPr sz="1300" spc="-15" dirty="0">
                <a:latin typeface="Constantia"/>
                <a:cs typeface="Constantia"/>
              </a:rPr>
              <a:t>u</a:t>
            </a:r>
            <a:r>
              <a:rPr sz="1300" spc="-5" dirty="0">
                <a:latin typeface="Constantia"/>
                <a:cs typeface="Constantia"/>
              </a:rPr>
              <a:t>nts</a:t>
            </a:r>
            <a:r>
              <a:rPr sz="1300" spc="-15" dirty="0">
                <a:latin typeface="Constantia"/>
                <a:cs typeface="Constantia"/>
              </a:rPr>
              <a:t> </a:t>
            </a:r>
            <a:r>
              <a:rPr sz="1300" spc="-35" dirty="0">
                <a:latin typeface="Constantia"/>
                <a:cs typeface="Constantia"/>
              </a:rPr>
              <a:t>R</a:t>
            </a:r>
            <a:r>
              <a:rPr sz="1300" spc="-5" dirty="0">
                <a:latin typeface="Constantia"/>
                <a:cs typeface="Constantia"/>
              </a:rPr>
              <a:t>e</a:t>
            </a:r>
            <a:r>
              <a:rPr sz="1300" spc="-25" dirty="0">
                <a:latin typeface="Constantia"/>
                <a:cs typeface="Constantia"/>
              </a:rPr>
              <a:t>c</a:t>
            </a:r>
            <a:r>
              <a:rPr sz="1300" spc="-5" dirty="0">
                <a:latin typeface="Constantia"/>
                <a:cs typeface="Constantia"/>
              </a:rPr>
              <a:t>ei</a:t>
            </a:r>
            <a:r>
              <a:rPr sz="1300" spc="-25" dirty="0">
                <a:latin typeface="Constantia"/>
                <a:cs typeface="Constantia"/>
              </a:rPr>
              <a:t>v</a:t>
            </a:r>
            <a:r>
              <a:rPr sz="1300" spc="-5" dirty="0">
                <a:latin typeface="Constantia"/>
                <a:cs typeface="Constantia"/>
              </a:rPr>
              <a:t>ab</a:t>
            </a:r>
            <a:r>
              <a:rPr sz="1300" spc="-10" dirty="0">
                <a:latin typeface="Constantia"/>
                <a:cs typeface="Constantia"/>
              </a:rPr>
              <a:t>l</a:t>
            </a:r>
            <a:r>
              <a:rPr sz="1300" spc="-5" dirty="0">
                <a:latin typeface="Constantia"/>
                <a:cs typeface="Constantia"/>
              </a:rPr>
              <a:t>es</a:t>
            </a:r>
            <a:r>
              <a:rPr sz="1300" dirty="0">
                <a:latin typeface="Constantia"/>
                <a:cs typeface="Constantia"/>
              </a:rPr>
              <a:t>	</a:t>
            </a:r>
            <a:r>
              <a:rPr sz="1300" spc="-5" dirty="0">
                <a:latin typeface="Constantia"/>
                <a:cs typeface="Constantia"/>
              </a:rPr>
              <a:t>=</a:t>
            </a:r>
            <a:r>
              <a:rPr sz="1300" dirty="0">
                <a:latin typeface="Constantia"/>
                <a:cs typeface="Constantia"/>
              </a:rPr>
              <a:t>	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300" u="sng" spc="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300" u="sng" spc="-3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et</a:t>
            </a:r>
            <a:r>
              <a:rPr sz="1300" u="sng" spc="-3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300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</a:t>
            </a:r>
            <a:r>
              <a:rPr sz="1300" u="sng" spc="-4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r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edit Sales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	</a:t>
            </a:r>
            <a:r>
              <a:rPr sz="100" spc="-5" dirty="0">
                <a:latin typeface="Constantia"/>
                <a:cs typeface="Constantia"/>
              </a:rPr>
              <a:t>‘</a:t>
            </a:r>
            <a:endParaRPr sz="100" dirty="0">
              <a:latin typeface="Constantia"/>
              <a:cs typeface="Constantia"/>
            </a:endParaRPr>
          </a:p>
          <a:p>
            <a:pPr marL="327660">
              <a:lnSpc>
                <a:spcPts val="1225"/>
              </a:lnSpc>
            </a:pPr>
            <a:r>
              <a:rPr sz="1250" spc="-20" dirty="0">
                <a:latin typeface="Constantia"/>
                <a:cs typeface="Constantia"/>
              </a:rPr>
              <a:t>Turn </a:t>
            </a:r>
            <a:r>
              <a:rPr sz="1250" spc="-10" dirty="0">
                <a:latin typeface="Constantia"/>
                <a:cs typeface="Constantia"/>
              </a:rPr>
              <a:t>over</a:t>
            </a:r>
            <a:r>
              <a:rPr sz="1250" spc="-100" dirty="0">
                <a:latin typeface="Constantia"/>
                <a:cs typeface="Constantia"/>
              </a:rPr>
              <a:t> </a:t>
            </a:r>
            <a:r>
              <a:rPr sz="1250" spc="5" dirty="0">
                <a:latin typeface="Constantia"/>
                <a:cs typeface="Constantia"/>
              </a:rPr>
              <a:t>ratio</a:t>
            </a:r>
            <a:endParaRPr sz="1250" dirty="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101467"/>
            <a:ext cx="239395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340" marR="5080" indent="-41275">
              <a:lnSpc>
                <a:spcPct val="100000"/>
              </a:lnSpc>
              <a:spcBef>
                <a:spcPts val="95"/>
              </a:spcBef>
              <a:tabLst>
                <a:tab pos="286385" algn="l"/>
                <a:tab pos="2289175" algn="l"/>
              </a:tabLst>
            </a:pPr>
            <a:r>
              <a:rPr sz="1200" spc="20" dirty="0">
                <a:solidFill>
                  <a:srgbClr val="0AD0D9"/>
                </a:solidFill>
                <a:latin typeface="Courier New"/>
                <a:cs typeface="Courier New"/>
              </a:rPr>
              <a:t>o	</a:t>
            </a:r>
            <a:r>
              <a:rPr sz="1300" spc="-65" dirty="0">
                <a:latin typeface="Constantia"/>
                <a:cs typeface="Constantia"/>
              </a:rPr>
              <a:t>A</a:t>
            </a:r>
            <a:r>
              <a:rPr sz="1300" spc="-45" dirty="0">
                <a:latin typeface="Constantia"/>
                <a:cs typeface="Constantia"/>
              </a:rPr>
              <a:t>v</a:t>
            </a:r>
            <a:r>
              <a:rPr sz="1300" spc="-5" dirty="0">
                <a:latin typeface="Constantia"/>
                <a:cs typeface="Constantia"/>
              </a:rPr>
              <a:t>e</a:t>
            </a:r>
            <a:r>
              <a:rPr sz="1300" spc="-30" dirty="0">
                <a:latin typeface="Constantia"/>
                <a:cs typeface="Constantia"/>
              </a:rPr>
              <a:t>r</a:t>
            </a:r>
            <a:r>
              <a:rPr sz="1300" spc="-5" dirty="0">
                <a:latin typeface="Constantia"/>
                <a:cs typeface="Constantia"/>
              </a:rPr>
              <a:t>a</a:t>
            </a:r>
            <a:r>
              <a:rPr sz="1300" spc="-40" dirty="0">
                <a:latin typeface="Constantia"/>
                <a:cs typeface="Constantia"/>
              </a:rPr>
              <a:t>g</a:t>
            </a:r>
            <a:r>
              <a:rPr sz="1300" spc="-5" dirty="0">
                <a:latin typeface="Constantia"/>
                <a:cs typeface="Constantia"/>
              </a:rPr>
              <a:t>e</a:t>
            </a:r>
            <a:r>
              <a:rPr sz="1300" spc="-15" dirty="0">
                <a:latin typeface="Constantia"/>
                <a:cs typeface="Constantia"/>
              </a:rPr>
              <a:t> </a:t>
            </a:r>
            <a:r>
              <a:rPr sz="1300" spc="-25" dirty="0">
                <a:latin typeface="Constantia"/>
                <a:cs typeface="Constantia"/>
              </a:rPr>
              <a:t>C</a:t>
            </a:r>
            <a:r>
              <a:rPr sz="1300" spc="-10" dirty="0">
                <a:latin typeface="Constantia"/>
                <a:cs typeface="Constantia"/>
              </a:rPr>
              <a:t>oll</a:t>
            </a:r>
            <a:r>
              <a:rPr sz="1300" spc="-5" dirty="0">
                <a:latin typeface="Constantia"/>
                <a:cs typeface="Constantia"/>
              </a:rPr>
              <a:t>ection</a:t>
            </a:r>
            <a:r>
              <a:rPr sz="1300" dirty="0">
                <a:latin typeface="Constantia"/>
                <a:cs typeface="Constantia"/>
              </a:rPr>
              <a:t>	</a:t>
            </a:r>
            <a:r>
              <a:rPr sz="1300" spc="-5" dirty="0">
                <a:latin typeface="Constantia"/>
                <a:cs typeface="Constantia"/>
              </a:rPr>
              <a:t>=  </a:t>
            </a:r>
            <a:r>
              <a:rPr sz="1300" spc="-10" dirty="0">
                <a:latin typeface="Constantia"/>
                <a:cs typeface="Constantia"/>
              </a:rPr>
              <a:t>Period-in</a:t>
            </a:r>
            <a:r>
              <a:rPr sz="1300" spc="-30" dirty="0">
                <a:latin typeface="Constantia"/>
                <a:cs typeface="Constantia"/>
              </a:rPr>
              <a:t> </a:t>
            </a:r>
            <a:r>
              <a:rPr sz="1300" spc="-20" dirty="0">
                <a:latin typeface="Constantia"/>
                <a:cs typeface="Constantia"/>
              </a:rPr>
              <a:t>Days</a:t>
            </a:r>
            <a:endParaRPr sz="1300" dirty="0">
              <a:latin typeface="Constantia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9463" y="2760248"/>
            <a:ext cx="2348230" cy="7626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695"/>
              </a:spcBef>
            </a:pPr>
            <a:r>
              <a:rPr sz="1250" spc="-5" dirty="0">
                <a:latin typeface="Constantia"/>
                <a:cs typeface="Constantia"/>
              </a:rPr>
              <a:t>Accounts</a:t>
            </a:r>
            <a:r>
              <a:rPr sz="1250" spc="-30" dirty="0">
                <a:latin typeface="Constantia"/>
                <a:cs typeface="Constantia"/>
              </a:rPr>
              <a:t> </a:t>
            </a:r>
            <a:r>
              <a:rPr sz="1250" dirty="0">
                <a:latin typeface="Constantia"/>
                <a:cs typeface="Constantia"/>
              </a:rPr>
              <a:t>Receivables</a:t>
            </a:r>
          </a:p>
          <a:p>
            <a:pPr marL="120650" marR="5080" indent="-108585">
              <a:lnSpc>
                <a:spcPct val="100000"/>
              </a:lnSpc>
              <a:spcBef>
                <a:spcPts val="585"/>
              </a:spcBef>
              <a:tabLst>
                <a:tab pos="428625" algn="l"/>
                <a:tab pos="2176780" algn="l"/>
              </a:tabLst>
            </a:pPr>
            <a:r>
              <a:rPr sz="100" spc="-10" dirty="0">
                <a:latin typeface="Constantia"/>
                <a:cs typeface="Constantia"/>
              </a:rPr>
              <a:t>‘</a:t>
            </a:r>
            <a:r>
              <a:rPr sz="100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		</a:t>
            </a:r>
            <a:r>
              <a:rPr sz="1300" u="sng" spc="-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Days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in</a:t>
            </a:r>
            <a:r>
              <a:rPr sz="1300" u="sng" spc="-5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</a:t>
            </a:r>
            <a:r>
              <a:rPr sz="1300" u="sng" spc="-7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300" u="sng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year	</a:t>
            </a:r>
            <a:r>
              <a:rPr sz="100" spc="-5" dirty="0">
                <a:latin typeface="Constantia"/>
                <a:cs typeface="Constantia"/>
              </a:rPr>
              <a:t>.  </a:t>
            </a:r>
            <a:r>
              <a:rPr sz="1300" spc="-15" dirty="0">
                <a:latin typeface="Constantia"/>
                <a:cs typeface="Constantia"/>
              </a:rPr>
              <a:t>Accounts </a:t>
            </a:r>
            <a:r>
              <a:rPr sz="1300" spc="-10" dirty="0">
                <a:latin typeface="Constantia"/>
                <a:cs typeface="Constantia"/>
              </a:rPr>
              <a:t>Receivable </a:t>
            </a:r>
            <a:r>
              <a:rPr sz="1300" spc="-40" dirty="0">
                <a:latin typeface="Constantia"/>
                <a:cs typeface="Constantia"/>
              </a:rPr>
              <a:t>Turn</a:t>
            </a:r>
            <a:r>
              <a:rPr sz="1300" spc="-60" dirty="0">
                <a:latin typeface="Constantia"/>
                <a:cs typeface="Constantia"/>
              </a:rPr>
              <a:t> </a:t>
            </a:r>
            <a:r>
              <a:rPr sz="1300" spc="-15" dirty="0">
                <a:latin typeface="Constantia"/>
                <a:cs typeface="Constantia"/>
              </a:rPr>
              <a:t>Over</a:t>
            </a:r>
            <a:endParaRPr sz="1300" dirty="0">
              <a:latin typeface="Constantia"/>
              <a:cs typeface="Constant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821048"/>
            <a:ext cx="24377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6385" algn="l"/>
              </a:tabLst>
            </a:pPr>
            <a:r>
              <a:rPr sz="1200" spc="20" dirty="0">
                <a:solidFill>
                  <a:srgbClr val="0AD0D9"/>
                </a:solidFill>
                <a:latin typeface="Courier New"/>
                <a:cs typeface="Courier New"/>
              </a:rPr>
              <a:t>o	</a:t>
            </a:r>
            <a:r>
              <a:rPr sz="1300" spc="-30" dirty="0">
                <a:latin typeface="Constantia"/>
                <a:cs typeface="Constantia"/>
              </a:rPr>
              <a:t>Total </a:t>
            </a:r>
            <a:r>
              <a:rPr sz="1300" spc="-5" dirty="0">
                <a:latin typeface="Constantia"/>
                <a:cs typeface="Constantia"/>
              </a:rPr>
              <a:t>Assets </a:t>
            </a:r>
            <a:r>
              <a:rPr sz="1300" spc="-40" dirty="0">
                <a:latin typeface="Constantia"/>
                <a:cs typeface="Constantia"/>
              </a:rPr>
              <a:t>Turn </a:t>
            </a:r>
            <a:r>
              <a:rPr sz="1300" spc="-20" dirty="0">
                <a:latin typeface="Constantia"/>
                <a:cs typeface="Constantia"/>
              </a:rPr>
              <a:t>over </a:t>
            </a:r>
            <a:r>
              <a:rPr sz="1300" spc="-10" dirty="0">
                <a:latin typeface="Constantia"/>
                <a:cs typeface="Constantia"/>
              </a:rPr>
              <a:t>ratio</a:t>
            </a:r>
            <a:r>
              <a:rPr sz="1300" spc="200" dirty="0">
                <a:latin typeface="Constantia"/>
                <a:cs typeface="Constantia"/>
              </a:rPr>
              <a:t> </a:t>
            </a:r>
            <a:r>
              <a:rPr sz="1300" b="1" spc="-5" dirty="0">
                <a:latin typeface="Constantia"/>
                <a:cs typeface="Constantia"/>
              </a:rPr>
              <a:t>=</a:t>
            </a:r>
            <a:endParaRPr sz="1300" dirty="0">
              <a:latin typeface="Constantia"/>
              <a:cs typeface="Constant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17747" y="4021835"/>
            <a:ext cx="1243965" cy="0"/>
          </a:xfrm>
          <a:custGeom>
            <a:avLst/>
            <a:gdLst/>
            <a:ahLst/>
            <a:cxnLst/>
            <a:rect l="l" t="t" r="r" b="b"/>
            <a:pathLst>
              <a:path w="1243964">
                <a:moveTo>
                  <a:pt x="0" y="0"/>
                </a:moveTo>
                <a:lnTo>
                  <a:pt x="1243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3534283" y="3750945"/>
            <a:ext cx="643890" cy="2197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50" dirty="0">
                <a:latin typeface="Constantia"/>
                <a:cs typeface="Constantia"/>
              </a:rPr>
              <a:t>Net</a:t>
            </a:r>
            <a:r>
              <a:rPr sz="1250" spc="-100" dirty="0">
                <a:latin typeface="Constantia"/>
                <a:cs typeface="Constantia"/>
              </a:rPr>
              <a:t> </a:t>
            </a:r>
            <a:r>
              <a:rPr sz="1250" spc="5" dirty="0">
                <a:latin typeface="Constantia"/>
                <a:cs typeface="Constantia"/>
              </a:rPr>
              <a:t>sales</a:t>
            </a:r>
            <a:endParaRPr sz="1250" dirty="0">
              <a:latin typeface="Constantia"/>
              <a:cs typeface="Constanti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11</a:t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4546219" y="3971925"/>
            <a:ext cx="27940" cy="3683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" spc="5" dirty="0">
                <a:latin typeface="Constantia"/>
                <a:cs typeface="Constantia"/>
              </a:rPr>
              <a:t>.</a:t>
            </a:r>
            <a:endParaRPr sz="100" dirty="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45890" y="4061840"/>
            <a:ext cx="8737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30" dirty="0">
                <a:latin typeface="Constantia"/>
                <a:cs typeface="Constantia"/>
              </a:rPr>
              <a:t>Total</a:t>
            </a:r>
            <a:r>
              <a:rPr sz="1300" spc="-55" dirty="0">
                <a:latin typeface="Constantia"/>
                <a:cs typeface="Constantia"/>
              </a:rPr>
              <a:t> </a:t>
            </a:r>
            <a:r>
              <a:rPr sz="1300" spc="-5" dirty="0">
                <a:latin typeface="Constantia"/>
                <a:cs typeface="Constantia"/>
              </a:rPr>
              <a:t>Assets</a:t>
            </a:r>
            <a:endParaRPr sz="1300" dirty="0">
              <a:latin typeface="Constantia"/>
              <a:cs typeface="Constant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94761" y="4458080"/>
            <a:ext cx="11683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onstantia"/>
                <a:cs typeface="Constantia"/>
              </a:rPr>
              <a:t>=</a:t>
            </a:r>
            <a:endParaRPr sz="1300" dirty="0">
              <a:latin typeface="Constantia"/>
              <a:cs typeface="Constant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80664" y="4458080"/>
            <a:ext cx="2122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000" algn="l"/>
                <a:tab pos="2109470" algn="l"/>
              </a:tabLst>
            </a:pP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	</a:t>
            </a:r>
            <a:r>
              <a:rPr sz="1300" u="sng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Net  </a:t>
            </a:r>
            <a:r>
              <a:rPr sz="1300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Credit</a:t>
            </a:r>
            <a:r>
              <a:rPr sz="1300" u="sng" spc="-7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300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purchases	</a:t>
            </a:r>
            <a:endParaRPr sz="1300" dirty="0">
              <a:latin typeface="Constantia"/>
              <a:cs typeface="Constant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26989" y="4610480"/>
            <a:ext cx="28575" cy="40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" spc="-5" dirty="0">
                <a:latin typeface="Constantia"/>
                <a:cs typeface="Constantia"/>
              </a:rPr>
              <a:t>.</a:t>
            </a:r>
            <a:endParaRPr sz="100" dirty="0">
              <a:latin typeface="Constantia"/>
              <a:cs typeface="Constant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4458080"/>
            <a:ext cx="1607820" cy="355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40"/>
              </a:lnSpc>
              <a:spcBef>
                <a:spcPts val="95"/>
              </a:spcBef>
              <a:tabLst>
                <a:tab pos="286385" algn="l"/>
              </a:tabLst>
            </a:pPr>
            <a:r>
              <a:rPr sz="1200" spc="20" dirty="0">
                <a:solidFill>
                  <a:srgbClr val="0AD0D9"/>
                </a:solidFill>
                <a:latin typeface="Courier New"/>
                <a:cs typeface="Courier New"/>
              </a:rPr>
              <a:t>o	</a:t>
            </a:r>
            <a:r>
              <a:rPr sz="1300" spc="-15" dirty="0">
                <a:latin typeface="Constantia"/>
                <a:cs typeface="Constantia"/>
              </a:rPr>
              <a:t>Accounts</a:t>
            </a:r>
            <a:r>
              <a:rPr sz="1300" spc="-60" dirty="0">
                <a:latin typeface="Constantia"/>
                <a:cs typeface="Constantia"/>
              </a:rPr>
              <a:t> </a:t>
            </a:r>
            <a:r>
              <a:rPr sz="1300" spc="-10" dirty="0">
                <a:latin typeface="Constantia"/>
                <a:cs typeface="Constantia"/>
              </a:rPr>
              <a:t>Payables</a:t>
            </a:r>
            <a:endParaRPr sz="1300" dirty="0">
              <a:latin typeface="Constantia"/>
              <a:cs typeface="Constantia"/>
            </a:endParaRPr>
          </a:p>
          <a:p>
            <a:pPr marL="417830">
              <a:lnSpc>
                <a:spcPts val="1360"/>
              </a:lnSpc>
            </a:pPr>
            <a:r>
              <a:rPr sz="1400" dirty="0">
                <a:latin typeface="Constantia"/>
                <a:cs typeface="Constantia"/>
              </a:rPr>
              <a:t>turn </a:t>
            </a:r>
            <a:r>
              <a:rPr sz="1400" spc="-15" dirty="0">
                <a:latin typeface="Constantia"/>
                <a:cs typeface="Constantia"/>
              </a:rPr>
              <a:t>over</a:t>
            </a:r>
            <a:r>
              <a:rPr sz="1400" spc="-160" dirty="0">
                <a:latin typeface="Constantia"/>
                <a:cs typeface="Constantia"/>
              </a:rPr>
              <a:t> </a:t>
            </a:r>
            <a:r>
              <a:rPr sz="1400" spc="-5" dirty="0">
                <a:latin typeface="Constantia"/>
                <a:cs typeface="Constantia"/>
              </a:rPr>
              <a:t>ratio</a:t>
            </a:r>
            <a:endParaRPr sz="1400" dirty="0">
              <a:latin typeface="Constantia"/>
              <a:cs typeface="Constant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4702979"/>
            <a:ext cx="4845685" cy="62293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021330">
              <a:lnSpc>
                <a:spcPct val="100000"/>
              </a:lnSpc>
              <a:spcBef>
                <a:spcPts val="765"/>
              </a:spcBef>
            </a:pPr>
            <a:r>
              <a:rPr sz="1400" spc="-10" dirty="0">
                <a:latin typeface="Constantia"/>
                <a:cs typeface="Constantia"/>
              </a:rPr>
              <a:t>Accounts Payables</a:t>
            </a:r>
            <a:r>
              <a:rPr sz="1400" spc="-130" dirty="0">
                <a:latin typeface="Constantia"/>
                <a:cs typeface="Constantia"/>
              </a:rPr>
              <a:t> </a:t>
            </a:r>
            <a:r>
              <a:rPr sz="1400" spc="-10" dirty="0">
                <a:latin typeface="Constantia"/>
                <a:cs typeface="Constantia"/>
              </a:rPr>
              <a:t>ratio</a:t>
            </a:r>
            <a:endParaRPr sz="1400" dirty="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400" spc="-5" dirty="0">
                <a:latin typeface="Constantia"/>
                <a:cs typeface="Constantia"/>
              </a:rPr>
              <a:t>Continued </a:t>
            </a:r>
            <a:r>
              <a:rPr sz="1400" dirty="0">
                <a:latin typeface="Constantia"/>
                <a:cs typeface="Constantia"/>
              </a:rPr>
              <a:t>on next </a:t>
            </a:r>
            <a:r>
              <a:rPr sz="1400" spc="-15" dirty="0">
                <a:latin typeface="Constantia"/>
                <a:cs typeface="Constantia"/>
              </a:rPr>
              <a:t>page</a:t>
            </a:r>
            <a:r>
              <a:rPr sz="1400" spc="3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535940" y="1973707"/>
            <a:ext cx="4546600" cy="39116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450" spc="10" dirty="0">
                <a:solidFill>
                  <a:srgbClr val="0AD0D9"/>
                </a:solidFill>
                <a:latin typeface="Courier New"/>
                <a:cs typeface="Courier New"/>
              </a:rPr>
              <a:t>o </a:t>
            </a:r>
            <a:r>
              <a:rPr sz="2400" spc="-40" dirty="0">
                <a:latin typeface="Constantia"/>
                <a:cs typeface="Constantia"/>
              </a:rPr>
              <a:t>Average </a:t>
            </a:r>
            <a:r>
              <a:rPr sz="2400" spc="-15" dirty="0">
                <a:latin typeface="Constantia"/>
                <a:cs typeface="Constantia"/>
              </a:rPr>
              <a:t>Payment </a:t>
            </a:r>
            <a:r>
              <a:rPr sz="2400" dirty="0">
                <a:latin typeface="Constantia"/>
                <a:cs typeface="Constantia"/>
              </a:rPr>
              <a:t>period </a:t>
            </a:r>
            <a:r>
              <a:rPr sz="2400" spc="-5" dirty="0">
                <a:latin typeface="Constantia"/>
                <a:cs typeface="Constantia"/>
              </a:rPr>
              <a:t>in</a:t>
            </a:r>
            <a:r>
              <a:rPr sz="2400" spc="-415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days</a:t>
            </a:r>
            <a:endParaRPr sz="2400" dirty="0">
              <a:latin typeface="Constantia"/>
              <a:cs typeface="Constant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282109" y="1947799"/>
            <a:ext cx="252984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2930" algn="l"/>
              </a:tabLst>
            </a:pPr>
            <a:r>
              <a:rPr sz="2400" dirty="0"/>
              <a:t>=</a:t>
            </a:r>
            <a:r>
              <a:rPr sz="2400" spc="-65" dirty="0"/>
              <a:t> </a:t>
            </a:r>
            <a:r>
              <a:rPr sz="100" spc="-15" dirty="0"/>
              <a:t>.</a:t>
            </a:r>
            <a:r>
              <a:rPr sz="100" u="heavy" spc="-15" dirty="0">
                <a:uFill>
                  <a:solidFill>
                    <a:srgbClr val="000000"/>
                  </a:solidFill>
                </a:uFill>
              </a:rPr>
              <a:t> 	</a:t>
            </a:r>
            <a:r>
              <a:rPr sz="2600" u="heavy" spc="-30" dirty="0">
                <a:uFill>
                  <a:solidFill>
                    <a:srgbClr val="000000"/>
                  </a:solidFill>
                </a:uFill>
              </a:rPr>
              <a:t>Days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</a:rPr>
              <a:t>in </a:t>
            </a:r>
            <a:r>
              <a:rPr sz="2600" u="heavy" dirty="0">
                <a:uFill>
                  <a:solidFill>
                    <a:srgbClr val="000000"/>
                  </a:solidFill>
                </a:uFill>
              </a:rPr>
              <a:t>a</a:t>
            </a:r>
            <a:r>
              <a:rPr sz="2600" u="heavy" spc="-34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600" u="heavy" spc="-20" dirty="0">
                <a:uFill>
                  <a:solidFill>
                    <a:srgbClr val="000000"/>
                  </a:solidFill>
                </a:uFill>
              </a:rPr>
              <a:t>year</a:t>
            </a:r>
            <a:endParaRPr sz="2600" dirty="0"/>
          </a:p>
        </p:txBody>
      </p:sp>
      <p:sp>
        <p:nvSpPr>
          <p:cNvPr id="9" name="object 9"/>
          <p:cNvSpPr txBox="1"/>
          <p:nvPr/>
        </p:nvSpPr>
        <p:spPr>
          <a:xfrm>
            <a:off x="4768722" y="2472054"/>
            <a:ext cx="35274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>
                <a:latin typeface="Constantia"/>
                <a:cs typeface="Constantia"/>
              </a:rPr>
              <a:t>Accounts Payables </a:t>
            </a:r>
            <a:r>
              <a:rPr sz="2200" spc="-55" dirty="0">
                <a:latin typeface="Constantia"/>
                <a:cs typeface="Constantia"/>
              </a:rPr>
              <a:t>Turn</a:t>
            </a:r>
            <a:r>
              <a:rPr sz="2200" spc="-160" dirty="0">
                <a:latin typeface="Constantia"/>
                <a:cs typeface="Constantia"/>
              </a:rPr>
              <a:t> </a:t>
            </a:r>
            <a:r>
              <a:rPr sz="2200" spc="-20" dirty="0">
                <a:latin typeface="Constantia"/>
                <a:cs typeface="Constantia"/>
              </a:rPr>
              <a:t>Over</a:t>
            </a:r>
            <a:endParaRPr sz="2200" dirty="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370910"/>
            <a:ext cx="424624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50029" algn="l"/>
              </a:tabLst>
            </a:pPr>
            <a:r>
              <a:rPr sz="2250" spc="15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r>
              <a:rPr sz="2250" spc="-560" dirty="0">
                <a:solidFill>
                  <a:srgbClr val="0AD0D9"/>
                </a:solidFill>
                <a:latin typeface="Courier New"/>
                <a:cs typeface="Courier New"/>
              </a:rPr>
              <a:t> </a:t>
            </a:r>
            <a:r>
              <a:rPr sz="2400" dirty="0">
                <a:latin typeface="Constantia"/>
                <a:cs typeface="Constantia"/>
              </a:rPr>
              <a:t>I</a:t>
            </a:r>
            <a:r>
              <a:rPr sz="2400" spc="-55" dirty="0">
                <a:latin typeface="Constantia"/>
                <a:cs typeface="Constantia"/>
              </a:rPr>
              <a:t>nv</a:t>
            </a:r>
            <a:r>
              <a:rPr sz="2400" dirty="0">
                <a:latin typeface="Constantia"/>
                <a:cs typeface="Constantia"/>
              </a:rPr>
              <a:t>en</a:t>
            </a:r>
            <a:r>
              <a:rPr sz="2400" spc="-40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o</a:t>
            </a:r>
            <a:r>
              <a:rPr sz="2400" spc="30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y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5" dirty="0">
                <a:latin typeface="Constantia"/>
                <a:cs typeface="Constantia"/>
              </a:rPr>
              <a:t>ur</a:t>
            </a:r>
            <a:r>
              <a:rPr sz="2400" dirty="0">
                <a:latin typeface="Constantia"/>
                <a:cs typeface="Constantia"/>
              </a:rPr>
              <a:t>n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O</a:t>
            </a:r>
            <a:r>
              <a:rPr sz="2400" spc="-55" dirty="0">
                <a:latin typeface="Constantia"/>
                <a:cs typeface="Constantia"/>
              </a:rPr>
              <a:t>v</a:t>
            </a:r>
            <a:r>
              <a:rPr sz="2400" dirty="0">
                <a:latin typeface="Constantia"/>
                <a:cs typeface="Constantia"/>
              </a:rPr>
              <a:t>er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atio	</a:t>
            </a:r>
            <a:r>
              <a:rPr sz="2600" b="1" dirty="0">
                <a:latin typeface="Constantia"/>
                <a:cs typeface="Constantia"/>
              </a:rPr>
              <a:t>=</a:t>
            </a:r>
            <a:endParaRPr sz="2600" dirty="0">
              <a:latin typeface="Constantia"/>
              <a:cs typeface="Constant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330065"/>
            <a:ext cx="456501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  <a:tabLst>
                <a:tab pos="4397375" algn="l"/>
              </a:tabLst>
            </a:pPr>
            <a:r>
              <a:rPr sz="2450" spc="10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r>
              <a:rPr sz="2450" spc="-150" dirty="0">
                <a:solidFill>
                  <a:srgbClr val="0AD0D9"/>
                </a:solidFill>
                <a:latin typeface="Courier New"/>
                <a:cs typeface="Courier New"/>
              </a:rPr>
              <a:t> </a:t>
            </a:r>
            <a:r>
              <a:rPr sz="2200" spc="-120" dirty="0">
                <a:latin typeface="Constantia"/>
                <a:cs typeface="Constantia"/>
              </a:rPr>
              <a:t>A</a:t>
            </a:r>
            <a:r>
              <a:rPr sz="2200" spc="-60" dirty="0">
                <a:latin typeface="Constantia"/>
                <a:cs typeface="Constantia"/>
              </a:rPr>
              <a:t>v</a:t>
            </a:r>
            <a:r>
              <a:rPr sz="2200" spc="-5" dirty="0">
                <a:latin typeface="Constantia"/>
                <a:cs typeface="Constantia"/>
              </a:rPr>
              <a:t>e</a:t>
            </a:r>
            <a:r>
              <a:rPr sz="2200" spc="-35" dirty="0">
                <a:latin typeface="Constantia"/>
                <a:cs typeface="Constantia"/>
              </a:rPr>
              <a:t>r</a:t>
            </a:r>
            <a:r>
              <a:rPr sz="2200" spc="-5" dirty="0">
                <a:latin typeface="Constantia"/>
                <a:cs typeface="Constantia"/>
              </a:rPr>
              <a:t>a</a:t>
            </a:r>
            <a:r>
              <a:rPr sz="2200" spc="-50" dirty="0">
                <a:latin typeface="Constantia"/>
                <a:cs typeface="Constantia"/>
              </a:rPr>
              <a:t>g</a:t>
            </a:r>
            <a:r>
              <a:rPr sz="2200" spc="-5" dirty="0">
                <a:latin typeface="Constantia"/>
                <a:cs typeface="Constantia"/>
              </a:rPr>
              <a:t>e</a:t>
            </a:r>
            <a:r>
              <a:rPr sz="2200" spc="-105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A</a:t>
            </a:r>
            <a:r>
              <a:rPr sz="2200" spc="-55" dirty="0">
                <a:latin typeface="Constantia"/>
                <a:cs typeface="Constantia"/>
              </a:rPr>
              <a:t>g</a:t>
            </a:r>
            <a:r>
              <a:rPr sz="2200" spc="-5" dirty="0">
                <a:latin typeface="Constantia"/>
                <a:cs typeface="Constantia"/>
              </a:rPr>
              <a:t>e</a:t>
            </a:r>
            <a:r>
              <a:rPr sz="2200" spc="-105" dirty="0">
                <a:latin typeface="Constantia"/>
                <a:cs typeface="Constantia"/>
              </a:rPr>
              <a:t> </a:t>
            </a:r>
            <a:r>
              <a:rPr sz="2200" spc="-5" dirty="0">
                <a:latin typeface="Constantia"/>
                <a:cs typeface="Constantia"/>
              </a:rPr>
              <a:t>of</a:t>
            </a:r>
            <a:r>
              <a:rPr sz="2200" spc="55" dirty="0">
                <a:latin typeface="Constantia"/>
                <a:cs typeface="Constantia"/>
              </a:rPr>
              <a:t> </a:t>
            </a:r>
            <a:r>
              <a:rPr sz="2200" spc="-5" dirty="0">
                <a:latin typeface="Constantia"/>
                <a:cs typeface="Constantia"/>
              </a:rPr>
              <a:t>I</a:t>
            </a:r>
            <a:r>
              <a:rPr sz="2200" spc="-45" dirty="0">
                <a:latin typeface="Constantia"/>
                <a:cs typeface="Constantia"/>
              </a:rPr>
              <a:t>n</a:t>
            </a:r>
            <a:r>
              <a:rPr sz="2200" spc="-60" dirty="0">
                <a:latin typeface="Constantia"/>
                <a:cs typeface="Constantia"/>
              </a:rPr>
              <a:t>v</a:t>
            </a:r>
            <a:r>
              <a:rPr sz="2200" spc="-5" dirty="0">
                <a:latin typeface="Constantia"/>
                <a:cs typeface="Constantia"/>
              </a:rPr>
              <a:t>e</a:t>
            </a:r>
            <a:r>
              <a:rPr sz="2200" spc="5" dirty="0">
                <a:latin typeface="Constantia"/>
                <a:cs typeface="Constantia"/>
              </a:rPr>
              <a:t>n</a:t>
            </a:r>
            <a:r>
              <a:rPr sz="2200" spc="-35" dirty="0">
                <a:latin typeface="Constantia"/>
                <a:cs typeface="Constantia"/>
              </a:rPr>
              <a:t>t</a:t>
            </a:r>
            <a:r>
              <a:rPr sz="2200" spc="-5" dirty="0">
                <a:latin typeface="Constantia"/>
                <a:cs typeface="Constantia"/>
              </a:rPr>
              <a:t>o</a:t>
            </a:r>
            <a:r>
              <a:rPr sz="2200" spc="30" dirty="0">
                <a:latin typeface="Constantia"/>
                <a:cs typeface="Constantia"/>
              </a:rPr>
              <a:t>r</a:t>
            </a:r>
            <a:r>
              <a:rPr sz="2200" spc="-5" dirty="0">
                <a:latin typeface="Constantia"/>
                <a:cs typeface="Constantia"/>
              </a:rPr>
              <a:t>y</a:t>
            </a:r>
            <a:r>
              <a:rPr sz="2200" spc="-70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i</a:t>
            </a:r>
            <a:r>
              <a:rPr sz="2200" spc="-5" dirty="0">
                <a:latin typeface="Constantia"/>
                <a:cs typeface="Constantia"/>
              </a:rPr>
              <a:t>n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d</a:t>
            </a:r>
            <a:r>
              <a:rPr sz="2200" spc="-45" dirty="0">
                <a:latin typeface="Constantia"/>
                <a:cs typeface="Constantia"/>
              </a:rPr>
              <a:t>a</a:t>
            </a:r>
            <a:r>
              <a:rPr sz="2200" spc="-30" dirty="0">
                <a:latin typeface="Constantia"/>
                <a:cs typeface="Constantia"/>
              </a:rPr>
              <a:t>y</a:t>
            </a:r>
            <a:r>
              <a:rPr sz="2200" spc="-5" dirty="0">
                <a:latin typeface="Constantia"/>
                <a:cs typeface="Constantia"/>
              </a:rPr>
              <a:t>s</a:t>
            </a:r>
            <a:r>
              <a:rPr sz="2200" dirty="0">
                <a:latin typeface="Constantia"/>
                <a:cs typeface="Constantia"/>
              </a:rPr>
              <a:t>	</a:t>
            </a:r>
            <a:r>
              <a:rPr sz="2200" spc="-5" dirty="0">
                <a:latin typeface="Constantia"/>
                <a:cs typeface="Constantia"/>
              </a:rPr>
              <a:t>=</a:t>
            </a:r>
            <a:endParaRPr sz="2200" dirty="0">
              <a:latin typeface="Constantia"/>
              <a:cs typeface="Constant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28488" y="4651247"/>
            <a:ext cx="2636520" cy="0"/>
          </a:xfrm>
          <a:custGeom>
            <a:avLst/>
            <a:gdLst/>
            <a:ahLst/>
            <a:cxnLst/>
            <a:rect l="l" t="t" r="r" b="b"/>
            <a:pathLst>
              <a:path w="2636520">
                <a:moveTo>
                  <a:pt x="0" y="0"/>
                </a:moveTo>
                <a:lnTo>
                  <a:pt x="2636519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5372480" y="3313245"/>
            <a:ext cx="2437130" cy="126238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Cost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of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goods</a:t>
            </a:r>
            <a:r>
              <a:rPr sz="2400" u="heavy" spc="-2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Sold</a:t>
            </a:r>
            <a:endParaRPr sz="2400" dirty="0">
              <a:latin typeface="Constantia"/>
              <a:cs typeface="Constantia"/>
            </a:endParaRPr>
          </a:p>
          <a:p>
            <a:pPr marL="974090">
              <a:lnSpc>
                <a:spcPct val="100000"/>
              </a:lnSpc>
              <a:spcBef>
                <a:spcPts val="595"/>
              </a:spcBef>
            </a:pPr>
            <a:r>
              <a:rPr sz="2200" spc="-15" dirty="0">
                <a:latin typeface="Constantia"/>
                <a:cs typeface="Constantia"/>
              </a:rPr>
              <a:t>Inventory</a:t>
            </a:r>
            <a:endParaRPr sz="2200" dirty="0">
              <a:latin typeface="Constantia"/>
              <a:cs typeface="Constantia"/>
            </a:endParaRPr>
          </a:p>
          <a:p>
            <a:pPr marL="513715">
              <a:lnSpc>
                <a:spcPct val="100000"/>
              </a:lnSpc>
              <a:spcBef>
                <a:spcPts val="735"/>
              </a:spcBef>
            </a:pPr>
            <a:r>
              <a:rPr sz="1850" spc="-10" dirty="0">
                <a:latin typeface="Constantia"/>
                <a:cs typeface="Constantia"/>
              </a:rPr>
              <a:t>Days </a:t>
            </a:r>
            <a:r>
              <a:rPr sz="1850" spc="5" dirty="0">
                <a:latin typeface="Constantia"/>
                <a:cs typeface="Constantia"/>
              </a:rPr>
              <a:t>in </a:t>
            </a:r>
            <a:r>
              <a:rPr sz="1850" spc="10" dirty="0">
                <a:latin typeface="Constantia"/>
                <a:cs typeface="Constantia"/>
              </a:rPr>
              <a:t>a</a:t>
            </a:r>
            <a:r>
              <a:rPr sz="1850" spc="-45" dirty="0">
                <a:latin typeface="Constantia"/>
                <a:cs typeface="Constantia"/>
              </a:rPr>
              <a:t> </a:t>
            </a:r>
            <a:r>
              <a:rPr sz="1850" spc="-5" dirty="0">
                <a:latin typeface="Constantia"/>
                <a:cs typeface="Constantia"/>
              </a:rPr>
              <a:t>year</a:t>
            </a:r>
            <a:endParaRPr sz="1850" dirty="0">
              <a:latin typeface="Constantia"/>
              <a:cs typeface="Constanti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12</a:t>
            </a:fld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8050530" y="4595241"/>
            <a:ext cx="27940" cy="3683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" spc="5" dirty="0">
                <a:latin typeface="Constantia"/>
                <a:cs typeface="Constantia"/>
              </a:rPr>
              <a:t>.</a:t>
            </a:r>
            <a:endParaRPr sz="100" dirty="0">
              <a:latin typeface="Constantia"/>
              <a:cs typeface="Constant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37072" y="4753736"/>
            <a:ext cx="24822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Constantia"/>
                <a:cs typeface="Constantia"/>
              </a:rPr>
              <a:t>Inventory </a:t>
            </a:r>
            <a:r>
              <a:rPr sz="2200" spc="-55" dirty="0">
                <a:latin typeface="Constantia"/>
                <a:cs typeface="Constantia"/>
              </a:rPr>
              <a:t>Turn</a:t>
            </a:r>
            <a:r>
              <a:rPr sz="2200" spc="-190" dirty="0">
                <a:latin typeface="Constantia"/>
                <a:cs typeface="Constantia"/>
              </a:rPr>
              <a:t> </a:t>
            </a:r>
            <a:r>
              <a:rPr sz="2200" spc="-20" dirty="0">
                <a:latin typeface="Constantia"/>
                <a:cs typeface="Constantia"/>
              </a:rPr>
              <a:t>Over</a:t>
            </a:r>
            <a:endParaRPr sz="22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93495" y="1875485"/>
            <a:ext cx="337756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Constantia"/>
                <a:cs typeface="Constantia"/>
              </a:rPr>
              <a:t>4</a:t>
            </a:r>
            <a:r>
              <a:rPr sz="2600" b="1" dirty="0">
                <a:latin typeface="Constantia"/>
                <a:cs typeface="Constantia"/>
              </a:rPr>
              <a:t>. Profitability</a:t>
            </a:r>
            <a:r>
              <a:rPr sz="2600" b="1" spc="-90" dirty="0">
                <a:latin typeface="Constantia"/>
                <a:cs typeface="Constantia"/>
              </a:rPr>
              <a:t> </a:t>
            </a:r>
            <a:r>
              <a:rPr sz="2600" b="1" spc="-5" dirty="0">
                <a:latin typeface="Constantia"/>
                <a:cs typeface="Constantia"/>
              </a:rPr>
              <a:t>Ratios:</a:t>
            </a:r>
            <a:endParaRPr sz="2600" dirty="0">
              <a:latin typeface="Constantia"/>
              <a:cs typeface="Constanti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13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96240" marR="5080" indent="344170" algn="r">
              <a:lnSpc>
                <a:spcPct val="80200"/>
              </a:lnSpc>
              <a:spcBef>
                <a:spcPts val="595"/>
              </a:spcBef>
            </a:pPr>
            <a:r>
              <a:rPr sz="2100" dirty="0"/>
              <a:t>Profitability</a:t>
            </a:r>
            <a:r>
              <a:rPr sz="2100" spc="-85" dirty="0"/>
              <a:t> </a:t>
            </a:r>
            <a:r>
              <a:rPr sz="2100" spc="-10" dirty="0"/>
              <a:t>ratios</a:t>
            </a:r>
            <a:r>
              <a:rPr sz="2100" spc="-55" dirty="0"/>
              <a:t> </a:t>
            </a:r>
            <a:r>
              <a:rPr sz="2100" spc="-5" dirty="0"/>
              <a:t>focus</a:t>
            </a:r>
            <a:r>
              <a:rPr sz="2100" spc="-100" dirty="0"/>
              <a:t> </a:t>
            </a:r>
            <a:r>
              <a:rPr sz="2100" dirty="0"/>
              <a:t>on</a:t>
            </a:r>
            <a:r>
              <a:rPr sz="2100" spc="-30" dirty="0"/>
              <a:t> </a:t>
            </a:r>
            <a:r>
              <a:rPr sz="2100" spc="-15" dirty="0"/>
              <a:t>how</a:t>
            </a:r>
            <a:r>
              <a:rPr sz="2100" spc="-100" dirty="0"/>
              <a:t> </a:t>
            </a:r>
            <a:r>
              <a:rPr sz="2100" spc="-15" dirty="0"/>
              <a:t>well</a:t>
            </a:r>
            <a:r>
              <a:rPr sz="2100" spc="-60" dirty="0"/>
              <a:t> </a:t>
            </a:r>
            <a:r>
              <a:rPr sz="2100" dirty="0"/>
              <a:t>a</a:t>
            </a:r>
            <a:r>
              <a:rPr sz="2100" spc="-60" dirty="0"/>
              <a:t> </a:t>
            </a:r>
            <a:r>
              <a:rPr sz="2100" spc="-5" dirty="0"/>
              <a:t>business</a:t>
            </a:r>
            <a:r>
              <a:rPr sz="2100" spc="-35" dirty="0"/>
              <a:t> </a:t>
            </a:r>
            <a:r>
              <a:rPr sz="2100" spc="-5" dirty="0"/>
              <a:t>is</a:t>
            </a:r>
            <a:r>
              <a:rPr sz="2100" spc="-80" dirty="0"/>
              <a:t> </a:t>
            </a:r>
            <a:r>
              <a:rPr sz="2100" spc="-5" dirty="0"/>
              <a:t>performing</a:t>
            </a:r>
            <a:r>
              <a:rPr sz="2100" spc="-20" dirty="0"/>
              <a:t> </a:t>
            </a:r>
            <a:r>
              <a:rPr sz="2100" spc="-5" dirty="0"/>
              <a:t>in  </a:t>
            </a:r>
            <a:r>
              <a:rPr sz="2100" spc="-10" dirty="0"/>
              <a:t>terms</a:t>
            </a:r>
            <a:r>
              <a:rPr sz="2100" spc="-105" dirty="0"/>
              <a:t> </a:t>
            </a:r>
            <a:r>
              <a:rPr sz="2100" dirty="0"/>
              <a:t>of</a:t>
            </a:r>
            <a:r>
              <a:rPr sz="2100" spc="15" dirty="0"/>
              <a:t> </a:t>
            </a:r>
            <a:r>
              <a:rPr sz="2100" dirty="0"/>
              <a:t>profit</a:t>
            </a:r>
            <a:r>
              <a:rPr sz="1400" b="1" dirty="0">
                <a:latin typeface="Constantia"/>
                <a:cs typeface="Constantia"/>
              </a:rPr>
              <a:t>.</a:t>
            </a:r>
            <a:r>
              <a:rPr sz="1400" b="1" spc="15" dirty="0">
                <a:latin typeface="Constantia"/>
                <a:cs typeface="Constantia"/>
              </a:rPr>
              <a:t> </a:t>
            </a:r>
            <a:r>
              <a:rPr dirty="0"/>
              <a:t>Profitability</a:t>
            </a:r>
            <a:r>
              <a:rPr spc="-110" dirty="0"/>
              <a:t> </a:t>
            </a:r>
            <a:r>
              <a:rPr spc="-10" dirty="0"/>
              <a:t>ratios</a:t>
            </a:r>
            <a:r>
              <a:rPr spc="-114" dirty="0"/>
              <a:t> </a:t>
            </a:r>
            <a:r>
              <a:rPr spc="-5" dirty="0"/>
              <a:t>describe</a:t>
            </a:r>
            <a:r>
              <a:rPr spc="-80" dirty="0"/>
              <a:t> </a:t>
            </a:r>
            <a:r>
              <a:rPr spc="-5" dirty="0"/>
              <a:t>that</a:t>
            </a:r>
            <a:r>
              <a:rPr spc="-55" dirty="0"/>
              <a:t> </a:t>
            </a:r>
            <a:r>
              <a:rPr spc="-15" dirty="0"/>
              <a:t>how</a:t>
            </a:r>
            <a:r>
              <a:rPr spc="-110" dirty="0"/>
              <a:t> </a:t>
            </a:r>
            <a:r>
              <a:rPr spc="-10" dirty="0"/>
              <a:t>effectively</a:t>
            </a:r>
            <a:r>
              <a:rPr spc="-70" dirty="0"/>
              <a:t> </a:t>
            </a:r>
            <a:r>
              <a:rPr spc="-5" dirty="0"/>
              <a:t>the  </a:t>
            </a:r>
            <a:r>
              <a:rPr spc="10" dirty="0"/>
              <a:t>firm</a:t>
            </a:r>
            <a:r>
              <a:rPr spc="-25" dirty="0"/>
              <a:t> </a:t>
            </a:r>
            <a:r>
              <a:rPr spc="-5" dirty="0"/>
              <a:t>is</a:t>
            </a:r>
            <a:r>
              <a:rPr spc="-80" dirty="0"/>
              <a:t> </a:t>
            </a:r>
            <a:r>
              <a:rPr spc="-5" dirty="0"/>
              <a:t>using</a:t>
            </a:r>
            <a:r>
              <a:rPr spc="-15" dirty="0"/>
              <a:t> </a:t>
            </a:r>
            <a:r>
              <a:rPr spc="-5" dirty="0"/>
              <a:t>its</a:t>
            </a:r>
            <a:r>
              <a:rPr spc="-75" dirty="0"/>
              <a:t> </a:t>
            </a:r>
            <a:r>
              <a:rPr dirty="0"/>
              <a:t>Assets</a:t>
            </a:r>
            <a:r>
              <a:rPr spc="-45" dirty="0"/>
              <a:t>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10" dirty="0"/>
              <a:t>control</a:t>
            </a:r>
            <a:r>
              <a:rPr spc="-35" dirty="0"/>
              <a:t> </a:t>
            </a:r>
            <a:r>
              <a:rPr spc="-5" dirty="0"/>
              <a:t>its</a:t>
            </a:r>
            <a:r>
              <a:rPr spc="-100" dirty="0"/>
              <a:t> </a:t>
            </a:r>
            <a:r>
              <a:rPr dirty="0"/>
              <a:t>expenses</a:t>
            </a:r>
            <a:r>
              <a:rPr spc="-35" dirty="0"/>
              <a:t> </a:t>
            </a:r>
            <a:r>
              <a:rPr spc="-15" dirty="0"/>
              <a:t>to</a:t>
            </a:r>
            <a:r>
              <a:rPr spc="-120" dirty="0"/>
              <a:t> </a:t>
            </a:r>
            <a:r>
              <a:rPr spc="-10" dirty="0"/>
              <a:t>generate</a:t>
            </a:r>
            <a:r>
              <a:rPr spc="-120" dirty="0"/>
              <a:t> </a:t>
            </a:r>
            <a:r>
              <a:rPr dirty="0"/>
              <a:t>an</a:t>
            </a:r>
            <a:r>
              <a:rPr spc="-80" dirty="0"/>
              <a:t> </a:t>
            </a:r>
            <a:r>
              <a:rPr spc="-5" dirty="0"/>
              <a:t>acceptable</a:t>
            </a:r>
            <a:endParaRPr sz="1400" dirty="0">
              <a:latin typeface="Constantia"/>
              <a:cs typeface="Constantia"/>
            </a:endParaRPr>
          </a:p>
          <a:p>
            <a:pPr marR="25400" algn="r">
              <a:lnSpc>
                <a:spcPts val="1920"/>
              </a:lnSpc>
            </a:pPr>
            <a:r>
              <a:rPr spc="-15" dirty="0"/>
              <a:t>rate </a:t>
            </a:r>
            <a:r>
              <a:rPr dirty="0"/>
              <a:t>of</a:t>
            </a:r>
            <a:r>
              <a:rPr spc="-165" dirty="0"/>
              <a:t> </a:t>
            </a:r>
            <a:r>
              <a:rPr spc="-5" dirty="0"/>
              <a:t>return.</a:t>
            </a:r>
          </a:p>
          <a:p>
            <a:pPr marL="12700">
              <a:lnSpc>
                <a:spcPct val="100000"/>
              </a:lnSpc>
            </a:pPr>
            <a:r>
              <a:rPr spc="-15" dirty="0"/>
              <a:t>Following</a:t>
            </a:r>
            <a:r>
              <a:rPr spc="-85" dirty="0"/>
              <a:t> </a:t>
            </a:r>
            <a:r>
              <a:rPr spc="-10" dirty="0"/>
              <a:t>are</a:t>
            </a:r>
            <a:r>
              <a:rPr spc="-75" dirty="0"/>
              <a:t> </a:t>
            </a:r>
            <a:r>
              <a:rPr spc="-5" dirty="0"/>
              <a:t>the</a:t>
            </a:r>
            <a:r>
              <a:rPr spc="-60" dirty="0"/>
              <a:t> </a:t>
            </a:r>
            <a:r>
              <a:rPr spc="-20" dirty="0"/>
              <a:t>key</a:t>
            </a:r>
            <a:r>
              <a:rPr spc="-80" dirty="0"/>
              <a:t> </a:t>
            </a:r>
            <a:r>
              <a:rPr spc="-10" dirty="0"/>
              <a:t>ratios</a:t>
            </a:r>
            <a:r>
              <a:rPr spc="-70" dirty="0"/>
              <a:t> </a:t>
            </a:r>
            <a:r>
              <a:rPr dirty="0"/>
              <a:t>fall</a:t>
            </a:r>
            <a:r>
              <a:rPr spc="-35" dirty="0"/>
              <a:t> </a:t>
            </a:r>
            <a:r>
              <a:rPr spc="-5" dirty="0"/>
              <a:t>under</a:t>
            </a:r>
            <a:r>
              <a:rPr spc="-100" dirty="0"/>
              <a:t> </a:t>
            </a:r>
            <a:r>
              <a:rPr spc="-5" dirty="0"/>
              <a:t>this</a:t>
            </a:r>
            <a:r>
              <a:rPr spc="-110" dirty="0"/>
              <a:t> </a:t>
            </a:r>
            <a:r>
              <a:rPr spc="-10" dirty="0"/>
              <a:t>category: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35940" y="3860672"/>
            <a:ext cx="21551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1985" algn="l"/>
              </a:tabLst>
            </a:pPr>
            <a:r>
              <a:rPr sz="1300" spc="15" dirty="0">
                <a:solidFill>
                  <a:srgbClr val="0AD0D9"/>
                </a:solidFill>
                <a:latin typeface="Courier New"/>
                <a:cs typeface="Courier New"/>
              </a:rPr>
              <a:t>o	</a:t>
            </a:r>
            <a:r>
              <a:rPr sz="1400" spc="-10" dirty="0">
                <a:latin typeface="Constantia"/>
                <a:cs typeface="Constantia"/>
              </a:rPr>
              <a:t>Gross </a:t>
            </a:r>
            <a:r>
              <a:rPr sz="1400" dirty="0">
                <a:latin typeface="Constantia"/>
                <a:cs typeface="Constantia"/>
              </a:rPr>
              <a:t>profit</a:t>
            </a:r>
            <a:r>
              <a:rPr sz="1400" spc="-110" dirty="0">
                <a:latin typeface="Constantia"/>
                <a:cs typeface="Constantia"/>
              </a:rPr>
              <a:t> </a:t>
            </a:r>
            <a:r>
              <a:rPr sz="1400" spc="-10" dirty="0">
                <a:latin typeface="Constantia"/>
                <a:cs typeface="Constantia"/>
              </a:rPr>
              <a:t>Margin</a:t>
            </a:r>
            <a:endParaRPr sz="1400" dirty="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51859" y="3860672"/>
            <a:ext cx="11544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6390" marR="5080" indent="-314325">
              <a:lnSpc>
                <a:spcPct val="100000"/>
              </a:lnSpc>
              <a:spcBef>
                <a:spcPts val="100"/>
              </a:spcBef>
              <a:tabLst>
                <a:tab pos="239395" algn="l"/>
              </a:tabLst>
            </a:pPr>
            <a:r>
              <a:rPr sz="1400" b="1" dirty="0">
                <a:latin typeface="Constantia"/>
                <a:cs typeface="Constantia"/>
              </a:rPr>
              <a:t>=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Gross</a:t>
            </a:r>
            <a:r>
              <a:rPr sz="1400" u="sng" spc="-10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profit </a:t>
            </a:r>
            <a:r>
              <a:rPr sz="1400" spc="-5" dirty="0">
                <a:latin typeface="Constantia"/>
                <a:cs typeface="Constantia"/>
              </a:rPr>
              <a:t> Net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Sales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4509896"/>
            <a:ext cx="127000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15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endParaRPr sz="1300" dirty="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65656" y="4500752"/>
            <a:ext cx="18923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onstantia"/>
                <a:cs typeface="Constantia"/>
              </a:rPr>
              <a:t>Operating </a:t>
            </a:r>
            <a:r>
              <a:rPr sz="1400" dirty="0">
                <a:latin typeface="Constantia"/>
                <a:cs typeface="Constantia"/>
              </a:rPr>
              <a:t>Profit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spc="-10" dirty="0">
                <a:latin typeface="Constantia"/>
                <a:cs typeface="Constantia"/>
              </a:rPr>
              <a:t>Margin</a:t>
            </a:r>
            <a:endParaRPr sz="1400" dirty="0">
              <a:latin typeface="Constantia"/>
              <a:cs typeface="Constant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06803" y="4500752"/>
            <a:ext cx="16973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8475" marR="5080" indent="-486409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onstantia"/>
                <a:cs typeface="Constantia"/>
              </a:rPr>
              <a:t>=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Net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Profit</a:t>
            </a:r>
            <a:r>
              <a:rPr sz="1400" u="sng" spc="-10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+interest </a:t>
            </a:r>
            <a:r>
              <a:rPr sz="1400" spc="-10" dirty="0">
                <a:latin typeface="Constantia"/>
                <a:cs typeface="Constantia"/>
              </a:rPr>
              <a:t> </a:t>
            </a:r>
            <a:r>
              <a:rPr sz="1400" spc="-5" dirty="0">
                <a:latin typeface="Constantia"/>
                <a:cs typeface="Constantia"/>
              </a:rPr>
              <a:t>Net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Sales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35940" y="5149672"/>
            <a:ext cx="127635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20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endParaRPr sz="1300" dirty="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65656" y="5140528"/>
            <a:ext cx="106108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onstantia"/>
                <a:cs typeface="Constantia"/>
              </a:rPr>
              <a:t>Profit</a:t>
            </a:r>
            <a:r>
              <a:rPr sz="1400" spc="-80" dirty="0">
                <a:latin typeface="Constantia"/>
                <a:cs typeface="Constantia"/>
              </a:rPr>
              <a:t> </a:t>
            </a:r>
            <a:r>
              <a:rPr sz="1400" spc="-10" dirty="0">
                <a:latin typeface="Constantia"/>
                <a:cs typeface="Constantia"/>
              </a:rPr>
              <a:t>Margin</a:t>
            </a:r>
            <a:endParaRPr sz="1400" dirty="0">
              <a:latin typeface="Constantia"/>
              <a:cs typeface="Constant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72151" y="5140528"/>
            <a:ext cx="1468755" cy="454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7650" algn="l"/>
                <a:tab pos="429259" algn="l"/>
                <a:tab pos="1452245" algn="l"/>
              </a:tabLst>
            </a:pPr>
            <a:r>
              <a:rPr sz="1400" dirty="0">
                <a:latin typeface="Constantia"/>
                <a:cs typeface="Constantia"/>
              </a:rPr>
              <a:t>=	</a:t>
            </a:r>
            <a:r>
              <a:rPr sz="1400" u="sng" spc="-35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00" spc="-5" dirty="0">
                <a:latin typeface="Constantia"/>
                <a:cs typeface="Constantia"/>
              </a:rPr>
              <a:t>.</a:t>
            </a:r>
            <a:r>
              <a:rPr sz="100" dirty="0">
                <a:latin typeface="Constantia"/>
                <a:cs typeface="Constantia"/>
              </a:rPr>
              <a:t>	</a:t>
            </a:r>
            <a:r>
              <a:rPr sz="1400" u="sng" spc="-2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et</a:t>
            </a:r>
            <a:r>
              <a:rPr sz="1400" u="sng" spc="-3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</a:t>
            </a:r>
            <a:r>
              <a:rPr sz="1400" u="sng" spc="-2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r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</a:t>
            </a:r>
            <a:r>
              <a:rPr sz="1400" u="sng" spc="3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f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	</a:t>
            </a:r>
            <a:r>
              <a:rPr sz="100" spc="-5" dirty="0">
                <a:latin typeface="Constantia"/>
                <a:cs typeface="Constantia"/>
              </a:rPr>
              <a:t>.</a:t>
            </a:r>
            <a:endParaRPr sz="100" dirty="0">
              <a:latin typeface="Constantia"/>
              <a:cs typeface="Constantia"/>
            </a:endParaRPr>
          </a:p>
          <a:p>
            <a:pPr marL="48895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Constantia"/>
                <a:cs typeface="Constantia"/>
              </a:rPr>
              <a:t>Net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Sales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35940" y="5781243"/>
            <a:ext cx="20326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onstantia"/>
                <a:cs typeface="Constantia"/>
              </a:rPr>
              <a:t>Continued </a:t>
            </a:r>
            <a:r>
              <a:rPr sz="1400" dirty="0">
                <a:latin typeface="Constantia"/>
                <a:cs typeface="Constantia"/>
              </a:rPr>
              <a:t>on next</a:t>
            </a:r>
            <a:r>
              <a:rPr sz="1400" spc="-150" dirty="0">
                <a:latin typeface="Constantia"/>
                <a:cs typeface="Constantia"/>
              </a:rPr>
              <a:t> </a:t>
            </a:r>
            <a:r>
              <a:rPr sz="1400" spc="-10" dirty="0">
                <a:latin typeface="Constantia"/>
                <a:cs typeface="Constantia"/>
              </a:rPr>
              <a:t>page….</a:t>
            </a:r>
            <a:endParaRPr sz="14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331847"/>
            <a:ext cx="461454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418965" algn="l"/>
              </a:tabLst>
            </a:pPr>
            <a:r>
              <a:rPr sz="1900" spc="-5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r>
              <a:rPr sz="1900" spc="-120" dirty="0">
                <a:solidFill>
                  <a:srgbClr val="0AD0D9"/>
                </a:solidFill>
                <a:latin typeface="Courier New"/>
                <a:cs typeface="Courier New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eturn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on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85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otal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A</a:t>
            </a:r>
            <a:r>
              <a:rPr sz="2000" spc="5" dirty="0">
                <a:latin typeface="Constantia"/>
                <a:cs typeface="Constantia"/>
              </a:rPr>
              <a:t>s</a:t>
            </a:r>
            <a:r>
              <a:rPr sz="2000" dirty="0">
                <a:latin typeface="Constantia"/>
                <a:cs typeface="Constantia"/>
              </a:rPr>
              <a:t>set</a:t>
            </a:r>
            <a:r>
              <a:rPr sz="2000" spc="5" dirty="0">
                <a:latin typeface="Constantia"/>
                <a:cs typeface="Constantia"/>
              </a:rPr>
              <a:t>s</a:t>
            </a:r>
            <a:r>
              <a:rPr sz="2000" dirty="0">
                <a:latin typeface="Constantia"/>
                <a:cs typeface="Constantia"/>
              </a:rPr>
              <a:t>/</a:t>
            </a:r>
            <a:r>
              <a:rPr sz="2000" spc="-10" dirty="0">
                <a:latin typeface="Constantia"/>
                <a:cs typeface="Constantia"/>
              </a:rPr>
              <a:t>i</a:t>
            </a:r>
            <a:r>
              <a:rPr sz="2000" spc="-40" dirty="0">
                <a:latin typeface="Constantia"/>
                <a:cs typeface="Constantia"/>
              </a:rPr>
              <a:t>n</a:t>
            </a:r>
            <a:r>
              <a:rPr sz="2000" spc="-60" dirty="0">
                <a:latin typeface="Constantia"/>
                <a:cs typeface="Constantia"/>
              </a:rPr>
              <a:t>v</a:t>
            </a:r>
            <a:r>
              <a:rPr sz="2000" dirty="0">
                <a:latin typeface="Constantia"/>
                <a:cs typeface="Constantia"/>
              </a:rPr>
              <a:t>es</a:t>
            </a:r>
            <a:r>
              <a:rPr sz="2000" spc="-10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ments	</a:t>
            </a:r>
            <a:r>
              <a:rPr sz="2600" dirty="0">
                <a:latin typeface="Constantia"/>
                <a:cs typeface="Constantia"/>
              </a:rPr>
              <a:t>=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517896" y="2317216"/>
            <a:ext cx="1675764" cy="81788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20"/>
              </a:spcBef>
              <a:tabLst>
                <a:tab pos="1646555" algn="l"/>
              </a:tabLst>
            </a:pPr>
            <a:r>
              <a:rPr sz="2000" u="sng" spc="-8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et</a:t>
            </a:r>
            <a:r>
              <a:rPr sz="2000" u="sng" spc="-6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In</a:t>
            </a:r>
            <a:r>
              <a:rPr sz="2000" u="sng" spc="-4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ome	</a:t>
            </a:r>
            <a:r>
              <a:rPr sz="100" spc="-5" dirty="0">
                <a:latin typeface="Constantia"/>
                <a:cs typeface="Constantia"/>
              </a:rPr>
              <a:t>.</a:t>
            </a:r>
            <a:endParaRPr sz="100" dirty="0">
              <a:latin typeface="Constantia"/>
              <a:cs typeface="Constantia"/>
            </a:endParaRPr>
          </a:p>
          <a:p>
            <a:pPr marL="43815" algn="ctr">
              <a:lnSpc>
                <a:spcPct val="100000"/>
              </a:lnSpc>
              <a:spcBef>
                <a:spcPts val="720"/>
              </a:spcBef>
            </a:pPr>
            <a:r>
              <a:rPr sz="2000" spc="-40" dirty="0">
                <a:latin typeface="Constantia"/>
                <a:cs typeface="Constantia"/>
              </a:rPr>
              <a:t>Total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assets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3679316"/>
            <a:ext cx="365887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63290" algn="l"/>
              </a:tabLst>
            </a:pPr>
            <a:r>
              <a:rPr sz="2450" spc="10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r>
              <a:rPr sz="2450" spc="-150" dirty="0">
                <a:solidFill>
                  <a:srgbClr val="0AD0D9"/>
                </a:solidFill>
                <a:latin typeface="Courier New"/>
                <a:cs typeface="Courier New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et</a:t>
            </a:r>
            <a:r>
              <a:rPr sz="2000" spc="5" dirty="0">
                <a:latin typeface="Constantia"/>
                <a:cs typeface="Constantia"/>
              </a:rPr>
              <a:t>u</a:t>
            </a:r>
            <a:r>
              <a:rPr sz="2000" spc="-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n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on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C</a:t>
            </a:r>
            <a:r>
              <a:rPr sz="2000" dirty="0">
                <a:latin typeface="Constantia"/>
                <a:cs typeface="Constantia"/>
              </a:rPr>
              <a:t>om</a:t>
            </a:r>
            <a:r>
              <a:rPr sz="2000" spc="10" dirty="0">
                <a:latin typeface="Constantia"/>
                <a:cs typeface="Constantia"/>
              </a:rPr>
              <a:t>m</a:t>
            </a:r>
            <a:r>
              <a:rPr sz="2000" dirty="0">
                <a:latin typeface="Constantia"/>
                <a:cs typeface="Constantia"/>
              </a:rPr>
              <a:t>on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Equity	</a:t>
            </a:r>
            <a:r>
              <a:rPr sz="2600" dirty="0">
                <a:latin typeface="Constantia"/>
                <a:cs typeface="Constantia"/>
              </a:rPr>
              <a:t>=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334383" y="3664686"/>
            <a:ext cx="417004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0315" marR="5080" indent="-1238250">
              <a:lnSpc>
                <a:spcPct val="130000"/>
              </a:lnSpc>
              <a:spcBef>
                <a:spcPts val="100"/>
              </a:spcBef>
            </a:pP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Net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Income –Preferred stock</a:t>
            </a:r>
            <a:r>
              <a:rPr sz="2000" u="sng" spc="-33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dividend </a:t>
            </a:r>
            <a:r>
              <a:rPr sz="2000" spc="-5" dirty="0">
                <a:latin typeface="Constantia"/>
                <a:cs typeface="Constantia"/>
              </a:rPr>
              <a:t> Common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Equity</a:t>
            </a:r>
            <a:endParaRPr sz="2000" dirty="0">
              <a:latin typeface="Constantia"/>
              <a:cs typeface="Constant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004892"/>
            <a:ext cx="29762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00" spc="-10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r>
              <a:rPr sz="2100" spc="-570" dirty="0">
                <a:solidFill>
                  <a:srgbClr val="0AD0D9"/>
                </a:solidFill>
                <a:latin typeface="Courier New"/>
                <a:cs typeface="Courier New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Return </a:t>
            </a:r>
            <a:r>
              <a:rPr sz="2200" spc="-5" dirty="0">
                <a:latin typeface="Constantia"/>
                <a:cs typeface="Constantia"/>
              </a:rPr>
              <a:t>on </a:t>
            </a:r>
            <a:r>
              <a:rPr sz="2200" spc="-10" dirty="0">
                <a:latin typeface="Constantia"/>
                <a:cs typeface="Constantia"/>
              </a:rPr>
              <a:t>total Equity</a:t>
            </a:r>
            <a:endParaRPr sz="2200" dirty="0">
              <a:latin typeface="Constantia"/>
              <a:cs typeface="Constant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09871" y="4854413"/>
            <a:ext cx="1986914" cy="902969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  <a:tabLst>
                <a:tab pos="690880" algn="l"/>
              </a:tabLst>
            </a:pPr>
            <a:r>
              <a:rPr sz="2600" dirty="0">
                <a:latin typeface="Constantia"/>
                <a:cs typeface="Constantia"/>
              </a:rPr>
              <a:t>=	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Net</a:t>
            </a:r>
            <a:r>
              <a:rPr sz="2000" u="sng" spc="-15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Income</a:t>
            </a:r>
            <a:endParaRPr sz="2000" dirty="0">
              <a:latin typeface="Constantia"/>
              <a:cs typeface="Constantia"/>
            </a:endParaRPr>
          </a:p>
          <a:p>
            <a:pPr marL="628650">
              <a:lnSpc>
                <a:spcPct val="100000"/>
              </a:lnSpc>
              <a:spcBef>
                <a:spcPts val="605"/>
              </a:spcBef>
            </a:pPr>
            <a:r>
              <a:rPr sz="2000" spc="-40" dirty="0">
                <a:latin typeface="Constantia"/>
                <a:cs typeface="Constantia"/>
              </a:rPr>
              <a:t>Total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Equity</a:t>
            </a:r>
            <a:endParaRPr sz="20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5940" y="1869389"/>
            <a:ext cx="7878445" cy="1059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onstantia"/>
                <a:cs typeface="Constantia"/>
              </a:rPr>
              <a:t>5</a:t>
            </a:r>
            <a:r>
              <a:rPr sz="2800" spc="-5" dirty="0"/>
              <a:t>. </a:t>
            </a:r>
            <a:r>
              <a:rPr sz="2800" b="1" spc="-25" dirty="0">
                <a:latin typeface="Constantia"/>
                <a:cs typeface="Constantia"/>
              </a:rPr>
              <a:t>Market </a:t>
            </a:r>
            <a:r>
              <a:rPr sz="2800" b="1" spc="-10" dirty="0">
                <a:latin typeface="Constantia"/>
                <a:cs typeface="Constantia"/>
              </a:rPr>
              <a:t>value</a:t>
            </a:r>
            <a:r>
              <a:rPr sz="2800" b="1" spc="-280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ratios:</a:t>
            </a:r>
            <a:endParaRPr sz="2800" dirty="0">
              <a:latin typeface="Constantia"/>
              <a:cs typeface="Constantia"/>
            </a:endParaRPr>
          </a:p>
          <a:p>
            <a:pPr marL="286385" marR="5080" indent="-274320">
              <a:lnSpc>
                <a:spcPts val="2110"/>
              </a:lnSpc>
              <a:spcBef>
                <a:spcPts val="540"/>
              </a:spcBef>
            </a:pPr>
            <a:r>
              <a:rPr sz="2200" spc="-20" dirty="0"/>
              <a:t>Market</a:t>
            </a:r>
            <a:r>
              <a:rPr sz="2200" spc="-135" dirty="0"/>
              <a:t> </a:t>
            </a:r>
            <a:r>
              <a:rPr sz="2200" spc="-10" dirty="0"/>
              <a:t>value</a:t>
            </a:r>
            <a:r>
              <a:rPr sz="2200" spc="-100" dirty="0"/>
              <a:t> </a:t>
            </a:r>
            <a:r>
              <a:rPr sz="2200" spc="-10" dirty="0"/>
              <a:t>ratios</a:t>
            </a:r>
            <a:r>
              <a:rPr sz="2200" spc="-110" dirty="0"/>
              <a:t> </a:t>
            </a:r>
            <a:r>
              <a:rPr sz="2200" spc="-10" dirty="0"/>
              <a:t>evaluate</a:t>
            </a:r>
            <a:r>
              <a:rPr sz="2200" spc="-95" dirty="0"/>
              <a:t> </a:t>
            </a:r>
            <a:r>
              <a:rPr sz="2200" spc="-10" dirty="0"/>
              <a:t>the</a:t>
            </a:r>
            <a:r>
              <a:rPr sz="2200" spc="-105" dirty="0"/>
              <a:t> </a:t>
            </a:r>
            <a:r>
              <a:rPr sz="2200" spc="-10" dirty="0"/>
              <a:t>economic</a:t>
            </a:r>
            <a:r>
              <a:rPr sz="2200" spc="-114" dirty="0"/>
              <a:t> </a:t>
            </a:r>
            <a:r>
              <a:rPr sz="2200" spc="-5" dirty="0"/>
              <a:t>status</a:t>
            </a:r>
            <a:r>
              <a:rPr sz="2200" spc="-125" dirty="0"/>
              <a:t> </a:t>
            </a:r>
            <a:r>
              <a:rPr sz="2200" spc="-5" dirty="0"/>
              <a:t>of</a:t>
            </a:r>
            <a:r>
              <a:rPr sz="2200" spc="-25" dirty="0"/>
              <a:t> </a:t>
            </a:r>
            <a:r>
              <a:rPr sz="2200" spc="-15" dirty="0"/>
              <a:t>your</a:t>
            </a:r>
            <a:r>
              <a:rPr sz="2200" spc="-125" dirty="0"/>
              <a:t> </a:t>
            </a:r>
            <a:r>
              <a:rPr sz="2200" spc="-15" dirty="0"/>
              <a:t>company  </a:t>
            </a:r>
            <a:r>
              <a:rPr sz="2200" spc="-5" dirty="0"/>
              <a:t>in </a:t>
            </a:r>
            <a:r>
              <a:rPr sz="2200" spc="-10" dirty="0"/>
              <a:t>the</a:t>
            </a:r>
            <a:r>
              <a:rPr sz="2200" spc="-125" dirty="0"/>
              <a:t> </a:t>
            </a:r>
            <a:r>
              <a:rPr sz="2200" spc="-15" dirty="0"/>
              <a:t>marketplace.</a:t>
            </a:r>
            <a:endParaRPr sz="2200"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15</a:t>
            </a:fld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3238626"/>
            <a:ext cx="793750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95"/>
              </a:spcBef>
            </a:pPr>
            <a:r>
              <a:rPr sz="2200" spc="-20" dirty="0">
                <a:latin typeface="Constantia"/>
                <a:cs typeface="Constantia"/>
              </a:rPr>
              <a:t>Following</a:t>
            </a:r>
            <a:r>
              <a:rPr sz="2200" spc="-60" dirty="0">
                <a:latin typeface="Constantia"/>
                <a:cs typeface="Constantia"/>
              </a:rPr>
              <a:t> </a:t>
            </a:r>
            <a:r>
              <a:rPr sz="2200" spc="-20" dirty="0">
                <a:latin typeface="Constantia"/>
                <a:cs typeface="Constantia"/>
              </a:rPr>
              <a:t>are</a:t>
            </a:r>
            <a:r>
              <a:rPr sz="2200" spc="-95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the</a:t>
            </a:r>
            <a:r>
              <a:rPr sz="2200" spc="-55" dirty="0">
                <a:latin typeface="Constantia"/>
                <a:cs typeface="Constantia"/>
              </a:rPr>
              <a:t> </a:t>
            </a:r>
            <a:r>
              <a:rPr sz="2200" spc="-20" dirty="0">
                <a:latin typeface="Constantia"/>
                <a:cs typeface="Constantia"/>
              </a:rPr>
              <a:t>key</a:t>
            </a:r>
            <a:r>
              <a:rPr sz="2200" spc="-80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ratios</a:t>
            </a:r>
            <a:r>
              <a:rPr sz="2200" spc="-75" dirty="0">
                <a:latin typeface="Constantia"/>
                <a:cs typeface="Constantia"/>
              </a:rPr>
              <a:t> </a:t>
            </a:r>
            <a:r>
              <a:rPr sz="2200" spc="-5" dirty="0">
                <a:latin typeface="Constantia"/>
                <a:cs typeface="Constantia"/>
              </a:rPr>
              <a:t>fall</a:t>
            </a:r>
            <a:r>
              <a:rPr sz="2200" spc="-55" dirty="0">
                <a:latin typeface="Constantia"/>
                <a:cs typeface="Constantia"/>
              </a:rPr>
              <a:t> </a:t>
            </a:r>
            <a:r>
              <a:rPr sz="2200" spc="-5" dirty="0">
                <a:latin typeface="Constantia"/>
                <a:cs typeface="Constantia"/>
              </a:rPr>
              <a:t>under</a:t>
            </a:r>
            <a:r>
              <a:rPr sz="2200" spc="-105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this</a:t>
            </a:r>
            <a:r>
              <a:rPr sz="2200" spc="-105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category:</a:t>
            </a:r>
            <a:endParaRPr sz="22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06120" algn="l"/>
                <a:tab pos="2981960" algn="l"/>
                <a:tab pos="6136005" algn="l"/>
              </a:tabLst>
            </a:pPr>
            <a:r>
              <a:rPr sz="2050" spc="20" dirty="0">
                <a:solidFill>
                  <a:srgbClr val="0AD0D9"/>
                </a:solidFill>
                <a:latin typeface="Courier New"/>
                <a:cs typeface="Courier New"/>
              </a:rPr>
              <a:t>o	</a:t>
            </a:r>
            <a:r>
              <a:rPr sz="2200" spc="-5" dirty="0">
                <a:latin typeface="Constantia"/>
                <a:cs typeface="Constantia"/>
              </a:rPr>
              <a:t>Earning</a:t>
            </a:r>
            <a:r>
              <a:rPr sz="2200" spc="-50" dirty="0">
                <a:latin typeface="Constantia"/>
                <a:cs typeface="Constantia"/>
              </a:rPr>
              <a:t> </a:t>
            </a:r>
            <a:r>
              <a:rPr sz="2200" spc="-5" dirty="0">
                <a:latin typeface="Constantia"/>
                <a:cs typeface="Constantia"/>
              </a:rPr>
              <a:t>per</a:t>
            </a:r>
            <a:r>
              <a:rPr sz="2200" spc="-7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Share	</a:t>
            </a:r>
            <a:r>
              <a:rPr sz="2200" b="1" spc="-5" dirty="0">
                <a:latin typeface="Constantia"/>
                <a:cs typeface="Constantia"/>
              </a:rPr>
              <a:t>= </a:t>
            </a:r>
            <a:r>
              <a:rPr sz="2200" u="heavy" spc="-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Net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Income</a:t>
            </a:r>
            <a:r>
              <a:rPr sz="2200" u="heavy" spc="-6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–</a:t>
            </a:r>
            <a:r>
              <a:rPr sz="2200" u="heavy" spc="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Preferred	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Stock</a:t>
            </a:r>
            <a:r>
              <a:rPr sz="2200" u="heavy" spc="-14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dividend</a:t>
            </a:r>
            <a:endParaRPr sz="2200" dirty="0">
              <a:latin typeface="Constantia"/>
              <a:cs typeface="Constantia"/>
            </a:endParaRPr>
          </a:p>
          <a:p>
            <a:pPr marL="3340100">
              <a:lnSpc>
                <a:spcPct val="100000"/>
              </a:lnSpc>
            </a:pPr>
            <a:r>
              <a:rPr sz="2200" spc="-10" dirty="0">
                <a:latin typeface="Constantia"/>
                <a:cs typeface="Constantia"/>
              </a:rPr>
              <a:t>Common Stock </a:t>
            </a:r>
            <a:r>
              <a:rPr sz="2200" spc="-5" dirty="0">
                <a:latin typeface="Constantia"/>
                <a:cs typeface="Constantia"/>
              </a:rPr>
              <a:t>outstanding </a:t>
            </a:r>
            <a:r>
              <a:rPr sz="2200" spc="-10" dirty="0">
                <a:latin typeface="Constantia"/>
                <a:cs typeface="Constantia"/>
              </a:rPr>
              <a:t>(In</a:t>
            </a:r>
            <a:r>
              <a:rPr sz="2200" spc="-16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Nos)</a:t>
            </a:r>
            <a:endParaRPr sz="2200" dirty="0">
              <a:latin typeface="Constantia"/>
              <a:cs typeface="Constant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914976"/>
            <a:ext cx="36506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6120" algn="l"/>
                <a:tab pos="3482975" algn="l"/>
              </a:tabLst>
            </a:pPr>
            <a:r>
              <a:rPr sz="2100" spc="-10" dirty="0">
                <a:solidFill>
                  <a:srgbClr val="0AD0D9"/>
                </a:solidFill>
                <a:latin typeface="Courier New"/>
                <a:cs typeface="Courier New"/>
              </a:rPr>
              <a:t>o	</a:t>
            </a:r>
            <a:r>
              <a:rPr sz="2200" spc="-15" dirty="0">
                <a:latin typeface="Constantia"/>
                <a:cs typeface="Constantia"/>
              </a:rPr>
              <a:t>P</a:t>
            </a:r>
            <a:r>
              <a:rPr sz="2200" spc="-10" dirty="0">
                <a:latin typeface="Constantia"/>
                <a:cs typeface="Constantia"/>
              </a:rPr>
              <a:t>ri</a:t>
            </a:r>
            <a:r>
              <a:rPr sz="2200" spc="-60" dirty="0">
                <a:latin typeface="Constantia"/>
                <a:cs typeface="Constantia"/>
              </a:rPr>
              <a:t>c</a:t>
            </a:r>
            <a:r>
              <a:rPr sz="2200" spc="-5" dirty="0">
                <a:latin typeface="Constantia"/>
                <a:cs typeface="Constantia"/>
              </a:rPr>
              <a:t>e</a:t>
            </a:r>
            <a:r>
              <a:rPr sz="2200" spc="-45" dirty="0">
                <a:latin typeface="Constantia"/>
                <a:cs typeface="Constantia"/>
              </a:rPr>
              <a:t> </a:t>
            </a:r>
            <a:r>
              <a:rPr sz="2200" spc="-5" dirty="0">
                <a:latin typeface="Constantia"/>
                <a:cs typeface="Constantia"/>
              </a:rPr>
              <a:t>Earning</a:t>
            </a:r>
            <a:r>
              <a:rPr sz="2200" spc="-55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r</a:t>
            </a:r>
            <a:r>
              <a:rPr sz="2200" spc="-5" dirty="0">
                <a:latin typeface="Constantia"/>
                <a:cs typeface="Constantia"/>
              </a:rPr>
              <a:t>atio</a:t>
            </a:r>
            <a:r>
              <a:rPr sz="2200" dirty="0">
                <a:latin typeface="Constantia"/>
                <a:cs typeface="Constantia"/>
              </a:rPr>
              <a:t>	</a:t>
            </a:r>
            <a:r>
              <a:rPr sz="2200" b="1" spc="-5" dirty="0">
                <a:latin typeface="Constantia"/>
                <a:cs typeface="Constantia"/>
              </a:rPr>
              <a:t>=</a:t>
            </a:r>
            <a:endParaRPr sz="2200" dirty="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60290" y="4914976"/>
            <a:ext cx="2733040" cy="696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Market </a:t>
            </a:r>
            <a:r>
              <a:rPr sz="2200" u="heavy" spc="-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price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per</a:t>
            </a:r>
            <a:r>
              <a:rPr sz="2200" u="heavy" spc="-29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Share</a:t>
            </a:r>
            <a:endParaRPr sz="2200" dirty="0">
              <a:latin typeface="Constantia"/>
              <a:cs typeface="Constantia"/>
            </a:endParaRPr>
          </a:p>
          <a:p>
            <a:pPr marL="38862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Constantia"/>
                <a:cs typeface="Constantia"/>
              </a:rPr>
              <a:t>Earning per</a:t>
            </a:r>
            <a:r>
              <a:rPr sz="2200" spc="-16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Share</a:t>
            </a:r>
            <a:endParaRPr sz="2200" dirty="0">
              <a:latin typeface="Constantia"/>
              <a:cs typeface="Constant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5587695"/>
            <a:ext cx="2670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nstantia"/>
                <a:cs typeface="Constantia"/>
              </a:rPr>
              <a:t>Continued </a:t>
            </a:r>
            <a:r>
              <a:rPr sz="1800" dirty="0">
                <a:latin typeface="Constantia"/>
                <a:cs typeface="Constantia"/>
              </a:rPr>
              <a:t>on </a:t>
            </a:r>
            <a:r>
              <a:rPr sz="1800" spc="-5" dirty="0">
                <a:latin typeface="Constantia"/>
                <a:cs typeface="Constantia"/>
              </a:rPr>
              <a:t>next </a:t>
            </a:r>
            <a:r>
              <a:rPr sz="1800" spc="-10" dirty="0">
                <a:latin typeface="Constantia"/>
                <a:cs typeface="Constantia"/>
              </a:rPr>
              <a:t>page. </a:t>
            </a:r>
            <a:r>
              <a:rPr sz="1800" dirty="0">
                <a:latin typeface="Constantia"/>
                <a:cs typeface="Constantia"/>
              </a:rPr>
              <a:t>.</a:t>
            </a:r>
            <a:r>
              <a:rPr sz="1800" spc="-1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535940" y="1840433"/>
            <a:ext cx="24612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7520" algn="l"/>
              </a:tabLst>
            </a:pPr>
            <a:r>
              <a:rPr sz="1900" spc="-5" dirty="0">
                <a:solidFill>
                  <a:srgbClr val="0AD0D9"/>
                </a:solidFill>
                <a:latin typeface="Courier New"/>
                <a:cs typeface="Courier New"/>
              </a:rPr>
              <a:t>o	</a:t>
            </a:r>
            <a:r>
              <a:rPr sz="2000" spc="-5" dirty="0">
                <a:latin typeface="Constantia"/>
                <a:cs typeface="Constantia"/>
              </a:rPr>
              <a:t>Book value</a:t>
            </a:r>
            <a:r>
              <a:rPr sz="2000" spc="-20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/Share</a:t>
            </a:r>
            <a:endParaRPr sz="2000" dirty="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16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130423" y="1679563"/>
            <a:ext cx="5403215" cy="91376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600" b="1" dirty="0">
                <a:latin typeface="Constantia"/>
                <a:cs typeface="Constantia"/>
              </a:rPr>
              <a:t>= </a:t>
            </a:r>
            <a:r>
              <a:rPr sz="2200" u="heavy" spc="-45" dirty="0">
                <a:uFill>
                  <a:solidFill>
                    <a:srgbClr val="000000"/>
                  </a:solidFill>
                </a:uFill>
              </a:rPr>
              <a:t>Total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</a:rPr>
              <a:t>Stockholders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</a:rPr>
              <a:t>Equity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</a:rPr>
              <a:t>–Preferred</a:t>
            </a:r>
            <a:r>
              <a:rPr sz="2200" u="heavy" spc="-114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</a:rPr>
              <a:t>stock</a:t>
            </a:r>
            <a:endParaRPr sz="2200" dirty="0">
              <a:latin typeface="Constantia"/>
              <a:cs typeface="Constantia"/>
            </a:endParaRPr>
          </a:p>
          <a:p>
            <a:pPr marL="562610">
              <a:lnSpc>
                <a:spcPct val="100000"/>
              </a:lnSpc>
              <a:spcBef>
                <a:spcPts val="560"/>
              </a:spcBef>
            </a:pPr>
            <a:r>
              <a:rPr sz="2200" spc="-10" dirty="0"/>
              <a:t>Common Stock </a:t>
            </a:r>
            <a:r>
              <a:rPr sz="2200" spc="-5" dirty="0"/>
              <a:t>outstanding </a:t>
            </a:r>
            <a:r>
              <a:rPr sz="2200" spc="-10" dirty="0"/>
              <a:t>(In</a:t>
            </a:r>
            <a:r>
              <a:rPr sz="2200" spc="-175" dirty="0"/>
              <a:t> </a:t>
            </a:r>
            <a:r>
              <a:rPr sz="2200" spc="-15" dirty="0"/>
              <a:t>Nos)</a:t>
            </a:r>
            <a:endParaRPr sz="2200" dirty="0"/>
          </a:p>
        </p:txBody>
      </p:sp>
      <p:sp>
        <p:nvSpPr>
          <p:cNvPr id="9" name="object 9"/>
          <p:cNvSpPr txBox="1"/>
          <p:nvPr/>
        </p:nvSpPr>
        <p:spPr>
          <a:xfrm>
            <a:off x="535940" y="2961215"/>
            <a:ext cx="7110730" cy="228346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68935" indent="-356870">
              <a:lnSpc>
                <a:spcPct val="100000"/>
              </a:lnSpc>
              <a:spcBef>
                <a:spcPts val="765"/>
              </a:spcBef>
              <a:buClr>
                <a:srgbClr val="0AD0D9"/>
              </a:buClr>
              <a:buSzPct val="94230"/>
              <a:buFont typeface="Courier New"/>
              <a:buChar char="o"/>
              <a:tabLst>
                <a:tab pos="369570" algn="l"/>
                <a:tab pos="2804795" algn="l"/>
                <a:tab pos="3304540" algn="l"/>
                <a:tab pos="5973445" algn="l"/>
              </a:tabLst>
            </a:pPr>
            <a:r>
              <a:rPr sz="2600" spc="-5" dirty="0">
                <a:latin typeface="Constantia"/>
                <a:cs typeface="Constantia"/>
              </a:rPr>
              <a:t>Dividend</a:t>
            </a:r>
            <a:r>
              <a:rPr sz="2600" spc="-3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Yield	</a:t>
            </a:r>
            <a:r>
              <a:rPr sz="2600" b="1" dirty="0">
                <a:latin typeface="Constantia"/>
                <a:cs typeface="Constantia"/>
              </a:rPr>
              <a:t>=	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Dividend</a:t>
            </a:r>
            <a:r>
              <a:rPr sz="2000" u="sng" spc="-4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per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Share	</a:t>
            </a:r>
            <a:r>
              <a:rPr sz="100" spc="-5" dirty="0">
                <a:latin typeface="Constantia"/>
                <a:cs typeface="Constantia"/>
              </a:rPr>
              <a:t>.</a:t>
            </a:r>
            <a:endParaRPr sz="100" dirty="0">
              <a:latin typeface="Constantia"/>
              <a:cs typeface="Constantia"/>
            </a:endParaRPr>
          </a:p>
          <a:p>
            <a:pPr marL="3512185">
              <a:lnSpc>
                <a:spcPct val="100000"/>
              </a:lnSpc>
              <a:spcBef>
                <a:spcPts val="515"/>
              </a:spcBef>
            </a:pPr>
            <a:r>
              <a:rPr sz="2000" spc="-15" dirty="0">
                <a:latin typeface="Constantia"/>
                <a:cs typeface="Constantia"/>
              </a:rPr>
              <a:t>Market price </a:t>
            </a:r>
            <a:r>
              <a:rPr sz="2000" spc="-5" dirty="0">
                <a:latin typeface="Constantia"/>
                <a:cs typeface="Constantia"/>
              </a:rPr>
              <a:t>per</a:t>
            </a:r>
            <a:r>
              <a:rPr sz="2000" spc="-21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Share</a:t>
            </a:r>
            <a:endParaRPr sz="20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368935" indent="-356870">
              <a:lnSpc>
                <a:spcPct val="100000"/>
              </a:lnSpc>
              <a:buClr>
                <a:srgbClr val="0AD0D9"/>
              </a:buClr>
              <a:buSzPct val="94230"/>
              <a:buFont typeface="Courier New"/>
              <a:buChar char="o"/>
              <a:tabLst>
                <a:tab pos="369570" algn="l"/>
              </a:tabLst>
            </a:pPr>
            <a:r>
              <a:rPr sz="2600" spc="-5" dirty="0">
                <a:latin typeface="Constantia"/>
                <a:cs typeface="Constantia"/>
              </a:rPr>
              <a:t>Dividend </a:t>
            </a:r>
            <a:r>
              <a:rPr sz="2600" spc="-20" dirty="0">
                <a:latin typeface="Constantia"/>
                <a:cs typeface="Constantia"/>
              </a:rPr>
              <a:t>payout </a:t>
            </a:r>
            <a:r>
              <a:rPr sz="2600" dirty="0">
                <a:latin typeface="Constantia"/>
                <a:cs typeface="Constantia"/>
              </a:rPr>
              <a:t>=</a:t>
            </a:r>
            <a:r>
              <a:rPr sz="2600" spc="-409" dirty="0">
                <a:latin typeface="Constantia"/>
                <a:cs typeface="Constantia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Dividend per common stock Share</a:t>
            </a:r>
            <a:endParaRPr sz="2000" dirty="0">
              <a:latin typeface="Constantia"/>
              <a:cs typeface="Constantia"/>
            </a:endParaRPr>
          </a:p>
          <a:p>
            <a:pPr marL="2820035">
              <a:lnSpc>
                <a:spcPct val="100000"/>
              </a:lnSpc>
              <a:spcBef>
                <a:spcPts val="1225"/>
              </a:spcBef>
            </a:pPr>
            <a:r>
              <a:rPr sz="2000" spc="-5" dirty="0">
                <a:latin typeface="Constantia"/>
                <a:cs typeface="Constantia"/>
              </a:rPr>
              <a:t>Earning per common stock Share</a:t>
            </a:r>
            <a:r>
              <a:rPr sz="2000" spc="-35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[EPS]</a:t>
            </a:r>
            <a:endParaRPr sz="20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61845"/>
            <a:ext cx="8077834" cy="4721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30" dirty="0">
                <a:latin typeface="Constantia"/>
                <a:cs typeface="Constantia"/>
              </a:rPr>
              <a:t>How</a:t>
            </a:r>
            <a:r>
              <a:rPr sz="2000" b="1" spc="-75" dirty="0">
                <a:latin typeface="Constantia"/>
                <a:cs typeface="Constantia"/>
              </a:rPr>
              <a:t> </a:t>
            </a:r>
            <a:r>
              <a:rPr sz="2000" b="1" spc="-20" dirty="0">
                <a:latin typeface="Constantia"/>
                <a:cs typeface="Constantia"/>
              </a:rPr>
              <a:t>to</a:t>
            </a:r>
            <a:r>
              <a:rPr sz="2000" b="1" spc="-95" dirty="0">
                <a:latin typeface="Constantia"/>
                <a:cs typeface="Constantia"/>
              </a:rPr>
              <a:t> </a:t>
            </a:r>
            <a:r>
              <a:rPr sz="2000" b="1" spc="-25" dirty="0">
                <a:latin typeface="Constantia"/>
                <a:cs typeface="Constantia"/>
              </a:rPr>
              <a:t>draw</a:t>
            </a:r>
            <a:r>
              <a:rPr sz="2000" b="1" spc="-10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a</a:t>
            </a:r>
            <a:r>
              <a:rPr sz="2000" b="1" spc="-65" dirty="0">
                <a:latin typeface="Constantia"/>
                <a:cs typeface="Constantia"/>
              </a:rPr>
              <a:t> </a:t>
            </a:r>
            <a:r>
              <a:rPr sz="2000" b="1" spc="5" dirty="0">
                <a:latin typeface="Constantia"/>
                <a:cs typeface="Constantia"/>
              </a:rPr>
              <a:t>final</a:t>
            </a:r>
            <a:r>
              <a:rPr sz="2000" b="1" spc="-50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conclusion</a:t>
            </a:r>
            <a:r>
              <a:rPr sz="2000" b="1" spc="-55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from</a:t>
            </a:r>
            <a:r>
              <a:rPr sz="2000" b="1" spc="-45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the</a:t>
            </a:r>
            <a:r>
              <a:rPr sz="2000" b="1" spc="-55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Ratio</a:t>
            </a:r>
            <a:r>
              <a:rPr sz="2000" b="1" spc="-95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analysis:</a:t>
            </a:r>
            <a:endParaRPr sz="2000" dirty="0">
              <a:latin typeface="Constantia"/>
              <a:cs typeface="Constantia"/>
            </a:endParaRPr>
          </a:p>
          <a:p>
            <a:pPr marL="135890">
              <a:lnSpc>
                <a:spcPct val="100000"/>
              </a:lnSpc>
            </a:pPr>
            <a:r>
              <a:rPr sz="2000" dirty="0">
                <a:latin typeface="Constantia"/>
                <a:cs typeface="Constantia"/>
              </a:rPr>
              <a:t>A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meaningful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conclusion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is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needed</a:t>
            </a:r>
            <a:r>
              <a:rPr sz="2000" spc="-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finally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from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ratio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analysis.</a:t>
            </a:r>
            <a:endParaRPr sz="2000" dirty="0">
              <a:latin typeface="Constantia"/>
              <a:cs typeface="Constantia"/>
            </a:endParaRPr>
          </a:p>
          <a:p>
            <a:pPr marL="286385" marR="831850" indent="-274320">
              <a:lnSpc>
                <a:spcPts val="1920"/>
              </a:lnSpc>
              <a:spcBef>
                <a:spcPts val="465"/>
              </a:spcBef>
              <a:tabLst>
                <a:tab pos="1536065" algn="l"/>
              </a:tabLst>
            </a:pPr>
            <a:r>
              <a:rPr sz="2000" spc="-25" dirty="0">
                <a:latin typeface="Constantia"/>
                <a:cs typeface="Constantia"/>
              </a:rPr>
              <a:t>For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example:	</a:t>
            </a:r>
            <a:r>
              <a:rPr sz="2000" spc="-10" dirty="0">
                <a:latin typeface="Constantia"/>
                <a:cs typeface="Constantia"/>
              </a:rPr>
              <a:t>Is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this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year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good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or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bad?</a:t>
            </a:r>
            <a:r>
              <a:rPr sz="200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It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is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judged</a:t>
            </a:r>
            <a:r>
              <a:rPr sz="2000" spc="-2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by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following  procedures</a:t>
            </a:r>
            <a:r>
              <a:rPr sz="2000" b="1" spc="-10" dirty="0">
                <a:latin typeface="Constantia"/>
                <a:cs typeface="Constantia"/>
              </a:rPr>
              <a:t>:</a:t>
            </a:r>
            <a:endParaRPr sz="2000" dirty="0">
              <a:latin typeface="Constantia"/>
              <a:cs typeface="Constantia"/>
            </a:endParaRPr>
          </a:p>
          <a:p>
            <a:pPr marL="286385" marR="213360" indent="-274320">
              <a:lnSpc>
                <a:spcPct val="80000"/>
              </a:lnSpc>
              <a:spcBef>
                <a:spcPts val="495"/>
              </a:spcBef>
              <a:buClr>
                <a:srgbClr val="0AD0D9"/>
              </a:buClr>
              <a:buSzPct val="9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b="1" spc="-35" dirty="0">
                <a:latin typeface="Constantia"/>
                <a:cs typeface="Constantia"/>
              </a:rPr>
              <a:t>Trend</a:t>
            </a:r>
            <a:r>
              <a:rPr sz="2000" b="1" spc="-70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analysis</a:t>
            </a:r>
            <a:r>
              <a:rPr sz="2000" b="1" spc="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-</a:t>
            </a:r>
            <a:r>
              <a:rPr sz="2000" spc="5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It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means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comparing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all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current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year’s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relevant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ratios  </a:t>
            </a:r>
            <a:r>
              <a:rPr sz="2000" dirty="0">
                <a:latin typeface="Constantia"/>
                <a:cs typeface="Constantia"/>
              </a:rPr>
              <a:t>of </a:t>
            </a:r>
            <a:r>
              <a:rPr sz="2000" spc="-5" dirty="0">
                <a:latin typeface="Constantia"/>
                <a:cs typeface="Constantia"/>
              </a:rPr>
              <a:t>the </a:t>
            </a:r>
            <a:r>
              <a:rPr sz="2000" spc="-10" dirty="0">
                <a:latin typeface="Constantia"/>
                <a:cs typeface="Constantia"/>
              </a:rPr>
              <a:t>company </a:t>
            </a:r>
            <a:r>
              <a:rPr sz="2000" spc="-5" dirty="0">
                <a:latin typeface="Constantia"/>
                <a:cs typeface="Constantia"/>
              </a:rPr>
              <a:t>with its </a:t>
            </a:r>
            <a:r>
              <a:rPr sz="2000" spc="-15" dirty="0">
                <a:latin typeface="Constantia"/>
                <a:cs typeface="Constantia"/>
              </a:rPr>
              <a:t>own </a:t>
            </a:r>
            <a:r>
              <a:rPr sz="2000" spc="-5" dirty="0">
                <a:latin typeface="Constantia"/>
                <a:cs typeface="Constantia"/>
              </a:rPr>
              <a:t>past </a:t>
            </a:r>
            <a:r>
              <a:rPr sz="2000" spc="-10" dirty="0">
                <a:latin typeface="Constantia"/>
                <a:cs typeface="Constantia"/>
              </a:rPr>
              <a:t>years' ratios. </a:t>
            </a:r>
            <a:r>
              <a:rPr sz="2000" spc="-5" dirty="0">
                <a:latin typeface="Constantia"/>
                <a:cs typeface="Constantia"/>
              </a:rPr>
              <a:t>Thus trend </a:t>
            </a:r>
            <a:r>
              <a:rPr sz="2000" spc="-10" dirty="0">
                <a:latin typeface="Constantia"/>
                <a:cs typeface="Constantia"/>
              </a:rPr>
              <a:t>analysis  </a:t>
            </a:r>
            <a:r>
              <a:rPr sz="2000" spc="-5" dirty="0">
                <a:latin typeface="Constantia"/>
                <a:cs typeface="Constantia"/>
              </a:rPr>
              <a:t>determines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firm’s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current</a:t>
            </a:r>
            <a:r>
              <a:rPr sz="2000" spc="-14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year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performance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with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past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years.</a:t>
            </a:r>
            <a:endParaRPr sz="2000" dirty="0">
              <a:latin typeface="Constantia"/>
              <a:cs typeface="Constantia"/>
            </a:endParaRPr>
          </a:p>
          <a:p>
            <a:pPr marL="287020" indent="-274320">
              <a:lnSpc>
                <a:spcPts val="2160"/>
              </a:lnSpc>
              <a:buClr>
                <a:srgbClr val="0AD0D9"/>
              </a:buClr>
              <a:buSzPct val="9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b="1" spc="-5" dirty="0">
                <a:latin typeface="Constantia"/>
                <a:cs typeface="Constantia"/>
              </a:rPr>
              <a:t>Comparing</a:t>
            </a:r>
            <a:r>
              <a:rPr sz="2000" b="1" spc="-55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with</a:t>
            </a:r>
            <a:r>
              <a:rPr sz="2000" b="1" spc="-9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other</a:t>
            </a:r>
            <a:r>
              <a:rPr sz="2000" b="1" spc="-125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similar</a:t>
            </a:r>
            <a:r>
              <a:rPr sz="2000" b="1" spc="-9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type</a:t>
            </a:r>
            <a:r>
              <a:rPr sz="2000" b="1" spc="-10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of</a:t>
            </a:r>
            <a:r>
              <a:rPr sz="2000" b="1" spc="40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Industries-Market</a:t>
            </a:r>
            <a:r>
              <a:rPr sz="2000" spc="-10" dirty="0">
                <a:latin typeface="Constantia"/>
                <a:cs typeface="Constantia"/>
              </a:rPr>
              <a:t>-It</a:t>
            </a:r>
            <a:endParaRPr sz="2000" dirty="0">
              <a:latin typeface="Constantia"/>
              <a:cs typeface="Constantia"/>
            </a:endParaRPr>
          </a:p>
          <a:p>
            <a:pPr marL="286385" marR="260985">
              <a:lnSpc>
                <a:spcPts val="1920"/>
              </a:lnSpc>
              <a:spcBef>
                <a:spcPts val="225"/>
              </a:spcBef>
            </a:pPr>
            <a:r>
              <a:rPr sz="2000" spc="-20" dirty="0">
                <a:latin typeface="Constantia"/>
                <a:cs typeface="Constantia"/>
              </a:rPr>
              <a:t>involves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comparing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firm’s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current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year’s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relevant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ratios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with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other  similar </a:t>
            </a:r>
            <a:r>
              <a:rPr sz="2000" spc="-5" dirty="0">
                <a:latin typeface="Constantia"/>
                <a:cs typeface="Constantia"/>
              </a:rPr>
              <a:t>type </a:t>
            </a:r>
            <a:r>
              <a:rPr sz="2000" dirty="0">
                <a:latin typeface="Constantia"/>
                <a:cs typeface="Constantia"/>
              </a:rPr>
              <a:t>of Industries </a:t>
            </a:r>
            <a:r>
              <a:rPr sz="2000" spc="-5" dirty="0">
                <a:latin typeface="Constantia"/>
                <a:cs typeface="Constantia"/>
              </a:rPr>
              <a:t>in the</a:t>
            </a:r>
            <a:r>
              <a:rPr sz="2000" spc="-36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market.</a:t>
            </a:r>
            <a:endParaRPr sz="2000" dirty="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000" spc="-5" dirty="0">
                <a:latin typeface="Constantia"/>
                <a:cs typeface="Constantia"/>
              </a:rPr>
              <a:t>Thus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it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determines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firm’s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performance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with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other</a:t>
            </a:r>
            <a:r>
              <a:rPr sz="2000" spc="-14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competitor</a:t>
            </a:r>
            <a:endParaRPr sz="2000" dirty="0">
              <a:latin typeface="Constantia"/>
              <a:cs typeface="Constantia"/>
            </a:endParaRPr>
          </a:p>
          <a:p>
            <a:pPr marL="287020" indent="-274320">
              <a:lnSpc>
                <a:spcPts val="2160"/>
              </a:lnSpc>
              <a:buClr>
                <a:srgbClr val="0AD0D9"/>
              </a:buClr>
              <a:buSzPct val="9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b="1" spc="-10" dirty="0">
                <a:latin typeface="Constantia"/>
                <a:cs typeface="Constantia"/>
              </a:rPr>
              <a:t>Benchmarking</a:t>
            </a:r>
            <a:r>
              <a:rPr sz="2000" b="1" spc="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–</a:t>
            </a:r>
            <a:r>
              <a:rPr sz="2000" b="1" spc="2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It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involves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comparing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firm’s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relevant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ratios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with</a:t>
            </a:r>
            <a:endParaRPr sz="2000" dirty="0">
              <a:latin typeface="Constantia"/>
              <a:cs typeface="Constantia"/>
            </a:endParaRPr>
          </a:p>
          <a:p>
            <a:pPr marL="286385">
              <a:lnSpc>
                <a:spcPts val="2160"/>
              </a:lnSpc>
            </a:pPr>
            <a:r>
              <a:rPr sz="2000" spc="-5" dirty="0">
                <a:latin typeface="Constantia"/>
                <a:cs typeface="Constantia"/>
              </a:rPr>
              <a:t>the </a:t>
            </a:r>
            <a:r>
              <a:rPr sz="2000" spc="-10" dirty="0">
                <a:latin typeface="Constantia"/>
                <a:cs typeface="Constantia"/>
              </a:rPr>
              <a:t>world-class</a:t>
            </a:r>
            <a:r>
              <a:rPr sz="2000" spc="-180" dirty="0">
                <a:latin typeface="Constantia"/>
                <a:cs typeface="Constantia"/>
              </a:rPr>
              <a:t> </a:t>
            </a:r>
            <a:r>
              <a:rPr sz="2000" spc="10" dirty="0">
                <a:latin typeface="Constantia"/>
                <a:cs typeface="Constantia"/>
              </a:rPr>
              <a:t>firm</a:t>
            </a:r>
            <a:endParaRPr sz="2000" dirty="0">
              <a:latin typeface="Constantia"/>
              <a:cs typeface="Constantia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onstantia"/>
                <a:cs typeface="Constantia"/>
              </a:rPr>
              <a:t>Thus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it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determines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firm’s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performance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with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world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class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firms.</a:t>
            </a:r>
          </a:p>
          <a:p>
            <a:pPr marL="286385" marR="5080" indent="-274320" algn="just">
              <a:lnSpc>
                <a:spcPts val="1920"/>
              </a:lnSpc>
              <a:spcBef>
                <a:spcPts val="464"/>
              </a:spcBef>
            </a:pPr>
            <a:r>
              <a:rPr sz="2000" b="1" spc="-5" dirty="0">
                <a:latin typeface="Constantia"/>
                <a:cs typeface="Constantia"/>
              </a:rPr>
              <a:t>In this </a:t>
            </a:r>
            <a:r>
              <a:rPr sz="2000" b="1" spc="-25" dirty="0">
                <a:latin typeface="Constantia"/>
                <a:cs typeface="Constantia"/>
              </a:rPr>
              <a:t>way </a:t>
            </a:r>
            <a:r>
              <a:rPr sz="2000" b="1" spc="-5" dirty="0">
                <a:latin typeface="Constantia"/>
                <a:cs typeface="Constantia"/>
              </a:rPr>
              <a:t>the </a:t>
            </a:r>
            <a:r>
              <a:rPr sz="2000" b="1" spc="-10" dirty="0">
                <a:latin typeface="Constantia"/>
                <a:cs typeface="Constantia"/>
              </a:rPr>
              <a:t>analyst </a:t>
            </a:r>
            <a:r>
              <a:rPr sz="2000" b="1" spc="-5" dirty="0">
                <a:latin typeface="Constantia"/>
                <a:cs typeface="Constantia"/>
              </a:rPr>
              <a:t>is able </a:t>
            </a:r>
            <a:r>
              <a:rPr sz="2000" b="1" spc="-20" dirty="0">
                <a:latin typeface="Constantia"/>
                <a:cs typeface="Constantia"/>
              </a:rPr>
              <a:t>to </a:t>
            </a:r>
            <a:r>
              <a:rPr sz="2000" b="1" spc="-10" dirty="0">
                <a:latin typeface="Constantia"/>
                <a:cs typeface="Constantia"/>
              </a:rPr>
              <a:t>detect </a:t>
            </a:r>
            <a:r>
              <a:rPr sz="2000" b="1" spc="-5" dirty="0">
                <a:latin typeface="Constantia"/>
                <a:cs typeface="Constantia"/>
              </a:rPr>
              <a:t>his </a:t>
            </a:r>
            <a:r>
              <a:rPr sz="2000" b="1" spc="5" dirty="0">
                <a:latin typeface="Constantia"/>
                <a:cs typeface="Constantia"/>
              </a:rPr>
              <a:t>final </a:t>
            </a:r>
            <a:r>
              <a:rPr sz="2000" b="1" spc="-5" dirty="0">
                <a:latin typeface="Constantia"/>
                <a:cs typeface="Constantia"/>
              </a:rPr>
              <a:t>conclusion  </a:t>
            </a:r>
            <a:r>
              <a:rPr sz="2000" b="1" spc="-15" dirty="0">
                <a:latin typeface="Constantia"/>
                <a:cs typeface="Constantia"/>
              </a:rPr>
              <a:t>regarding </a:t>
            </a:r>
            <a:r>
              <a:rPr sz="2000" b="1" spc="-5" dirty="0">
                <a:latin typeface="Constantia"/>
                <a:cs typeface="Constantia"/>
              </a:rPr>
              <a:t>the </a:t>
            </a:r>
            <a:r>
              <a:rPr sz="2000" b="1" spc="-20" dirty="0">
                <a:latin typeface="Constantia"/>
                <a:cs typeface="Constantia"/>
              </a:rPr>
              <a:t>firm’s </a:t>
            </a:r>
            <a:r>
              <a:rPr sz="2000" b="1" spc="-15" dirty="0">
                <a:latin typeface="Constantia"/>
                <a:cs typeface="Constantia"/>
              </a:rPr>
              <a:t>improvement </a:t>
            </a:r>
            <a:r>
              <a:rPr sz="2000" b="1" dirty="0">
                <a:latin typeface="Constantia"/>
                <a:cs typeface="Constantia"/>
              </a:rPr>
              <a:t>or </a:t>
            </a:r>
            <a:r>
              <a:rPr sz="2000" b="1" spc="-5" dirty="0">
                <a:latin typeface="Constantia"/>
                <a:cs typeface="Constantia"/>
              </a:rPr>
              <a:t>declining during the  </a:t>
            </a:r>
            <a:r>
              <a:rPr sz="2000" b="1" spc="-10" dirty="0">
                <a:latin typeface="Constantia"/>
                <a:cs typeface="Constantia"/>
              </a:rPr>
              <a:t>current </a:t>
            </a:r>
            <a:r>
              <a:rPr sz="2000" b="1" spc="-5" dirty="0">
                <a:latin typeface="Constantia"/>
                <a:cs typeface="Constantia"/>
              </a:rPr>
              <a:t>year/period </a:t>
            </a:r>
            <a:r>
              <a:rPr sz="2000" b="1" spc="-10" dirty="0">
                <a:latin typeface="Constantia"/>
                <a:cs typeface="Constantia"/>
              </a:rPr>
              <a:t>through</a:t>
            </a:r>
            <a:r>
              <a:rPr sz="2000" b="1" spc="-270" dirty="0">
                <a:latin typeface="Constantia"/>
                <a:cs typeface="Constantia"/>
              </a:rPr>
              <a:t> </a:t>
            </a:r>
            <a:r>
              <a:rPr sz="2000" b="1" spc="-15" dirty="0">
                <a:latin typeface="Constantia"/>
                <a:cs typeface="Constantia"/>
              </a:rPr>
              <a:t>above.</a:t>
            </a:r>
            <a:endParaRPr sz="2000" dirty="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The</a:t>
            </a:r>
            <a:r>
              <a:rPr spc="-185" dirty="0"/>
              <a:t> </a:t>
            </a:r>
            <a:r>
              <a:rPr spc="-5" dirty="0"/>
              <a:t>End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18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F98030-9AF5-9046-894E-6072D042A808}"/>
              </a:ext>
            </a:extLst>
          </p:cNvPr>
          <p:cNvSpPr txBox="1"/>
          <p:nvPr/>
        </p:nvSpPr>
        <p:spPr>
          <a:xfrm>
            <a:off x="685800" y="1828800"/>
            <a:ext cx="7411453" cy="14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825" marR="14604" lvl="0" indent="-274320" algn="just">
              <a:lnSpc>
                <a:spcPct val="90000"/>
              </a:lnSpc>
              <a:spcBef>
                <a:spcPts val="330"/>
              </a:spcBef>
            </a:pPr>
            <a:r>
              <a:rPr lang="en-IN" sz="2600" spc="-10" dirty="0">
                <a:solidFill>
                  <a:prstClr val="black"/>
                </a:solidFill>
                <a:latin typeface="Constantia"/>
                <a:cs typeface="Constantia"/>
              </a:rPr>
              <a:t>Analysis of </a:t>
            </a:r>
            <a:r>
              <a:rPr lang="en-IN" sz="2600" dirty="0">
                <a:solidFill>
                  <a:prstClr val="black"/>
                </a:solidFill>
                <a:latin typeface="Constantia"/>
                <a:cs typeface="Constantia"/>
              </a:rPr>
              <a:t>financial </a:t>
            </a:r>
            <a:r>
              <a:rPr lang="en-IN" sz="2600" spc="-10" dirty="0">
                <a:solidFill>
                  <a:prstClr val="black"/>
                </a:solidFill>
                <a:latin typeface="Constantia"/>
                <a:cs typeface="Constantia"/>
              </a:rPr>
              <a:t>statement </a:t>
            </a:r>
            <a:r>
              <a:rPr lang="en-IN" sz="2600" spc="-5" dirty="0">
                <a:solidFill>
                  <a:prstClr val="black"/>
                </a:solidFill>
                <a:latin typeface="Constantia"/>
                <a:cs typeface="Constantia"/>
              </a:rPr>
              <a:t>means the </a:t>
            </a:r>
            <a:r>
              <a:rPr lang="en-IN" sz="2600" spc="-15" dirty="0">
                <a:solidFill>
                  <a:prstClr val="black"/>
                </a:solidFill>
                <a:latin typeface="Constantia"/>
                <a:cs typeface="Constantia"/>
              </a:rPr>
              <a:t>process </a:t>
            </a:r>
            <a:r>
              <a:rPr lang="en-IN" sz="2600" spc="-20" dirty="0">
                <a:solidFill>
                  <a:prstClr val="black"/>
                </a:solidFill>
                <a:latin typeface="Constantia"/>
                <a:cs typeface="Constantia"/>
              </a:rPr>
              <a:t>of  </a:t>
            </a:r>
            <a:r>
              <a:rPr lang="en-IN" sz="2600" spc="-5" dirty="0">
                <a:solidFill>
                  <a:prstClr val="black"/>
                </a:solidFill>
                <a:latin typeface="Constantia"/>
                <a:cs typeface="Constantia"/>
              </a:rPr>
              <a:t>reviewing </a:t>
            </a:r>
            <a:r>
              <a:rPr lang="en-IN" sz="2600" dirty="0">
                <a:solidFill>
                  <a:prstClr val="black"/>
                </a:solidFill>
                <a:latin typeface="Constantia"/>
                <a:cs typeface="Constantia"/>
              </a:rPr>
              <a:t>and </a:t>
            </a:r>
            <a:r>
              <a:rPr lang="en-IN" sz="2600" spc="-5" dirty="0">
                <a:solidFill>
                  <a:prstClr val="black"/>
                </a:solidFill>
                <a:latin typeface="Constantia"/>
                <a:cs typeface="Constantia"/>
              </a:rPr>
              <a:t>evaluating </a:t>
            </a:r>
            <a:r>
              <a:rPr lang="en-IN" sz="2600" dirty="0">
                <a:solidFill>
                  <a:prstClr val="black"/>
                </a:solidFill>
                <a:latin typeface="Constantia"/>
                <a:cs typeface="Constantia"/>
              </a:rPr>
              <a:t>a </a:t>
            </a:r>
            <a:r>
              <a:rPr lang="en-IN" sz="2600" spc="-15" dirty="0">
                <a:solidFill>
                  <a:prstClr val="black"/>
                </a:solidFill>
                <a:latin typeface="Constantia"/>
                <a:cs typeface="Constantia"/>
              </a:rPr>
              <a:t>company's  </a:t>
            </a:r>
            <a:r>
              <a:rPr lang="en-IN" sz="2600" dirty="0">
                <a:solidFill>
                  <a:prstClr val="black"/>
                </a:solidFill>
                <a:latin typeface="Constantia"/>
                <a:cs typeface="Constantia"/>
              </a:rPr>
              <a:t>financial  </a:t>
            </a:r>
            <a:r>
              <a:rPr lang="en-IN" sz="2600" spc="-5" dirty="0">
                <a:solidFill>
                  <a:prstClr val="black"/>
                </a:solidFill>
                <a:latin typeface="Constantia"/>
                <a:cs typeface="Constantia"/>
              </a:rPr>
              <a:t>statements </a:t>
            </a:r>
            <a:r>
              <a:rPr lang="en-IN" sz="2600" spc="-10" dirty="0">
                <a:solidFill>
                  <a:prstClr val="black"/>
                </a:solidFill>
                <a:latin typeface="Constantia"/>
                <a:cs typeface="Constantia"/>
              </a:rPr>
              <a:t>through </a:t>
            </a:r>
            <a:r>
              <a:rPr lang="en-IN" sz="2600" dirty="0">
                <a:solidFill>
                  <a:prstClr val="black"/>
                </a:solidFill>
                <a:latin typeface="Constantia"/>
                <a:cs typeface="Constantia"/>
              </a:rPr>
              <a:t>some</a:t>
            </a:r>
            <a:r>
              <a:rPr lang="en-IN" sz="2600" spc="-340" dirty="0">
                <a:solidFill>
                  <a:prstClr val="black"/>
                </a:solidFill>
                <a:latin typeface="Constantia"/>
                <a:cs typeface="Constantia"/>
              </a:rPr>
              <a:t> </a:t>
            </a:r>
            <a:r>
              <a:rPr lang="en-IN" sz="2600" spc="-5">
                <a:solidFill>
                  <a:prstClr val="black"/>
                </a:solidFill>
                <a:latin typeface="Constantia"/>
                <a:cs typeface="Constantia"/>
              </a:rPr>
              <a:t>techniques. </a:t>
            </a:r>
            <a:endParaRPr lang="en-IN" sz="2600" dirty="0">
              <a:solidFill>
                <a:prstClr val="black"/>
              </a:solidFill>
              <a:latin typeface="Constantia"/>
              <a:cs typeface="Constant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2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185A6D16-2508-DF41-98C5-3EED0B45D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00200"/>
            <a:ext cx="6858000" cy="3124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D438867-5FBE-494B-A940-F7B0AB0020FD}"/>
              </a:ext>
            </a:extLst>
          </p:cNvPr>
          <p:cNvSpPr txBox="1"/>
          <p:nvPr/>
        </p:nvSpPr>
        <p:spPr>
          <a:xfrm>
            <a:off x="1143000" y="108284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Decision Makers and the Kind of Decisions </a:t>
            </a:r>
          </a:p>
        </p:txBody>
      </p:sp>
    </p:spTree>
    <p:extLst>
      <p:ext uri="{BB962C8B-B14F-4D97-AF65-F5344CB8AC3E}">
        <p14:creationId xmlns:p14="http://schemas.microsoft.com/office/powerpoint/2010/main" val="380659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0CC991-994D-8F4A-8C49-20BCD7CD5CE2}"/>
              </a:ext>
            </a:extLst>
          </p:cNvPr>
          <p:cNvSpPr txBox="1"/>
          <p:nvPr/>
        </p:nvSpPr>
        <p:spPr>
          <a:xfrm>
            <a:off x="381000" y="1540042"/>
            <a:ext cx="873724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Techniques Of Financial Statements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Horizontal ( or trend )Financial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Vertical or (Common Size)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Ratio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3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7098A-F30B-154D-ACC6-D52E1DEE5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362200"/>
            <a:ext cx="7315200" cy="1477328"/>
          </a:xfrm>
        </p:spPr>
        <p:txBody>
          <a:bodyPr/>
          <a:lstStyle/>
          <a:p>
            <a:r>
              <a:rPr lang="en-US" sz="2400" dirty="0"/>
              <a:t>Also known as dynamic analysis the kind of analysis under which financial statements of a number of years of the firm are analyzed against o common base. </a:t>
            </a:r>
            <a:br>
              <a:rPr lang="en-US" sz="2400" dirty="0"/>
            </a:br>
            <a:r>
              <a:rPr lang="en-US" sz="2400" dirty="0"/>
              <a:t>This is also suitable for intra firm comparison.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7D42B-1F09-6244-A1B6-F8B547792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4510" y="304800"/>
            <a:ext cx="8094980" cy="800219"/>
          </a:xfrm>
        </p:spPr>
        <p:txBody>
          <a:bodyPr/>
          <a:lstStyle/>
          <a:p>
            <a:r>
              <a:rPr lang="en-US" sz="3200" dirty="0"/>
              <a:t>Horizontal ( or trend )Financial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4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FFBF7-CCF2-BA4A-B921-A52A5C591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057401"/>
            <a:ext cx="7924800" cy="4555093"/>
          </a:xfrm>
        </p:spPr>
        <p:txBody>
          <a:bodyPr/>
          <a:lstStyle/>
          <a:p>
            <a:pPr algn="l"/>
            <a:r>
              <a:rPr lang="en-US" sz="3200" dirty="0"/>
              <a:t>Is under which financial statements of firms of different size are compared and analyzed against a common base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This is also suitable for inter firm comparison.</a:t>
            </a:r>
            <a:br>
              <a:rPr lang="en-US" sz="3200" dirty="0"/>
            </a:br>
            <a:br>
              <a:rPr lang="en-US" sz="2400" dirty="0">
                <a:solidFill>
                  <a:prstClr val="black"/>
                </a:solidFill>
              </a:rPr>
            </a:br>
            <a:br>
              <a:rPr lang="en-US" dirty="0"/>
            </a:br>
            <a:r>
              <a:rPr lang="en-US" dirty="0"/>
              <a:t>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CE433-D097-7348-8FB0-7513103C0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940" y="685801"/>
            <a:ext cx="8094980" cy="800219"/>
          </a:xfrm>
        </p:spPr>
        <p:txBody>
          <a:bodyPr/>
          <a:lstStyle/>
          <a:p>
            <a:r>
              <a:rPr lang="en-US" sz="3200" dirty="0"/>
              <a:t>Vertical Financial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04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4500" y="98247"/>
            <a:ext cx="54082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b="1" u="heavy" spc="-5" dirty="0">
                <a:solidFill>
                  <a:srgbClr val="04607A"/>
                </a:solidFill>
                <a:uFill>
                  <a:solidFill>
                    <a:srgbClr val="04607A"/>
                  </a:solidFill>
                </a:uFill>
                <a:latin typeface="Calibri"/>
                <a:cs typeface="Calibri"/>
              </a:rPr>
              <a:t>Ratio Analysis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7</a:t>
            </a:fld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444500" y="930910"/>
            <a:ext cx="8173720" cy="39440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4607A"/>
                </a:solidFill>
                <a:latin typeface="Calibri"/>
                <a:cs typeface="Calibri"/>
              </a:rPr>
              <a:t>`</a:t>
            </a:r>
            <a:endParaRPr sz="2200" dirty="0">
              <a:latin typeface="Calibri"/>
              <a:cs typeface="Calibri"/>
            </a:endParaRPr>
          </a:p>
          <a:p>
            <a:pPr marL="377825" marR="5080" indent="-274320" algn="just">
              <a:lnSpc>
                <a:spcPts val="2810"/>
              </a:lnSpc>
              <a:spcBef>
                <a:spcPts val="665"/>
              </a:spcBef>
            </a:pPr>
            <a:r>
              <a:rPr sz="2600" spc="-90" dirty="0">
                <a:latin typeface="Constantia"/>
                <a:cs typeface="Constantia"/>
              </a:rPr>
              <a:t>We </a:t>
            </a:r>
            <a:r>
              <a:rPr sz="2600" spc="-5" dirty="0">
                <a:latin typeface="Constantia"/>
                <a:cs typeface="Constantia"/>
              </a:rPr>
              <a:t>use </a:t>
            </a:r>
            <a:r>
              <a:rPr sz="2600" spc="-10" dirty="0">
                <a:latin typeface="Constantia"/>
                <a:cs typeface="Constantia"/>
              </a:rPr>
              <a:t>different </a:t>
            </a:r>
            <a:r>
              <a:rPr sz="2600" spc="-5" dirty="0">
                <a:latin typeface="Constantia"/>
                <a:cs typeface="Constantia"/>
              </a:rPr>
              <a:t>techniques </a:t>
            </a:r>
            <a:r>
              <a:rPr sz="2600" spc="-25" dirty="0">
                <a:latin typeface="Constantia"/>
                <a:cs typeface="Constantia"/>
              </a:rPr>
              <a:t>to </a:t>
            </a:r>
            <a:r>
              <a:rPr sz="2600" spc="-10" dirty="0">
                <a:latin typeface="Constantia"/>
                <a:cs typeface="Constantia"/>
              </a:rPr>
              <a:t>evaluate it, </a:t>
            </a:r>
            <a:r>
              <a:rPr sz="2600" dirty="0">
                <a:latin typeface="Constantia"/>
                <a:cs typeface="Constantia"/>
              </a:rPr>
              <a:t>and </a:t>
            </a:r>
            <a:r>
              <a:rPr sz="2600" spc="-5" dirty="0">
                <a:latin typeface="Constantia"/>
                <a:cs typeface="Constantia"/>
              </a:rPr>
              <a:t>one </a:t>
            </a:r>
            <a:r>
              <a:rPr sz="2600" spc="-10" dirty="0">
                <a:latin typeface="Constantia"/>
                <a:cs typeface="Constantia"/>
              </a:rPr>
              <a:t>very  </a:t>
            </a:r>
            <a:r>
              <a:rPr sz="2600" spc="-5" dirty="0">
                <a:latin typeface="Constantia"/>
                <a:cs typeface="Constantia"/>
              </a:rPr>
              <a:t>regular </a:t>
            </a:r>
            <a:r>
              <a:rPr sz="2600" dirty="0">
                <a:latin typeface="Constantia"/>
                <a:cs typeface="Constantia"/>
              </a:rPr>
              <a:t>and </a:t>
            </a:r>
            <a:r>
              <a:rPr sz="2600" spc="-10" dirty="0">
                <a:latin typeface="Constantia"/>
                <a:cs typeface="Constantia"/>
              </a:rPr>
              <a:t>common technique is </a:t>
            </a:r>
            <a:r>
              <a:rPr sz="2600" dirty="0">
                <a:latin typeface="Constantia"/>
                <a:cs typeface="Constantia"/>
              </a:rPr>
              <a:t>financial </a:t>
            </a:r>
            <a:r>
              <a:rPr sz="2600" spc="-15" dirty="0">
                <a:latin typeface="Constantia"/>
                <a:cs typeface="Constantia"/>
              </a:rPr>
              <a:t>ratios  </a:t>
            </a:r>
            <a:r>
              <a:rPr sz="2600" spc="-10" dirty="0">
                <a:latin typeface="Constantia"/>
                <a:cs typeface="Constantia"/>
              </a:rPr>
              <a:t>analysis</a:t>
            </a:r>
            <a:endParaRPr sz="2600" dirty="0">
              <a:latin typeface="Constantia"/>
              <a:cs typeface="Constantia"/>
            </a:endParaRPr>
          </a:p>
          <a:p>
            <a:pPr marL="182880" algn="just">
              <a:lnSpc>
                <a:spcPct val="100000"/>
              </a:lnSpc>
              <a:spcBef>
                <a:spcPts val="270"/>
              </a:spcBef>
            </a:pPr>
            <a:r>
              <a:rPr sz="2600" b="1" spc="-5" dirty="0">
                <a:latin typeface="Constantia"/>
                <a:cs typeface="Constantia"/>
              </a:rPr>
              <a:t>Financial </a:t>
            </a:r>
            <a:r>
              <a:rPr sz="2600" b="1" spc="-10" dirty="0">
                <a:latin typeface="Constantia"/>
                <a:cs typeface="Constantia"/>
              </a:rPr>
              <a:t>ratios</a:t>
            </a:r>
            <a:r>
              <a:rPr sz="2600" b="1" spc="-60" dirty="0">
                <a:latin typeface="Constantia"/>
                <a:cs typeface="Constantia"/>
              </a:rPr>
              <a:t> </a:t>
            </a:r>
            <a:r>
              <a:rPr sz="2600" b="1" spc="-15" dirty="0">
                <a:latin typeface="Constantia"/>
                <a:cs typeface="Constantia"/>
              </a:rPr>
              <a:t>analysis.</a:t>
            </a:r>
            <a:endParaRPr sz="2600" dirty="0">
              <a:latin typeface="Constantia"/>
              <a:cs typeface="Constantia"/>
            </a:endParaRPr>
          </a:p>
          <a:p>
            <a:pPr marL="377825" marR="528320" indent="-274320">
              <a:lnSpc>
                <a:spcPts val="2810"/>
              </a:lnSpc>
              <a:spcBef>
                <a:spcPts val="660"/>
              </a:spcBef>
            </a:pPr>
            <a:r>
              <a:rPr sz="2600" spc="-10" dirty="0">
                <a:latin typeface="Constantia"/>
                <a:cs typeface="Constantia"/>
              </a:rPr>
              <a:t>Generally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only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ratio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is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meant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dividing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one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number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by  </a:t>
            </a:r>
            <a:r>
              <a:rPr sz="2600" spc="-5" dirty="0">
                <a:latin typeface="Constantia"/>
                <a:cs typeface="Constantia"/>
              </a:rPr>
              <a:t>another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number.</a:t>
            </a:r>
            <a:endParaRPr sz="2600" dirty="0">
              <a:latin typeface="Constantia"/>
              <a:cs typeface="Constantia"/>
            </a:endParaRPr>
          </a:p>
          <a:p>
            <a:pPr marL="377825" marR="334645" indent="-274320">
              <a:lnSpc>
                <a:spcPts val="2810"/>
              </a:lnSpc>
              <a:spcBef>
                <a:spcPts val="620"/>
              </a:spcBef>
            </a:pPr>
            <a:r>
              <a:rPr sz="2600" dirty="0">
                <a:latin typeface="Constantia"/>
                <a:cs typeface="Constantia"/>
              </a:rPr>
              <a:t>A </a:t>
            </a:r>
            <a:r>
              <a:rPr sz="2600" b="1" spc="5" dirty="0">
                <a:latin typeface="Constantia"/>
                <a:cs typeface="Constantia"/>
              </a:rPr>
              <a:t>financial </a:t>
            </a:r>
            <a:r>
              <a:rPr sz="2600" b="1" spc="-10" dirty="0">
                <a:latin typeface="Constantia"/>
                <a:cs typeface="Constantia"/>
              </a:rPr>
              <a:t>ratios </a:t>
            </a:r>
            <a:r>
              <a:rPr sz="2600" spc="-5" dirty="0">
                <a:latin typeface="Constantia"/>
                <a:cs typeface="Constantia"/>
              </a:rPr>
              <a:t>(or </a:t>
            </a:r>
            <a:r>
              <a:rPr sz="2600" b="1" spc="-10" dirty="0">
                <a:latin typeface="Constantia"/>
                <a:cs typeface="Constantia"/>
              </a:rPr>
              <a:t>accounting ratios</a:t>
            </a:r>
            <a:r>
              <a:rPr sz="2600" spc="-10" dirty="0">
                <a:latin typeface="Constantia"/>
                <a:cs typeface="Constantia"/>
              </a:rPr>
              <a:t>) </a:t>
            </a:r>
            <a:r>
              <a:rPr sz="2600" spc="-5" dirty="0">
                <a:latin typeface="Constantia"/>
                <a:cs typeface="Constantia"/>
              </a:rPr>
              <a:t>is 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46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relative  </a:t>
            </a:r>
            <a:r>
              <a:rPr sz="2600" spc="-5" dirty="0">
                <a:latin typeface="Constantia"/>
                <a:cs typeface="Constantia"/>
              </a:rPr>
              <a:t>magnitude </a:t>
            </a:r>
            <a:r>
              <a:rPr sz="2600" dirty="0">
                <a:latin typeface="Constantia"/>
                <a:cs typeface="Constantia"/>
              </a:rPr>
              <a:t>of </a:t>
            </a:r>
            <a:r>
              <a:rPr sz="2600" spc="-20" dirty="0">
                <a:latin typeface="Constantia"/>
                <a:cs typeface="Constantia"/>
              </a:rPr>
              <a:t>two </a:t>
            </a:r>
            <a:r>
              <a:rPr sz="2600" spc="-5" dirty="0">
                <a:latin typeface="Constantia"/>
                <a:cs typeface="Constantia"/>
              </a:rPr>
              <a:t>selected numerical values</a:t>
            </a:r>
            <a:r>
              <a:rPr sz="2600" spc="-480" dirty="0">
                <a:latin typeface="Constantia"/>
                <a:cs typeface="Constantia"/>
              </a:rPr>
              <a:t> </a:t>
            </a:r>
            <a:r>
              <a:rPr lang="en-US" sz="2600" spc="-48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taken</a:t>
            </a:r>
            <a:endParaRPr sz="2600" dirty="0">
              <a:latin typeface="Constantia"/>
              <a:cs typeface="Constantia"/>
            </a:endParaRPr>
          </a:p>
          <a:p>
            <a:pPr marL="377825">
              <a:lnSpc>
                <a:spcPts val="2965"/>
              </a:lnSpc>
            </a:pPr>
            <a:r>
              <a:rPr sz="2600" spc="-10" dirty="0">
                <a:latin typeface="Constantia"/>
                <a:cs typeface="Constantia"/>
              </a:rPr>
              <a:t>from </a:t>
            </a:r>
            <a:r>
              <a:rPr sz="2600" dirty="0">
                <a:latin typeface="Constantia"/>
                <a:cs typeface="Constantia"/>
              </a:rPr>
              <a:t>an </a:t>
            </a:r>
            <a:r>
              <a:rPr sz="2600" spc="-15" dirty="0">
                <a:latin typeface="Constantia"/>
                <a:cs typeface="Constantia"/>
              </a:rPr>
              <a:t>Company’s </a:t>
            </a:r>
            <a:r>
              <a:rPr sz="2800" dirty="0">
                <a:latin typeface="Constantia"/>
                <a:cs typeface="Constantia"/>
              </a:rPr>
              <a:t>financial</a:t>
            </a:r>
            <a:r>
              <a:rPr sz="2800" spc="-30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statements.</a:t>
            </a:r>
            <a:endParaRPr sz="28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535940" y="1868118"/>
            <a:ext cx="7609840" cy="438594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2600" spc="-5" dirty="0">
                <a:latin typeface="Constantia"/>
                <a:cs typeface="Constantia"/>
              </a:rPr>
              <a:t>These </a:t>
            </a:r>
            <a:r>
              <a:rPr sz="2600" spc="-10" dirty="0">
                <a:latin typeface="Constantia"/>
                <a:cs typeface="Constantia"/>
              </a:rPr>
              <a:t>ratios </a:t>
            </a:r>
            <a:r>
              <a:rPr sz="2600" spc="-15" dirty="0">
                <a:latin typeface="Constantia"/>
                <a:cs typeface="Constantia"/>
              </a:rPr>
              <a:t>are </a:t>
            </a:r>
            <a:r>
              <a:rPr sz="2600" dirty="0">
                <a:latin typeface="Constantia"/>
                <a:cs typeface="Constantia"/>
              </a:rPr>
              <a:t>as</a:t>
            </a:r>
            <a:r>
              <a:rPr sz="2600" spc="-42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under</a:t>
            </a:r>
            <a:r>
              <a:rPr sz="2600" b="1" spc="-5" dirty="0">
                <a:latin typeface="Constantia"/>
                <a:cs typeface="Constantia"/>
              </a:rPr>
              <a:t>:</a:t>
            </a:r>
            <a:endParaRPr sz="2600" dirty="0">
              <a:latin typeface="Constantia"/>
              <a:cs typeface="Constantia"/>
            </a:endParaRPr>
          </a:p>
          <a:p>
            <a:pPr marL="281940" indent="-269875">
              <a:lnSpc>
                <a:spcPct val="100000"/>
              </a:lnSpc>
              <a:spcBef>
                <a:spcPts val="315"/>
              </a:spcBef>
              <a:buFont typeface="Constantia"/>
              <a:buAutoNum type="arabicPeriod"/>
              <a:tabLst>
                <a:tab pos="282575" algn="l"/>
              </a:tabLst>
            </a:pPr>
            <a:r>
              <a:rPr sz="2600" b="1" dirty="0">
                <a:latin typeface="Constantia"/>
                <a:cs typeface="Constantia"/>
              </a:rPr>
              <a:t>Liquidity</a:t>
            </a:r>
            <a:r>
              <a:rPr sz="2600" b="1" spc="-120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ratios</a:t>
            </a:r>
            <a:r>
              <a:rPr sz="2600" b="1" spc="-12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or</a:t>
            </a:r>
            <a:r>
              <a:rPr sz="2600" b="1" spc="-85" dirty="0">
                <a:latin typeface="Constantia"/>
                <a:cs typeface="Constantia"/>
              </a:rPr>
              <a:t> </a:t>
            </a:r>
            <a:r>
              <a:rPr sz="2600" b="1" spc="-5" dirty="0">
                <a:latin typeface="Constantia"/>
                <a:cs typeface="Constantia"/>
              </a:rPr>
              <a:t>Short</a:t>
            </a:r>
            <a:r>
              <a:rPr sz="2600" b="1" spc="-85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term</a:t>
            </a:r>
            <a:r>
              <a:rPr sz="2600" b="1" spc="-60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Solvency</a:t>
            </a:r>
            <a:r>
              <a:rPr sz="2600" b="1" spc="-90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ratios</a:t>
            </a:r>
            <a:endParaRPr sz="26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AutoNum type="arabicPeriod"/>
            </a:pPr>
            <a:endParaRPr sz="3250" dirty="0">
              <a:latin typeface="Times New Roman"/>
              <a:cs typeface="Times New Roman"/>
            </a:endParaRPr>
          </a:p>
          <a:p>
            <a:pPr marL="350520" indent="-338455">
              <a:lnSpc>
                <a:spcPct val="100000"/>
              </a:lnSpc>
              <a:buAutoNum type="arabicPeriod"/>
              <a:tabLst>
                <a:tab pos="351155" algn="l"/>
              </a:tabLst>
            </a:pPr>
            <a:r>
              <a:rPr sz="2600" b="1" dirty="0">
                <a:latin typeface="Constantia"/>
                <a:cs typeface="Constantia"/>
              </a:rPr>
              <a:t>Debt </a:t>
            </a:r>
            <a:r>
              <a:rPr sz="2600" b="1" spc="-5" dirty="0">
                <a:latin typeface="Constantia"/>
                <a:cs typeface="Constantia"/>
              </a:rPr>
              <a:t>management </a:t>
            </a:r>
            <a:r>
              <a:rPr sz="2600" b="1" dirty="0">
                <a:latin typeface="Constantia"/>
                <a:cs typeface="Constantia"/>
              </a:rPr>
              <a:t>or </a:t>
            </a:r>
            <a:r>
              <a:rPr sz="2600" b="1" spc="-5" dirty="0">
                <a:latin typeface="Constantia"/>
                <a:cs typeface="Constantia"/>
              </a:rPr>
              <a:t>Financial </a:t>
            </a:r>
            <a:r>
              <a:rPr sz="2600" b="1" spc="-15" dirty="0">
                <a:latin typeface="Constantia"/>
                <a:cs typeface="Constantia"/>
              </a:rPr>
              <a:t>Leverage</a:t>
            </a:r>
            <a:r>
              <a:rPr sz="2600" b="1" spc="-430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ratios</a:t>
            </a:r>
            <a:endParaRPr sz="26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3250" dirty="0">
              <a:latin typeface="Times New Roman"/>
              <a:cs typeface="Times New Roman"/>
            </a:endParaRPr>
          </a:p>
          <a:p>
            <a:pPr marL="329565" indent="-317500">
              <a:lnSpc>
                <a:spcPct val="100000"/>
              </a:lnSpc>
              <a:buAutoNum type="arabicPeriod"/>
              <a:tabLst>
                <a:tab pos="330200" algn="l"/>
              </a:tabLst>
            </a:pPr>
            <a:r>
              <a:rPr sz="2600" b="1" spc="10" dirty="0">
                <a:latin typeface="Constantia"/>
                <a:cs typeface="Constantia"/>
              </a:rPr>
              <a:t>Efficiency</a:t>
            </a:r>
            <a:r>
              <a:rPr sz="2600" b="1" spc="-12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or</a:t>
            </a:r>
            <a:r>
              <a:rPr sz="2600" b="1" spc="-125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Activity</a:t>
            </a:r>
            <a:r>
              <a:rPr sz="2600" b="1" spc="-12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or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turn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b="1" spc="-25" dirty="0">
                <a:latin typeface="Constantia"/>
                <a:cs typeface="Constantia"/>
              </a:rPr>
              <a:t>over</a:t>
            </a:r>
            <a:r>
              <a:rPr sz="2600" b="1" spc="-125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ratios</a:t>
            </a:r>
            <a:endParaRPr sz="26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AutoNum type="arabicPeriod"/>
            </a:pPr>
            <a:endParaRPr sz="3250" dirty="0">
              <a:latin typeface="Times New Roman"/>
              <a:cs typeface="Times New Roman"/>
            </a:endParaRPr>
          </a:p>
          <a:p>
            <a:pPr marL="352425" indent="-340360">
              <a:lnSpc>
                <a:spcPct val="100000"/>
              </a:lnSpc>
              <a:buAutoNum type="arabicPeriod"/>
              <a:tabLst>
                <a:tab pos="353060" algn="l"/>
              </a:tabLst>
            </a:pPr>
            <a:r>
              <a:rPr sz="2600" b="1" dirty="0">
                <a:latin typeface="Constantia"/>
                <a:cs typeface="Constantia"/>
              </a:rPr>
              <a:t>Profitability</a:t>
            </a:r>
            <a:r>
              <a:rPr sz="2600" b="1" spc="-125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ratios</a:t>
            </a:r>
            <a:endParaRPr sz="26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3250" dirty="0">
              <a:latin typeface="Times New Roman"/>
              <a:cs typeface="Times New Roman"/>
            </a:endParaRPr>
          </a:p>
          <a:p>
            <a:pPr marL="332740" indent="-320040">
              <a:lnSpc>
                <a:spcPct val="100000"/>
              </a:lnSpc>
              <a:buAutoNum type="arabicPeriod"/>
              <a:tabLst>
                <a:tab pos="332740" algn="l"/>
              </a:tabLst>
            </a:pPr>
            <a:r>
              <a:rPr sz="2600" b="1" spc="-20" dirty="0">
                <a:latin typeface="Constantia"/>
                <a:cs typeface="Constantia"/>
              </a:rPr>
              <a:t>Market </a:t>
            </a:r>
            <a:r>
              <a:rPr sz="2600" b="1" spc="-5" dirty="0">
                <a:latin typeface="Constantia"/>
                <a:cs typeface="Constantia"/>
              </a:rPr>
              <a:t>value</a:t>
            </a:r>
            <a:r>
              <a:rPr sz="2600" b="1" spc="-240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ratios</a:t>
            </a:r>
            <a:endParaRPr sz="2600" dirty="0">
              <a:latin typeface="Constantia"/>
              <a:cs typeface="Constant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223"/>
            <a:ext cx="9143999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88207" cy="1020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-828" y="52323"/>
            <a:ext cx="9145590" cy="9018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852932" y="886713"/>
            <a:ext cx="291528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5" dirty="0">
                <a:latin typeface="Constantia"/>
                <a:cs typeface="Constantia"/>
              </a:rPr>
              <a:t>1. </a:t>
            </a:r>
            <a:r>
              <a:rPr sz="2600" b="1" dirty="0">
                <a:latin typeface="Constantia"/>
                <a:cs typeface="Constantia"/>
              </a:rPr>
              <a:t>Liquidity</a:t>
            </a:r>
            <a:r>
              <a:rPr sz="2600" b="1" spc="-110" dirty="0">
                <a:latin typeface="Constantia"/>
                <a:cs typeface="Constantia"/>
              </a:rPr>
              <a:t> </a:t>
            </a:r>
            <a:r>
              <a:rPr sz="2600" b="1" spc="-5" dirty="0">
                <a:latin typeface="Constantia"/>
                <a:cs typeface="Constantia"/>
              </a:rPr>
              <a:t>Ratios:</a:t>
            </a:r>
            <a:endParaRPr sz="2600" dirty="0">
              <a:latin typeface="Constantia"/>
              <a:cs typeface="Constanti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5"/>
              </a:lnSpc>
            </a:pPr>
            <a:fld id="{81D60167-4931-47E6-BA6A-407CBD079E47}" type="slidenum">
              <a:rPr/>
              <a:t>9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10259" y="1322577"/>
            <a:ext cx="7807325" cy="77914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137160">
              <a:lnSpc>
                <a:spcPts val="2810"/>
              </a:lnSpc>
              <a:spcBef>
                <a:spcPts val="455"/>
              </a:spcBef>
            </a:pPr>
            <a:r>
              <a:rPr sz="2600" dirty="0"/>
              <a:t>Liquidity </a:t>
            </a:r>
            <a:r>
              <a:rPr sz="2600" spc="-10" dirty="0"/>
              <a:t>ratios </a:t>
            </a:r>
            <a:r>
              <a:rPr sz="2600" spc="-15" dirty="0"/>
              <a:t>are </a:t>
            </a:r>
            <a:r>
              <a:rPr sz="2600" spc="-5" dirty="0"/>
              <a:t>the </a:t>
            </a:r>
            <a:r>
              <a:rPr sz="2600" spc="-15" dirty="0"/>
              <a:t>ratios </a:t>
            </a:r>
            <a:r>
              <a:rPr sz="2600" spc="-5" dirty="0"/>
              <a:t>that </a:t>
            </a:r>
            <a:r>
              <a:rPr sz="2600" spc="-10" dirty="0"/>
              <a:t>measure </a:t>
            </a:r>
            <a:r>
              <a:rPr sz="2600" spc="-5" dirty="0"/>
              <a:t>the </a:t>
            </a:r>
            <a:r>
              <a:rPr sz="2600" spc="-10" dirty="0"/>
              <a:t>ability  </a:t>
            </a:r>
            <a:r>
              <a:rPr sz="2600" dirty="0"/>
              <a:t>of</a:t>
            </a:r>
            <a:r>
              <a:rPr sz="2600" spc="-20" dirty="0"/>
              <a:t> </a:t>
            </a:r>
            <a:r>
              <a:rPr sz="2600" dirty="0"/>
              <a:t>a</a:t>
            </a:r>
            <a:r>
              <a:rPr sz="2600" spc="-130" dirty="0"/>
              <a:t> </a:t>
            </a:r>
            <a:r>
              <a:rPr sz="2600" spc="-15" dirty="0"/>
              <a:t>company</a:t>
            </a:r>
            <a:r>
              <a:rPr sz="2600" spc="-110" dirty="0"/>
              <a:t> </a:t>
            </a:r>
            <a:r>
              <a:rPr sz="2600" spc="-15" dirty="0"/>
              <a:t>to</a:t>
            </a:r>
            <a:r>
              <a:rPr sz="2600" spc="-95" dirty="0"/>
              <a:t> </a:t>
            </a:r>
            <a:r>
              <a:rPr sz="2600" spc="-5" dirty="0"/>
              <a:t>meet</a:t>
            </a:r>
            <a:r>
              <a:rPr sz="2600" spc="-75" dirty="0"/>
              <a:t> </a:t>
            </a:r>
            <a:r>
              <a:rPr sz="2600" spc="-5" dirty="0"/>
              <a:t>its</a:t>
            </a:r>
            <a:r>
              <a:rPr sz="2600" spc="-125" dirty="0"/>
              <a:t> </a:t>
            </a:r>
            <a:r>
              <a:rPr sz="2600" spc="-10" dirty="0"/>
              <a:t>only</a:t>
            </a:r>
            <a:r>
              <a:rPr sz="2600" spc="-135" dirty="0"/>
              <a:t> </a:t>
            </a:r>
            <a:r>
              <a:rPr sz="2600" dirty="0"/>
              <a:t>short</a:t>
            </a:r>
            <a:r>
              <a:rPr sz="2600" spc="-114" dirty="0"/>
              <a:t> </a:t>
            </a:r>
            <a:r>
              <a:rPr sz="2600" spc="-10" dirty="0"/>
              <a:t>term</a:t>
            </a:r>
            <a:r>
              <a:rPr sz="2600" spc="-135" dirty="0"/>
              <a:t> </a:t>
            </a:r>
            <a:r>
              <a:rPr sz="2600" dirty="0"/>
              <a:t>debt.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35940" y="2115438"/>
            <a:ext cx="8081009" cy="266001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6385" marR="5080" indent="130810">
              <a:lnSpc>
                <a:spcPts val="2810"/>
              </a:lnSpc>
              <a:spcBef>
                <a:spcPts val="455"/>
              </a:spcBef>
              <a:tabLst>
                <a:tab pos="1461770" algn="l"/>
                <a:tab pos="2463165" algn="l"/>
                <a:tab pos="3413125" algn="l"/>
                <a:tab pos="3982720" algn="l"/>
                <a:tab pos="5237480" algn="l"/>
                <a:tab pos="6269355" algn="l"/>
                <a:tab pos="7013575" algn="l"/>
              </a:tabLst>
            </a:pPr>
            <a:r>
              <a:rPr sz="2600" spc="-5" dirty="0">
                <a:latin typeface="Constantia"/>
                <a:cs typeface="Constantia"/>
              </a:rPr>
              <a:t>Th</a:t>
            </a:r>
            <a:r>
              <a:rPr sz="2600" spc="5" dirty="0">
                <a:latin typeface="Constantia"/>
                <a:cs typeface="Constantia"/>
              </a:rPr>
              <a:t>e</a:t>
            </a:r>
            <a:r>
              <a:rPr sz="2600" dirty="0">
                <a:latin typeface="Constantia"/>
                <a:cs typeface="Constantia"/>
              </a:rPr>
              <a:t>se	</a:t>
            </a:r>
            <a:r>
              <a:rPr sz="2600" spc="-5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atios	</a:t>
            </a:r>
            <a:r>
              <a:rPr sz="2600" spc="-25" dirty="0">
                <a:latin typeface="Constantia"/>
                <a:cs typeface="Constantia"/>
              </a:rPr>
              <a:t>f</a:t>
            </a:r>
            <a:r>
              <a:rPr sz="2600" dirty="0">
                <a:latin typeface="Constantia"/>
                <a:cs typeface="Constantia"/>
              </a:rPr>
              <a:t>o</a:t>
            </a:r>
            <a:r>
              <a:rPr sz="2600" spc="-15" dirty="0">
                <a:latin typeface="Constantia"/>
                <a:cs typeface="Constantia"/>
              </a:rPr>
              <a:t>c</a:t>
            </a:r>
            <a:r>
              <a:rPr sz="2600" spc="-5" dirty="0">
                <a:latin typeface="Constantia"/>
                <a:cs typeface="Constantia"/>
              </a:rPr>
              <a:t>u</a:t>
            </a:r>
            <a:r>
              <a:rPr sz="2600" dirty="0">
                <a:latin typeface="Constantia"/>
                <a:cs typeface="Constantia"/>
              </a:rPr>
              <a:t>s	</a:t>
            </a:r>
            <a:r>
              <a:rPr sz="2600" spc="-20" dirty="0">
                <a:latin typeface="Constantia"/>
                <a:cs typeface="Constantia"/>
              </a:rPr>
              <a:t>o</a:t>
            </a:r>
            <a:r>
              <a:rPr sz="2600" dirty="0">
                <a:latin typeface="Constantia"/>
                <a:cs typeface="Constantia"/>
              </a:rPr>
              <a:t>n	</a:t>
            </a:r>
            <a:r>
              <a:rPr sz="2600" spc="-15" dirty="0">
                <a:latin typeface="Constantia"/>
                <a:cs typeface="Constantia"/>
              </a:rPr>
              <a:t>c</a:t>
            </a:r>
            <a:r>
              <a:rPr sz="2600" spc="-5" dirty="0">
                <a:latin typeface="Constantia"/>
                <a:cs typeface="Constantia"/>
              </a:rPr>
              <a:t>ur</a:t>
            </a:r>
            <a:r>
              <a:rPr sz="2600" spc="-3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ent	a</a:t>
            </a:r>
            <a:r>
              <a:rPr sz="2600" spc="-15" dirty="0">
                <a:latin typeface="Constantia"/>
                <a:cs typeface="Constantia"/>
              </a:rPr>
              <a:t>s</a:t>
            </a:r>
            <a:r>
              <a:rPr sz="2600" dirty="0">
                <a:latin typeface="Constantia"/>
                <a:cs typeface="Constantia"/>
              </a:rPr>
              <a:t>s</a:t>
            </a:r>
            <a:r>
              <a:rPr sz="2600" spc="-10" dirty="0">
                <a:latin typeface="Constantia"/>
                <a:cs typeface="Constantia"/>
              </a:rPr>
              <a:t>e</a:t>
            </a:r>
            <a:r>
              <a:rPr sz="2600" spc="-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s	and	</a:t>
            </a:r>
            <a:r>
              <a:rPr sz="2600" spc="-15" dirty="0">
                <a:latin typeface="Constantia"/>
                <a:cs typeface="Constantia"/>
              </a:rPr>
              <a:t>c</a:t>
            </a:r>
            <a:r>
              <a:rPr sz="2600" spc="-5" dirty="0">
                <a:latin typeface="Constantia"/>
                <a:cs typeface="Constantia"/>
              </a:rPr>
              <a:t>ur</a:t>
            </a:r>
            <a:r>
              <a:rPr sz="2600" spc="-5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ent  </a:t>
            </a:r>
            <a:r>
              <a:rPr sz="2600" spc="-5" dirty="0">
                <a:latin typeface="Constantia"/>
                <a:cs typeface="Constantia"/>
              </a:rPr>
              <a:t>liabilities.</a:t>
            </a:r>
            <a:endParaRPr sz="2600" dirty="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2600" spc="-20" dirty="0">
                <a:latin typeface="Constantia"/>
                <a:cs typeface="Constantia"/>
              </a:rPr>
              <a:t>Following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are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key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ratios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fall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under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this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category</a:t>
            </a:r>
            <a:endParaRPr sz="26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299970" algn="l"/>
                <a:tab pos="2738120" algn="l"/>
              </a:tabLst>
            </a:pPr>
            <a:r>
              <a:rPr sz="2450" spc="10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r>
              <a:rPr sz="2450" spc="-155" dirty="0">
                <a:solidFill>
                  <a:srgbClr val="0AD0D9"/>
                </a:solidFill>
                <a:latin typeface="Courier New"/>
                <a:cs typeface="Courier New"/>
              </a:rPr>
              <a:t> </a:t>
            </a:r>
            <a:r>
              <a:rPr sz="2200" b="1" spc="-15" dirty="0">
                <a:latin typeface="Constantia"/>
                <a:cs typeface="Constantia"/>
              </a:rPr>
              <a:t>Current</a:t>
            </a:r>
            <a:r>
              <a:rPr sz="2200" b="1" spc="-40" dirty="0">
                <a:latin typeface="Constantia"/>
                <a:cs typeface="Constantia"/>
              </a:rPr>
              <a:t> </a:t>
            </a:r>
            <a:r>
              <a:rPr sz="2200" b="1" spc="-10" dirty="0">
                <a:latin typeface="Constantia"/>
                <a:cs typeface="Constantia"/>
              </a:rPr>
              <a:t>Ratio	</a:t>
            </a:r>
            <a:r>
              <a:rPr sz="2600" dirty="0">
                <a:latin typeface="Constantia"/>
                <a:cs typeface="Constantia"/>
              </a:rPr>
              <a:t>=	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Current</a:t>
            </a:r>
            <a:r>
              <a:rPr sz="2800" u="heavy" spc="-114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Assets</a:t>
            </a:r>
            <a:endParaRPr sz="2800" dirty="0">
              <a:latin typeface="Constantia"/>
              <a:cs typeface="Constantia"/>
            </a:endParaRPr>
          </a:p>
          <a:p>
            <a:pPr marR="334010" algn="ctr">
              <a:lnSpc>
                <a:spcPct val="100000"/>
              </a:lnSpc>
              <a:spcBef>
                <a:spcPts val="1805"/>
              </a:spcBef>
            </a:pPr>
            <a:r>
              <a:rPr sz="2050" b="1" spc="-5" dirty="0">
                <a:latin typeface="Constantia"/>
                <a:cs typeface="Constantia"/>
              </a:rPr>
              <a:t>Current</a:t>
            </a:r>
            <a:r>
              <a:rPr sz="2050" b="1" spc="-20" dirty="0">
                <a:latin typeface="Constantia"/>
                <a:cs typeface="Constantia"/>
              </a:rPr>
              <a:t> </a:t>
            </a:r>
            <a:r>
              <a:rPr sz="2050" b="1" dirty="0">
                <a:latin typeface="Constantia"/>
                <a:cs typeface="Constantia"/>
              </a:rPr>
              <a:t>Liabilities</a:t>
            </a:r>
            <a:endParaRPr sz="2050" dirty="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5350002"/>
            <a:ext cx="1548130" cy="288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75"/>
              </a:lnSpc>
            </a:pPr>
            <a:r>
              <a:rPr sz="3675" spc="15" baseline="14739" dirty="0">
                <a:solidFill>
                  <a:srgbClr val="0AD0D9"/>
                </a:solidFill>
                <a:latin typeface="Courier New"/>
                <a:cs typeface="Courier New"/>
              </a:rPr>
              <a:t>o</a:t>
            </a:r>
            <a:r>
              <a:rPr sz="3675" spc="-1275" baseline="14739" dirty="0">
                <a:solidFill>
                  <a:srgbClr val="0AD0D9"/>
                </a:solidFill>
                <a:latin typeface="Courier New"/>
                <a:cs typeface="Courier New"/>
              </a:rPr>
              <a:t> </a:t>
            </a:r>
            <a:r>
              <a:rPr sz="1700" b="1" spc="10" dirty="0">
                <a:latin typeface="Constantia"/>
                <a:cs typeface="Constantia"/>
              </a:rPr>
              <a:t>Quick Ratio</a:t>
            </a:r>
            <a:endParaRPr sz="1700" dirty="0">
              <a:latin typeface="Constantia"/>
              <a:cs typeface="Constant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62885" y="5157978"/>
            <a:ext cx="594296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1315" algn="l"/>
              </a:tabLst>
            </a:pPr>
            <a:r>
              <a:rPr sz="2600" dirty="0">
                <a:latin typeface="Constantia"/>
                <a:cs typeface="Constantia"/>
              </a:rPr>
              <a:t>=	</a:t>
            </a:r>
            <a:r>
              <a:rPr sz="2200" u="heavy" spc="-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Current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Assets –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Inventory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–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Prepaid</a:t>
            </a:r>
            <a:r>
              <a:rPr sz="2200" u="heavy" spc="-20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Expenses</a:t>
            </a:r>
            <a:endParaRPr sz="2200" dirty="0">
              <a:latin typeface="Constantia"/>
              <a:cs typeface="Constant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91939" y="5785815"/>
            <a:ext cx="174815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dirty="0">
                <a:latin typeface="Constantia"/>
                <a:cs typeface="Constantia"/>
              </a:rPr>
              <a:t>Current</a:t>
            </a:r>
            <a:r>
              <a:rPr sz="1700" spc="-75" dirty="0">
                <a:latin typeface="Constantia"/>
                <a:cs typeface="Constantia"/>
              </a:rPr>
              <a:t> </a:t>
            </a:r>
            <a:r>
              <a:rPr sz="1700" spc="10" dirty="0">
                <a:latin typeface="Constantia"/>
                <a:cs typeface="Constantia"/>
              </a:rPr>
              <a:t>Liabilities</a:t>
            </a:r>
            <a:endParaRPr sz="17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1022</Words>
  <Application>Microsoft Macintosh PowerPoint</Application>
  <PresentationFormat>On-screen Show (4:3)</PresentationFormat>
  <Paragraphs>155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Constantia</vt:lpstr>
      <vt:lpstr>Courier New</vt:lpstr>
      <vt:lpstr>Times New Roman</vt:lpstr>
      <vt:lpstr>Wingdings 2</vt:lpstr>
      <vt:lpstr>Office Theme</vt:lpstr>
      <vt:lpstr>Financial Statements Analysis     Dr.Shilpa Vardia</vt:lpstr>
      <vt:lpstr>PowerPoint Presentation</vt:lpstr>
      <vt:lpstr>PowerPoint Presentation</vt:lpstr>
      <vt:lpstr>PowerPoint Presentation</vt:lpstr>
      <vt:lpstr>Also known as dynamic analysis the kind of analysis under which financial statements of a number of years of the firm are analyzed against o common base.  This is also suitable for intra firm comparison. </vt:lpstr>
      <vt:lpstr>Is under which financial statements of firms of different size are compared and analyzed against a common base  This is also suitable for inter firm comparison.     </vt:lpstr>
      <vt:lpstr>Ratio Analysis</vt:lpstr>
      <vt:lpstr>PowerPoint Presentation</vt:lpstr>
      <vt:lpstr>Liquidity ratios are the ratios that measure the ability  of a company to meet its only short term debt.</vt:lpstr>
      <vt:lpstr>2. Debt management or Financial Leverage ratios</vt:lpstr>
      <vt:lpstr>PowerPoint Presentation</vt:lpstr>
      <vt:lpstr>= .  Days in a year</vt:lpstr>
      <vt:lpstr>4. Profitability Ratios:</vt:lpstr>
      <vt:lpstr>PowerPoint Presentation</vt:lpstr>
      <vt:lpstr>5. Market value ratios: Market value ratios evaluate the economic status of your company  in the marketplace.</vt:lpstr>
      <vt:lpstr>= Total Stockholders Equity –Preferred stock Common Stock outstanding (In Nos)</vt:lpstr>
      <vt:lpstr>PowerPoint Presentation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Unit-5  Foreign Financial Statements Analysis     Dr.Shilpa Vardia</dc:title>
  <cp:lastModifiedBy>Shilpa Verdia</cp:lastModifiedBy>
  <cp:revision>5</cp:revision>
  <dcterms:created xsi:type="dcterms:W3CDTF">2020-04-12T19:12:22Z</dcterms:created>
  <dcterms:modified xsi:type="dcterms:W3CDTF">2020-05-04T07:18:24Z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2020-04-12T00:00:00Z</vt:filetime>
  </property>
</Properties>
</file>