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7" r:id="rId17"/>
    <p:sldId id="274" r:id="rId18"/>
    <p:sldId id="318" r:id="rId19"/>
    <p:sldId id="286" r:id="rId20"/>
    <p:sldId id="287" r:id="rId21"/>
    <p:sldId id="284" r:id="rId22"/>
    <p:sldId id="316" r:id="rId23"/>
    <p:sldId id="319" r:id="rId24"/>
    <p:sldId id="288" r:id="rId25"/>
    <p:sldId id="289" r:id="rId26"/>
    <p:sldId id="276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>
      <p:cViewPr varScale="1">
        <p:scale>
          <a:sx n="101" d="100"/>
          <a:sy n="101" d="100"/>
        </p:scale>
        <p:origin x="186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E115B-F491-9241-B3CD-F81757807B45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19F88-59DB-7C4F-B6F2-1035C857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19398-CC23-1E47-AEA9-3F3DB6F6CE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577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577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577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577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577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251206"/>
            <a:ext cx="886460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448" y="1078738"/>
            <a:ext cx="7817103" cy="319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07476" y="6556200"/>
            <a:ext cx="2070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D4577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152400"/>
            <a:ext cx="98298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8004" y="1688592"/>
            <a:ext cx="6051804" cy="13868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10200" y="4436083"/>
            <a:ext cx="4038600" cy="41934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lang="en-US" sz="2400" spc="-10" dirty="0">
                <a:solidFill>
                  <a:srgbClr val="FFFFFF"/>
                </a:solidFill>
                <a:latin typeface="Constantia"/>
                <a:cs typeface="Constantia"/>
              </a:rPr>
              <a:t>Dr. Shilpa Vardia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84531"/>
            <a:ext cx="15722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i="1" u="heavy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Co</a:t>
            </a:r>
            <a:r>
              <a:rPr sz="4500" b="1" i="1" u="heavy" spc="-40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n</a:t>
            </a:r>
            <a:r>
              <a:rPr sz="4500" b="1" i="1" u="heavy" spc="-50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t</a:t>
            </a:r>
            <a:r>
              <a:rPr sz="4500" b="1" i="1" u="heavy" spc="-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d</a:t>
            </a:r>
            <a:r>
              <a:rPr sz="4500" b="1" i="1" dirty="0">
                <a:latin typeface="Calibri"/>
                <a:cs typeface="Calibri"/>
              </a:rPr>
              <a:t>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926338"/>
            <a:ext cx="16687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Solution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63648"/>
              </p:ext>
            </p:extLst>
          </p:nvPr>
        </p:nvGraphicFramePr>
        <p:xfrm>
          <a:off x="146050" y="1898650"/>
          <a:ext cx="8839200" cy="3190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Net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Inflow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75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Pre-change</a:t>
                      </a: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value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(Rs.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in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Million)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20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Post-Change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value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(Rs.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in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Million)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35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Size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Exposure  (Rs.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in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Million)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Constantia"/>
                          <a:cs typeface="Constantia"/>
                        </a:rPr>
                        <a:t>AUS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$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(-)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300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50×(-)300=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(-)15000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55×(-)300=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(-)16500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(-)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1500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¥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(-)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50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0.60×(-)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50=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(-)30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0.70×(-)50=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(-)35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(-)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5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£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(+)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 150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80×150=12000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75×150=11250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(</a:t>
                      </a:r>
                      <a:r>
                        <a:rPr lang="en-US" sz="1800" spc="-5" dirty="0">
                          <a:latin typeface="Constantia"/>
                          <a:cs typeface="Constantia"/>
                        </a:rPr>
                        <a:t>+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)750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 gridSpan="4">
                  <a:txBody>
                    <a:bodyPr/>
                    <a:lstStyle/>
                    <a:p>
                      <a:pPr marL="32359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NET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TRANSACTION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EXPOSURE</a:t>
                      </a: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Rs. </a:t>
                      </a:r>
                      <a:r>
                        <a:rPr lang="en-US" sz="1800" spc="-15" dirty="0">
                          <a:latin typeface="Constantia"/>
                          <a:cs typeface="Constantia"/>
                        </a:rPr>
                        <a:t>755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Million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255778"/>
            <a:ext cx="81781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i="1" u="heavy" spc="-1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REAL </a:t>
            </a:r>
            <a:r>
              <a:rPr sz="4500" i="1" u="heavy" spc="-50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OPERATING </a:t>
            </a:r>
            <a:r>
              <a:rPr sz="4500" i="1" u="heavy" spc="-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EXPOSURE</a:t>
            </a:r>
            <a:r>
              <a:rPr sz="4500" i="1" u="heavy" spc="10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4500" i="1" u="heavy" spc="-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(ROE)</a:t>
            </a:r>
            <a:r>
              <a:rPr sz="4500" i="1" spc="-5" dirty="0">
                <a:latin typeface="Calibri"/>
                <a:cs typeface="Calibri"/>
              </a:rPr>
              <a:t>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078738"/>
            <a:ext cx="7977505" cy="4868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0320" indent="-274955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Real Operating Exposure </a:t>
            </a:r>
            <a:r>
              <a:rPr sz="2600" dirty="0">
                <a:latin typeface="Constantia"/>
                <a:cs typeface="Constantia"/>
              </a:rPr>
              <a:t>arises </a:t>
            </a:r>
            <a:r>
              <a:rPr sz="2600" spc="-5" dirty="0">
                <a:latin typeface="Constantia"/>
                <a:cs typeface="Constantia"/>
              </a:rPr>
              <a:t>when </a:t>
            </a:r>
            <a:r>
              <a:rPr sz="2600" spc="-15" dirty="0">
                <a:latin typeface="Constantia"/>
                <a:cs typeface="Constantia"/>
              </a:rPr>
              <a:t>changes </a:t>
            </a:r>
            <a:r>
              <a:rPr sz="2600" spc="-10" dirty="0">
                <a:latin typeface="Constantia"/>
                <a:cs typeface="Constantia"/>
              </a:rPr>
              <a:t>in  </a:t>
            </a:r>
            <a:r>
              <a:rPr sz="2600" spc="-20" dirty="0">
                <a:latin typeface="Constantia"/>
                <a:cs typeface="Constantia"/>
              </a:rPr>
              <a:t>exchange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rate,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together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rate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15" dirty="0">
                <a:latin typeface="Constantia"/>
                <a:cs typeface="Constantia"/>
              </a:rPr>
              <a:t>inflation,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alter 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amount and </a:t>
            </a:r>
            <a:r>
              <a:rPr sz="2600" spc="-5" dirty="0">
                <a:latin typeface="Constantia"/>
                <a:cs typeface="Constantia"/>
              </a:rPr>
              <a:t>risk </a:t>
            </a:r>
            <a:r>
              <a:rPr sz="2600" dirty="0">
                <a:latin typeface="Constantia"/>
                <a:cs typeface="Constantia"/>
              </a:rPr>
              <a:t>element of a </a:t>
            </a:r>
            <a:r>
              <a:rPr sz="2600" spc="-20" dirty="0">
                <a:latin typeface="Constantia"/>
                <a:cs typeface="Constantia"/>
              </a:rPr>
              <a:t>company’s </a:t>
            </a:r>
            <a:r>
              <a:rPr sz="2600" spc="-10" dirty="0">
                <a:latin typeface="Constantia"/>
                <a:cs typeface="Constantia"/>
              </a:rPr>
              <a:t>future  </a:t>
            </a:r>
            <a:r>
              <a:rPr sz="2600" spc="-15" dirty="0">
                <a:latin typeface="Constantia"/>
                <a:cs typeface="Constantia"/>
              </a:rPr>
              <a:t>revenue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cost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stream,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i.e.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future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cash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flow.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BBA58"/>
              </a:buClr>
              <a:buFont typeface="Wingdings 2"/>
              <a:buChar char=""/>
            </a:pPr>
            <a:endParaRPr sz="3750">
              <a:latin typeface="Times New Roman"/>
              <a:cs typeface="Times New Roman"/>
            </a:endParaRPr>
          </a:p>
          <a:p>
            <a:pPr marL="652780" marR="59055" lvl="1" indent="-247015">
              <a:lnSpc>
                <a:spcPct val="100000"/>
              </a:lnSpc>
              <a:buClr>
                <a:srgbClr val="4F81BC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Real </a:t>
            </a:r>
            <a:r>
              <a:rPr sz="2400" spc="-5" dirty="0">
                <a:latin typeface="Constantia"/>
                <a:cs typeface="Constantia"/>
              </a:rPr>
              <a:t>Operating </a:t>
            </a:r>
            <a:r>
              <a:rPr sz="2400" spc="-10" dirty="0">
                <a:latin typeface="Constantia"/>
                <a:cs typeface="Constantia"/>
              </a:rPr>
              <a:t>Exposure </a:t>
            </a:r>
            <a:r>
              <a:rPr sz="2400" spc="-5" dirty="0">
                <a:latin typeface="Constantia"/>
                <a:cs typeface="Constantia"/>
              </a:rPr>
              <a:t>is based </a:t>
            </a:r>
            <a:r>
              <a:rPr sz="2400" dirty="0">
                <a:latin typeface="Constantia"/>
                <a:cs typeface="Constantia"/>
              </a:rPr>
              <a:t>on </a:t>
            </a:r>
            <a:r>
              <a:rPr sz="2400" spc="-5" dirty="0">
                <a:latin typeface="Constantia"/>
                <a:cs typeface="Constantia"/>
              </a:rPr>
              <a:t>the extent </a:t>
            </a:r>
            <a:r>
              <a:rPr sz="2400" spc="-20" dirty="0">
                <a:latin typeface="Constantia"/>
                <a:cs typeface="Constantia"/>
              </a:rPr>
              <a:t>to  </a:t>
            </a:r>
            <a:r>
              <a:rPr sz="2400" spc="-10" dirty="0">
                <a:latin typeface="Constantia"/>
                <a:cs typeface="Constantia"/>
              </a:rPr>
              <a:t>which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value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firm-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measured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present  value </a:t>
            </a:r>
            <a:r>
              <a:rPr sz="2400" dirty="0">
                <a:latin typeface="Constantia"/>
                <a:cs typeface="Constantia"/>
              </a:rPr>
              <a:t>of its </a:t>
            </a:r>
            <a:r>
              <a:rPr sz="2400" spc="-10" dirty="0">
                <a:latin typeface="Constantia"/>
                <a:cs typeface="Constantia"/>
              </a:rPr>
              <a:t>expected </a:t>
            </a:r>
            <a:r>
              <a:rPr sz="2400" spc="-5" dirty="0">
                <a:latin typeface="Constantia"/>
                <a:cs typeface="Constantia"/>
              </a:rPr>
              <a:t>cash </a:t>
            </a:r>
            <a:r>
              <a:rPr sz="2400" spc="20" dirty="0">
                <a:latin typeface="Constantia"/>
                <a:cs typeface="Constantia"/>
              </a:rPr>
              <a:t>flows-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15" dirty="0">
                <a:latin typeface="Constantia"/>
                <a:cs typeface="Constantia"/>
              </a:rPr>
              <a:t>change </a:t>
            </a:r>
            <a:r>
              <a:rPr sz="2400" spc="-10" dirty="0">
                <a:latin typeface="Constantia"/>
                <a:cs typeface="Constantia"/>
              </a:rPr>
              <a:t>when  </a:t>
            </a:r>
            <a:r>
              <a:rPr sz="2400" spc="-20" dirty="0">
                <a:latin typeface="Constantia"/>
                <a:cs typeface="Constantia"/>
              </a:rPr>
              <a:t>exchange rate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changes.</a:t>
            </a:r>
            <a:endParaRPr sz="24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4F81BC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652780" marR="5080" lvl="1" indent="-247015">
              <a:lnSpc>
                <a:spcPct val="100000"/>
              </a:lnSpc>
              <a:buClr>
                <a:srgbClr val="4F81BC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30" dirty="0">
                <a:latin typeface="Constantia"/>
                <a:cs typeface="Constantia"/>
              </a:rPr>
              <a:t>It </a:t>
            </a:r>
            <a:r>
              <a:rPr sz="2400" spc="-10" dirty="0">
                <a:latin typeface="Constantia"/>
                <a:cs typeface="Constantia"/>
              </a:rPr>
              <a:t>manifests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5" dirty="0">
                <a:latin typeface="Constantia"/>
                <a:cs typeface="Constantia"/>
              </a:rPr>
              <a:t>changes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5" dirty="0">
                <a:latin typeface="Constantia"/>
                <a:cs typeface="Constantia"/>
              </a:rPr>
              <a:t>inflation-adjusted </a:t>
            </a:r>
            <a:r>
              <a:rPr sz="2400" spc="-5" dirty="0">
                <a:latin typeface="Constantia"/>
                <a:cs typeface="Constantia"/>
              </a:rPr>
              <a:t>future</a:t>
            </a:r>
            <a:r>
              <a:rPr sz="2400" spc="-3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cash 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dirty="0">
                <a:latin typeface="Constantia"/>
                <a:cs typeface="Constantia"/>
              </a:rPr>
              <a:t>of a </a:t>
            </a:r>
            <a:r>
              <a:rPr sz="2400" spc="10" dirty="0">
                <a:latin typeface="Constantia"/>
                <a:cs typeface="Constantia"/>
              </a:rPr>
              <a:t>firm </a:t>
            </a:r>
            <a:r>
              <a:rPr sz="2400" spc="-10" dirty="0">
                <a:latin typeface="Constantia"/>
                <a:cs typeface="Constantia"/>
              </a:rPr>
              <a:t>following 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3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changes.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61290"/>
            <a:ext cx="38201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i="1" u="heavy" spc="-6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IMPACT </a:t>
            </a:r>
            <a:r>
              <a:rPr sz="4500" i="1" u="heavy" spc="-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OF</a:t>
            </a:r>
            <a:r>
              <a:rPr sz="4500" i="1" u="heavy" spc="-10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4500" i="1" u="heavy" spc="-1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ROE</a:t>
            </a:r>
            <a:r>
              <a:rPr sz="4500" i="1" spc="-15" dirty="0">
                <a:latin typeface="Calibri"/>
                <a:cs typeface="Calibri"/>
              </a:rPr>
              <a:t>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004061"/>
            <a:ext cx="8073390" cy="456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82600" indent="-274955">
              <a:lnSpc>
                <a:spcPct val="100000"/>
              </a:lnSpc>
              <a:spcBef>
                <a:spcPts val="100"/>
              </a:spcBef>
              <a:buClr>
                <a:srgbClr val="9BBA58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impact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20" dirty="0">
                <a:latin typeface="Constantia"/>
                <a:cs typeface="Constantia"/>
              </a:rPr>
              <a:t>inflation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changes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future  cash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30" dirty="0">
                <a:latin typeface="Constantia"/>
                <a:cs typeface="Constantia"/>
              </a:rPr>
              <a:t>flow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vary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different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market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conditions.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45"/>
              </a:spcBef>
              <a:buClr>
                <a:srgbClr val="4F81BC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As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far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as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revenue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concerned,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the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impact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may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vary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if</a:t>
            </a:r>
            <a:r>
              <a:rPr sz="2200" spc="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5" dirty="0">
                <a:latin typeface="Constantia"/>
                <a:cs typeface="Constantia"/>
              </a:rPr>
              <a:t>firm</a:t>
            </a:r>
            <a:endParaRPr sz="2200">
              <a:latin typeface="Constantia"/>
              <a:cs typeface="Constantia"/>
            </a:endParaRPr>
          </a:p>
          <a:p>
            <a:pPr marL="65278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onstantia"/>
                <a:cs typeface="Constantia"/>
              </a:rPr>
              <a:t>produces </a:t>
            </a:r>
            <a:r>
              <a:rPr sz="2200" spc="-5" dirty="0">
                <a:latin typeface="Constantia"/>
                <a:cs typeface="Constantia"/>
              </a:rPr>
              <a:t>for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:--</a:t>
            </a:r>
            <a:endParaRPr sz="22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465"/>
              </a:spcBef>
              <a:buClr>
                <a:srgbClr val="C0504D"/>
              </a:buClr>
              <a:buSzPct val="68421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900" spc="-5" dirty="0">
                <a:latin typeface="Constantia"/>
                <a:cs typeface="Constantia"/>
              </a:rPr>
              <a:t>The </a:t>
            </a:r>
            <a:r>
              <a:rPr sz="1900" spc="-10" dirty="0">
                <a:latin typeface="Constantia"/>
                <a:cs typeface="Constantia"/>
              </a:rPr>
              <a:t>Export</a:t>
            </a:r>
            <a:r>
              <a:rPr sz="1900" spc="-90" dirty="0">
                <a:latin typeface="Constantia"/>
                <a:cs typeface="Constantia"/>
              </a:rPr>
              <a:t> </a:t>
            </a:r>
            <a:r>
              <a:rPr sz="1900" spc="-15" dirty="0">
                <a:latin typeface="Constantia"/>
                <a:cs typeface="Constantia"/>
              </a:rPr>
              <a:t>Market.</a:t>
            </a:r>
            <a:endParaRPr sz="19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459"/>
              </a:spcBef>
              <a:buClr>
                <a:srgbClr val="C0504D"/>
              </a:buClr>
              <a:buSzPct val="68421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900" spc="-5" dirty="0">
                <a:latin typeface="Constantia"/>
                <a:cs typeface="Constantia"/>
              </a:rPr>
              <a:t>The </a:t>
            </a:r>
            <a:r>
              <a:rPr sz="1900" spc="-10" dirty="0">
                <a:latin typeface="Constantia"/>
                <a:cs typeface="Constantia"/>
              </a:rPr>
              <a:t>domestic </a:t>
            </a:r>
            <a:r>
              <a:rPr sz="1900" spc="-15" dirty="0">
                <a:latin typeface="Constantia"/>
                <a:cs typeface="Constantia"/>
              </a:rPr>
              <a:t>market </a:t>
            </a:r>
            <a:r>
              <a:rPr sz="1900" spc="-10" dirty="0">
                <a:latin typeface="Constantia"/>
                <a:cs typeface="Constantia"/>
              </a:rPr>
              <a:t>but competition from import </a:t>
            </a:r>
            <a:r>
              <a:rPr sz="1900" spc="-5" dirty="0">
                <a:latin typeface="Constantia"/>
                <a:cs typeface="Constantia"/>
              </a:rPr>
              <a:t>is</a:t>
            </a:r>
            <a:r>
              <a:rPr sz="1900" spc="-34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absent.</a:t>
            </a:r>
            <a:endParaRPr sz="19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455"/>
              </a:spcBef>
              <a:buClr>
                <a:srgbClr val="C0504D"/>
              </a:buClr>
              <a:buSzPct val="68421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900" spc="-5" dirty="0">
                <a:latin typeface="Constantia"/>
                <a:cs typeface="Constantia"/>
              </a:rPr>
              <a:t>The </a:t>
            </a:r>
            <a:r>
              <a:rPr sz="1900" spc="-10" dirty="0">
                <a:latin typeface="Constantia"/>
                <a:cs typeface="Constantia"/>
              </a:rPr>
              <a:t>domestic </a:t>
            </a:r>
            <a:r>
              <a:rPr sz="1900" spc="-15" dirty="0">
                <a:latin typeface="Constantia"/>
                <a:cs typeface="Constantia"/>
              </a:rPr>
              <a:t>market </a:t>
            </a:r>
            <a:r>
              <a:rPr sz="1900" spc="-5" dirty="0">
                <a:latin typeface="Constantia"/>
                <a:cs typeface="Constantia"/>
              </a:rPr>
              <a:t>but </a:t>
            </a:r>
            <a:r>
              <a:rPr sz="1900" spc="-10" dirty="0">
                <a:latin typeface="Constantia"/>
                <a:cs typeface="Constantia"/>
              </a:rPr>
              <a:t>competition from import </a:t>
            </a:r>
            <a:r>
              <a:rPr sz="1900" spc="-5" dirty="0">
                <a:latin typeface="Constantia"/>
                <a:cs typeface="Constantia"/>
              </a:rPr>
              <a:t>is</a:t>
            </a:r>
            <a:r>
              <a:rPr sz="1900" spc="-35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present.</a:t>
            </a:r>
            <a:endParaRPr sz="1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927100" indent="-247650">
              <a:lnSpc>
                <a:spcPct val="100000"/>
              </a:lnSpc>
              <a:buClr>
                <a:srgbClr val="C0504D"/>
              </a:buClr>
              <a:buSzPct val="89473"/>
              <a:buFont typeface="Wingdings"/>
              <a:buChar char=""/>
              <a:tabLst>
                <a:tab pos="927735" algn="l"/>
              </a:tabLst>
            </a:pPr>
            <a:r>
              <a:rPr sz="1900" spc="-5" dirty="0">
                <a:latin typeface="Constantia"/>
                <a:cs typeface="Constantia"/>
              </a:rPr>
              <a:t>In</a:t>
            </a:r>
            <a:r>
              <a:rPr sz="1900" spc="-80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case</a:t>
            </a:r>
            <a:r>
              <a:rPr sz="1900" spc="-75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of</a:t>
            </a:r>
            <a:r>
              <a:rPr sz="1900" spc="5" dirty="0">
                <a:latin typeface="Constantia"/>
                <a:cs typeface="Constantia"/>
              </a:rPr>
              <a:t> </a:t>
            </a:r>
            <a:r>
              <a:rPr sz="1900" spc="-15" dirty="0">
                <a:latin typeface="Constantia"/>
                <a:cs typeface="Constantia"/>
              </a:rPr>
              <a:t>cost</a:t>
            </a:r>
            <a:r>
              <a:rPr sz="1900" spc="-8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structure,</a:t>
            </a:r>
            <a:r>
              <a:rPr sz="190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the</a:t>
            </a:r>
            <a:r>
              <a:rPr sz="1900" spc="-55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impact</a:t>
            </a:r>
            <a:r>
              <a:rPr sz="1900" spc="-8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will</a:t>
            </a:r>
            <a:r>
              <a:rPr sz="1900" spc="5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be</a:t>
            </a:r>
            <a:r>
              <a:rPr sz="1900" spc="-9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different,</a:t>
            </a:r>
            <a:r>
              <a:rPr sz="1900" spc="-1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if</a:t>
            </a:r>
            <a:r>
              <a:rPr sz="1900" spc="15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the</a:t>
            </a:r>
            <a:r>
              <a:rPr sz="1900" spc="-55" dirty="0">
                <a:latin typeface="Constantia"/>
                <a:cs typeface="Constantia"/>
              </a:rPr>
              <a:t> </a:t>
            </a:r>
            <a:r>
              <a:rPr sz="1900" spc="5" dirty="0">
                <a:latin typeface="Constantia"/>
                <a:cs typeface="Constantia"/>
              </a:rPr>
              <a:t>firm:--</a:t>
            </a:r>
            <a:endParaRPr sz="1900">
              <a:latin typeface="Constantia"/>
              <a:cs typeface="Constantia"/>
            </a:endParaRPr>
          </a:p>
          <a:p>
            <a:pPr marL="1201420" lvl="1" indent="-210820">
              <a:lnSpc>
                <a:spcPct val="100000"/>
              </a:lnSpc>
              <a:spcBef>
                <a:spcPts val="455"/>
              </a:spcBef>
              <a:buClr>
                <a:srgbClr val="9BBA58"/>
              </a:buClr>
              <a:buSzPct val="89473"/>
              <a:buFont typeface="Wingdings"/>
              <a:buChar char=""/>
              <a:tabLst>
                <a:tab pos="1202055" algn="l"/>
              </a:tabLst>
            </a:pPr>
            <a:r>
              <a:rPr sz="1900" spc="-5" dirty="0">
                <a:latin typeface="Constantia"/>
                <a:cs typeface="Constantia"/>
              </a:rPr>
              <a:t>Imports</a:t>
            </a:r>
            <a:r>
              <a:rPr sz="1900" spc="-25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inputs.</a:t>
            </a:r>
            <a:endParaRPr sz="1900">
              <a:latin typeface="Constantia"/>
              <a:cs typeface="Constantia"/>
            </a:endParaRPr>
          </a:p>
          <a:p>
            <a:pPr marL="1201420" lvl="1" indent="-210820">
              <a:lnSpc>
                <a:spcPct val="100000"/>
              </a:lnSpc>
              <a:spcBef>
                <a:spcPts val="459"/>
              </a:spcBef>
              <a:buClr>
                <a:srgbClr val="9BBA58"/>
              </a:buClr>
              <a:buSzPct val="89473"/>
              <a:buFont typeface="Wingdings"/>
              <a:buChar char=""/>
              <a:tabLst>
                <a:tab pos="1202055" algn="l"/>
              </a:tabLst>
            </a:pPr>
            <a:r>
              <a:rPr sz="1900" spc="-10" dirty="0">
                <a:latin typeface="Constantia"/>
                <a:cs typeface="Constantia"/>
              </a:rPr>
              <a:t>Procure </a:t>
            </a:r>
            <a:r>
              <a:rPr sz="1900" spc="-5" dirty="0">
                <a:latin typeface="Constantia"/>
                <a:cs typeface="Constantia"/>
              </a:rPr>
              <a:t>inputs </a:t>
            </a:r>
            <a:r>
              <a:rPr sz="1900" spc="-10" dirty="0">
                <a:latin typeface="Constantia"/>
                <a:cs typeface="Constantia"/>
              </a:rPr>
              <a:t>domestically </a:t>
            </a:r>
            <a:r>
              <a:rPr sz="1900" spc="-5" dirty="0">
                <a:latin typeface="Constantia"/>
                <a:cs typeface="Constantia"/>
              </a:rPr>
              <a:t>but </a:t>
            </a:r>
            <a:r>
              <a:rPr sz="1900" spc="-10" dirty="0">
                <a:latin typeface="Constantia"/>
                <a:cs typeface="Constantia"/>
              </a:rPr>
              <a:t>competition from</a:t>
            </a:r>
            <a:r>
              <a:rPr sz="1900" spc="-275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foreign</a:t>
            </a:r>
            <a:endParaRPr sz="1900">
              <a:latin typeface="Constantia"/>
              <a:cs typeface="Constantia"/>
            </a:endParaRPr>
          </a:p>
          <a:p>
            <a:pPr marL="1201420">
              <a:lnSpc>
                <a:spcPct val="100000"/>
              </a:lnSpc>
            </a:pPr>
            <a:r>
              <a:rPr sz="1900" spc="-5" dirty="0">
                <a:latin typeface="Constantia"/>
                <a:cs typeface="Constantia"/>
              </a:rPr>
              <a:t>supplier is</a:t>
            </a:r>
            <a:r>
              <a:rPr sz="1900" spc="-95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present.</a:t>
            </a:r>
            <a:endParaRPr sz="1900">
              <a:latin typeface="Constantia"/>
              <a:cs typeface="Constantia"/>
            </a:endParaRPr>
          </a:p>
          <a:p>
            <a:pPr marL="1201420" lvl="1" indent="-210820">
              <a:lnSpc>
                <a:spcPct val="100000"/>
              </a:lnSpc>
              <a:spcBef>
                <a:spcPts val="455"/>
              </a:spcBef>
              <a:buClr>
                <a:srgbClr val="9BBA58"/>
              </a:buClr>
              <a:buSzPct val="89473"/>
              <a:buFont typeface="Wingdings"/>
              <a:buChar char=""/>
              <a:tabLst>
                <a:tab pos="1202055" algn="l"/>
              </a:tabLst>
            </a:pPr>
            <a:r>
              <a:rPr sz="1900" spc="-5" dirty="0">
                <a:latin typeface="Constantia"/>
                <a:cs typeface="Constantia"/>
              </a:rPr>
              <a:t>Get</a:t>
            </a:r>
            <a:r>
              <a:rPr sz="1900" spc="-5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inputs</a:t>
            </a:r>
            <a:r>
              <a:rPr sz="1900" spc="-60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domestically</a:t>
            </a:r>
            <a:r>
              <a:rPr sz="1900" spc="-25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&amp;</a:t>
            </a:r>
            <a:r>
              <a:rPr sz="1900" spc="-10" dirty="0">
                <a:latin typeface="Constantia"/>
                <a:cs typeface="Constantia"/>
              </a:rPr>
              <a:t> there</a:t>
            </a:r>
            <a:r>
              <a:rPr sz="1900" spc="-55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is</a:t>
            </a:r>
            <a:r>
              <a:rPr sz="1900" spc="-4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no</a:t>
            </a:r>
            <a:r>
              <a:rPr sz="1900" spc="-100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competition</a:t>
            </a:r>
            <a:r>
              <a:rPr sz="1900" spc="-25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from</a:t>
            </a:r>
            <a:r>
              <a:rPr sz="1900" spc="-70" dirty="0">
                <a:latin typeface="Constantia"/>
                <a:cs typeface="Constantia"/>
              </a:rPr>
              <a:t> </a:t>
            </a:r>
            <a:r>
              <a:rPr sz="1900" spc="-5" dirty="0">
                <a:latin typeface="Constantia"/>
                <a:cs typeface="Constantia"/>
              </a:rPr>
              <a:t>abroad.</a:t>
            </a:r>
            <a:endParaRPr sz="19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22047"/>
            <a:ext cx="5554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u="heavy" spc="-20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Translation</a:t>
            </a:r>
            <a:r>
              <a:rPr i="1" u="heavy" spc="-7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i="1" u="heavy" spc="-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Exposure</a:t>
            </a:r>
            <a:r>
              <a:rPr i="1" spc="-5" dirty="0">
                <a:latin typeface="Calibri"/>
                <a:cs typeface="Calibri"/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851661"/>
            <a:ext cx="8051165" cy="541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9BBA58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5" dirty="0">
                <a:latin typeface="Constantia"/>
                <a:cs typeface="Constantia"/>
              </a:rPr>
              <a:t>Translation/Accounting </a:t>
            </a:r>
            <a:r>
              <a:rPr sz="2400" spc="-10" dirty="0">
                <a:latin typeface="Constantia"/>
                <a:cs typeface="Constantia"/>
              </a:rPr>
              <a:t>Exposure </a:t>
            </a:r>
            <a:r>
              <a:rPr sz="2400" spc="-5" dirty="0">
                <a:latin typeface="Constantia"/>
                <a:cs typeface="Constantia"/>
              </a:rPr>
              <a:t>is the </a:t>
            </a:r>
            <a:r>
              <a:rPr sz="2400" spc="-10" dirty="0">
                <a:latin typeface="Constantia"/>
                <a:cs typeface="Constantia"/>
              </a:rPr>
              <a:t>mismatch</a:t>
            </a:r>
            <a:r>
              <a:rPr sz="2400" spc="-2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between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translated </a:t>
            </a:r>
            <a:r>
              <a:rPr sz="2400" spc="-5" dirty="0">
                <a:latin typeface="Constantia"/>
                <a:cs typeface="Constantia"/>
              </a:rPr>
              <a:t>value </a:t>
            </a:r>
            <a:r>
              <a:rPr sz="2400" dirty="0">
                <a:latin typeface="Constantia"/>
                <a:cs typeface="Constantia"/>
              </a:rPr>
              <a:t>of assets and liabilities </a:t>
            </a:r>
            <a:r>
              <a:rPr sz="2400" spc="-10" dirty="0">
                <a:latin typeface="Constantia"/>
                <a:cs typeface="Constantia"/>
              </a:rPr>
              <a:t>following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dirty="0">
                <a:latin typeface="Constantia"/>
                <a:cs typeface="Constantia"/>
              </a:rPr>
              <a:t>ER </a:t>
            </a:r>
            <a:r>
              <a:rPr sz="2400" spc="-15" dirty="0">
                <a:latin typeface="Constantia"/>
                <a:cs typeface="Constantia"/>
              </a:rPr>
              <a:t>change. </a:t>
            </a:r>
            <a:r>
              <a:rPr sz="2400" spc="-30" dirty="0">
                <a:latin typeface="Constantia"/>
                <a:cs typeface="Constantia"/>
              </a:rPr>
              <a:t>It </a:t>
            </a:r>
            <a:r>
              <a:rPr sz="2400" spc="-15" dirty="0">
                <a:latin typeface="Constantia"/>
                <a:cs typeface="Constantia"/>
              </a:rPr>
              <a:t>emerges </a:t>
            </a:r>
            <a:r>
              <a:rPr sz="2400" dirty="0">
                <a:latin typeface="Constantia"/>
                <a:cs typeface="Constantia"/>
              </a:rPr>
              <a:t>on </a:t>
            </a:r>
            <a:r>
              <a:rPr sz="2400" spc="-20" dirty="0">
                <a:latin typeface="Constantia"/>
                <a:cs typeface="Constantia"/>
              </a:rPr>
              <a:t>account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consolidation </a:t>
            </a:r>
            <a:r>
              <a:rPr sz="2400" dirty="0">
                <a:latin typeface="Constantia"/>
                <a:cs typeface="Constantia"/>
              </a:rPr>
              <a:t>of  financial </a:t>
            </a:r>
            <a:r>
              <a:rPr sz="2400" spc="-5" dirty="0">
                <a:latin typeface="Constantia"/>
                <a:cs typeface="Constantia"/>
              </a:rPr>
              <a:t>statements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different </a:t>
            </a:r>
            <a:r>
              <a:rPr sz="2400" dirty="0">
                <a:latin typeface="Constantia"/>
                <a:cs typeface="Constantia"/>
              </a:rPr>
              <a:t>subsidiaries of a </a:t>
            </a:r>
            <a:r>
              <a:rPr sz="2400" spc="-10" dirty="0">
                <a:latin typeface="Constantia"/>
                <a:cs typeface="Constantia"/>
              </a:rPr>
              <a:t>parent  </a:t>
            </a:r>
            <a:r>
              <a:rPr sz="2400" spc="-5" dirty="0">
                <a:latin typeface="Constantia"/>
                <a:cs typeface="Constantia"/>
              </a:rPr>
              <a:t>MNC. </a:t>
            </a:r>
            <a:r>
              <a:rPr sz="2400" dirty="0">
                <a:latin typeface="Constantia"/>
                <a:cs typeface="Constantia"/>
              </a:rPr>
              <a:t>When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ER </a:t>
            </a:r>
            <a:r>
              <a:rPr sz="2400" spc="-15" dirty="0">
                <a:latin typeface="Constantia"/>
                <a:cs typeface="Constantia"/>
              </a:rPr>
              <a:t>changes, </a:t>
            </a:r>
            <a:r>
              <a:rPr sz="2400" spc="-5" dirty="0">
                <a:latin typeface="Constantia"/>
                <a:cs typeface="Constantia"/>
              </a:rPr>
              <a:t>value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consolidated  </a:t>
            </a:r>
            <a:r>
              <a:rPr sz="2400" dirty="0">
                <a:latin typeface="Constantia"/>
                <a:cs typeface="Constantia"/>
              </a:rPr>
              <a:t>financial </a:t>
            </a:r>
            <a:r>
              <a:rPr sz="2400" spc="-5" dirty="0">
                <a:latin typeface="Constantia"/>
                <a:cs typeface="Constantia"/>
              </a:rPr>
              <a:t>statement </a:t>
            </a:r>
            <a:r>
              <a:rPr sz="2400" dirty="0">
                <a:latin typeface="Constantia"/>
                <a:cs typeface="Constantia"/>
              </a:rPr>
              <a:t>also </a:t>
            </a:r>
            <a:r>
              <a:rPr sz="2400" spc="-15" dirty="0">
                <a:latin typeface="Constantia"/>
                <a:cs typeface="Constantia"/>
              </a:rPr>
              <a:t>changes. </a:t>
            </a:r>
            <a:r>
              <a:rPr sz="2400" spc="-5" dirty="0">
                <a:latin typeface="Constantia"/>
                <a:cs typeface="Constantia"/>
              </a:rPr>
              <a:t>The extent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this </a:t>
            </a:r>
            <a:r>
              <a:rPr sz="2400" spc="-15" dirty="0">
                <a:latin typeface="Constantia"/>
                <a:cs typeface="Constantia"/>
              </a:rPr>
              <a:t>change  </a:t>
            </a:r>
            <a:r>
              <a:rPr sz="2400" spc="-10" dirty="0">
                <a:latin typeface="Constantia"/>
                <a:cs typeface="Constantia"/>
              </a:rPr>
              <a:t>represents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magnitude of </a:t>
            </a:r>
            <a:r>
              <a:rPr sz="2400" spc="-20" dirty="0">
                <a:latin typeface="Constantia"/>
                <a:cs typeface="Constantia"/>
              </a:rPr>
              <a:t>Translation </a:t>
            </a:r>
            <a:r>
              <a:rPr sz="2400" spc="-10" dirty="0">
                <a:latin typeface="Constantia"/>
                <a:cs typeface="Constantia"/>
              </a:rPr>
              <a:t>Exposure</a:t>
            </a:r>
            <a:r>
              <a:rPr sz="2400" spc="-3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(TsE).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BBA58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9BBA58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Size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50" dirty="0">
                <a:latin typeface="Constantia"/>
                <a:cs typeface="Constantia"/>
              </a:rPr>
              <a:t>TsE </a:t>
            </a:r>
            <a:r>
              <a:rPr sz="2400" spc="-10" dirty="0">
                <a:latin typeface="Constantia"/>
                <a:cs typeface="Constantia"/>
              </a:rPr>
              <a:t>depends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on:-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50"/>
              </a:spcBef>
              <a:buClr>
                <a:srgbClr val="4F81BC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extent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15" dirty="0">
                <a:latin typeface="Constantia"/>
                <a:cs typeface="Constantia"/>
              </a:rPr>
              <a:t> change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related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currencies.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Extent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20" dirty="0">
                <a:latin typeface="Constantia"/>
                <a:cs typeface="Constantia"/>
              </a:rPr>
              <a:t>involvement </a:t>
            </a:r>
            <a:r>
              <a:rPr sz="2200" spc="-5" dirty="0">
                <a:latin typeface="Constantia"/>
                <a:cs typeface="Constantia"/>
              </a:rPr>
              <a:t>of subsidiaries in </a:t>
            </a:r>
            <a:r>
              <a:rPr sz="2200" spc="-20" dirty="0">
                <a:latin typeface="Constantia"/>
                <a:cs typeface="Constantia"/>
              </a:rPr>
              <a:t>parent’s</a:t>
            </a:r>
            <a:r>
              <a:rPr sz="2200" spc="-3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business.</a:t>
            </a:r>
            <a:endParaRPr sz="2200">
              <a:latin typeface="Constantia"/>
              <a:cs typeface="Constantia"/>
            </a:endParaRPr>
          </a:p>
          <a:p>
            <a:pPr marL="652780" marR="525780" lvl="1" indent="-24701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dirty="0">
                <a:latin typeface="Constantia"/>
                <a:cs typeface="Constantia"/>
              </a:rPr>
              <a:t>Location </a:t>
            </a:r>
            <a:r>
              <a:rPr sz="2200" spc="-5" dirty="0">
                <a:latin typeface="Constantia"/>
                <a:cs typeface="Constantia"/>
              </a:rPr>
              <a:t>of subsidiaries in </a:t>
            </a:r>
            <a:r>
              <a:rPr sz="2200" spc="-10" dirty="0">
                <a:latin typeface="Constantia"/>
                <a:cs typeface="Constantia"/>
              </a:rPr>
              <a:t>countries </a:t>
            </a:r>
            <a:r>
              <a:rPr sz="2200" spc="-5" dirty="0">
                <a:latin typeface="Constantia"/>
                <a:cs typeface="Constantia"/>
              </a:rPr>
              <a:t>with</a:t>
            </a:r>
            <a:r>
              <a:rPr sz="2200" spc="-3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stable/unstable  </a:t>
            </a:r>
            <a:r>
              <a:rPr sz="2200" spc="-15" dirty="0">
                <a:latin typeface="Constantia"/>
                <a:cs typeface="Constantia"/>
              </a:rPr>
              <a:t>currencies.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25"/>
              </a:spcBef>
              <a:buClr>
                <a:srgbClr val="4F81BC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Methods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translation.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900" y="103378"/>
            <a:ext cx="671258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METHODS OF</a:t>
            </a:r>
            <a:r>
              <a:rPr sz="4500" spc="-100" dirty="0"/>
              <a:t> </a:t>
            </a:r>
            <a:r>
              <a:rPr sz="4500" spc="-35" dirty="0"/>
              <a:t>TRANSLATION:</a:t>
            </a:r>
            <a:endParaRPr sz="45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847699"/>
            <a:ext cx="5547995" cy="24034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10" dirty="0">
                <a:latin typeface="Constantia"/>
                <a:cs typeface="Constantia"/>
              </a:rPr>
              <a:t>There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10" dirty="0">
                <a:latin typeface="Constantia"/>
                <a:cs typeface="Constantia"/>
              </a:rPr>
              <a:t>four </a:t>
            </a:r>
            <a:r>
              <a:rPr sz="2600" dirty="0">
                <a:latin typeface="Constantia"/>
                <a:cs typeface="Constantia"/>
              </a:rPr>
              <a:t>methods of</a:t>
            </a:r>
            <a:r>
              <a:rPr sz="2600" spc="-4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translation:-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50" spc="-10" dirty="0">
                <a:solidFill>
                  <a:srgbClr val="9BBA58"/>
                </a:solidFill>
                <a:latin typeface="Wingdings 2"/>
                <a:cs typeface="Wingdings 2"/>
              </a:rPr>
              <a:t></a:t>
            </a:r>
            <a:r>
              <a:rPr sz="2600" spc="-10" dirty="0">
                <a:latin typeface="Constantia"/>
                <a:cs typeface="Constantia"/>
              </a:rPr>
              <a:t>Current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Method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450" spc="-10" dirty="0">
                <a:solidFill>
                  <a:srgbClr val="9BBA58"/>
                </a:solidFill>
                <a:latin typeface="Wingdings 2"/>
                <a:cs typeface="Wingdings 2"/>
              </a:rPr>
              <a:t></a:t>
            </a:r>
            <a:r>
              <a:rPr sz="2600" spc="-10" dirty="0">
                <a:latin typeface="Constantia"/>
                <a:cs typeface="Constantia"/>
              </a:rPr>
              <a:t>Current/ Non-current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Method.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50" spc="-5" dirty="0">
                <a:solidFill>
                  <a:srgbClr val="9BBA58"/>
                </a:solidFill>
                <a:latin typeface="Wingdings 2"/>
                <a:cs typeface="Wingdings 2"/>
              </a:rPr>
              <a:t></a:t>
            </a:r>
            <a:r>
              <a:rPr sz="2600" spc="-5" dirty="0">
                <a:latin typeface="Constantia"/>
                <a:cs typeface="Constantia"/>
              </a:rPr>
              <a:t>Monetary/ Non-monetary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Method.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50" spc="-30" dirty="0">
                <a:solidFill>
                  <a:srgbClr val="9BBA58"/>
                </a:solidFill>
                <a:latin typeface="Wingdings 2"/>
                <a:cs typeface="Wingdings 2"/>
              </a:rPr>
              <a:t></a:t>
            </a:r>
            <a:r>
              <a:rPr sz="2600" spc="-30" dirty="0">
                <a:latin typeface="Constantia"/>
                <a:cs typeface="Constantia"/>
              </a:rPr>
              <a:t>Temporal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Method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2700" y="171399"/>
            <a:ext cx="7494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SUMMARY </a:t>
            </a:r>
            <a:r>
              <a:rPr sz="3600" spc="-5" dirty="0"/>
              <a:t>OF </a:t>
            </a:r>
            <a:r>
              <a:rPr sz="3600" spc="-30" dirty="0"/>
              <a:t>TRANSLATION</a:t>
            </a:r>
            <a:r>
              <a:rPr sz="3600" spc="-100" dirty="0"/>
              <a:t> </a:t>
            </a:r>
            <a:r>
              <a:rPr sz="3600" dirty="0"/>
              <a:t>METHODS: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74650" y="984250"/>
          <a:ext cx="8382000" cy="563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8321">
                <a:tc>
                  <a:txBody>
                    <a:bodyPr/>
                    <a:lstStyle/>
                    <a:p>
                      <a:pPr marL="91440" marR="3213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FOREIGN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X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CH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NGE 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RATE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76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CURR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 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RATE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METHOD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84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CURR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T/  NON-  CURRENT  METHOD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68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Y/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NON-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MONETARY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METHOD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22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METHOD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CURRENT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Constantia"/>
                          <a:cs typeface="Constantia"/>
                        </a:rPr>
                        <a:t>RATE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All</a:t>
                      </a:r>
                      <a:r>
                        <a:rPr sz="18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items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22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Current</a:t>
                      </a:r>
                      <a:r>
                        <a:rPr sz="1800" spc="-1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assets  &amp;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current  liabilities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50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All liabilities</a:t>
                      </a:r>
                      <a:r>
                        <a:rPr sz="1800" spc="-11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&amp; 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Current</a:t>
                      </a:r>
                      <a:r>
                        <a:rPr sz="1800" spc="-1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Assets 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except  inventory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38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All liabilities</a:t>
                      </a:r>
                      <a:r>
                        <a:rPr sz="1800" spc="-1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&amp; 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Current</a:t>
                      </a:r>
                      <a:r>
                        <a:rPr sz="1800" spc="-1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Assets  if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inventory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is 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shown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at</a:t>
                      </a:r>
                      <a:r>
                        <a:rPr sz="1800" spc="-1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MP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321">
                <a:tc>
                  <a:txBody>
                    <a:bodyPr/>
                    <a:lstStyle/>
                    <a:p>
                      <a:pPr marL="91440" marR="2298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HI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ICAL  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RATE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0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Fixed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assets</a:t>
                      </a:r>
                      <a:r>
                        <a:rPr sz="1800" spc="-1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&amp; 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long term  liabilities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02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Inventory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&amp; 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Fixed</a:t>
                      </a:r>
                      <a:r>
                        <a:rPr sz="1800" spc="-1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Assets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44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Fixed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Assets</a:t>
                      </a:r>
                      <a:r>
                        <a:rPr sz="1800" spc="-1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&amp; 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Inventory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is  not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shown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at  MP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latin typeface="Constantia"/>
                          <a:cs typeface="Constantia"/>
                        </a:rPr>
                        <a:t>AVERAGE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onstantia"/>
                          <a:cs typeface="Constantia"/>
                        </a:rPr>
                        <a:t>RATE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89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Income 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statement 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items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except 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those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related 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fixed</a:t>
                      </a:r>
                      <a:r>
                        <a:rPr sz="1800" spc="-1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assets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89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Income 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statement 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items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except 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those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related 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fixed</a:t>
                      </a:r>
                      <a:r>
                        <a:rPr sz="1800" spc="-1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assets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827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Income 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statement 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items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except 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those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related 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fixed</a:t>
                      </a:r>
                      <a:r>
                        <a:rPr sz="1800" spc="-1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assets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5C9F-2C4E-D74B-AE9F-1A8CE8E9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6A123-560D-7243-AE5F-1C7A6FE13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DA99F23-15A0-5443-AEFD-2993DFA8B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900" y="179578"/>
            <a:ext cx="73685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MANAGEMENT OF</a:t>
            </a:r>
            <a:r>
              <a:rPr sz="4500" spc="-95" dirty="0"/>
              <a:t> </a:t>
            </a:r>
            <a:r>
              <a:rPr sz="4500" spc="-10" dirty="0"/>
              <a:t>EXPOSURES:</a:t>
            </a:r>
            <a:endParaRPr sz="4500"/>
          </a:p>
        </p:txBody>
      </p:sp>
      <p:sp>
        <p:nvSpPr>
          <p:cNvPr id="8" name="object 8"/>
          <p:cNvSpPr/>
          <p:nvPr/>
        </p:nvSpPr>
        <p:spPr>
          <a:xfrm>
            <a:off x="2080260" y="1013460"/>
            <a:ext cx="4983480" cy="868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8667" y="1143000"/>
            <a:ext cx="3028187" cy="675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6272" y="1109472"/>
            <a:ext cx="4791456" cy="676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80664" y="1282953"/>
            <a:ext cx="258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HEDGING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TECHNIQUES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762" y="2210561"/>
            <a:ext cx="3581400" cy="3810000"/>
          </a:xfrm>
          <a:prstGeom prst="rect">
            <a:avLst/>
          </a:prstGeom>
          <a:solidFill>
            <a:srgbClr val="4F81BC"/>
          </a:solidFill>
          <a:ln w="38100">
            <a:solidFill>
              <a:srgbClr val="385D8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CONTRACTUAL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HEDGES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33705" indent="-343535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FORWARD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MARKET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HEDGE</a:t>
            </a:r>
            <a:endParaRPr sz="1800">
              <a:latin typeface="Constantia"/>
              <a:cs typeface="Constantia"/>
            </a:endParaRPr>
          </a:p>
          <a:p>
            <a:pPr marL="433705" marR="875665" indent="-3429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HEDGING</a:t>
            </a:r>
            <a:r>
              <a:rPr sz="1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THROUGH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CURRENCY</a:t>
            </a:r>
            <a:r>
              <a:rPr sz="18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FUTURES</a:t>
            </a:r>
            <a:endParaRPr sz="1800">
              <a:latin typeface="Constantia"/>
              <a:cs typeface="Constantia"/>
            </a:endParaRPr>
          </a:p>
          <a:p>
            <a:pPr marL="433705" marR="875665" indent="-3429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HEDGING</a:t>
            </a:r>
            <a:r>
              <a:rPr sz="1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THROUGH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CURRENCY</a:t>
            </a:r>
            <a:r>
              <a:rPr sz="1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OPTIONS</a:t>
            </a:r>
            <a:endParaRPr sz="1800">
              <a:latin typeface="Constantia"/>
              <a:cs typeface="Constantia"/>
            </a:endParaRPr>
          </a:p>
          <a:p>
            <a:pPr marL="433705" indent="-343535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MONEY MARKET</a:t>
            </a:r>
            <a:r>
              <a:rPr sz="1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HEDGE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77561" y="2210561"/>
            <a:ext cx="3581400" cy="3810000"/>
          </a:xfrm>
          <a:custGeom>
            <a:avLst/>
            <a:gdLst/>
            <a:ahLst/>
            <a:cxnLst/>
            <a:rect l="l" t="t" r="r" b="b"/>
            <a:pathLst>
              <a:path w="3581400" h="3810000">
                <a:moveTo>
                  <a:pt x="0" y="3810000"/>
                </a:moveTo>
                <a:lnTo>
                  <a:pt x="3581399" y="3810000"/>
                </a:lnTo>
                <a:lnTo>
                  <a:pt x="3581399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77561" y="2210561"/>
            <a:ext cx="3581400" cy="3865161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760095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NATURAL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HEDGES</a:t>
            </a:r>
            <a:endParaRPr sz="18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lang="en-US" sz="1800" spc="-5">
                <a:solidFill>
                  <a:srgbClr val="FFFFFF"/>
                </a:solidFill>
                <a:latin typeface="Constantia"/>
                <a:cs typeface="Constantia"/>
              </a:rPr>
              <a:t>NETTING</a:t>
            </a: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800" spc="-5">
                <a:solidFill>
                  <a:srgbClr val="FFFFFF"/>
                </a:solidFill>
                <a:latin typeface="Constantia"/>
                <a:cs typeface="Constantia"/>
              </a:rPr>
              <a:t>LEADS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LAGS</a:t>
            </a:r>
            <a:endParaRPr sz="1800" dirty="0">
              <a:latin typeface="Constantia"/>
              <a:cs typeface="Constanti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CROSS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HEDGING</a:t>
            </a:r>
            <a:endParaRPr sz="1800" dirty="0">
              <a:latin typeface="Constantia"/>
              <a:cs typeface="Constantia"/>
            </a:endParaRPr>
          </a:p>
          <a:p>
            <a:pPr marL="434340" marR="1196340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CURRENCY 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ERSIFIC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endParaRPr sz="1800" dirty="0">
              <a:latin typeface="Constantia"/>
              <a:cs typeface="Constanti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RISK-SHARING</a:t>
            </a:r>
            <a:endParaRPr sz="1800" dirty="0">
              <a:latin typeface="Constantia"/>
              <a:cs typeface="Constanti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PRICING </a:t>
            </a:r>
            <a:r>
              <a:rPr lang="en-US" sz="1800" spc="-5" dirty="0">
                <a:solidFill>
                  <a:srgbClr val="FFFFFF"/>
                </a:solidFill>
                <a:latin typeface="Constantia"/>
                <a:cs typeface="Constantia"/>
              </a:rPr>
              <a:t>CONSIDERATION</a:t>
            </a:r>
            <a:endParaRPr sz="1800" dirty="0">
              <a:latin typeface="Constantia"/>
              <a:cs typeface="Constanti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PARALLEL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LOANS</a:t>
            </a:r>
            <a:endParaRPr sz="1800" dirty="0">
              <a:latin typeface="Constantia"/>
              <a:cs typeface="Constantia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CURRENCY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onstantia"/>
                <a:cs typeface="Constantia"/>
              </a:rPr>
              <a:t>SWAPS</a:t>
            </a:r>
            <a:endParaRPr sz="1800" dirty="0">
              <a:latin typeface="Constantia"/>
              <a:cs typeface="Constantia"/>
            </a:endParaRPr>
          </a:p>
          <a:p>
            <a:pPr marL="434340" marR="8921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MATCHING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CASH  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FLOWS</a:t>
            </a:r>
            <a:endParaRPr sz="1800" dirty="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1435" y="1734692"/>
            <a:ext cx="1985010" cy="455930"/>
          </a:xfrm>
          <a:custGeom>
            <a:avLst/>
            <a:gdLst/>
            <a:ahLst/>
            <a:cxnLst/>
            <a:rect l="l" t="t" r="r" b="b"/>
            <a:pathLst>
              <a:path w="1985010" h="455930">
                <a:moveTo>
                  <a:pt x="138112" y="286464"/>
                </a:moveTo>
                <a:lnTo>
                  <a:pt x="130877" y="287363"/>
                </a:lnTo>
                <a:lnTo>
                  <a:pt x="124332" y="291084"/>
                </a:lnTo>
                <a:lnTo>
                  <a:pt x="0" y="399669"/>
                </a:lnTo>
                <a:lnTo>
                  <a:pt x="155701" y="454406"/>
                </a:lnTo>
                <a:lnTo>
                  <a:pt x="163189" y="455420"/>
                </a:lnTo>
                <a:lnTo>
                  <a:pt x="170259" y="453564"/>
                </a:lnTo>
                <a:lnTo>
                  <a:pt x="176115" y="449208"/>
                </a:lnTo>
                <a:lnTo>
                  <a:pt x="179958" y="442722"/>
                </a:lnTo>
                <a:lnTo>
                  <a:pt x="181044" y="435234"/>
                </a:lnTo>
                <a:lnTo>
                  <a:pt x="179212" y="428164"/>
                </a:lnTo>
                <a:lnTo>
                  <a:pt x="174833" y="422308"/>
                </a:lnTo>
                <a:lnTo>
                  <a:pt x="168275" y="418465"/>
                </a:lnTo>
                <a:lnTo>
                  <a:pt x="147708" y="411226"/>
                </a:lnTo>
                <a:lnTo>
                  <a:pt x="40766" y="411226"/>
                </a:lnTo>
                <a:lnTo>
                  <a:pt x="33527" y="373888"/>
                </a:lnTo>
                <a:lnTo>
                  <a:pt x="102653" y="360594"/>
                </a:lnTo>
                <a:lnTo>
                  <a:pt x="149351" y="319786"/>
                </a:lnTo>
                <a:lnTo>
                  <a:pt x="153933" y="313813"/>
                </a:lnTo>
                <a:lnTo>
                  <a:pt x="155813" y="306768"/>
                </a:lnTo>
                <a:lnTo>
                  <a:pt x="154906" y="299533"/>
                </a:lnTo>
                <a:lnTo>
                  <a:pt x="151129" y="292989"/>
                </a:lnTo>
                <a:lnTo>
                  <a:pt x="145157" y="288351"/>
                </a:lnTo>
                <a:lnTo>
                  <a:pt x="138112" y="286464"/>
                </a:lnTo>
                <a:close/>
              </a:path>
              <a:path w="1985010" h="455930">
                <a:moveTo>
                  <a:pt x="102653" y="360594"/>
                </a:moveTo>
                <a:lnTo>
                  <a:pt x="33527" y="373888"/>
                </a:lnTo>
                <a:lnTo>
                  <a:pt x="40766" y="411226"/>
                </a:lnTo>
                <a:lnTo>
                  <a:pt x="63219" y="406908"/>
                </a:lnTo>
                <a:lnTo>
                  <a:pt x="49656" y="406908"/>
                </a:lnTo>
                <a:lnTo>
                  <a:pt x="43433" y="374523"/>
                </a:lnTo>
                <a:lnTo>
                  <a:pt x="86715" y="374523"/>
                </a:lnTo>
                <a:lnTo>
                  <a:pt x="102653" y="360594"/>
                </a:lnTo>
                <a:close/>
              </a:path>
              <a:path w="1985010" h="455930">
                <a:moveTo>
                  <a:pt x="109923" y="397926"/>
                </a:moveTo>
                <a:lnTo>
                  <a:pt x="40766" y="411226"/>
                </a:lnTo>
                <a:lnTo>
                  <a:pt x="147708" y="411226"/>
                </a:lnTo>
                <a:lnTo>
                  <a:pt x="109923" y="397926"/>
                </a:lnTo>
                <a:close/>
              </a:path>
              <a:path w="1985010" h="455930">
                <a:moveTo>
                  <a:pt x="43433" y="374523"/>
                </a:moveTo>
                <a:lnTo>
                  <a:pt x="49656" y="406908"/>
                </a:lnTo>
                <a:lnTo>
                  <a:pt x="74288" y="385383"/>
                </a:lnTo>
                <a:lnTo>
                  <a:pt x="43433" y="374523"/>
                </a:lnTo>
                <a:close/>
              </a:path>
              <a:path w="1985010" h="455930">
                <a:moveTo>
                  <a:pt x="74288" y="385383"/>
                </a:moveTo>
                <a:lnTo>
                  <a:pt x="49656" y="406908"/>
                </a:lnTo>
                <a:lnTo>
                  <a:pt x="63219" y="406908"/>
                </a:lnTo>
                <a:lnTo>
                  <a:pt x="109923" y="397926"/>
                </a:lnTo>
                <a:lnTo>
                  <a:pt x="74288" y="385383"/>
                </a:lnTo>
                <a:close/>
              </a:path>
              <a:path w="1985010" h="455930">
                <a:moveTo>
                  <a:pt x="1977770" y="0"/>
                </a:moveTo>
                <a:lnTo>
                  <a:pt x="102653" y="360594"/>
                </a:lnTo>
                <a:lnTo>
                  <a:pt x="74288" y="385383"/>
                </a:lnTo>
                <a:lnTo>
                  <a:pt x="109923" y="397926"/>
                </a:lnTo>
                <a:lnTo>
                  <a:pt x="1984882" y="37337"/>
                </a:lnTo>
                <a:lnTo>
                  <a:pt x="1977770" y="0"/>
                </a:lnTo>
                <a:close/>
              </a:path>
              <a:path w="1985010" h="455930">
                <a:moveTo>
                  <a:pt x="86715" y="374523"/>
                </a:moveTo>
                <a:lnTo>
                  <a:pt x="43433" y="374523"/>
                </a:lnTo>
                <a:lnTo>
                  <a:pt x="74288" y="385383"/>
                </a:lnTo>
                <a:lnTo>
                  <a:pt x="86715" y="37452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8444" y="1734820"/>
            <a:ext cx="1985645" cy="525780"/>
          </a:xfrm>
          <a:custGeom>
            <a:avLst/>
            <a:gdLst/>
            <a:ahLst/>
            <a:cxnLst/>
            <a:rect l="l" t="t" r="r" b="b"/>
            <a:pathLst>
              <a:path w="1985645" h="525780">
                <a:moveTo>
                  <a:pt x="1875890" y="469944"/>
                </a:moveTo>
                <a:lnTo>
                  <a:pt x="1816734" y="488314"/>
                </a:lnTo>
                <a:lnTo>
                  <a:pt x="1810109" y="491974"/>
                </a:lnTo>
                <a:lnTo>
                  <a:pt x="1805543" y="497681"/>
                </a:lnTo>
                <a:lnTo>
                  <a:pt x="1803429" y="504674"/>
                </a:lnTo>
                <a:lnTo>
                  <a:pt x="1804161" y="512190"/>
                </a:lnTo>
                <a:lnTo>
                  <a:pt x="1807821" y="518816"/>
                </a:lnTo>
                <a:lnTo>
                  <a:pt x="1813528" y="523382"/>
                </a:lnTo>
                <a:lnTo>
                  <a:pt x="1820521" y="525496"/>
                </a:lnTo>
                <a:lnTo>
                  <a:pt x="1828038" y="524763"/>
                </a:lnTo>
                <a:lnTo>
                  <a:pt x="1953388" y="485775"/>
                </a:lnTo>
                <a:lnTo>
                  <a:pt x="1944497" y="485775"/>
                </a:lnTo>
                <a:lnTo>
                  <a:pt x="1875890" y="469944"/>
                </a:lnTo>
                <a:close/>
              </a:path>
              <a:path w="1985645" h="525780">
                <a:moveTo>
                  <a:pt x="1911959" y="458742"/>
                </a:moveTo>
                <a:lnTo>
                  <a:pt x="1875890" y="469944"/>
                </a:lnTo>
                <a:lnTo>
                  <a:pt x="1944497" y="485775"/>
                </a:lnTo>
                <a:lnTo>
                  <a:pt x="1945575" y="481075"/>
                </a:lnTo>
                <a:lnTo>
                  <a:pt x="1935733" y="481075"/>
                </a:lnTo>
                <a:lnTo>
                  <a:pt x="1911959" y="458742"/>
                </a:lnTo>
                <a:close/>
              </a:path>
              <a:path w="1985645" h="525780">
                <a:moveTo>
                  <a:pt x="1851771" y="357520"/>
                </a:moveTo>
                <a:lnTo>
                  <a:pt x="1844641" y="359122"/>
                </a:lnTo>
                <a:lnTo>
                  <a:pt x="1838452" y="363474"/>
                </a:lnTo>
                <a:lnTo>
                  <a:pt x="1834518" y="369950"/>
                </a:lnTo>
                <a:lnTo>
                  <a:pt x="1833371" y="377189"/>
                </a:lnTo>
                <a:lnTo>
                  <a:pt x="1834987" y="384333"/>
                </a:lnTo>
                <a:lnTo>
                  <a:pt x="1839340" y="390525"/>
                </a:lnTo>
                <a:lnTo>
                  <a:pt x="1884408" y="432861"/>
                </a:lnTo>
                <a:lnTo>
                  <a:pt x="1953005" y="448690"/>
                </a:lnTo>
                <a:lnTo>
                  <a:pt x="1944497" y="485775"/>
                </a:lnTo>
                <a:lnTo>
                  <a:pt x="1953388" y="485775"/>
                </a:lnTo>
                <a:lnTo>
                  <a:pt x="1985645" y="475741"/>
                </a:lnTo>
                <a:lnTo>
                  <a:pt x="1865376" y="362712"/>
                </a:lnTo>
                <a:lnTo>
                  <a:pt x="1858972" y="358705"/>
                </a:lnTo>
                <a:lnTo>
                  <a:pt x="1851771" y="357520"/>
                </a:lnTo>
                <a:close/>
              </a:path>
              <a:path w="1985645" h="525780">
                <a:moveTo>
                  <a:pt x="1943100" y="449071"/>
                </a:moveTo>
                <a:lnTo>
                  <a:pt x="1911959" y="458742"/>
                </a:lnTo>
                <a:lnTo>
                  <a:pt x="1935733" y="481075"/>
                </a:lnTo>
                <a:lnTo>
                  <a:pt x="1943100" y="449071"/>
                </a:lnTo>
                <a:close/>
              </a:path>
              <a:path w="1985645" h="525780">
                <a:moveTo>
                  <a:pt x="1952918" y="449071"/>
                </a:moveTo>
                <a:lnTo>
                  <a:pt x="1943100" y="449071"/>
                </a:lnTo>
                <a:lnTo>
                  <a:pt x="1935733" y="481075"/>
                </a:lnTo>
                <a:lnTo>
                  <a:pt x="1945575" y="481075"/>
                </a:lnTo>
                <a:lnTo>
                  <a:pt x="1952918" y="449071"/>
                </a:lnTo>
                <a:close/>
              </a:path>
              <a:path w="1985645" h="525780">
                <a:moveTo>
                  <a:pt x="8635" y="0"/>
                </a:moveTo>
                <a:lnTo>
                  <a:pt x="0" y="37083"/>
                </a:lnTo>
                <a:lnTo>
                  <a:pt x="1875890" y="469944"/>
                </a:lnTo>
                <a:lnTo>
                  <a:pt x="1911959" y="458742"/>
                </a:lnTo>
                <a:lnTo>
                  <a:pt x="1884408" y="432861"/>
                </a:lnTo>
                <a:lnTo>
                  <a:pt x="8635" y="0"/>
                </a:lnTo>
                <a:close/>
              </a:path>
              <a:path w="1985645" h="525780">
                <a:moveTo>
                  <a:pt x="1884408" y="432861"/>
                </a:moveTo>
                <a:lnTo>
                  <a:pt x="1911959" y="458742"/>
                </a:lnTo>
                <a:lnTo>
                  <a:pt x="1943100" y="449071"/>
                </a:lnTo>
                <a:lnTo>
                  <a:pt x="1952918" y="449071"/>
                </a:lnTo>
                <a:lnTo>
                  <a:pt x="1953005" y="448690"/>
                </a:lnTo>
                <a:lnTo>
                  <a:pt x="1884408" y="43286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2794" y="461899"/>
            <a:ext cx="4058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latin typeface="Calibri"/>
                <a:cs typeface="Calibri"/>
              </a:rPr>
              <a:t>Forward</a:t>
            </a:r>
            <a:r>
              <a:rPr sz="4400" b="1" spc="-40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Contract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1607261"/>
            <a:ext cx="749935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5"/>
              </a:spcBef>
              <a:tabLst>
                <a:tab pos="5935980" algn="l"/>
              </a:tabLst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spc="-5" dirty="0">
                <a:latin typeface="Calibri"/>
                <a:cs typeface="Calibri"/>
              </a:rPr>
              <a:t>agreement </a:t>
            </a:r>
            <a:r>
              <a:rPr sz="3200" spc="-10" dirty="0">
                <a:latin typeface="Calibri"/>
                <a:cs typeface="Calibri"/>
              </a:rPr>
              <a:t>between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bank </a:t>
            </a:r>
            <a:r>
              <a:rPr sz="3200" dirty="0">
                <a:latin typeface="Calibri"/>
                <a:cs typeface="Calibri"/>
              </a:rPr>
              <a:t>and a  </a:t>
            </a:r>
            <a:r>
              <a:rPr sz="3200" spc="-15" dirty="0">
                <a:latin typeface="Calibri"/>
                <a:cs typeface="Calibri"/>
              </a:rPr>
              <a:t>customer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deliver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specified amount of  currency </a:t>
            </a:r>
            <a:r>
              <a:rPr sz="3200" spc="-15" dirty="0">
                <a:latin typeface="Calibri"/>
                <a:cs typeface="Calibri"/>
              </a:rPr>
              <a:t>against </a:t>
            </a:r>
            <a:r>
              <a:rPr sz="3200" dirty="0">
                <a:latin typeface="Calibri"/>
                <a:cs typeface="Calibri"/>
              </a:rPr>
              <a:t>another </a:t>
            </a:r>
            <a:r>
              <a:rPr sz="3200" spc="-5" dirty="0">
                <a:latin typeface="Calibri"/>
                <a:cs typeface="Calibri"/>
              </a:rPr>
              <a:t>currency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sp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ci</a:t>
            </a:r>
            <a:r>
              <a:rPr sz="3200" spc="-1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fut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fi</a:t>
            </a:r>
            <a:r>
              <a:rPr sz="3200" spc="-8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ed	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chan</a:t>
            </a:r>
            <a:r>
              <a:rPr sz="3200" spc="-3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  </a:t>
            </a:r>
            <a:r>
              <a:rPr sz="3200" spc="-25" dirty="0">
                <a:latin typeface="Calibri"/>
                <a:cs typeface="Calibri"/>
              </a:rPr>
              <a:t>rate.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16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050" y="580390"/>
            <a:ext cx="518795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Forward</a:t>
            </a:r>
            <a:r>
              <a:rPr spc="-80" dirty="0"/>
              <a:t> </a:t>
            </a:r>
            <a:r>
              <a:rPr spc="-5" dirty="0"/>
              <a:t>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1" y="1524000"/>
            <a:ext cx="7983854" cy="280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 marR="55244" indent="-339090">
              <a:lnSpc>
                <a:spcPct val="100000"/>
              </a:lnSpc>
              <a:spcBef>
                <a:spcPts val="100"/>
              </a:spcBef>
              <a:buFont typeface="Symbol"/>
              <a:buChar char=""/>
              <a:tabLst>
                <a:tab pos="440055" algn="l"/>
                <a:tab pos="440690" algn="l"/>
              </a:tabLst>
            </a:pPr>
            <a:r>
              <a:rPr sz="1800" b="1" spc="-5" dirty="0">
                <a:latin typeface="Century Gothic"/>
                <a:cs typeface="Century Gothic"/>
              </a:rPr>
              <a:t>Rate agreed for settlement on an agreed date in  </a:t>
            </a:r>
            <a:r>
              <a:rPr sz="1800" b="1" dirty="0">
                <a:latin typeface="Century Gothic"/>
                <a:cs typeface="Century Gothic"/>
              </a:rPr>
              <a:t>the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future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440690" indent="-339090">
              <a:lnSpc>
                <a:spcPct val="100000"/>
              </a:lnSpc>
              <a:buFont typeface="Symbol"/>
              <a:buChar char=""/>
              <a:tabLst>
                <a:tab pos="440055" algn="l"/>
                <a:tab pos="440690" algn="l"/>
              </a:tabLst>
            </a:pPr>
            <a:r>
              <a:rPr sz="1800" b="1" dirty="0">
                <a:latin typeface="Century Gothic"/>
                <a:cs typeface="Century Gothic"/>
              </a:rPr>
              <a:t>All </a:t>
            </a:r>
            <a:r>
              <a:rPr sz="1800" b="1" spc="-5" dirty="0">
                <a:latin typeface="Century Gothic"/>
                <a:cs typeface="Century Gothic"/>
              </a:rPr>
              <a:t>rates are derived from Spot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rates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440690" marR="57150" indent="-339090">
              <a:lnSpc>
                <a:spcPct val="100000"/>
              </a:lnSpc>
              <a:buFont typeface="Symbol"/>
              <a:buChar char=""/>
              <a:tabLst>
                <a:tab pos="440055" algn="l"/>
                <a:tab pos="440690" algn="l"/>
                <a:tab pos="1485900" algn="l"/>
                <a:tab pos="2082800" algn="l"/>
                <a:tab pos="2396490" algn="l"/>
                <a:tab pos="2906395" algn="l"/>
                <a:tab pos="3529965" algn="l"/>
                <a:tab pos="4127500" algn="l"/>
                <a:tab pos="5248910" algn="l"/>
                <a:tab pos="5691505" algn="l"/>
              </a:tabLst>
            </a:pPr>
            <a:r>
              <a:rPr sz="1800" b="1" dirty="0">
                <a:latin typeface="Century Gothic"/>
                <a:cs typeface="Century Gothic"/>
              </a:rPr>
              <a:t>F</a:t>
            </a:r>
            <a:r>
              <a:rPr sz="1800" b="1" spc="-5" dirty="0">
                <a:latin typeface="Century Gothic"/>
                <a:cs typeface="Century Gothic"/>
              </a:rPr>
              <a:t>o</a:t>
            </a:r>
            <a:r>
              <a:rPr sz="1800" b="1" spc="-10" dirty="0">
                <a:latin typeface="Century Gothic"/>
                <a:cs typeface="Century Gothic"/>
              </a:rPr>
              <a:t>r</a:t>
            </a:r>
            <a:r>
              <a:rPr sz="1800" b="1" spc="-5" dirty="0">
                <a:latin typeface="Century Gothic"/>
                <a:cs typeface="Century Gothic"/>
              </a:rPr>
              <a:t>w</a:t>
            </a:r>
            <a:r>
              <a:rPr sz="1800" b="1" spc="10" dirty="0">
                <a:latin typeface="Century Gothic"/>
                <a:cs typeface="Century Gothic"/>
              </a:rPr>
              <a:t>a</a:t>
            </a:r>
            <a:r>
              <a:rPr sz="1800" b="1" spc="-10" dirty="0">
                <a:latin typeface="Century Gothic"/>
                <a:cs typeface="Century Gothic"/>
              </a:rPr>
              <a:t>r</a:t>
            </a:r>
            <a:r>
              <a:rPr sz="1800" b="1" dirty="0">
                <a:latin typeface="Century Gothic"/>
                <a:cs typeface="Century Gothic"/>
              </a:rPr>
              <a:t>d	r</a:t>
            </a:r>
            <a:r>
              <a:rPr sz="1800" b="1" spc="-10" dirty="0">
                <a:latin typeface="Century Gothic"/>
                <a:cs typeface="Century Gothic"/>
              </a:rPr>
              <a:t>a</a:t>
            </a:r>
            <a:r>
              <a:rPr sz="1800" b="1" spc="-5" dirty="0">
                <a:latin typeface="Century Gothic"/>
                <a:cs typeface="Century Gothic"/>
              </a:rPr>
              <a:t>t</a:t>
            </a:r>
            <a:r>
              <a:rPr sz="1800" b="1" dirty="0">
                <a:latin typeface="Century Gothic"/>
                <a:cs typeface="Century Gothic"/>
              </a:rPr>
              <a:t>e	</a:t>
            </a:r>
            <a:r>
              <a:rPr sz="1800" b="1" spc="-5" dirty="0">
                <a:latin typeface="Century Gothic"/>
                <a:cs typeface="Century Gothic"/>
              </a:rPr>
              <a:t>i</a:t>
            </a:r>
            <a:r>
              <a:rPr sz="1800" b="1" dirty="0">
                <a:latin typeface="Century Gothic"/>
                <a:cs typeface="Century Gothic"/>
              </a:rPr>
              <a:t>s	</a:t>
            </a:r>
            <a:r>
              <a:rPr sz="1800" b="1" spc="-5" dirty="0">
                <a:latin typeface="Century Gothic"/>
                <a:cs typeface="Century Gothic"/>
              </a:rPr>
              <a:t>th</a:t>
            </a:r>
            <a:r>
              <a:rPr sz="1800" b="1" dirty="0">
                <a:latin typeface="Century Gothic"/>
                <a:cs typeface="Century Gothic"/>
              </a:rPr>
              <a:t>e	</a:t>
            </a:r>
            <a:r>
              <a:rPr sz="1800" b="1" spc="-5" dirty="0">
                <a:latin typeface="Century Gothic"/>
                <a:cs typeface="Century Gothic"/>
              </a:rPr>
              <a:t>spo</a:t>
            </a:r>
            <a:r>
              <a:rPr sz="1800" b="1" dirty="0">
                <a:latin typeface="Century Gothic"/>
                <a:cs typeface="Century Gothic"/>
              </a:rPr>
              <a:t>t	r</a:t>
            </a:r>
            <a:r>
              <a:rPr sz="1800" b="1" spc="-5" dirty="0">
                <a:latin typeface="Century Gothic"/>
                <a:cs typeface="Century Gothic"/>
              </a:rPr>
              <a:t>at</a:t>
            </a:r>
            <a:r>
              <a:rPr sz="1800" b="1" dirty="0">
                <a:latin typeface="Century Gothic"/>
                <a:cs typeface="Century Gothic"/>
              </a:rPr>
              <a:t>e	</a:t>
            </a:r>
            <a:r>
              <a:rPr sz="1800" b="1" spc="-5" dirty="0">
                <a:latin typeface="Century Gothic"/>
                <a:cs typeface="Century Gothic"/>
              </a:rPr>
              <a:t>a</a:t>
            </a:r>
            <a:r>
              <a:rPr sz="1800" b="1" spc="-10" dirty="0">
                <a:latin typeface="Century Gothic"/>
                <a:cs typeface="Century Gothic"/>
              </a:rPr>
              <a:t>d</a:t>
            </a:r>
            <a:r>
              <a:rPr sz="1800" b="1" dirty="0">
                <a:latin typeface="Century Gothic"/>
                <a:cs typeface="Century Gothic"/>
              </a:rPr>
              <a:t>ju</a:t>
            </a:r>
            <a:r>
              <a:rPr sz="1800" b="1" spc="-5" dirty="0">
                <a:latin typeface="Century Gothic"/>
                <a:cs typeface="Century Gothic"/>
              </a:rPr>
              <a:t>st</a:t>
            </a:r>
            <a:r>
              <a:rPr sz="1800" b="1" spc="5" dirty="0">
                <a:latin typeface="Century Gothic"/>
                <a:cs typeface="Century Gothic"/>
              </a:rPr>
              <a:t>e</a:t>
            </a:r>
            <a:r>
              <a:rPr sz="1800" b="1" dirty="0">
                <a:latin typeface="Century Gothic"/>
                <a:cs typeface="Century Gothic"/>
              </a:rPr>
              <a:t>d	f</a:t>
            </a:r>
            <a:r>
              <a:rPr sz="1800" b="1" spc="-5" dirty="0">
                <a:latin typeface="Century Gothic"/>
                <a:cs typeface="Century Gothic"/>
              </a:rPr>
              <a:t>o</a:t>
            </a:r>
            <a:r>
              <a:rPr sz="1800" b="1" dirty="0">
                <a:latin typeface="Century Gothic"/>
                <a:cs typeface="Century Gothic"/>
              </a:rPr>
              <a:t>r	</a:t>
            </a:r>
            <a:r>
              <a:rPr sz="1800" b="1" spc="-15" dirty="0">
                <a:latin typeface="Century Gothic"/>
                <a:cs typeface="Century Gothic"/>
              </a:rPr>
              <a:t>t</a:t>
            </a:r>
            <a:r>
              <a:rPr sz="1800" b="1" spc="-5" dirty="0">
                <a:latin typeface="Century Gothic"/>
                <a:cs typeface="Century Gothic"/>
              </a:rPr>
              <a:t>he  premium </a:t>
            </a:r>
            <a:r>
              <a:rPr sz="1800" b="1" dirty="0">
                <a:latin typeface="Century Gothic"/>
                <a:cs typeface="Century Gothic"/>
              </a:rPr>
              <a:t>/</a:t>
            </a:r>
            <a:r>
              <a:rPr sz="1800" b="1" spc="-5" dirty="0">
                <a:latin typeface="Century Gothic"/>
                <a:cs typeface="Century Gothic"/>
              </a:rPr>
              <a:t> discount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440690" marR="55880" indent="-339090">
              <a:lnSpc>
                <a:spcPct val="100000"/>
              </a:lnSpc>
              <a:buFont typeface="Symbol"/>
              <a:buChar char=""/>
              <a:tabLst>
                <a:tab pos="440055" algn="l"/>
                <a:tab pos="440690" algn="l"/>
                <a:tab pos="1456690" algn="l"/>
                <a:tab pos="2083435" algn="l"/>
                <a:tab pos="2479040" algn="l"/>
                <a:tab pos="3093085" algn="l"/>
                <a:tab pos="3849370" algn="l"/>
                <a:tab pos="4115435" algn="l"/>
                <a:tab pos="4350385" algn="l"/>
                <a:tab pos="4704080" algn="l"/>
                <a:tab pos="5824855" algn="l"/>
              </a:tabLst>
            </a:pPr>
            <a:r>
              <a:rPr sz="1800" b="1" dirty="0">
                <a:latin typeface="Century Gothic"/>
                <a:cs typeface="Century Gothic"/>
              </a:rPr>
              <a:t>F</a:t>
            </a:r>
            <a:r>
              <a:rPr sz="1800" b="1" spc="-5" dirty="0">
                <a:latin typeface="Century Gothic"/>
                <a:cs typeface="Century Gothic"/>
              </a:rPr>
              <a:t>o</a:t>
            </a:r>
            <a:r>
              <a:rPr sz="1800" b="1" spc="-10" dirty="0">
                <a:latin typeface="Century Gothic"/>
                <a:cs typeface="Century Gothic"/>
              </a:rPr>
              <a:t>r</a:t>
            </a:r>
            <a:r>
              <a:rPr sz="1800" b="1" spc="-5" dirty="0">
                <a:latin typeface="Century Gothic"/>
                <a:cs typeface="Century Gothic"/>
              </a:rPr>
              <a:t>w</a:t>
            </a:r>
            <a:r>
              <a:rPr sz="1800" b="1" spc="10" dirty="0">
                <a:latin typeface="Century Gothic"/>
                <a:cs typeface="Century Gothic"/>
              </a:rPr>
              <a:t>a</a:t>
            </a:r>
            <a:r>
              <a:rPr sz="1800" b="1" spc="-10" dirty="0">
                <a:latin typeface="Century Gothic"/>
                <a:cs typeface="Century Gothic"/>
              </a:rPr>
              <a:t>r</a:t>
            </a:r>
            <a:r>
              <a:rPr sz="1800" b="1" dirty="0">
                <a:latin typeface="Century Gothic"/>
                <a:cs typeface="Century Gothic"/>
              </a:rPr>
              <a:t>d	</a:t>
            </a:r>
            <a:r>
              <a:rPr sz="1800" b="1" spc="-5" dirty="0">
                <a:latin typeface="Century Gothic"/>
                <a:cs typeface="Century Gothic"/>
              </a:rPr>
              <a:t>Rat</a:t>
            </a:r>
            <a:r>
              <a:rPr sz="1800" b="1" dirty="0">
                <a:latin typeface="Century Gothic"/>
                <a:cs typeface="Century Gothic"/>
              </a:rPr>
              <a:t>e	=	S</a:t>
            </a:r>
            <a:r>
              <a:rPr sz="1800" b="1" spc="-5" dirty="0">
                <a:latin typeface="Century Gothic"/>
                <a:cs typeface="Century Gothic"/>
              </a:rPr>
              <a:t>po</a:t>
            </a:r>
            <a:r>
              <a:rPr sz="1800" b="1" dirty="0">
                <a:latin typeface="Century Gothic"/>
                <a:cs typeface="Century Gothic"/>
              </a:rPr>
              <a:t>t	</a:t>
            </a:r>
            <a:r>
              <a:rPr sz="1800" b="1" spc="-5" dirty="0">
                <a:latin typeface="Century Gothic"/>
                <a:cs typeface="Century Gothic"/>
              </a:rPr>
              <a:t>Rat</a:t>
            </a:r>
            <a:r>
              <a:rPr sz="1800" b="1" dirty="0">
                <a:latin typeface="Century Gothic"/>
                <a:cs typeface="Century Gothic"/>
              </a:rPr>
              <a:t>e	+	/	-	</a:t>
            </a:r>
            <a:r>
              <a:rPr sz="1800" b="1" spc="-5" dirty="0">
                <a:latin typeface="Century Gothic"/>
                <a:cs typeface="Century Gothic"/>
              </a:rPr>
              <a:t>p</a:t>
            </a:r>
            <a:r>
              <a:rPr sz="1800" b="1" spc="-10" dirty="0">
                <a:latin typeface="Century Gothic"/>
                <a:cs typeface="Century Gothic"/>
              </a:rPr>
              <a:t>r</a:t>
            </a:r>
            <a:r>
              <a:rPr sz="1800" b="1" spc="5" dirty="0">
                <a:latin typeface="Century Gothic"/>
                <a:cs typeface="Century Gothic"/>
              </a:rPr>
              <a:t>e</a:t>
            </a:r>
            <a:r>
              <a:rPr sz="1800" b="1" spc="-5" dirty="0">
                <a:latin typeface="Century Gothic"/>
                <a:cs typeface="Century Gothic"/>
              </a:rPr>
              <a:t>miu</a:t>
            </a:r>
            <a:r>
              <a:rPr sz="1800" b="1" dirty="0">
                <a:latin typeface="Century Gothic"/>
                <a:cs typeface="Century Gothic"/>
              </a:rPr>
              <a:t>m	</a:t>
            </a:r>
            <a:r>
              <a:rPr sz="1800" b="1" spc="-5" dirty="0">
                <a:latin typeface="Century Gothic"/>
                <a:cs typeface="Century Gothic"/>
              </a:rPr>
              <a:t>o</a:t>
            </a:r>
            <a:r>
              <a:rPr sz="1800" b="1" dirty="0">
                <a:latin typeface="Century Gothic"/>
                <a:cs typeface="Century Gothic"/>
              </a:rPr>
              <a:t>r  </a:t>
            </a:r>
            <a:r>
              <a:rPr sz="1800" b="1" spc="-5" dirty="0">
                <a:latin typeface="Century Gothic"/>
                <a:cs typeface="Century Gothic"/>
              </a:rPr>
              <a:t>discount</a:t>
            </a:r>
            <a:endParaRPr lang="en-US" sz="1800" b="1" spc="-5" dirty="0">
              <a:latin typeface="Century Gothic"/>
              <a:cs typeface="Century Gothic"/>
            </a:endParaRPr>
          </a:p>
          <a:p>
            <a:pPr marL="440690" marR="55880" indent="-339090">
              <a:lnSpc>
                <a:spcPct val="100000"/>
              </a:lnSpc>
              <a:buFont typeface="Symbol"/>
              <a:buChar char=""/>
              <a:tabLst>
                <a:tab pos="440055" algn="l"/>
                <a:tab pos="440690" algn="l"/>
                <a:tab pos="1456690" algn="l"/>
                <a:tab pos="2083435" algn="l"/>
                <a:tab pos="2479040" algn="l"/>
                <a:tab pos="3093085" algn="l"/>
                <a:tab pos="3849370" algn="l"/>
                <a:tab pos="4115435" algn="l"/>
                <a:tab pos="4350385" algn="l"/>
                <a:tab pos="4704080" algn="l"/>
                <a:tab pos="5824855" algn="l"/>
              </a:tabLst>
            </a:pPr>
            <a:endParaRPr lang="en-US" sz="1800" b="1" spc="-5" dirty="0">
              <a:latin typeface="Century Gothic"/>
              <a:cs typeface="Century Gothic"/>
            </a:endParaRPr>
          </a:p>
          <a:p>
            <a:pPr marL="440690" marR="55880" indent="-339090">
              <a:lnSpc>
                <a:spcPct val="100000"/>
              </a:lnSpc>
              <a:buFont typeface="Symbol"/>
              <a:buChar char=""/>
              <a:tabLst>
                <a:tab pos="440055" algn="l"/>
                <a:tab pos="440690" algn="l"/>
                <a:tab pos="1456690" algn="l"/>
                <a:tab pos="2083435" algn="l"/>
                <a:tab pos="2479040" algn="l"/>
                <a:tab pos="3093085" algn="l"/>
                <a:tab pos="3849370" algn="l"/>
                <a:tab pos="4115435" algn="l"/>
                <a:tab pos="4350385" algn="l"/>
                <a:tab pos="4704080" algn="l"/>
                <a:tab pos="5824855" algn="l"/>
              </a:tabLst>
            </a:pPr>
            <a:r>
              <a:rPr lang="en-IN" b="1" spc="-5" dirty="0">
                <a:latin typeface="Century Gothic"/>
                <a:cs typeface="Century Gothic"/>
              </a:rPr>
              <a:t>Value Date</a:t>
            </a:r>
            <a:endParaRPr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236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175006"/>
            <a:ext cx="24733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1F487C"/>
                  </a:solidFill>
                </a:uFill>
              </a:rPr>
              <a:t>Meanin</a:t>
            </a:r>
            <a:r>
              <a:rPr u="heavy" spc="5" dirty="0">
                <a:uFill>
                  <a:solidFill>
                    <a:srgbClr val="1F487C"/>
                  </a:solidFill>
                </a:uFill>
              </a:rPr>
              <a:t>g</a:t>
            </a:r>
            <a:r>
              <a:rPr dirty="0"/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56461"/>
            <a:ext cx="796734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FE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Exposure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relates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effect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unexpected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changes</a:t>
            </a:r>
            <a:endParaRPr sz="2400" dirty="0">
              <a:latin typeface="Constantia"/>
              <a:cs typeface="Constant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value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firm.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particular, </a:t>
            </a:r>
            <a:r>
              <a:rPr sz="2400" spc="-5" dirty="0">
                <a:latin typeface="Constantia"/>
                <a:cs typeface="Constantia"/>
              </a:rPr>
              <a:t>it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defined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endParaRPr sz="2400" dirty="0">
              <a:latin typeface="Constantia"/>
              <a:cs typeface="Constantia"/>
            </a:endParaRPr>
          </a:p>
          <a:p>
            <a:pPr marL="287020" marR="6223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possible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direct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loss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indirect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loss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firm’s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cash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15" dirty="0">
                <a:latin typeface="Constantia"/>
                <a:cs typeface="Constantia"/>
              </a:rPr>
              <a:t>flows,  </a:t>
            </a:r>
            <a:r>
              <a:rPr sz="2400" dirty="0">
                <a:latin typeface="Constantia"/>
                <a:cs typeface="Constantia"/>
              </a:rPr>
              <a:t>assets &amp; </a:t>
            </a:r>
            <a:r>
              <a:rPr sz="2400" spc="-5" dirty="0">
                <a:latin typeface="Constantia"/>
                <a:cs typeface="Constantia"/>
              </a:rPr>
              <a:t>liabilities, net </a:t>
            </a:r>
            <a:r>
              <a:rPr sz="2400" dirty="0">
                <a:latin typeface="Constantia"/>
                <a:cs typeface="Constantia"/>
              </a:rPr>
              <a:t>profit &amp; </a:t>
            </a:r>
            <a:r>
              <a:rPr sz="2400" spc="-5" dirty="0">
                <a:latin typeface="Constantia"/>
                <a:cs typeface="Constantia"/>
              </a:rPr>
              <a:t>in turn, its </a:t>
            </a:r>
            <a:r>
              <a:rPr sz="2400" spc="-10" dirty="0">
                <a:latin typeface="Constantia"/>
                <a:cs typeface="Constantia"/>
              </a:rPr>
              <a:t>stock </a:t>
            </a:r>
            <a:r>
              <a:rPr sz="2400" spc="-15" dirty="0">
                <a:latin typeface="Constantia"/>
                <a:cs typeface="Constantia"/>
              </a:rPr>
              <a:t>market  </a:t>
            </a:r>
            <a:r>
              <a:rPr sz="2400" spc="-5" dirty="0">
                <a:latin typeface="Constantia"/>
                <a:cs typeface="Constantia"/>
              </a:rPr>
              <a:t>value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dirty="0">
                <a:latin typeface="Constantia"/>
                <a:cs typeface="Constantia"/>
              </a:rPr>
              <a:t>an </a:t>
            </a:r>
            <a:r>
              <a:rPr sz="2400" spc="-20" dirty="0">
                <a:latin typeface="Constantia"/>
                <a:cs typeface="Constantia"/>
              </a:rPr>
              <a:t>exchange rate</a:t>
            </a:r>
            <a:r>
              <a:rPr sz="2400" spc="-40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move.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050" y="580390"/>
            <a:ext cx="495935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Premium/Discount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1089" y="1526540"/>
            <a:ext cx="60699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5880" indent="-339090" algn="just">
              <a:lnSpc>
                <a:spcPct val="100000"/>
              </a:lnSpc>
              <a:spcBef>
                <a:spcPts val="100"/>
              </a:spcBef>
              <a:buFont typeface="Symbol"/>
              <a:buChar char=""/>
              <a:tabLst>
                <a:tab pos="402590" algn="l"/>
              </a:tabLst>
            </a:pPr>
            <a:r>
              <a:rPr sz="1800" b="1" spc="-5" dirty="0">
                <a:latin typeface="Century Gothic"/>
                <a:cs typeface="Century Gothic"/>
              </a:rPr>
              <a:t>Forward price </a:t>
            </a:r>
            <a:r>
              <a:rPr sz="1800" b="1" dirty="0">
                <a:latin typeface="Century Gothic"/>
                <a:cs typeface="Century Gothic"/>
              </a:rPr>
              <a:t>= </a:t>
            </a:r>
            <a:r>
              <a:rPr sz="1800" b="1" spc="-5" dirty="0">
                <a:latin typeface="Century Gothic"/>
                <a:cs typeface="Century Gothic"/>
              </a:rPr>
              <a:t>Spot price plus or minus forward  margin.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402590" marR="55244" indent="-339090" algn="just">
              <a:lnSpc>
                <a:spcPct val="100000"/>
              </a:lnSpc>
              <a:buFont typeface="Symbol"/>
              <a:buChar char=""/>
              <a:tabLst>
                <a:tab pos="402590" algn="l"/>
              </a:tabLst>
            </a:pPr>
            <a:r>
              <a:rPr sz="1800" b="1" spc="-5" dirty="0">
                <a:latin typeface="Century Gothic"/>
                <a:cs typeface="Century Gothic"/>
              </a:rPr>
              <a:t>Premium –forward value of currency is higher than  </a:t>
            </a:r>
            <a:r>
              <a:rPr sz="1800" b="1" dirty="0">
                <a:latin typeface="Century Gothic"/>
                <a:cs typeface="Century Gothic"/>
              </a:rPr>
              <a:t>spot </a:t>
            </a:r>
            <a:r>
              <a:rPr sz="1800" b="1" spc="-5" dirty="0">
                <a:latin typeface="Century Gothic"/>
                <a:cs typeface="Century Gothic"/>
              </a:rPr>
              <a:t>rate. </a:t>
            </a:r>
            <a:r>
              <a:rPr sz="1800" b="1" dirty="0">
                <a:latin typeface="Century Gothic"/>
                <a:cs typeface="Century Gothic"/>
              </a:rPr>
              <a:t>A </a:t>
            </a:r>
            <a:r>
              <a:rPr sz="1800" b="1" spc="-5" dirty="0">
                <a:latin typeface="Century Gothic"/>
                <a:cs typeface="Century Gothic"/>
              </a:rPr>
              <a:t>currency with lower rate </a:t>
            </a:r>
            <a:r>
              <a:rPr sz="1800" b="1" dirty="0">
                <a:latin typeface="Century Gothic"/>
                <a:cs typeface="Century Gothic"/>
              </a:rPr>
              <a:t>of </a:t>
            </a:r>
            <a:r>
              <a:rPr sz="1800" b="1" spc="-5" dirty="0">
                <a:latin typeface="Century Gothic"/>
                <a:cs typeface="Century Gothic"/>
              </a:rPr>
              <a:t>interest is  </a:t>
            </a:r>
            <a:r>
              <a:rPr sz="1800" b="1" dirty="0">
                <a:latin typeface="Century Gothic"/>
                <a:cs typeface="Century Gothic"/>
              </a:rPr>
              <a:t>said </a:t>
            </a:r>
            <a:r>
              <a:rPr sz="1800" b="1" spc="-5" dirty="0">
                <a:latin typeface="Century Gothic"/>
                <a:cs typeface="Century Gothic"/>
              </a:rPr>
              <a:t>to be at premium in the forwards. Forward  margins added </a:t>
            </a:r>
            <a:r>
              <a:rPr sz="1800" b="1" spc="-10" dirty="0">
                <a:latin typeface="Century Gothic"/>
                <a:cs typeface="Century Gothic"/>
              </a:rPr>
              <a:t>to </a:t>
            </a:r>
            <a:r>
              <a:rPr sz="1800" b="1" spc="-5" dirty="0">
                <a:latin typeface="Century Gothic"/>
                <a:cs typeface="Century Gothic"/>
              </a:rPr>
              <a:t>spot</a:t>
            </a:r>
            <a:r>
              <a:rPr sz="1800" b="1" spc="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rate.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402590" marR="55244" indent="-339090" algn="just">
              <a:lnSpc>
                <a:spcPct val="100000"/>
              </a:lnSpc>
              <a:buFont typeface="Symbol"/>
              <a:buChar char=""/>
              <a:tabLst>
                <a:tab pos="402590" algn="l"/>
              </a:tabLst>
            </a:pPr>
            <a:r>
              <a:rPr sz="1800" b="1" spc="-5" dirty="0">
                <a:latin typeface="Century Gothic"/>
                <a:cs typeface="Century Gothic"/>
              </a:rPr>
              <a:t>Discount </a:t>
            </a:r>
            <a:r>
              <a:rPr sz="1800" b="1" dirty="0">
                <a:latin typeface="Century Gothic"/>
                <a:cs typeface="Century Gothic"/>
              </a:rPr>
              <a:t>– </a:t>
            </a:r>
            <a:r>
              <a:rPr sz="1800" b="1" spc="-5" dirty="0">
                <a:latin typeface="Century Gothic"/>
                <a:cs typeface="Century Gothic"/>
              </a:rPr>
              <a:t>forward value of currency </a:t>
            </a:r>
            <a:r>
              <a:rPr sz="1800" b="1" dirty="0">
                <a:latin typeface="Century Gothic"/>
                <a:cs typeface="Century Gothic"/>
              </a:rPr>
              <a:t>is </a:t>
            </a:r>
            <a:r>
              <a:rPr sz="1800" b="1" spc="-5" dirty="0">
                <a:latin typeface="Century Gothic"/>
                <a:cs typeface="Century Gothic"/>
              </a:rPr>
              <a:t>lower than  </a:t>
            </a:r>
            <a:r>
              <a:rPr sz="1800" b="1" dirty="0">
                <a:latin typeface="Century Gothic"/>
                <a:cs typeface="Century Gothic"/>
              </a:rPr>
              <a:t>spot </a:t>
            </a:r>
            <a:r>
              <a:rPr sz="1800" b="1" spc="-5" dirty="0">
                <a:latin typeface="Century Gothic"/>
                <a:cs typeface="Century Gothic"/>
              </a:rPr>
              <a:t>rate. </a:t>
            </a:r>
            <a:r>
              <a:rPr sz="1800" b="1" dirty="0">
                <a:latin typeface="Century Gothic"/>
                <a:cs typeface="Century Gothic"/>
              </a:rPr>
              <a:t>A </a:t>
            </a:r>
            <a:r>
              <a:rPr sz="1800" b="1" spc="-5" dirty="0">
                <a:latin typeface="Century Gothic"/>
                <a:cs typeface="Century Gothic"/>
              </a:rPr>
              <a:t>currency with higher rate of interest is  </a:t>
            </a:r>
            <a:r>
              <a:rPr sz="1800" b="1" dirty="0">
                <a:latin typeface="Century Gothic"/>
                <a:cs typeface="Century Gothic"/>
              </a:rPr>
              <a:t>said </a:t>
            </a:r>
            <a:r>
              <a:rPr sz="1800" b="1" spc="-5" dirty="0">
                <a:latin typeface="Century Gothic"/>
                <a:cs typeface="Century Gothic"/>
              </a:rPr>
              <a:t>to be at discount. Forward margins deducted  from spot</a:t>
            </a:r>
            <a:r>
              <a:rPr sz="1800" b="1" spc="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rate.</a:t>
            </a:r>
            <a:endParaRPr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993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6461" y="461899"/>
            <a:ext cx="1750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15" dirty="0">
                <a:latin typeface="Calibri"/>
                <a:cs typeface="Calibri"/>
              </a:rPr>
              <a:t>Futures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92961"/>
            <a:ext cx="7338695" cy="5488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345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Basic </a:t>
            </a:r>
            <a:r>
              <a:rPr sz="3000" spc="-15" dirty="0">
                <a:latin typeface="Calibri"/>
                <a:cs typeface="Calibri"/>
              </a:rPr>
              <a:t>characteristics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futures: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The amount 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currency that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being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traded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2600" spc="-30" dirty="0">
                <a:latin typeface="Calibri"/>
                <a:cs typeface="Calibri"/>
              </a:rPr>
              <a:t>Limited No. of Currency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Contract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expiration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2600" spc="-10" dirty="0">
                <a:latin typeface="Calibri"/>
                <a:cs typeface="Calibri"/>
              </a:rPr>
              <a:t>Use of pits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Settlement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day</a:t>
            </a:r>
            <a:endParaRPr lang="en-US" sz="2600" spc="-2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IN" sz="2600" spc="-20" dirty="0">
                <a:latin typeface="Calibri"/>
                <a:cs typeface="Calibri"/>
              </a:rPr>
              <a:t>Brokers</a:t>
            </a: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IN" sz="2600" spc="-20" dirty="0">
                <a:latin typeface="Calibri"/>
                <a:cs typeface="Calibri"/>
              </a:rPr>
              <a:t>Transaction through Clearing House</a:t>
            </a: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Margin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requirements</a:t>
            </a:r>
            <a:endParaRPr lang="en-US" sz="2600" spc="-1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IN" sz="2600" spc="-10" dirty="0">
                <a:latin typeface="Calibri"/>
                <a:cs typeface="Calibri"/>
              </a:rPr>
              <a:t>Making to the Market</a:t>
            </a: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IN" sz="2600" spc="-10" dirty="0">
                <a:latin typeface="Calibri"/>
                <a:cs typeface="Calibri"/>
              </a:rPr>
              <a:t>Methods of Transactions</a:t>
            </a: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IN" sz="2600" spc="-10" dirty="0">
                <a:latin typeface="Calibri"/>
                <a:cs typeface="Calibri"/>
              </a:rPr>
              <a:t>Types of order</a:t>
            </a: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IN" sz="2600" spc="-10" dirty="0">
                <a:latin typeface="Calibri"/>
                <a:cs typeface="Calibri"/>
              </a:rPr>
              <a:t>Cost in futures deal</a:t>
            </a: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lang="en-IN" sz="2600" spc="-10" dirty="0">
                <a:latin typeface="Calibri"/>
                <a:cs typeface="Calibri"/>
              </a:rPr>
              <a:t>Hedging in  currency </a:t>
            </a:r>
            <a:r>
              <a:rPr lang="en-IN" sz="2600" spc="-10">
                <a:latin typeface="Calibri"/>
                <a:cs typeface="Calibri"/>
              </a:rPr>
              <a:t>future market</a:t>
            </a:r>
            <a:endParaRPr lang="en-IN" sz="2600" spc="-1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134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AE16-7FCD-C74E-AD09-15454CB4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F2F3A-F197-134E-947E-D0323619A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CB65EC-4F38-E94A-B2F7-F22BAB6EE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3790" y="461899"/>
            <a:ext cx="183451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5" dirty="0">
                <a:latin typeface="Calibri"/>
                <a:cs typeface="Calibri"/>
              </a:rPr>
              <a:t>Op</a:t>
            </a:r>
            <a:r>
              <a:rPr sz="4400" b="1" i="1" spc="-20" dirty="0">
                <a:latin typeface="Calibri"/>
                <a:cs typeface="Calibri"/>
              </a:rPr>
              <a:t>t</a:t>
            </a:r>
            <a:r>
              <a:rPr sz="4400" b="1" i="1" dirty="0">
                <a:latin typeface="Calibri"/>
                <a:cs typeface="Calibri"/>
              </a:rPr>
              <a:t>ions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8074659" cy="434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Basic </a:t>
            </a:r>
            <a:r>
              <a:rPr sz="3000" spc="-15" dirty="0">
                <a:latin typeface="Calibri"/>
                <a:cs typeface="Calibri"/>
              </a:rPr>
              <a:t>characteristics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options:</a:t>
            </a:r>
            <a:endParaRPr sz="30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8000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Financial </a:t>
            </a:r>
            <a:r>
              <a:rPr sz="2600" spc="-10" dirty="0">
                <a:latin typeface="Calibri"/>
                <a:cs typeface="Calibri"/>
              </a:rPr>
              <a:t>instrument </a:t>
            </a:r>
            <a:r>
              <a:rPr sz="2600" spc="-5" dirty="0">
                <a:latin typeface="Calibri"/>
                <a:cs typeface="Calibri"/>
              </a:rPr>
              <a:t>that </a:t>
            </a:r>
            <a:r>
              <a:rPr sz="2600" spc="-10" dirty="0">
                <a:latin typeface="Calibri"/>
                <a:cs typeface="Calibri"/>
              </a:rPr>
              <a:t>gives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buyer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right,  but not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obligation,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buy or sell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standardized </a:t>
            </a:r>
            <a:r>
              <a:rPr sz="2600" spc="5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amount of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foreign </a:t>
            </a:r>
            <a:r>
              <a:rPr sz="2600" spc="-25" dirty="0">
                <a:latin typeface="Calibri"/>
                <a:cs typeface="Calibri"/>
              </a:rPr>
              <a:t>currency, </a:t>
            </a:r>
            <a:r>
              <a:rPr sz="2600" spc="-10" dirty="0">
                <a:latin typeface="Calibri"/>
                <a:cs typeface="Calibri"/>
              </a:rPr>
              <a:t>that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traded, </a:t>
            </a:r>
            <a:r>
              <a:rPr sz="2600" spc="-15" dirty="0">
                <a:latin typeface="Calibri"/>
                <a:cs typeface="Calibri"/>
              </a:rPr>
              <a:t>at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25" dirty="0">
                <a:latin typeface="Calibri"/>
                <a:cs typeface="Calibri"/>
              </a:rPr>
              <a:t>fixed  </a:t>
            </a:r>
            <a:r>
              <a:rPr sz="2600" spc="-5" dirty="0">
                <a:latin typeface="Calibri"/>
                <a:cs typeface="Calibri"/>
              </a:rPr>
              <a:t>price </a:t>
            </a:r>
            <a:r>
              <a:rPr sz="2600" spc="-10" dirty="0">
                <a:latin typeface="Calibri"/>
                <a:cs typeface="Calibri"/>
              </a:rPr>
              <a:t>at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particular time, or until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particular </a:t>
            </a:r>
            <a:r>
              <a:rPr sz="2600" dirty="0">
                <a:latin typeface="Calibri"/>
                <a:cs typeface="Calibri"/>
              </a:rPr>
              <a:t>time </a:t>
            </a:r>
            <a:r>
              <a:rPr sz="2600" spc="-15" dirty="0">
                <a:latin typeface="Calibri"/>
                <a:cs typeface="Calibri"/>
              </a:rPr>
              <a:t>in 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future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Call </a:t>
            </a:r>
            <a:r>
              <a:rPr sz="2600" spc="-5" dirty="0">
                <a:latin typeface="Calibri"/>
                <a:cs typeface="Calibri"/>
              </a:rPr>
              <a:t>option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put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option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American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European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options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Three </a:t>
            </a:r>
            <a:r>
              <a:rPr sz="2600" spc="-20" dirty="0">
                <a:latin typeface="Calibri"/>
                <a:cs typeface="Calibri"/>
              </a:rPr>
              <a:t>different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prices:</a:t>
            </a:r>
            <a:endParaRPr sz="26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20" dirty="0">
                <a:latin typeface="Calibri"/>
                <a:cs typeface="Calibri"/>
              </a:rPr>
              <a:t>Exercise/strike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price</a:t>
            </a:r>
            <a:endParaRPr sz="22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Cost, </a:t>
            </a:r>
            <a:r>
              <a:rPr sz="2200" spc="-10" dirty="0">
                <a:latin typeface="Calibri"/>
                <a:cs typeface="Calibri"/>
              </a:rPr>
              <a:t>price </a:t>
            </a:r>
            <a:r>
              <a:rPr sz="2200" spc="-5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value </a:t>
            </a:r>
            <a:r>
              <a:rPr sz="2200" spc="-5" dirty="0">
                <a:latin typeface="Calibri"/>
                <a:cs typeface="Calibri"/>
              </a:rPr>
              <a:t>of 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option</a:t>
            </a:r>
            <a:endParaRPr sz="22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Underlying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actual spot </a:t>
            </a:r>
            <a:r>
              <a:rPr sz="2200" spc="-20" dirty="0">
                <a:latin typeface="Calibri"/>
                <a:cs typeface="Calibri"/>
              </a:rPr>
              <a:t>exchange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rate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7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646" y="461899"/>
            <a:ext cx="1858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Options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8785"/>
            <a:ext cx="8074025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Options </a:t>
            </a:r>
            <a:r>
              <a:rPr sz="3000" spc="-20" dirty="0">
                <a:latin typeface="Calibri"/>
                <a:cs typeface="Calibri"/>
              </a:rPr>
              <a:t>are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35" dirty="0">
                <a:latin typeface="Calibri"/>
                <a:cs typeface="Calibri"/>
              </a:rPr>
              <a:t>way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buying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5" dirty="0">
                <a:latin typeface="Calibri"/>
                <a:cs typeface="Calibri"/>
              </a:rPr>
              <a:t>selling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currency  </a:t>
            </a:r>
            <a:r>
              <a:rPr sz="3000" spc="-15" dirty="0">
                <a:latin typeface="Calibri"/>
                <a:cs typeface="Calibri"/>
              </a:rPr>
              <a:t>at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certain point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future.</a:t>
            </a:r>
            <a:endParaRPr sz="3000">
              <a:latin typeface="Calibri"/>
              <a:cs typeface="Calibri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An </a:t>
            </a:r>
            <a:r>
              <a:rPr sz="3000" spc="-10" dirty="0">
                <a:latin typeface="Calibri"/>
                <a:cs typeface="Calibri"/>
              </a:rPr>
              <a:t>option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20" dirty="0">
                <a:latin typeface="Calibri"/>
                <a:cs typeface="Calibri"/>
              </a:rPr>
              <a:t>contract </a:t>
            </a:r>
            <a:r>
              <a:rPr sz="3000" spc="-5" dirty="0">
                <a:latin typeface="Calibri"/>
                <a:cs typeface="Calibri"/>
              </a:rPr>
              <a:t>which </a:t>
            </a:r>
            <a:r>
              <a:rPr sz="3000" spc="-10" dirty="0">
                <a:latin typeface="Calibri"/>
                <a:cs typeface="Calibri"/>
              </a:rPr>
              <a:t>specifies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price  </a:t>
            </a:r>
            <a:r>
              <a:rPr sz="3000" spc="-15" dirty="0">
                <a:latin typeface="Calibri"/>
                <a:cs typeface="Calibri"/>
              </a:rPr>
              <a:t>at </a:t>
            </a:r>
            <a:r>
              <a:rPr sz="3000" spc="-5" dirty="0">
                <a:latin typeface="Calibri"/>
                <a:cs typeface="Calibri"/>
              </a:rPr>
              <a:t>which </a:t>
            </a:r>
            <a:r>
              <a:rPr sz="3000" dirty="0">
                <a:latin typeface="Calibri"/>
                <a:cs typeface="Calibri"/>
              </a:rPr>
              <a:t>an </a:t>
            </a:r>
            <a:r>
              <a:rPr sz="3000" spc="-10" dirty="0">
                <a:latin typeface="Calibri"/>
                <a:cs typeface="Calibri"/>
              </a:rPr>
              <a:t>amount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currency can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10" dirty="0">
                <a:latin typeface="Calibri"/>
                <a:cs typeface="Calibri"/>
              </a:rPr>
              <a:t>bought </a:t>
            </a:r>
            <a:r>
              <a:rPr sz="3000" spc="-35" dirty="0">
                <a:latin typeface="Calibri"/>
                <a:cs typeface="Calibri"/>
              </a:rPr>
              <a:t>at 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20" dirty="0">
                <a:latin typeface="Calibri"/>
                <a:cs typeface="Calibri"/>
              </a:rPr>
              <a:t>date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future </a:t>
            </a:r>
            <a:r>
              <a:rPr sz="3000" spc="-10" dirty="0">
                <a:latin typeface="Calibri"/>
                <a:cs typeface="Calibri"/>
              </a:rPr>
              <a:t>called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0" dirty="0">
                <a:latin typeface="Calibri"/>
                <a:cs typeface="Calibri"/>
              </a:rPr>
              <a:t>expiration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date.</a:t>
            </a:r>
            <a:endParaRPr sz="3000">
              <a:latin typeface="Calibri"/>
              <a:cs typeface="Calibri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Unlike forwards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futures,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owner </a:t>
            </a:r>
            <a:r>
              <a:rPr sz="3000" dirty="0">
                <a:latin typeface="Calibri"/>
                <a:cs typeface="Calibri"/>
              </a:rPr>
              <a:t>of an  </a:t>
            </a:r>
            <a:r>
              <a:rPr sz="3000" spc="-5" dirty="0">
                <a:latin typeface="Calibri"/>
                <a:cs typeface="Calibri"/>
              </a:rPr>
              <a:t>option </a:t>
            </a:r>
            <a:r>
              <a:rPr sz="3000" spc="-10" dirty="0">
                <a:latin typeface="Calibri"/>
                <a:cs typeface="Calibri"/>
              </a:rPr>
              <a:t>does </a:t>
            </a:r>
            <a:r>
              <a:rPr sz="3000" spc="-5" dirty="0">
                <a:latin typeface="Calibri"/>
                <a:cs typeface="Calibri"/>
              </a:rPr>
              <a:t>not </a:t>
            </a:r>
            <a:r>
              <a:rPr sz="3000" spc="-25" dirty="0">
                <a:latin typeface="Calibri"/>
                <a:cs typeface="Calibri"/>
              </a:rPr>
              <a:t>have </a:t>
            </a:r>
            <a:r>
              <a:rPr sz="3000" spc="-15" dirty="0">
                <a:latin typeface="Calibri"/>
                <a:cs typeface="Calibri"/>
              </a:rPr>
              <a:t>to go </a:t>
            </a:r>
            <a:r>
              <a:rPr sz="3000" spc="-10" dirty="0">
                <a:latin typeface="Calibri"/>
                <a:cs typeface="Calibri"/>
              </a:rPr>
              <a:t>through </a:t>
            </a:r>
            <a:r>
              <a:rPr sz="3000" dirty="0">
                <a:latin typeface="Calibri"/>
                <a:cs typeface="Calibri"/>
              </a:rPr>
              <a:t>with the  </a:t>
            </a:r>
            <a:r>
              <a:rPr sz="3000" spc="-5" dirty="0">
                <a:latin typeface="Calibri"/>
                <a:cs typeface="Calibri"/>
              </a:rPr>
              <a:t>transaction if he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5" dirty="0">
                <a:latin typeface="Calibri"/>
                <a:cs typeface="Calibri"/>
              </a:rPr>
              <a:t>she does not </a:t>
            </a:r>
            <a:r>
              <a:rPr sz="3000" dirty="0">
                <a:latin typeface="Calibri"/>
                <a:cs typeface="Calibri"/>
              </a:rPr>
              <a:t>wish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do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so.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08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461899"/>
            <a:ext cx="38392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latin typeface="Calibri"/>
                <a:cs typeface="Calibri"/>
              </a:rPr>
              <a:t>Types </a:t>
            </a:r>
            <a:r>
              <a:rPr sz="4400" b="1" dirty="0">
                <a:latin typeface="Calibri"/>
                <a:cs typeface="Calibri"/>
              </a:rPr>
              <a:t>of</a:t>
            </a:r>
            <a:r>
              <a:rPr sz="4400" b="1" spc="-7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options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6405"/>
            <a:ext cx="8075930" cy="4278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buyer </a:t>
            </a:r>
            <a:r>
              <a:rPr sz="2200" spc="-5" dirty="0">
                <a:latin typeface="Calibri"/>
                <a:cs typeface="Calibri"/>
              </a:rPr>
              <a:t>of a </a:t>
            </a:r>
            <a:r>
              <a:rPr sz="2200" b="1" spc="-5" dirty="0">
                <a:latin typeface="Calibri"/>
                <a:cs typeface="Calibri"/>
              </a:rPr>
              <a:t>call </a:t>
            </a:r>
            <a:r>
              <a:rPr sz="2200" spc="-5" dirty="0">
                <a:latin typeface="Calibri"/>
                <a:cs typeface="Calibri"/>
              </a:rPr>
              <a:t>has the right but not the </a:t>
            </a:r>
            <a:r>
              <a:rPr sz="2200" spc="-10" dirty="0">
                <a:latin typeface="Calibri"/>
                <a:cs typeface="Calibri"/>
              </a:rPr>
              <a:t>obligation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buy the  </a:t>
            </a:r>
            <a:r>
              <a:rPr sz="2200" spc="-10" dirty="0">
                <a:latin typeface="Calibri"/>
                <a:cs typeface="Calibri"/>
              </a:rPr>
              <a:t>underlying </a:t>
            </a:r>
            <a:r>
              <a:rPr sz="2200" spc="-5" dirty="0">
                <a:latin typeface="Calibri"/>
                <a:cs typeface="Calibri"/>
              </a:rPr>
              <a:t>asset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strike </a:t>
            </a:r>
            <a:r>
              <a:rPr sz="2200" spc="-10" dirty="0">
                <a:latin typeface="Calibri"/>
                <a:cs typeface="Calibri"/>
              </a:rPr>
              <a:t>price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5" dirty="0">
                <a:latin typeface="Calibri"/>
                <a:cs typeface="Calibri"/>
              </a:rPr>
              <a:t>a specified </a:t>
            </a:r>
            <a:r>
              <a:rPr sz="2200" spc="-20" dirty="0">
                <a:latin typeface="Calibri"/>
                <a:cs typeface="Calibri"/>
              </a:rPr>
              <a:t>date </a:t>
            </a:r>
            <a:r>
              <a:rPr sz="2200" spc="5" dirty="0">
                <a:latin typeface="Calibri"/>
                <a:cs typeface="Calibri"/>
              </a:rPr>
              <a:t>in 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future.</a:t>
            </a:r>
            <a:endParaRPr sz="2200">
              <a:latin typeface="Calibri"/>
              <a:cs typeface="Calibri"/>
            </a:endParaRPr>
          </a:p>
          <a:p>
            <a:pPr marL="355600" marR="8255" indent="-343535" algn="just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spc="-35" dirty="0">
                <a:latin typeface="Calibri"/>
                <a:cs typeface="Calibri"/>
              </a:rPr>
              <a:t>However, </a:t>
            </a:r>
            <a:r>
              <a:rPr sz="2200" spc="-5" dirty="0">
                <a:latin typeface="Calibri"/>
                <a:cs typeface="Calibri"/>
              </a:rPr>
              <a:t>the seller </a:t>
            </a:r>
            <a:r>
              <a:rPr sz="2200" spc="-10" dirty="0">
                <a:latin typeface="Calibri"/>
                <a:cs typeface="Calibri"/>
              </a:rPr>
              <a:t>has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potential obligation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sell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underlying  </a:t>
            </a:r>
            <a:r>
              <a:rPr sz="2200" spc="-5" dirty="0">
                <a:latin typeface="Calibri"/>
                <a:cs typeface="Calibri"/>
              </a:rPr>
              <a:t>asset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strike </a:t>
            </a:r>
            <a:r>
              <a:rPr sz="2200" spc="-10" dirty="0">
                <a:latin typeface="Calibri"/>
                <a:cs typeface="Calibri"/>
              </a:rPr>
              <a:t>price </a:t>
            </a:r>
            <a:r>
              <a:rPr sz="2200" spc="-5" dirty="0">
                <a:latin typeface="Calibri"/>
                <a:cs typeface="Calibri"/>
              </a:rPr>
              <a:t>on or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5" dirty="0">
                <a:latin typeface="Calibri"/>
                <a:cs typeface="Calibri"/>
              </a:rPr>
              <a:t>a specified </a:t>
            </a:r>
            <a:r>
              <a:rPr sz="2200" spc="-15" dirty="0">
                <a:latin typeface="Calibri"/>
                <a:cs typeface="Calibri"/>
              </a:rPr>
              <a:t>date </a:t>
            </a:r>
            <a:r>
              <a:rPr sz="2200" spc="-5" dirty="0">
                <a:latin typeface="Calibri"/>
                <a:cs typeface="Calibri"/>
              </a:rPr>
              <a:t>in the future </a:t>
            </a:r>
            <a:r>
              <a:rPr sz="2200" spc="-10" dirty="0">
                <a:latin typeface="Calibri"/>
                <a:cs typeface="Calibri"/>
              </a:rPr>
              <a:t>if 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holder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option </a:t>
            </a:r>
            <a:r>
              <a:rPr sz="2200" spc="-20" dirty="0">
                <a:latin typeface="Calibri"/>
                <a:cs typeface="Calibri"/>
              </a:rPr>
              <a:t>exercises </a:t>
            </a:r>
            <a:r>
              <a:rPr sz="2200" spc="-5" dirty="0">
                <a:latin typeface="Calibri"/>
                <a:cs typeface="Calibri"/>
              </a:rPr>
              <a:t>his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her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right.</a:t>
            </a:r>
            <a:endParaRPr sz="22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buyer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put </a:t>
            </a:r>
            <a:r>
              <a:rPr sz="2200" spc="-10" dirty="0">
                <a:latin typeface="Calibri"/>
                <a:cs typeface="Calibri"/>
              </a:rPr>
              <a:t>has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right but </a:t>
            </a:r>
            <a:r>
              <a:rPr sz="2200" spc="-5" dirty="0">
                <a:latin typeface="Calibri"/>
                <a:cs typeface="Calibri"/>
              </a:rPr>
              <a:t>not the </a:t>
            </a:r>
            <a:r>
              <a:rPr sz="2200" spc="-15" dirty="0">
                <a:latin typeface="Calibri"/>
                <a:cs typeface="Calibri"/>
              </a:rPr>
              <a:t>obligation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sell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10" dirty="0">
                <a:latin typeface="Calibri"/>
                <a:cs typeface="Calibri"/>
              </a:rPr>
              <a:t>underlying </a:t>
            </a:r>
            <a:r>
              <a:rPr sz="2200" spc="-5" dirty="0">
                <a:latin typeface="Calibri"/>
                <a:cs typeface="Calibri"/>
              </a:rPr>
              <a:t>asset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strike </a:t>
            </a:r>
            <a:r>
              <a:rPr sz="2200" spc="-10" dirty="0">
                <a:latin typeface="Calibri"/>
                <a:cs typeface="Calibri"/>
              </a:rPr>
              <a:t>price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5" dirty="0">
                <a:latin typeface="Calibri"/>
                <a:cs typeface="Calibri"/>
              </a:rPr>
              <a:t>a specified </a:t>
            </a:r>
            <a:r>
              <a:rPr sz="2200" spc="-20" dirty="0">
                <a:latin typeface="Calibri"/>
                <a:cs typeface="Calibri"/>
              </a:rPr>
              <a:t>date </a:t>
            </a:r>
            <a:r>
              <a:rPr sz="2200" spc="5" dirty="0">
                <a:latin typeface="Calibri"/>
                <a:cs typeface="Calibri"/>
              </a:rPr>
              <a:t>in 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future.</a:t>
            </a:r>
            <a:endParaRPr sz="2200">
              <a:latin typeface="Calibri"/>
              <a:cs typeface="Calibri"/>
            </a:endParaRPr>
          </a:p>
          <a:p>
            <a:pPr marL="355600" marR="8255" indent="-343535" algn="just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On the other hand, the seller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put has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potential obligation </a:t>
            </a:r>
            <a:r>
              <a:rPr sz="2200" spc="-35" dirty="0">
                <a:latin typeface="Calibri"/>
                <a:cs typeface="Calibri"/>
              </a:rPr>
              <a:t>to  </a:t>
            </a:r>
            <a:r>
              <a:rPr sz="2200" spc="-10" dirty="0">
                <a:latin typeface="Calibri"/>
                <a:cs typeface="Calibri"/>
              </a:rPr>
              <a:t>buy </a:t>
            </a:r>
            <a:r>
              <a:rPr sz="2200" spc="-5" dirty="0">
                <a:latin typeface="Calibri"/>
                <a:cs typeface="Calibri"/>
              </a:rPr>
              <a:t>the underlying asset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strike </a:t>
            </a:r>
            <a:r>
              <a:rPr sz="2200" spc="-10" dirty="0">
                <a:latin typeface="Calibri"/>
                <a:cs typeface="Calibri"/>
              </a:rPr>
              <a:t>price </a:t>
            </a:r>
            <a:r>
              <a:rPr sz="2200" dirty="0">
                <a:latin typeface="Calibri"/>
                <a:cs typeface="Calibri"/>
              </a:rPr>
              <a:t>on or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specified  </a:t>
            </a:r>
            <a:r>
              <a:rPr sz="2200" spc="-20" dirty="0">
                <a:latin typeface="Calibri"/>
                <a:cs typeface="Calibri"/>
              </a:rPr>
              <a:t>date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0" dirty="0">
                <a:latin typeface="Calibri"/>
                <a:cs typeface="Calibri"/>
              </a:rPr>
              <a:t>future </a:t>
            </a:r>
            <a:r>
              <a:rPr sz="2200" spc="-5" dirty="0">
                <a:latin typeface="Calibri"/>
                <a:cs typeface="Calibri"/>
              </a:rPr>
              <a:t>if the </a:t>
            </a:r>
            <a:r>
              <a:rPr sz="2200" spc="-10" dirty="0">
                <a:latin typeface="Calibri"/>
                <a:cs typeface="Calibri"/>
              </a:rPr>
              <a:t>holder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option </a:t>
            </a:r>
            <a:r>
              <a:rPr sz="2200" spc="-20" dirty="0">
                <a:latin typeface="Calibri"/>
                <a:cs typeface="Calibri"/>
              </a:rPr>
              <a:t>exercises </a:t>
            </a:r>
            <a:r>
              <a:rPr sz="2200" spc="-5" dirty="0">
                <a:latin typeface="Calibri"/>
                <a:cs typeface="Calibri"/>
              </a:rPr>
              <a:t>his/her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right.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12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9799" y="2485008"/>
            <a:ext cx="6688455" cy="1574800"/>
          </a:xfrm>
          <a:custGeom>
            <a:avLst/>
            <a:gdLst/>
            <a:ahLst/>
            <a:cxnLst/>
            <a:rect l="l" t="t" r="r" b="b"/>
            <a:pathLst>
              <a:path w="6688455" h="1574800">
                <a:moveTo>
                  <a:pt x="6596951" y="0"/>
                </a:moveTo>
                <a:lnTo>
                  <a:pt x="0" y="655446"/>
                </a:lnTo>
                <a:lnTo>
                  <a:pt x="91249" y="1574291"/>
                </a:lnTo>
                <a:lnTo>
                  <a:pt x="6688264" y="918844"/>
                </a:lnTo>
                <a:lnTo>
                  <a:pt x="659695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5872" y="2901695"/>
            <a:ext cx="3521964" cy="803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5683" y="2930398"/>
            <a:ext cx="3452749" cy="732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2100" y="103378"/>
            <a:ext cx="49314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heavy" spc="-15" dirty="0">
                <a:uFill>
                  <a:solidFill>
                    <a:srgbClr val="1F487C"/>
                  </a:solidFill>
                </a:uFill>
              </a:rPr>
              <a:t>TYPES </a:t>
            </a:r>
            <a:r>
              <a:rPr sz="4500" u="heavy" spc="-5" dirty="0">
                <a:uFill>
                  <a:solidFill>
                    <a:srgbClr val="1F487C"/>
                  </a:solidFill>
                </a:uFill>
              </a:rPr>
              <a:t>OF</a:t>
            </a:r>
            <a:r>
              <a:rPr sz="4500" u="heavy" spc="-70" dirty="0">
                <a:uFill>
                  <a:solidFill>
                    <a:srgbClr val="1F487C"/>
                  </a:solidFill>
                </a:uFill>
              </a:rPr>
              <a:t> </a:t>
            </a:r>
            <a:r>
              <a:rPr sz="4500" u="heavy" spc="-5" dirty="0">
                <a:uFill>
                  <a:solidFill>
                    <a:srgbClr val="1F487C"/>
                  </a:solidFill>
                </a:uFill>
              </a:rPr>
              <a:t>EXPOSURE</a:t>
            </a:r>
            <a:r>
              <a:rPr sz="4500" spc="-5" dirty="0"/>
              <a:t>:</a:t>
            </a:r>
            <a:endParaRPr sz="4500"/>
          </a:p>
        </p:txBody>
      </p:sp>
      <p:sp>
        <p:nvSpPr>
          <p:cNvPr id="8" name="object 8"/>
          <p:cNvSpPr/>
          <p:nvPr/>
        </p:nvSpPr>
        <p:spPr>
          <a:xfrm>
            <a:off x="1885950" y="1029461"/>
            <a:ext cx="4803775" cy="584200"/>
          </a:xfrm>
          <a:custGeom>
            <a:avLst/>
            <a:gdLst/>
            <a:ahLst/>
            <a:cxnLst/>
            <a:rect l="l" t="t" r="r" b="b"/>
            <a:pathLst>
              <a:path w="4803775" h="584200">
                <a:moveTo>
                  <a:pt x="4745228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525272"/>
                </a:lnTo>
                <a:lnTo>
                  <a:pt x="4591" y="548008"/>
                </a:lnTo>
                <a:lnTo>
                  <a:pt x="17113" y="566578"/>
                </a:lnTo>
                <a:lnTo>
                  <a:pt x="35683" y="579100"/>
                </a:lnTo>
                <a:lnTo>
                  <a:pt x="58419" y="583691"/>
                </a:lnTo>
                <a:lnTo>
                  <a:pt x="4745228" y="583691"/>
                </a:lnTo>
                <a:lnTo>
                  <a:pt x="4767964" y="579100"/>
                </a:lnTo>
                <a:lnTo>
                  <a:pt x="4786534" y="566578"/>
                </a:lnTo>
                <a:lnTo>
                  <a:pt x="4799056" y="548008"/>
                </a:lnTo>
                <a:lnTo>
                  <a:pt x="4803648" y="525272"/>
                </a:lnTo>
                <a:lnTo>
                  <a:pt x="4803648" y="58420"/>
                </a:lnTo>
                <a:lnTo>
                  <a:pt x="4799056" y="35683"/>
                </a:lnTo>
                <a:lnTo>
                  <a:pt x="4786534" y="17113"/>
                </a:lnTo>
                <a:lnTo>
                  <a:pt x="4767964" y="4591"/>
                </a:lnTo>
                <a:lnTo>
                  <a:pt x="47452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5950" y="1029461"/>
            <a:ext cx="4803775" cy="584200"/>
          </a:xfrm>
          <a:custGeom>
            <a:avLst/>
            <a:gdLst/>
            <a:ahLst/>
            <a:cxnLst/>
            <a:rect l="l" t="t" r="r" b="b"/>
            <a:pathLst>
              <a:path w="4803775" h="584200">
                <a:moveTo>
                  <a:pt x="0" y="58420"/>
                </a:moveTo>
                <a:lnTo>
                  <a:pt x="4591" y="35683"/>
                </a:lnTo>
                <a:lnTo>
                  <a:pt x="17113" y="17113"/>
                </a:lnTo>
                <a:lnTo>
                  <a:pt x="35683" y="4591"/>
                </a:lnTo>
                <a:lnTo>
                  <a:pt x="58419" y="0"/>
                </a:lnTo>
                <a:lnTo>
                  <a:pt x="4745228" y="0"/>
                </a:lnTo>
                <a:lnTo>
                  <a:pt x="4767964" y="4591"/>
                </a:lnTo>
                <a:lnTo>
                  <a:pt x="4786534" y="17113"/>
                </a:lnTo>
                <a:lnTo>
                  <a:pt x="4799056" y="35683"/>
                </a:lnTo>
                <a:lnTo>
                  <a:pt x="4803648" y="58420"/>
                </a:lnTo>
                <a:lnTo>
                  <a:pt x="4803648" y="525272"/>
                </a:lnTo>
                <a:lnTo>
                  <a:pt x="4799056" y="548008"/>
                </a:lnTo>
                <a:lnTo>
                  <a:pt x="4786534" y="566578"/>
                </a:lnTo>
                <a:lnTo>
                  <a:pt x="4767964" y="579100"/>
                </a:lnTo>
                <a:lnTo>
                  <a:pt x="4745228" y="583691"/>
                </a:lnTo>
                <a:lnTo>
                  <a:pt x="58419" y="583691"/>
                </a:lnTo>
                <a:lnTo>
                  <a:pt x="35683" y="579100"/>
                </a:lnTo>
                <a:lnTo>
                  <a:pt x="17113" y="566578"/>
                </a:lnTo>
                <a:lnTo>
                  <a:pt x="4591" y="548008"/>
                </a:lnTo>
                <a:lnTo>
                  <a:pt x="0" y="525272"/>
                </a:lnTo>
                <a:lnTo>
                  <a:pt x="0" y="5842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70150" y="1130553"/>
            <a:ext cx="3631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Lucida Sans"/>
                <a:cs typeface="Lucida Sans"/>
              </a:rPr>
              <a:t>FOREIGN </a:t>
            </a:r>
            <a:r>
              <a:rPr sz="1800" b="1" spc="-75" dirty="0">
                <a:solidFill>
                  <a:srgbClr val="FFFFFF"/>
                </a:solidFill>
                <a:latin typeface="Lucida Sans"/>
                <a:cs typeface="Lucida Sans"/>
              </a:rPr>
              <a:t>EXCHANGE</a:t>
            </a:r>
            <a:r>
              <a:rPr sz="1800" b="1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Lucida Sans"/>
                <a:cs typeface="Lucida Sans"/>
              </a:rPr>
              <a:t>EXPOSURES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6010" y="1613153"/>
            <a:ext cx="1922145" cy="846455"/>
          </a:xfrm>
          <a:custGeom>
            <a:avLst/>
            <a:gdLst/>
            <a:ahLst/>
            <a:cxnLst/>
            <a:rect l="l" t="t" r="r" b="b"/>
            <a:pathLst>
              <a:path w="1922145" h="846455">
                <a:moveTo>
                  <a:pt x="1921764" y="0"/>
                </a:moveTo>
                <a:lnTo>
                  <a:pt x="1921764" y="423163"/>
                </a:lnTo>
                <a:lnTo>
                  <a:pt x="0" y="423163"/>
                </a:lnTo>
                <a:lnTo>
                  <a:pt x="0" y="846328"/>
                </a:lnTo>
              </a:path>
            </a:pathLst>
          </a:custGeom>
          <a:ln w="381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3366" y="2458973"/>
            <a:ext cx="2685415" cy="1207135"/>
          </a:xfrm>
          <a:custGeom>
            <a:avLst/>
            <a:gdLst/>
            <a:ahLst/>
            <a:cxnLst/>
            <a:rect l="l" t="t" r="r" b="b"/>
            <a:pathLst>
              <a:path w="2685415" h="1207135">
                <a:moveTo>
                  <a:pt x="2564638" y="0"/>
                </a:moveTo>
                <a:lnTo>
                  <a:pt x="120700" y="0"/>
                </a:lnTo>
                <a:lnTo>
                  <a:pt x="73718" y="9493"/>
                </a:lnTo>
                <a:lnTo>
                  <a:pt x="35352" y="35369"/>
                </a:lnTo>
                <a:lnTo>
                  <a:pt x="9485" y="73723"/>
                </a:lnTo>
                <a:lnTo>
                  <a:pt x="0" y="120650"/>
                </a:lnTo>
                <a:lnTo>
                  <a:pt x="0" y="1086358"/>
                </a:lnTo>
                <a:lnTo>
                  <a:pt x="9485" y="1133284"/>
                </a:lnTo>
                <a:lnTo>
                  <a:pt x="35352" y="1171638"/>
                </a:lnTo>
                <a:lnTo>
                  <a:pt x="73718" y="1197514"/>
                </a:lnTo>
                <a:lnTo>
                  <a:pt x="120700" y="1207008"/>
                </a:lnTo>
                <a:lnTo>
                  <a:pt x="2564638" y="1207008"/>
                </a:lnTo>
                <a:lnTo>
                  <a:pt x="2611564" y="1197514"/>
                </a:lnTo>
                <a:lnTo>
                  <a:pt x="2649918" y="1171638"/>
                </a:lnTo>
                <a:lnTo>
                  <a:pt x="2675794" y="1133284"/>
                </a:lnTo>
                <a:lnTo>
                  <a:pt x="2685288" y="1086358"/>
                </a:lnTo>
                <a:lnTo>
                  <a:pt x="2685288" y="120650"/>
                </a:lnTo>
                <a:lnTo>
                  <a:pt x="2675794" y="73723"/>
                </a:lnTo>
                <a:lnTo>
                  <a:pt x="2649918" y="35369"/>
                </a:lnTo>
                <a:lnTo>
                  <a:pt x="2611564" y="9493"/>
                </a:lnTo>
                <a:lnTo>
                  <a:pt x="25646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3366" y="2458973"/>
            <a:ext cx="2685415" cy="1207135"/>
          </a:xfrm>
          <a:custGeom>
            <a:avLst/>
            <a:gdLst/>
            <a:ahLst/>
            <a:cxnLst/>
            <a:rect l="l" t="t" r="r" b="b"/>
            <a:pathLst>
              <a:path w="2685415" h="1207135">
                <a:moveTo>
                  <a:pt x="0" y="120650"/>
                </a:moveTo>
                <a:lnTo>
                  <a:pt x="9485" y="73723"/>
                </a:lnTo>
                <a:lnTo>
                  <a:pt x="35352" y="35369"/>
                </a:lnTo>
                <a:lnTo>
                  <a:pt x="73718" y="9493"/>
                </a:lnTo>
                <a:lnTo>
                  <a:pt x="120700" y="0"/>
                </a:lnTo>
                <a:lnTo>
                  <a:pt x="2564638" y="0"/>
                </a:lnTo>
                <a:lnTo>
                  <a:pt x="2611564" y="9493"/>
                </a:lnTo>
                <a:lnTo>
                  <a:pt x="2649918" y="35369"/>
                </a:lnTo>
                <a:lnTo>
                  <a:pt x="2675794" y="73723"/>
                </a:lnTo>
                <a:lnTo>
                  <a:pt x="2685288" y="120650"/>
                </a:lnTo>
                <a:lnTo>
                  <a:pt x="2685288" y="1086358"/>
                </a:lnTo>
                <a:lnTo>
                  <a:pt x="2675794" y="1133284"/>
                </a:lnTo>
                <a:lnTo>
                  <a:pt x="2649918" y="1171638"/>
                </a:lnTo>
                <a:lnTo>
                  <a:pt x="2611564" y="1197514"/>
                </a:lnTo>
                <a:lnTo>
                  <a:pt x="2564638" y="1207008"/>
                </a:lnTo>
                <a:lnTo>
                  <a:pt x="120700" y="1207008"/>
                </a:lnTo>
                <a:lnTo>
                  <a:pt x="73718" y="1197514"/>
                </a:lnTo>
                <a:lnTo>
                  <a:pt x="35352" y="1171638"/>
                </a:lnTo>
                <a:lnTo>
                  <a:pt x="9485" y="1133284"/>
                </a:lnTo>
                <a:lnTo>
                  <a:pt x="0" y="1086358"/>
                </a:lnTo>
                <a:lnTo>
                  <a:pt x="0" y="12065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8562" y="2840481"/>
            <a:ext cx="2237740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</a:pPr>
            <a:r>
              <a:rPr sz="1300" b="1" spc="-20" dirty="0">
                <a:solidFill>
                  <a:srgbClr val="FFFFFF"/>
                </a:solidFill>
                <a:latin typeface="Constantia"/>
                <a:cs typeface="Constantia"/>
              </a:rPr>
              <a:t>ECONOMIC</a:t>
            </a:r>
            <a:r>
              <a:rPr sz="13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onstantia"/>
                <a:cs typeface="Constantia"/>
              </a:rPr>
              <a:t>EXPOSURE</a:t>
            </a:r>
            <a:endParaRPr sz="1300">
              <a:latin typeface="Constantia"/>
              <a:cs typeface="Constantia"/>
            </a:endParaRPr>
          </a:p>
          <a:p>
            <a:pPr algn="ctr">
              <a:lnSpc>
                <a:spcPts val="1495"/>
              </a:lnSpc>
            </a:pP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(involving change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 cash</a:t>
            </a:r>
            <a:r>
              <a:rPr sz="13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Constantia"/>
                <a:cs typeface="Constantia"/>
              </a:rPr>
              <a:t>flow)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66010" y="3665982"/>
            <a:ext cx="51435" cy="447675"/>
          </a:xfrm>
          <a:custGeom>
            <a:avLst/>
            <a:gdLst/>
            <a:ahLst/>
            <a:cxnLst/>
            <a:rect l="l" t="t" r="r" b="b"/>
            <a:pathLst>
              <a:path w="51435" h="447675">
                <a:moveTo>
                  <a:pt x="0" y="0"/>
                </a:moveTo>
                <a:lnTo>
                  <a:pt x="0" y="223774"/>
                </a:lnTo>
                <a:lnTo>
                  <a:pt x="51053" y="223774"/>
                </a:lnTo>
                <a:lnTo>
                  <a:pt x="51053" y="447548"/>
                </a:lnTo>
              </a:path>
            </a:pathLst>
          </a:custGeom>
          <a:ln w="381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8190" y="4112514"/>
            <a:ext cx="3317875" cy="1801495"/>
          </a:xfrm>
          <a:custGeom>
            <a:avLst/>
            <a:gdLst/>
            <a:ahLst/>
            <a:cxnLst/>
            <a:rect l="l" t="t" r="r" b="b"/>
            <a:pathLst>
              <a:path w="3317875" h="1801495">
                <a:moveTo>
                  <a:pt x="3137662" y="0"/>
                </a:moveTo>
                <a:lnTo>
                  <a:pt x="180136" y="0"/>
                </a:lnTo>
                <a:lnTo>
                  <a:pt x="132247" y="6434"/>
                </a:lnTo>
                <a:lnTo>
                  <a:pt x="89216" y="24590"/>
                </a:lnTo>
                <a:lnTo>
                  <a:pt x="52758" y="52752"/>
                </a:lnTo>
                <a:lnTo>
                  <a:pt x="24592" y="89201"/>
                </a:lnTo>
                <a:lnTo>
                  <a:pt x="6434" y="132218"/>
                </a:lnTo>
                <a:lnTo>
                  <a:pt x="0" y="180086"/>
                </a:lnTo>
                <a:lnTo>
                  <a:pt x="0" y="1621231"/>
                </a:lnTo>
                <a:lnTo>
                  <a:pt x="6434" y="1669120"/>
                </a:lnTo>
                <a:lnTo>
                  <a:pt x="24592" y="1712151"/>
                </a:lnTo>
                <a:lnTo>
                  <a:pt x="52758" y="1748609"/>
                </a:lnTo>
                <a:lnTo>
                  <a:pt x="89216" y="1776775"/>
                </a:lnTo>
                <a:lnTo>
                  <a:pt x="132247" y="1794933"/>
                </a:lnTo>
                <a:lnTo>
                  <a:pt x="180136" y="1801368"/>
                </a:lnTo>
                <a:lnTo>
                  <a:pt x="3137662" y="1801368"/>
                </a:lnTo>
                <a:lnTo>
                  <a:pt x="3185529" y="1794933"/>
                </a:lnTo>
                <a:lnTo>
                  <a:pt x="3228546" y="1776775"/>
                </a:lnTo>
                <a:lnTo>
                  <a:pt x="3264995" y="1748609"/>
                </a:lnTo>
                <a:lnTo>
                  <a:pt x="3293157" y="1712151"/>
                </a:lnTo>
                <a:lnTo>
                  <a:pt x="3311313" y="1669120"/>
                </a:lnTo>
                <a:lnTo>
                  <a:pt x="3317748" y="1621231"/>
                </a:lnTo>
                <a:lnTo>
                  <a:pt x="3317748" y="180086"/>
                </a:lnTo>
                <a:lnTo>
                  <a:pt x="3311313" y="132218"/>
                </a:lnTo>
                <a:lnTo>
                  <a:pt x="3293157" y="89201"/>
                </a:lnTo>
                <a:lnTo>
                  <a:pt x="3264995" y="52752"/>
                </a:lnTo>
                <a:lnTo>
                  <a:pt x="3228546" y="24590"/>
                </a:lnTo>
                <a:lnTo>
                  <a:pt x="3185529" y="6434"/>
                </a:lnTo>
                <a:lnTo>
                  <a:pt x="3137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190" y="4112514"/>
            <a:ext cx="3317875" cy="1801495"/>
          </a:xfrm>
          <a:custGeom>
            <a:avLst/>
            <a:gdLst/>
            <a:ahLst/>
            <a:cxnLst/>
            <a:rect l="l" t="t" r="r" b="b"/>
            <a:pathLst>
              <a:path w="3317875" h="1801495">
                <a:moveTo>
                  <a:pt x="0" y="180086"/>
                </a:moveTo>
                <a:lnTo>
                  <a:pt x="6434" y="132218"/>
                </a:lnTo>
                <a:lnTo>
                  <a:pt x="24592" y="89201"/>
                </a:lnTo>
                <a:lnTo>
                  <a:pt x="52758" y="52752"/>
                </a:lnTo>
                <a:lnTo>
                  <a:pt x="89216" y="24590"/>
                </a:lnTo>
                <a:lnTo>
                  <a:pt x="132247" y="6434"/>
                </a:lnTo>
                <a:lnTo>
                  <a:pt x="180136" y="0"/>
                </a:lnTo>
                <a:lnTo>
                  <a:pt x="3137662" y="0"/>
                </a:lnTo>
                <a:lnTo>
                  <a:pt x="3185529" y="6434"/>
                </a:lnTo>
                <a:lnTo>
                  <a:pt x="3228546" y="24590"/>
                </a:lnTo>
                <a:lnTo>
                  <a:pt x="3264995" y="52752"/>
                </a:lnTo>
                <a:lnTo>
                  <a:pt x="3293157" y="89201"/>
                </a:lnTo>
                <a:lnTo>
                  <a:pt x="3311313" y="132218"/>
                </a:lnTo>
                <a:lnTo>
                  <a:pt x="3317748" y="180086"/>
                </a:lnTo>
                <a:lnTo>
                  <a:pt x="3317748" y="1621231"/>
                </a:lnTo>
                <a:lnTo>
                  <a:pt x="3311313" y="1669120"/>
                </a:lnTo>
                <a:lnTo>
                  <a:pt x="3293157" y="1712151"/>
                </a:lnTo>
                <a:lnTo>
                  <a:pt x="3264995" y="1748609"/>
                </a:lnTo>
                <a:lnTo>
                  <a:pt x="3228546" y="1776775"/>
                </a:lnTo>
                <a:lnTo>
                  <a:pt x="3185529" y="1794933"/>
                </a:lnTo>
                <a:lnTo>
                  <a:pt x="3137662" y="1801368"/>
                </a:lnTo>
                <a:lnTo>
                  <a:pt x="180136" y="1801368"/>
                </a:lnTo>
                <a:lnTo>
                  <a:pt x="132247" y="1794933"/>
                </a:lnTo>
                <a:lnTo>
                  <a:pt x="89216" y="1776775"/>
                </a:lnTo>
                <a:lnTo>
                  <a:pt x="52758" y="1748609"/>
                </a:lnTo>
                <a:lnTo>
                  <a:pt x="24592" y="1712151"/>
                </a:lnTo>
                <a:lnTo>
                  <a:pt x="6434" y="1669120"/>
                </a:lnTo>
                <a:lnTo>
                  <a:pt x="0" y="1621231"/>
                </a:lnTo>
                <a:lnTo>
                  <a:pt x="0" y="18008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5695" y="4486831"/>
            <a:ext cx="2798445" cy="52832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515"/>
              </a:spcBef>
            </a:pPr>
            <a:r>
              <a:rPr sz="1300" b="1" spc="-10" dirty="0">
                <a:solidFill>
                  <a:srgbClr val="FFFFFF"/>
                </a:solidFill>
                <a:latin typeface="Constantia"/>
                <a:cs typeface="Constantia"/>
              </a:rPr>
              <a:t>TRANSACTION</a:t>
            </a:r>
            <a:r>
              <a:rPr sz="1300" b="1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onstantia"/>
                <a:cs typeface="Constantia"/>
              </a:rPr>
              <a:t>EXPOSURE</a:t>
            </a:r>
            <a:endParaRPr sz="13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(involving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change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present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cash</a:t>
            </a:r>
            <a:r>
              <a:rPr sz="13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Constantia"/>
                <a:cs typeface="Constantia"/>
              </a:rPr>
              <a:t>flow)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2446" y="5045202"/>
            <a:ext cx="226949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483234">
              <a:lnSpc>
                <a:spcPts val="1430"/>
              </a:lnSpc>
              <a:spcBef>
                <a:spcPts val="250"/>
              </a:spcBef>
              <a:tabLst>
                <a:tab pos="1924050" algn="l"/>
              </a:tabLst>
            </a:pP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 FE</a:t>
            </a:r>
            <a:r>
              <a:rPr sz="13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nstantia"/>
                <a:cs typeface="Constantia"/>
              </a:rPr>
              <a:t>RATE </a:t>
            </a:r>
            <a:r>
              <a:rPr sz="1300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  </a:t>
            </a: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OUTSTANDING</a:t>
            </a:r>
            <a:r>
              <a:rPr sz="1300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OBLIGATION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66010" y="3665982"/>
            <a:ext cx="4685665" cy="469900"/>
          </a:xfrm>
          <a:custGeom>
            <a:avLst/>
            <a:gdLst/>
            <a:ahLst/>
            <a:cxnLst/>
            <a:rect l="l" t="t" r="r" b="b"/>
            <a:pathLst>
              <a:path w="4685665" h="469900">
                <a:moveTo>
                  <a:pt x="0" y="0"/>
                </a:moveTo>
                <a:lnTo>
                  <a:pt x="0" y="234823"/>
                </a:lnTo>
                <a:lnTo>
                  <a:pt x="4685411" y="234823"/>
                </a:lnTo>
                <a:lnTo>
                  <a:pt x="4685411" y="469519"/>
                </a:lnTo>
              </a:path>
            </a:pathLst>
          </a:custGeom>
          <a:ln w="380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4009" y="4135373"/>
            <a:ext cx="3274060" cy="1207135"/>
          </a:xfrm>
          <a:custGeom>
            <a:avLst/>
            <a:gdLst/>
            <a:ahLst/>
            <a:cxnLst/>
            <a:rect l="l" t="t" r="r" b="b"/>
            <a:pathLst>
              <a:path w="3274059" h="1207135">
                <a:moveTo>
                  <a:pt x="3152901" y="0"/>
                </a:moveTo>
                <a:lnTo>
                  <a:pt x="120650" y="0"/>
                </a:lnTo>
                <a:lnTo>
                  <a:pt x="73723" y="9475"/>
                </a:lnTo>
                <a:lnTo>
                  <a:pt x="35369" y="35321"/>
                </a:lnTo>
                <a:lnTo>
                  <a:pt x="9493" y="73669"/>
                </a:lnTo>
                <a:lnTo>
                  <a:pt x="0" y="120650"/>
                </a:lnTo>
                <a:lnTo>
                  <a:pt x="0" y="1086358"/>
                </a:lnTo>
                <a:lnTo>
                  <a:pt x="9493" y="1133284"/>
                </a:lnTo>
                <a:lnTo>
                  <a:pt x="35369" y="1171638"/>
                </a:lnTo>
                <a:lnTo>
                  <a:pt x="73723" y="1197514"/>
                </a:lnTo>
                <a:lnTo>
                  <a:pt x="120650" y="1207008"/>
                </a:lnTo>
                <a:lnTo>
                  <a:pt x="3152901" y="1207008"/>
                </a:lnTo>
                <a:lnTo>
                  <a:pt x="3199828" y="1197514"/>
                </a:lnTo>
                <a:lnTo>
                  <a:pt x="3238182" y="1171638"/>
                </a:lnTo>
                <a:lnTo>
                  <a:pt x="3264058" y="1133284"/>
                </a:lnTo>
                <a:lnTo>
                  <a:pt x="3273551" y="1086358"/>
                </a:lnTo>
                <a:lnTo>
                  <a:pt x="3273551" y="120650"/>
                </a:lnTo>
                <a:lnTo>
                  <a:pt x="3264058" y="73669"/>
                </a:lnTo>
                <a:lnTo>
                  <a:pt x="3238182" y="35321"/>
                </a:lnTo>
                <a:lnTo>
                  <a:pt x="3199828" y="9475"/>
                </a:lnTo>
                <a:lnTo>
                  <a:pt x="315290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4009" y="4135373"/>
            <a:ext cx="3274060" cy="1207135"/>
          </a:xfrm>
          <a:custGeom>
            <a:avLst/>
            <a:gdLst/>
            <a:ahLst/>
            <a:cxnLst/>
            <a:rect l="l" t="t" r="r" b="b"/>
            <a:pathLst>
              <a:path w="3274059" h="1207135">
                <a:moveTo>
                  <a:pt x="0" y="120650"/>
                </a:moveTo>
                <a:lnTo>
                  <a:pt x="9493" y="73669"/>
                </a:lnTo>
                <a:lnTo>
                  <a:pt x="35369" y="35321"/>
                </a:lnTo>
                <a:lnTo>
                  <a:pt x="73723" y="9475"/>
                </a:lnTo>
                <a:lnTo>
                  <a:pt x="120650" y="0"/>
                </a:lnTo>
                <a:lnTo>
                  <a:pt x="3152901" y="0"/>
                </a:lnTo>
                <a:lnTo>
                  <a:pt x="3199828" y="9475"/>
                </a:lnTo>
                <a:lnTo>
                  <a:pt x="3238182" y="35321"/>
                </a:lnTo>
                <a:lnTo>
                  <a:pt x="3264058" y="73669"/>
                </a:lnTo>
                <a:lnTo>
                  <a:pt x="3273551" y="120650"/>
                </a:lnTo>
                <a:lnTo>
                  <a:pt x="3273551" y="1086358"/>
                </a:lnTo>
                <a:lnTo>
                  <a:pt x="3264058" y="1133284"/>
                </a:lnTo>
                <a:lnTo>
                  <a:pt x="3238182" y="1171638"/>
                </a:lnTo>
                <a:lnTo>
                  <a:pt x="3199828" y="1197514"/>
                </a:lnTo>
                <a:lnTo>
                  <a:pt x="3152901" y="1207008"/>
                </a:lnTo>
                <a:lnTo>
                  <a:pt x="120650" y="1207008"/>
                </a:lnTo>
                <a:lnTo>
                  <a:pt x="73723" y="1197514"/>
                </a:lnTo>
                <a:lnTo>
                  <a:pt x="35369" y="1171638"/>
                </a:lnTo>
                <a:lnTo>
                  <a:pt x="9493" y="1133284"/>
                </a:lnTo>
                <a:lnTo>
                  <a:pt x="0" y="1086358"/>
                </a:lnTo>
                <a:lnTo>
                  <a:pt x="0" y="1206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697092" y="4210620"/>
            <a:ext cx="2705100" cy="5295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25"/>
              </a:spcBef>
            </a:pP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REAL </a:t>
            </a: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OPERATING</a:t>
            </a:r>
            <a:r>
              <a:rPr sz="13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EXPOSURE</a:t>
            </a:r>
            <a:endParaRPr sz="13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(involving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change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300" spc="-15" dirty="0">
                <a:solidFill>
                  <a:srgbClr val="FFFFFF"/>
                </a:solidFill>
                <a:latin typeface="Constantia"/>
                <a:cs typeface="Constantia"/>
              </a:rPr>
              <a:t>future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cash</a:t>
            </a:r>
            <a:r>
              <a:rPr sz="13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Constantia"/>
                <a:cs typeface="Constantia"/>
              </a:rPr>
              <a:t>flow)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87592" y="4769865"/>
            <a:ext cx="2659380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  <a:tabLst>
                <a:tab pos="1303020" algn="l"/>
              </a:tabLst>
            </a:pP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 FE</a:t>
            </a:r>
            <a:r>
              <a:rPr sz="13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nstantia"/>
                <a:cs typeface="Constantia"/>
              </a:rPr>
              <a:t>RATE</a:t>
            </a:r>
            <a:r>
              <a:rPr sz="1300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FUTURE</a:t>
            </a:r>
            <a:r>
              <a:rPr sz="13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CASH</a:t>
            </a:r>
            <a:endParaRPr sz="1300">
              <a:latin typeface="Constantia"/>
              <a:cs typeface="Constantia"/>
            </a:endParaRPr>
          </a:p>
          <a:p>
            <a:pPr marR="323850" algn="ctr">
              <a:lnSpc>
                <a:spcPts val="1495"/>
              </a:lnSpc>
            </a:pPr>
            <a:r>
              <a:rPr sz="1300" spc="-25" dirty="0">
                <a:solidFill>
                  <a:srgbClr val="FFFFFF"/>
                </a:solidFill>
                <a:latin typeface="Constantia"/>
                <a:cs typeface="Constantia"/>
              </a:rPr>
              <a:t>FLOW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87773" y="1613153"/>
            <a:ext cx="2777490" cy="833119"/>
          </a:xfrm>
          <a:custGeom>
            <a:avLst/>
            <a:gdLst/>
            <a:ahLst/>
            <a:cxnLst/>
            <a:rect l="l" t="t" r="r" b="b"/>
            <a:pathLst>
              <a:path w="2777490" h="833119">
                <a:moveTo>
                  <a:pt x="0" y="0"/>
                </a:moveTo>
                <a:lnTo>
                  <a:pt x="0" y="416560"/>
                </a:lnTo>
                <a:lnTo>
                  <a:pt x="2777235" y="416560"/>
                </a:lnTo>
                <a:lnTo>
                  <a:pt x="2777235" y="832993"/>
                </a:lnTo>
              </a:path>
            </a:pathLst>
          </a:custGeom>
          <a:ln w="381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7661" y="2445257"/>
            <a:ext cx="2773680" cy="1207135"/>
          </a:xfrm>
          <a:custGeom>
            <a:avLst/>
            <a:gdLst/>
            <a:ahLst/>
            <a:cxnLst/>
            <a:rect l="l" t="t" r="r" b="b"/>
            <a:pathLst>
              <a:path w="2773679" h="1207135">
                <a:moveTo>
                  <a:pt x="2653030" y="0"/>
                </a:moveTo>
                <a:lnTo>
                  <a:pt x="120650" y="0"/>
                </a:lnTo>
                <a:lnTo>
                  <a:pt x="73723" y="9493"/>
                </a:lnTo>
                <a:lnTo>
                  <a:pt x="35369" y="35369"/>
                </a:lnTo>
                <a:lnTo>
                  <a:pt x="9493" y="73723"/>
                </a:lnTo>
                <a:lnTo>
                  <a:pt x="0" y="120650"/>
                </a:lnTo>
                <a:lnTo>
                  <a:pt x="0" y="1086357"/>
                </a:lnTo>
                <a:lnTo>
                  <a:pt x="9493" y="1133284"/>
                </a:lnTo>
                <a:lnTo>
                  <a:pt x="35369" y="1171638"/>
                </a:lnTo>
                <a:lnTo>
                  <a:pt x="73723" y="1197514"/>
                </a:lnTo>
                <a:lnTo>
                  <a:pt x="120650" y="1207008"/>
                </a:lnTo>
                <a:lnTo>
                  <a:pt x="2653030" y="1207008"/>
                </a:lnTo>
                <a:lnTo>
                  <a:pt x="2699956" y="1197514"/>
                </a:lnTo>
                <a:lnTo>
                  <a:pt x="2738310" y="1171638"/>
                </a:lnTo>
                <a:lnTo>
                  <a:pt x="2764186" y="1133284"/>
                </a:lnTo>
                <a:lnTo>
                  <a:pt x="2773680" y="1086357"/>
                </a:lnTo>
                <a:lnTo>
                  <a:pt x="2773680" y="120650"/>
                </a:lnTo>
                <a:lnTo>
                  <a:pt x="2764186" y="73723"/>
                </a:lnTo>
                <a:lnTo>
                  <a:pt x="2738310" y="35369"/>
                </a:lnTo>
                <a:lnTo>
                  <a:pt x="2699956" y="9493"/>
                </a:lnTo>
                <a:lnTo>
                  <a:pt x="26530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7661" y="2445257"/>
            <a:ext cx="2773680" cy="1207135"/>
          </a:xfrm>
          <a:custGeom>
            <a:avLst/>
            <a:gdLst/>
            <a:ahLst/>
            <a:cxnLst/>
            <a:rect l="l" t="t" r="r" b="b"/>
            <a:pathLst>
              <a:path w="2773679" h="1207135">
                <a:moveTo>
                  <a:pt x="0" y="120650"/>
                </a:moveTo>
                <a:lnTo>
                  <a:pt x="9493" y="73723"/>
                </a:lnTo>
                <a:lnTo>
                  <a:pt x="35369" y="35369"/>
                </a:lnTo>
                <a:lnTo>
                  <a:pt x="73723" y="9493"/>
                </a:lnTo>
                <a:lnTo>
                  <a:pt x="120650" y="0"/>
                </a:lnTo>
                <a:lnTo>
                  <a:pt x="2653030" y="0"/>
                </a:lnTo>
                <a:lnTo>
                  <a:pt x="2699956" y="9493"/>
                </a:lnTo>
                <a:lnTo>
                  <a:pt x="2738310" y="35369"/>
                </a:lnTo>
                <a:lnTo>
                  <a:pt x="2764186" y="73723"/>
                </a:lnTo>
                <a:lnTo>
                  <a:pt x="2773680" y="120650"/>
                </a:lnTo>
                <a:lnTo>
                  <a:pt x="2773680" y="1086357"/>
                </a:lnTo>
                <a:lnTo>
                  <a:pt x="2764186" y="1133284"/>
                </a:lnTo>
                <a:lnTo>
                  <a:pt x="2738310" y="1171638"/>
                </a:lnTo>
                <a:lnTo>
                  <a:pt x="2699956" y="1197514"/>
                </a:lnTo>
                <a:lnTo>
                  <a:pt x="2653030" y="1207008"/>
                </a:lnTo>
                <a:lnTo>
                  <a:pt x="120650" y="1207008"/>
                </a:lnTo>
                <a:lnTo>
                  <a:pt x="73723" y="1197514"/>
                </a:lnTo>
                <a:lnTo>
                  <a:pt x="35369" y="1171638"/>
                </a:lnTo>
                <a:lnTo>
                  <a:pt x="9493" y="1133284"/>
                </a:lnTo>
                <a:lnTo>
                  <a:pt x="0" y="1086357"/>
                </a:lnTo>
                <a:lnTo>
                  <a:pt x="0" y="1206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79719" y="2521355"/>
            <a:ext cx="23698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4220" marR="5080" indent="-732155">
              <a:lnSpc>
                <a:spcPct val="126899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FF"/>
                </a:solidFill>
                <a:latin typeface="Constantia"/>
                <a:cs typeface="Constantia"/>
              </a:rPr>
              <a:t>TR</a:t>
            </a:r>
            <a:r>
              <a:rPr sz="1300" b="1" spc="-1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300" b="1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300" b="1" spc="-1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300" b="1" spc="2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300" b="1" spc="-7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300" b="1" spc="-10" dirty="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sz="1300" b="1" spc="-2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300" b="1" spc="-5" dirty="0">
                <a:solidFill>
                  <a:srgbClr val="FFFFFF"/>
                </a:solidFill>
                <a:latin typeface="Constantia"/>
                <a:cs typeface="Constantia"/>
              </a:rPr>
              <a:t>N/</a:t>
            </a:r>
            <a:r>
              <a:rPr sz="1300" b="1" spc="-4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300" b="1" spc="-60" dirty="0">
                <a:solidFill>
                  <a:srgbClr val="FFFFFF"/>
                </a:solidFill>
                <a:latin typeface="Constantia"/>
                <a:cs typeface="Constantia"/>
              </a:rPr>
              <a:t>CC</a:t>
            </a:r>
            <a:r>
              <a:rPr sz="1300" b="1" spc="-1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300" b="1" spc="-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13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300" b="1" spc="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300" b="1" spc="-5" dirty="0">
                <a:solidFill>
                  <a:srgbClr val="FFFFFF"/>
                </a:solidFill>
                <a:latin typeface="Constantia"/>
                <a:cs typeface="Constantia"/>
              </a:rPr>
              <a:t>ING  </a:t>
            </a:r>
            <a:r>
              <a:rPr sz="1300" b="1" spc="-10" dirty="0">
                <a:solidFill>
                  <a:srgbClr val="FFFFFF"/>
                </a:solidFill>
                <a:latin typeface="Constantia"/>
                <a:cs typeface="Constantia"/>
              </a:rPr>
              <a:t>EXPOSURE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80659" y="3079445"/>
            <a:ext cx="2568575" cy="40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  <a:tabLst>
                <a:tab pos="1386840" algn="l"/>
              </a:tabLst>
            </a:pP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 FE</a:t>
            </a:r>
            <a:r>
              <a:rPr sz="1300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nstantia"/>
                <a:cs typeface="Constantia"/>
              </a:rPr>
              <a:t>RATE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endParaRPr sz="1300">
              <a:latin typeface="Constantia"/>
              <a:cs typeface="Constantia"/>
            </a:endParaRPr>
          </a:p>
          <a:p>
            <a:pPr algn="ctr">
              <a:lnSpc>
                <a:spcPts val="1495"/>
              </a:lnSpc>
            </a:pPr>
            <a:r>
              <a:rPr sz="1300" spc="-25" dirty="0">
                <a:solidFill>
                  <a:srgbClr val="FFFFFF"/>
                </a:solidFill>
                <a:latin typeface="Constantia"/>
                <a:cs typeface="Constantia"/>
              </a:rPr>
              <a:t>ACCOUNTING STATEMENT</a:t>
            </a:r>
            <a:r>
              <a:rPr sz="1300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Constantia"/>
                <a:cs typeface="Constantia"/>
              </a:rPr>
              <a:t>ONLY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05711" y="5087111"/>
            <a:ext cx="190500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53511" y="5087111"/>
            <a:ext cx="190500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49311" y="3105911"/>
            <a:ext cx="190500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77711" y="3105911"/>
            <a:ext cx="190500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5911" y="4782311"/>
            <a:ext cx="190500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96711" y="4782311"/>
            <a:ext cx="190500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26619"/>
            <a:ext cx="612330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heavy" spc="-10" dirty="0">
                <a:uFill>
                  <a:solidFill>
                    <a:srgbClr val="1F487C"/>
                  </a:solidFill>
                </a:uFill>
              </a:rPr>
              <a:t>TRANSACTION</a:t>
            </a:r>
            <a:r>
              <a:rPr sz="4500" u="heavy" spc="-110" dirty="0">
                <a:uFill>
                  <a:solidFill>
                    <a:srgbClr val="1F487C"/>
                  </a:solidFill>
                </a:uFill>
              </a:rPr>
              <a:t> </a:t>
            </a:r>
            <a:r>
              <a:rPr sz="4500" u="heavy" dirty="0">
                <a:uFill>
                  <a:solidFill>
                    <a:srgbClr val="1F487C"/>
                  </a:solidFill>
                </a:uFill>
              </a:rPr>
              <a:t>EXPOSURE</a:t>
            </a:r>
            <a:r>
              <a:rPr sz="4500" dirty="0"/>
              <a:t>:</a:t>
            </a:r>
            <a:endParaRPr sz="45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7070" y="926338"/>
            <a:ext cx="8075930" cy="494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84455" indent="-3429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Constantia"/>
                <a:cs typeface="Constantia"/>
              </a:rPr>
              <a:t>Transaction </a:t>
            </a:r>
            <a:r>
              <a:rPr sz="2600" spc="-5" dirty="0">
                <a:latin typeface="Constantia"/>
                <a:cs typeface="Constantia"/>
              </a:rPr>
              <a:t>Exposure means </a:t>
            </a:r>
            <a:r>
              <a:rPr sz="2600" spc="-10" dirty="0">
                <a:latin typeface="Constantia"/>
                <a:cs typeface="Constantia"/>
              </a:rPr>
              <a:t>changes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present  cash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35" dirty="0">
                <a:latin typeface="Constantia"/>
                <a:cs typeface="Constantia"/>
              </a:rPr>
              <a:t>flow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10" dirty="0">
                <a:latin typeface="Constantia"/>
                <a:cs typeface="Constantia"/>
              </a:rPr>
              <a:t>firm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consequent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upon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exchange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rate  </a:t>
            </a:r>
            <a:r>
              <a:rPr sz="2600" spc="-15" dirty="0">
                <a:latin typeface="Constantia"/>
                <a:cs typeface="Constantia"/>
              </a:rPr>
              <a:t>changes.</a:t>
            </a:r>
            <a:endParaRPr sz="2600" dirty="0">
              <a:latin typeface="Constantia"/>
              <a:cs typeface="Constantia"/>
            </a:endParaRPr>
          </a:p>
          <a:p>
            <a:pPr marL="287020" marR="5080" indent="-3429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TE is basically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cash </a:t>
            </a:r>
            <a:r>
              <a:rPr sz="2600" spc="35" dirty="0">
                <a:latin typeface="Constantia"/>
                <a:cs typeface="Constantia"/>
              </a:rPr>
              <a:t>flow </a:t>
            </a:r>
            <a:r>
              <a:rPr sz="2600" spc="-5" dirty="0">
                <a:latin typeface="Constantia"/>
                <a:cs typeface="Constantia"/>
              </a:rPr>
              <a:t>risk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deals </a:t>
            </a:r>
            <a:r>
              <a:rPr sz="2600" dirty="0">
                <a:latin typeface="Constantia"/>
                <a:cs typeface="Constantia"/>
              </a:rPr>
              <a:t>with the  </a:t>
            </a:r>
            <a:r>
              <a:rPr sz="2600" spc="-5" dirty="0">
                <a:latin typeface="Constantia"/>
                <a:cs typeface="Constantia"/>
              </a:rPr>
              <a:t>effect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exchange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rate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moves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Transactional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account  </a:t>
            </a:r>
            <a:r>
              <a:rPr sz="2600" spc="-10" dirty="0">
                <a:latin typeface="Constantia"/>
                <a:cs typeface="Constantia"/>
              </a:rPr>
              <a:t>exposure related </a:t>
            </a:r>
            <a:r>
              <a:rPr sz="2600" spc="-15" dirty="0">
                <a:latin typeface="Constantia"/>
                <a:cs typeface="Constantia"/>
              </a:rPr>
              <a:t>to receivables </a:t>
            </a:r>
            <a:r>
              <a:rPr sz="2600" spc="-5" dirty="0">
                <a:latin typeface="Constantia"/>
                <a:cs typeface="Constantia"/>
              </a:rPr>
              <a:t>(export </a:t>
            </a:r>
            <a:r>
              <a:rPr sz="2600" spc="-10" dirty="0">
                <a:latin typeface="Constantia"/>
                <a:cs typeface="Constantia"/>
              </a:rPr>
              <a:t>contracts),  payables </a:t>
            </a:r>
            <a:r>
              <a:rPr sz="2600" dirty="0">
                <a:latin typeface="Constantia"/>
                <a:cs typeface="Constantia"/>
              </a:rPr>
              <a:t>(import </a:t>
            </a:r>
            <a:r>
              <a:rPr sz="2600" spc="-10" dirty="0">
                <a:latin typeface="Constantia"/>
                <a:cs typeface="Constantia"/>
              </a:rPr>
              <a:t>contracts), </a:t>
            </a:r>
            <a:r>
              <a:rPr sz="2600" dirty="0">
                <a:latin typeface="Constantia"/>
                <a:cs typeface="Constantia"/>
              </a:rPr>
              <a:t>or </a:t>
            </a:r>
            <a:r>
              <a:rPr sz="2600" spc="-5" dirty="0">
                <a:latin typeface="Constantia"/>
                <a:cs typeface="Constantia"/>
              </a:rPr>
              <a:t>repatriation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10" dirty="0">
                <a:latin typeface="Constantia"/>
                <a:cs typeface="Constantia"/>
              </a:rPr>
              <a:t>dividends.</a:t>
            </a:r>
            <a:endParaRPr sz="2600" dirty="0">
              <a:latin typeface="Constantia"/>
              <a:cs typeface="Constantia"/>
            </a:endParaRPr>
          </a:p>
          <a:p>
            <a:pPr marL="287020" marR="341630" indent="-274955">
              <a:lnSpc>
                <a:spcPct val="100000"/>
              </a:lnSpc>
              <a:spcBef>
                <a:spcPts val="625"/>
              </a:spcBef>
            </a:pPr>
            <a:r>
              <a:rPr sz="2600" b="1" i="1" spc="-20" dirty="0">
                <a:latin typeface="Constantia"/>
                <a:cs typeface="Constantia"/>
              </a:rPr>
              <a:t>Transaction </a:t>
            </a:r>
            <a:r>
              <a:rPr sz="2600" b="1" i="1" spc="-5" dirty="0">
                <a:latin typeface="Constantia"/>
                <a:cs typeface="Constantia"/>
              </a:rPr>
              <a:t>Exposure</a:t>
            </a:r>
            <a:r>
              <a:rPr sz="2600" spc="-5" dirty="0">
                <a:latin typeface="Constantia"/>
                <a:cs typeface="Constantia"/>
              </a:rPr>
              <a:t>= </a:t>
            </a:r>
            <a:r>
              <a:rPr sz="2600" spc="-10" dirty="0">
                <a:latin typeface="Constantia"/>
                <a:cs typeface="Constantia"/>
              </a:rPr>
              <a:t>Rupee worth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accounts  receivable </a:t>
            </a:r>
            <a:r>
              <a:rPr sz="2600" spc="-10" dirty="0">
                <a:latin typeface="Constantia"/>
                <a:cs typeface="Constantia"/>
              </a:rPr>
              <a:t>(payable) </a:t>
            </a:r>
            <a:r>
              <a:rPr sz="2600" spc="-5" dirty="0">
                <a:latin typeface="Constantia"/>
                <a:cs typeface="Constantia"/>
              </a:rPr>
              <a:t>when </a:t>
            </a:r>
            <a:r>
              <a:rPr sz="2600" dirty="0">
                <a:latin typeface="Constantia"/>
                <a:cs typeface="Constantia"/>
              </a:rPr>
              <a:t>actual </a:t>
            </a:r>
            <a:r>
              <a:rPr sz="2600" spc="-5" dirty="0">
                <a:latin typeface="Constantia"/>
                <a:cs typeface="Constantia"/>
              </a:rPr>
              <a:t>settlement is made  </a:t>
            </a:r>
            <a:r>
              <a:rPr sz="2600" b="1" i="1" dirty="0">
                <a:solidFill>
                  <a:srgbClr val="00AF50"/>
                </a:solidFill>
                <a:latin typeface="Constantia"/>
                <a:cs typeface="Constantia"/>
              </a:rPr>
              <a:t>minus </a:t>
            </a:r>
            <a:r>
              <a:rPr sz="2600" spc="-10" dirty="0">
                <a:latin typeface="Constantia"/>
                <a:cs typeface="Constantia"/>
              </a:rPr>
              <a:t>Rupee worth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accounts receivable</a:t>
            </a:r>
            <a:r>
              <a:rPr sz="2600" spc="-4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(payable)  </a:t>
            </a:r>
            <a:r>
              <a:rPr sz="2600" spc="-5" dirty="0">
                <a:latin typeface="Constantia"/>
                <a:cs typeface="Constantia"/>
              </a:rPr>
              <a:t>when the </a:t>
            </a:r>
            <a:r>
              <a:rPr sz="2600" spc="-10" dirty="0">
                <a:latin typeface="Constantia"/>
                <a:cs typeface="Constantia"/>
              </a:rPr>
              <a:t>trade </a:t>
            </a:r>
            <a:r>
              <a:rPr sz="2600" spc="-5" dirty="0">
                <a:latin typeface="Constantia"/>
                <a:cs typeface="Constantia"/>
              </a:rPr>
              <a:t>transaction </a:t>
            </a:r>
            <a:r>
              <a:rPr sz="2600" spc="-10" dirty="0">
                <a:latin typeface="Constantia"/>
                <a:cs typeface="Constantia"/>
              </a:rPr>
              <a:t>was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lang="en-US" sz="2600" spc="-4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initiated.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8331"/>
            <a:ext cx="155892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heavy" spc="-5" dirty="0">
                <a:uFill>
                  <a:solidFill>
                    <a:srgbClr val="1F487C"/>
                  </a:solidFill>
                </a:uFill>
              </a:rPr>
              <a:t>Co</a:t>
            </a:r>
            <a:r>
              <a:rPr sz="4500" u="heavy" spc="-35" dirty="0">
                <a:uFill>
                  <a:solidFill>
                    <a:srgbClr val="1F487C"/>
                  </a:solidFill>
                </a:uFill>
              </a:rPr>
              <a:t>n</a:t>
            </a:r>
            <a:r>
              <a:rPr sz="4500" u="heavy" spc="-45" dirty="0">
                <a:uFill>
                  <a:solidFill>
                    <a:srgbClr val="1F487C"/>
                  </a:solidFill>
                </a:uFill>
              </a:rPr>
              <a:t>t</a:t>
            </a:r>
            <a:r>
              <a:rPr sz="4500" u="heavy" spc="-5" dirty="0">
                <a:uFill>
                  <a:solidFill>
                    <a:srgbClr val="1F487C"/>
                  </a:solidFill>
                </a:uFill>
              </a:rPr>
              <a:t>d</a:t>
            </a:r>
            <a:r>
              <a:rPr sz="4500" dirty="0"/>
              <a:t>.</a:t>
            </a:r>
            <a:endParaRPr sz="45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854710"/>
            <a:ext cx="8414385" cy="551881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20" dirty="0">
                <a:latin typeface="Constantia"/>
                <a:cs typeface="Constantia"/>
              </a:rPr>
              <a:t>Transaction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Exposure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emerges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mainly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account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of: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Export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 Import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Constantia"/>
                <a:cs typeface="Constantia"/>
              </a:rPr>
              <a:t> commodities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open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account.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Borrowing </a:t>
            </a:r>
            <a:r>
              <a:rPr sz="2400" dirty="0">
                <a:latin typeface="Constantia"/>
                <a:cs typeface="Constantia"/>
              </a:rPr>
              <a:t>&amp; Lending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20" dirty="0">
                <a:latin typeface="Constantia"/>
                <a:cs typeface="Constantia"/>
              </a:rPr>
              <a:t>Foreign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Currencies.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BBA58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Intra-firm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MNCs.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onstantia"/>
                <a:cs typeface="Constantia"/>
              </a:rPr>
              <a:t>Transaction </a:t>
            </a:r>
            <a:r>
              <a:rPr sz="2400" spc="-10" dirty="0">
                <a:latin typeface="Constantia"/>
                <a:cs typeface="Constantia"/>
              </a:rPr>
              <a:t>Exposure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three</a:t>
            </a:r>
            <a:r>
              <a:rPr sz="2400" spc="-25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types:</a:t>
            </a:r>
            <a:endParaRPr sz="2400" dirty="0">
              <a:latin typeface="Constantia"/>
              <a:cs typeface="Constantia"/>
            </a:endParaRPr>
          </a:p>
          <a:p>
            <a:pPr marL="286385" marR="120014" indent="-27432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Quotation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Exposure–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created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when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exporter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quotes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  </a:t>
            </a:r>
            <a:r>
              <a:rPr sz="2400" spc="-10" dirty="0">
                <a:latin typeface="Constantia"/>
                <a:cs typeface="Constantia"/>
              </a:rPr>
              <a:t>price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35" dirty="0">
                <a:latin typeface="Constantia"/>
                <a:cs typeface="Constantia"/>
              </a:rPr>
              <a:t>FC </a:t>
            </a:r>
            <a:r>
              <a:rPr sz="2400" dirty="0">
                <a:latin typeface="Constantia"/>
                <a:cs typeface="Constantia"/>
              </a:rPr>
              <a:t>&amp; exists till </a:t>
            </a:r>
            <a:r>
              <a:rPr sz="2400" spc="-5" dirty="0">
                <a:latin typeface="Constantia"/>
                <a:cs typeface="Constantia"/>
              </a:rPr>
              <a:t>the importer </a:t>
            </a:r>
            <a:r>
              <a:rPr sz="2400" spc="-10" dirty="0">
                <a:latin typeface="Constantia"/>
                <a:cs typeface="Constantia"/>
              </a:rPr>
              <a:t>places </a:t>
            </a:r>
            <a:r>
              <a:rPr sz="2400" dirty="0">
                <a:latin typeface="Constantia"/>
                <a:cs typeface="Constantia"/>
              </a:rPr>
              <a:t>an </a:t>
            </a:r>
            <a:r>
              <a:rPr sz="2400" spc="-10" dirty="0">
                <a:latin typeface="Constantia"/>
                <a:cs typeface="Constantia"/>
              </a:rPr>
              <a:t>order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that  </a:t>
            </a:r>
            <a:r>
              <a:rPr sz="2400" spc="-10" dirty="0">
                <a:latin typeface="Constantia"/>
                <a:cs typeface="Constantia"/>
              </a:rPr>
              <a:t>price.</a:t>
            </a:r>
            <a:endParaRPr sz="2400" dirty="0">
              <a:latin typeface="Constantia"/>
              <a:cs typeface="Constantia"/>
            </a:endParaRPr>
          </a:p>
          <a:p>
            <a:pPr marL="286385" marR="41910" indent="-274320">
              <a:lnSpc>
                <a:spcPct val="100000"/>
              </a:lnSpc>
              <a:spcBef>
                <a:spcPts val="580"/>
              </a:spcBef>
              <a:buClr>
                <a:srgbClr val="9BBA58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Backlog Exposure– this </a:t>
            </a:r>
            <a:r>
              <a:rPr sz="2400" dirty="0">
                <a:latin typeface="Constantia"/>
                <a:cs typeface="Constantia"/>
              </a:rPr>
              <a:t>exists </a:t>
            </a:r>
            <a:r>
              <a:rPr sz="2400" spc="-15" dirty="0">
                <a:latin typeface="Constantia"/>
                <a:cs typeface="Constantia"/>
              </a:rPr>
              <a:t>between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placement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4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order 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importer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shipping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billing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seller.</a:t>
            </a:r>
            <a:endParaRPr sz="240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Billing Exposure– it </a:t>
            </a:r>
            <a:r>
              <a:rPr sz="2400" dirty="0">
                <a:latin typeface="Constantia"/>
                <a:cs typeface="Constantia"/>
              </a:rPr>
              <a:t>exists </a:t>
            </a:r>
            <a:r>
              <a:rPr sz="2400" spc="-15" dirty="0">
                <a:latin typeface="Constantia"/>
                <a:cs typeface="Constantia"/>
              </a:rPr>
              <a:t>between </a:t>
            </a:r>
            <a:r>
              <a:rPr sz="2400" spc="-5" dirty="0">
                <a:latin typeface="Constantia"/>
                <a:cs typeface="Constantia"/>
              </a:rPr>
              <a:t>the billing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shipment  &amp;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settlement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trade</a:t>
            </a:r>
            <a:r>
              <a:rPr lang="en-US" sz="2400" spc="-10" dirty="0">
                <a:latin typeface="Constantia"/>
                <a:cs typeface="Constantia"/>
              </a:rPr>
              <a:t> </a:t>
            </a:r>
            <a:r>
              <a:rPr sz="2400" spc="-409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payments.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900" y="464565"/>
            <a:ext cx="6259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u="heavy" spc="-50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IMPACT </a:t>
            </a:r>
            <a:r>
              <a:rPr sz="3200" i="1" u="heavy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OF </a:t>
            </a:r>
            <a:r>
              <a:rPr sz="3200" i="1" u="heavy" spc="-10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TRANSACTION</a:t>
            </a:r>
            <a:r>
              <a:rPr sz="3200" i="1" u="heavy" spc="1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3200" i="1" u="heavy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EXPOSURE</a:t>
            </a:r>
            <a:r>
              <a:rPr sz="3200" i="1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002046"/>
            <a:ext cx="8044180" cy="48621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425"/>
              </a:spcBef>
              <a:buClr>
                <a:srgbClr val="9BBA58"/>
              </a:buClr>
              <a:buSzPct val="93750"/>
              <a:buFont typeface="Wingdings"/>
              <a:buChar char=""/>
              <a:tabLst>
                <a:tab pos="287655" algn="l"/>
              </a:tabLst>
            </a:pP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ON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EXPORT-IMPORT</a:t>
            </a:r>
            <a:r>
              <a:rPr sz="2400" b="1" i="1" spc="-20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ts val="2510"/>
              </a:lnSpc>
              <a:spcBef>
                <a:spcPts val="295"/>
              </a:spcBef>
              <a:buClr>
                <a:srgbClr val="4F81BC"/>
              </a:buClr>
              <a:buSzPct val="84090"/>
              <a:buFont typeface="Wingdings"/>
              <a:buChar char=""/>
              <a:tabLst>
                <a:tab pos="653415" algn="l"/>
                <a:tab pos="5267960" algn="l"/>
              </a:tabLst>
            </a:pPr>
            <a:r>
              <a:rPr sz="2200" spc="-5" dirty="0">
                <a:latin typeface="Constantia"/>
                <a:cs typeface="Constantia"/>
              </a:rPr>
              <a:t>Indian </a:t>
            </a:r>
            <a:r>
              <a:rPr sz="2200" spc="-10" dirty="0">
                <a:latin typeface="Constantia"/>
                <a:cs typeface="Constantia"/>
              </a:rPr>
              <a:t>exporter exports </a:t>
            </a:r>
            <a:r>
              <a:rPr sz="2200" spc="-15" dirty="0">
                <a:latin typeface="Constantia"/>
                <a:cs typeface="Constantia"/>
              </a:rPr>
              <a:t>goods</a:t>
            </a:r>
            <a:r>
              <a:rPr sz="2200" spc="-34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USA	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bill </a:t>
            </a:r>
            <a:r>
              <a:rPr sz="2200" spc="-25" dirty="0">
                <a:latin typeface="Constantia"/>
                <a:cs typeface="Constantia"/>
              </a:rPr>
              <a:t>invoices </a:t>
            </a:r>
            <a:r>
              <a:rPr sz="2200" spc="-5" dirty="0">
                <a:latin typeface="Constantia"/>
                <a:cs typeface="Constantia"/>
              </a:rPr>
              <a:t>in US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$</a:t>
            </a:r>
            <a:endParaRPr sz="2200">
              <a:latin typeface="Constantia"/>
              <a:cs typeface="Constantia"/>
            </a:endParaRPr>
          </a:p>
          <a:p>
            <a:pPr marL="652780" marR="5080">
              <a:lnSpc>
                <a:spcPct val="89900"/>
              </a:lnSpc>
              <a:spcBef>
                <a:spcPts val="135"/>
              </a:spcBef>
            </a:pP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onstantia"/>
                <a:cs typeface="Constantia"/>
              </a:rPr>
              <a:t>has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receive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the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payment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2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months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Constantia"/>
                <a:cs typeface="Constantia"/>
              </a:rPr>
              <a:t>US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$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depreciates  </a:t>
            </a:r>
            <a:r>
              <a:rPr sz="2200" spc="-5" dirty="0">
                <a:latin typeface="Constantia"/>
                <a:cs typeface="Constantia"/>
              </a:rPr>
              <a:t>vis-à-vis INR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this </a:t>
            </a:r>
            <a:r>
              <a:rPr sz="2200" spc="-5" dirty="0">
                <a:latin typeface="Constantia"/>
                <a:cs typeface="Constantia"/>
              </a:rPr>
              <a:t>will </a:t>
            </a:r>
            <a:r>
              <a:rPr sz="2200" spc="-10" dirty="0">
                <a:latin typeface="Constantia"/>
                <a:cs typeface="Constantia"/>
              </a:rPr>
              <a:t>cause </a:t>
            </a:r>
            <a:r>
              <a:rPr sz="2200" spc="-5" dirty="0">
                <a:latin typeface="Constantia"/>
                <a:cs typeface="Constantia"/>
              </a:rPr>
              <a:t>a </a:t>
            </a:r>
            <a:r>
              <a:rPr sz="2200" spc="-10" dirty="0">
                <a:latin typeface="Constantia"/>
                <a:cs typeface="Constantia"/>
              </a:rPr>
              <a:t>reduction </a:t>
            </a:r>
            <a:r>
              <a:rPr sz="2200" spc="-5" dirty="0">
                <a:latin typeface="Constantia"/>
                <a:cs typeface="Constantia"/>
              </a:rPr>
              <a:t>in his earnings </a:t>
            </a:r>
            <a:r>
              <a:rPr sz="2200" spc="-10" dirty="0">
                <a:latin typeface="Constantia"/>
                <a:cs typeface="Constantia"/>
              </a:rPr>
              <a:t>in  terms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INR.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The</a:t>
            </a:r>
            <a:r>
              <a:rPr sz="2200" spc="-10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opposite</a:t>
            </a:r>
            <a:r>
              <a:rPr sz="2200" spc="-12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will</a:t>
            </a:r>
            <a:r>
              <a:rPr sz="2200" spc="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be</a:t>
            </a:r>
            <a:r>
              <a:rPr sz="2200" spc="-8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the</a:t>
            </a:r>
            <a:r>
              <a:rPr sz="2200" spc="-11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case</a:t>
            </a:r>
            <a:r>
              <a:rPr sz="2200" spc="-6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if</a:t>
            </a:r>
            <a:r>
              <a:rPr sz="2200" spc="4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US</a:t>
            </a:r>
            <a:r>
              <a:rPr sz="2200" spc="1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$</a:t>
            </a:r>
            <a:r>
              <a:rPr sz="2200" spc="-5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appreciates 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vis-à-vis INR &amp; Indian </a:t>
            </a:r>
            <a:r>
              <a:rPr sz="2200" spc="-15" dirty="0">
                <a:solidFill>
                  <a:srgbClr val="00AF50"/>
                </a:solidFill>
                <a:latin typeface="Constantia"/>
                <a:cs typeface="Constantia"/>
              </a:rPr>
              <a:t>exporter’s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earnings will be </a:t>
            </a:r>
            <a:r>
              <a:rPr sz="2200" spc="-15" dirty="0">
                <a:solidFill>
                  <a:srgbClr val="00AF50"/>
                </a:solidFill>
                <a:latin typeface="Constantia"/>
                <a:cs typeface="Constantia"/>
              </a:rPr>
              <a:t>more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in  terms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of</a:t>
            </a:r>
            <a:r>
              <a:rPr sz="2200" spc="-7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INR.</a:t>
            </a:r>
            <a:endParaRPr sz="2200">
              <a:latin typeface="Constantia"/>
              <a:cs typeface="Constantia"/>
            </a:endParaRPr>
          </a:p>
          <a:p>
            <a:pPr marL="652780" marR="182245" lvl="1" indent="-247015">
              <a:lnSpc>
                <a:spcPct val="89900"/>
              </a:lnSpc>
              <a:spcBef>
                <a:spcPts val="545"/>
              </a:spcBef>
              <a:buClr>
                <a:srgbClr val="4F81BC"/>
              </a:buClr>
              <a:buSzPct val="84090"/>
              <a:buFont typeface="Wingdings"/>
              <a:buChar char=""/>
              <a:tabLst>
                <a:tab pos="653415" algn="l"/>
                <a:tab pos="4558030" algn="l"/>
              </a:tabLst>
            </a:pPr>
            <a:r>
              <a:rPr sz="2200" spc="-5" dirty="0">
                <a:latin typeface="Constantia"/>
                <a:cs typeface="Constantia"/>
              </a:rPr>
              <a:t>Indian </a:t>
            </a:r>
            <a:r>
              <a:rPr sz="2200" spc="-10" dirty="0">
                <a:latin typeface="Constantia"/>
                <a:cs typeface="Constantia"/>
              </a:rPr>
              <a:t>importer </a:t>
            </a:r>
            <a:r>
              <a:rPr sz="2200" spc="-5" dirty="0">
                <a:latin typeface="Constantia"/>
                <a:cs typeface="Constantia"/>
              </a:rPr>
              <a:t>imports </a:t>
            </a:r>
            <a:r>
              <a:rPr sz="2200" spc="-15" dirty="0">
                <a:latin typeface="Constantia"/>
                <a:cs typeface="Constantia"/>
              </a:rPr>
              <a:t>goods from </a:t>
            </a:r>
            <a:r>
              <a:rPr sz="2200" spc="-5" dirty="0">
                <a:latin typeface="Constantia"/>
                <a:cs typeface="Constantia"/>
              </a:rPr>
              <a:t>USA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bill </a:t>
            </a:r>
            <a:r>
              <a:rPr sz="2200" spc="-25" dirty="0">
                <a:latin typeface="Constantia"/>
                <a:cs typeface="Constantia"/>
              </a:rPr>
              <a:t>invoices </a:t>
            </a:r>
            <a:r>
              <a:rPr sz="2200" spc="-10" dirty="0">
                <a:latin typeface="Constantia"/>
                <a:cs typeface="Constantia"/>
              </a:rPr>
              <a:t>in  </a:t>
            </a:r>
            <a:r>
              <a:rPr sz="2200" spc="-5" dirty="0">
                <a:latin typeface="Constantia"/>
                <a:cs typeface="Constantia"/>
              </a:rPr>
              <a:t>US $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onstantia"/>
                <a:cs typeface="Constantia"/>
              </a:rPr>
              <a:t>has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25" dirty="0">
                <a:latin typeface="Constantia"/>
                <a:cs typeface="Constantia"/>
              </a:rPr>
              <a:t>pay </a:t>
            </a:r>
            <a:r>
              <a:rPr sz="2200" spc="-5" dirty="0">
                <a:latin typeface="Constantia"/>
                <a:cs typeface="Constantia"/>
              </a:rPr>
              <a:t>in 2 </a:t>
            </a:r>
            <a:r>
              <a:rPr sz="2200" dirty="0">
                <a:latin typeface="Constantia"/>
                <a:cs typeface="Constantia"/>
              </a:rPr>
              <a:t>months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within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5" dirty="0">
                <a:latin typeface="Constantia"/>
                <a:cs typeface="Constantia"/>
              </a:rPr>
              <a:t>period US $  </a:t>
            </a:r>
            <a:r>
              <a:rPr sz="2200" spc="-10" dirty="0">
                <a:latin typeface="Constantia"/>
                <a:cs typeface="Constantia"/>
              </a:rPr>
              <a:t>depreciates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vis-à-vis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INR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onstantia"/>
                <a:cs typeface="Constantia"/>
              </a:rPr>
              <a:t>less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INR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will be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paid</a:t>
            </a:r>
            <a:r>
              <a:rPr sz="2200" spc="-20" dirty="0">
                <a:latin typeface="Constantia"/>
                <a:cs typeface="Constantia"/>
              </a:rPr>
              <a:t> to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meet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  </a:t>
            </a:r>
            <a:r>
              <a:rPr sz="2200" spc="-5" dirty="0">
                <a:latin typeface="Constantia"/>
                <a:cs typeface="Constantia"/>
              </a:rPr>
              <a:t>obligation.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The opposite</a:t>
            </a:r>
            <a:r>
              <a:rPr sz="2200" spc="-21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will</a:t>
            </a:r>
            <a:r>
              <a:rPr sz="2200" spc="1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be	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the case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if US $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appreciates 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vis-à-vis INR &amp; the Indian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importer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will </a:t>
            </a:r>
            <a:r>
              <a:rPr sz="2200" spc="-30" dirty="0">
                <a:solidFill>
                  <a:srgbClr val="00AF50"/>
                </a:solidFill>
                <a:latin typeface="Constantia"/>
                <a:cs typeface="Constantia"/>
              </a:rPr>
              <a:t>have </a:t>
            </a:r>
            <a:r>
              <a:rPr sz="2200" spc="-20" dirty="0">
                <a:solidFill>
                  <a:srgbClr val="00AF50"/>
                </a:solidFill>
                <a:latin typeface="Constantia"/>
                <a:cs typeface="Constantia"/>
              </a:rPr>
              <a:t>to </a:t>
            </a:r>
            <a:r>
              <a:rPr sz="2200" spc="-25" dirty="0">
                <a:solidFill>
                  <a:srgbClr val="00AF50"/>
                </a:solidFill>
                <a:latin typeface="Constantia"/>
                <a:cs typeface="Constantia"/>
              </a:rPr>
              <a:t>pay </a:t>
            </a:r>
            <a:r>
              <a:rPr sz="2200" spc="-15" dirty="0">
                <a:solidFill>
                  <a:srgbClr val="00AF50"/>
                </a:solidFill>
                <a:latin typeface="Constantia"/>
                <a:cs typeface="Constantia"/>
              </a:rPr>
              <a:t>more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in  terms </a:t>
            </a:r>
            <a:r>
              <a:rPr sz="2200" spc="-5" dirty="0">
                <a:solidFill>
                  <a:srgbClr val="00AF50"/>
                </a:solidFill>
                <a:latin typeface="Constantia"/>
                <a:cs typeface="Constantia"/>
              </a:rPr>
              <a:t>of INR </a:t>
            </a:r>
            <a:r>
              <a:rPr sz="2200" spc="-20" dirty="0">
                <a:solidFill>
                  <a:srgbClr val="00AF50"/>
                </a:solidFill>
                <a:latin typeface="Constantia"/>
                <a:cs typeface="Constantia"/>
              </a:rPr>
              <a:t>to </a:t>
            </a:r>
            <a:r>
              <a:rPr sz="2200" spc="-15" dirty="0">
                <a:solidFill>
                  <a:srgbClr val="00AF50"/>
                </a:solidFill>
                <a:latin typeface="Constantia"/>
                <a:cs typeface="Constantia"/>
              </a:rPr>
              <a:t>make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the</a:t>
            </a:r>
            <a:r>
              <a:rPr sz="2200" spc="-28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onstantia"/>
                <a:cs typeface="Constantia"/>
              </a:rPr>
              <a:t>payment.</a:t>
            </a:r>
            <a:endParaRPr sz="2200">
              <a:latin typeface="Constantia"/>
              <a:cs typeface="Constantia"/>
            </a:endParaRPr>
          </a:p>
          <a:p>
            <a:pPr marL="652780" marR="170815" lvl="1" indent="-247015">
              <a:lnSpc>
                <a:spcPts val="2380"/>
              </a:lnSpc>
              <a:spcBef>
                <a:spcPts val="560"/>
              </a:spcBef>
              <a:buClr>
                <a:srgbClr val="4F81BC"/>
              </a:buClr>
              <a:buSzPct val="84090"/>
              <a:buFont typeface="Wingdings"/>
              <a:buChar char=""/>
              <a:tabLst>
                <a:tab pos="653415" algn="l"/>
              </a:tabLst>
            </a:pPr>
            <a:r>
              <a:rPr sz="2200" spc="-30" dirty="0">
                <a:latin typeface="Constantia"/>
                <a:cs typeface="Constantia"/>
              </a:rPr>
              <a:t>For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both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Indian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Exporter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&amp;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Importer,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there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will be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no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TE  </a:t>
            </a:r>
            <a:r>
              <a:rPr sz="2200" spc="-5" dirty="0">
                <a:latin typeface="Constantia"/>
                <a:cs typeface="Constantia"/>
              </a:rPr>
              <a:t>if </a:t>
            </a:r>
            <a:r>
              <a:rPr sz="2200" spc="-10" dirty="0">
                <a:latin typeface="Constantia"/>
                <a:cs typeface="Constantia"/>
              </a:rPr>
              <a:t>the bill </a:t>
            </a:r>
            <a:r>
              <a:rPr sz="2200" spc="-5" dirty="0">
                <a:latin typeface="Constantia"/>
                <a:cs typeface="Constantia"/>
              </a:rPr>
              <a:t>is </a:t>
            </a:r>
            <a:r>
              <a:rPr sz="2200" spc="-25" dirty="0">
                <a:latin typeface="Constantia"/>
                <a:cs typeface="Constantia"/>
              </a:rPr>
              <a:t>invoiced </a:t>
            </a:r>
            <a:r>
              <a:rPr sz="2200" spc="-5" dirty="0">
                <a:latin typeface="Constantia"/>
                <a:cs typeface="Constantia"/>
              </a:rPr>
              <a:t>in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INR.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309269"/>
            <a:ext cx="8043545" cy="54825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760"/>
              </a:spcBef>
              <a:buClr>
                <a:srgbClr val="9BBA58"/>
              </a:buClr>
              <a:buSzPct val="90384"/>
              <a:buFont typeface="Wingdings"/>
              <a:buChar char=""/>
              <a:tabLst>
                <a:tab pos="293370" algn="l"/>
              </a:tabLst>
            </a:pPr>
            <a:r>
              <a:rPr sz="2600" b="1" i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ON </a:t>
            </a:r>
            <a:r>
              <a:rPr sz="2600" b="1" i="1" u="heavy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BORROWING </a:t>
            </a:r>
            <a:r>
              <a:rPr sz="2600" b="1" i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&amp;</a:t>
            </a:r>
            <a:r>
              <a:rPr sz="2600" b="1" i="1" u="heavy" spc="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i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LENDING</a:t>
            </a:r>
            <a:r>
              <a:rPr sz="2600" b="1" i="1" spc="-5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610"/>
              </a:spcBef>
              <a:buClr>
                <a:srgbClr val="4F81BC"/>
              </a:buClr>
              <a:buSzPct val="85416"/>
              <a:buFont typeface="Wingdings"/>
              <a:buChar char="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Indian </a:t>
            </a:r>
            <a:r>
              <a:rPr sz="2400" spc="-25" dirty="0">
                <a:latin typeface="Constantia"/>
                <a:cs typeface="Constantia"/>
              </a:rPr>
              <a:t>borrower borrowed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dirty="0">
                <a:latin typeface="Constantia"/>
                <a:cs typeface="Constantia"/>
              </a:rPr>
              <a:t>USA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has </a:t>
            </a:r>
            <a:r>
              <a:rPr sz="2400" spc="-20" dirty="0">
                <a:latin typeface="Constantia"/>
                <a:cs typeface="Constantia"/>
              </a:rPr>
              <a:t>to pay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US</a:t>
            </a:r>
            <a:endParaRPr sz="2400">
              <a:latin typeface="Constantia"/>
              <a:cs typeface="Constantia"/>
            </a:endParaRPr>
          </a:p>
          <a:p>
            <a:pPr marL="652780" marR="5080">
              <a:lnSpc>
                <a:spcPct val="99800"/>
              </a:lnSpc>
              <a:spcBef>
                <a:spcPts val="5"/>
              </a:spcBef>
            </a:pPr>
            <a:r>
              <a:rPr sz="2400" dirty="0">
                <a:latin typeface="Constantia"/>
                <a:cs typeface="Constantia"/>
              </a:rPr>
              <a:t>$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dirty="0">
                <a:latin typeface="Constantia"/>
                <a:cs typeface="Constantia"/>
              </a:rPr>
              <a:t>US $ </a:t>
            </a:r>
            <a:r>
              <a:rPr sz="2400" spc="-10" dirty="0">
                <a:latin typeface="Constantia"/>
                <a:cs typeface="Constantia"/>
              </a:rPr>
              <a:t>depreciates </a:t>
            </a:r>
            <a:r>
              <a:rPr sz="2400" dirty="0">
                <a:latin typeface="Constantia"/>
                <a:cs typeface="Constantia"/>
              </a:rPr>
              <a:t>vis-à-vis INR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he has </a:t>
            </a:r>
            <a:r>
              <a:rPr sz="2400" spc="-20" dirty="0">
                <a:latin typeface="Constantia"/>
                <a:cs typeface="Constantia"/>
              </a:rPr>
              <a:t>to pay  </a:t>
            </a:r>
            <a:r>
              <a:rPr sz="2400" dirty="0">
                <a:latin typeface="Constantia"/>
                <a:cs typeface="Constantia"/>
              </a:rPr>
              <a:t>less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terms </a:t>
            </a:r>
            <a:r>
              <a:rPr sz="2400" dirty="0">
                <a:latin typeface="Constantia"/>
                <a:cs typeface="Constantia"/>
              </a:rPr>
              <a:t>of INR, </a:t>
            </a:r>
            <a:r>
              <a:rPr sz="2400" spc="-5" dirty="0">
                <a:latin typeface="Constantia"/>
                <a:cs typeface="Constantia"/>
              </a:rPr>
              <a:t>i.e. </a:t>
            </a:r>
            <a:r>
              <a:rPr sz="2400" dirty="0">
                <a:latin typeface="Constantia"/>
                <a:cs typeface="Constantia"/>
              </a:rPr>
              <a:t>his </a:t>
            </a:r>
            <a:r>
              <a:rPr sz="2400" spc="-10" dirty="0">
                <a:latin typeface="Constantia"/>
                <a:cs typeface="Constantia"/>
              </a:rPr>
              <a:t>debt burden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be </a:t>
            </a:r>
            <a:r>
              <a:rPr sz="2400" spc="-35" dirty="0">
                <a:latin typeface="Constantia"/>
                <a:cs typeface="Constantia"/>
              </a:rPr>
              <a:t>lesser. 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The</a:t>
            </a:r>
            <a:r>
              <a:rPr sz="2400" spc="-120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opposite</a:t>
            </a:r>
            <a:r>
              <a:rPr sz="2400" spc="-135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6FC0"/>
                </a:solidFill>
                <a:latin typeface="Constantia"/>
                <a:cs typeface="Constantia"/>
              </a:rPr>
              <a:t>will</a:t>
            </a:r>
            <a:r>
              <a:rPr sz="2400" spc="-10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be</a:t>
            </a:r>
            <a:r>
              <a:rPr sz="2400" spc="-80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the</a:t>
            </a:r>
            <a:r>
              <a:rPr sz="2400" spc="-130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case</a:t>
            </a:r>
            <a:r>
              <a:rPr sz="2400" spc="-55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if</a:t>
            </a:r>
            <a:r>
              <a:rPr sz="2400" spc="45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6FC0"/>
                </a:solidFill>
                <a:latin typeface="Constantia"/>
                <a:cs typeface="Constantia"/>
              </a:rPr>
              <a:t>US $</a:t>
            </a:r>
            <a:r>
              <a:rPr sz="2400" spc="-75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onstantia"/>
                <a:cs typeface="Constantia"/>
              </a:rPr>
              <a:t>appreciates</a:t>
            </a:r>
            <a:r>
              <a:rPr sz="2400" spc="-135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6FC0"/>
                </a:solidFill>
                <a:latin typeface="Constantia"/>
                <a:cs typeface="Constantia"/>
              </a:rPr>
              <a:t>vis-à-vis  INR. </a:t>
            </a:r>
            <a:r>
              <a:rPr sz="2400" spc="-30" dirty="0">
                <a:solidFill>
                  <a:srgbClr val="006FC0"/>
                </a:solidFill>
                <a:latin typeface="Constantia"/>
                <a:cs typeface="Constantia"/>
              </a:rPr>
              <a:t>He </a:t>
            </a:r>
            <a:r>
              <a:rPr sz="2400" dirty="0">
                <a:solidFill>
                  <a:srgbClr val="006FC0"/>
                </a:solidFill>
                <a:latin typeface="Constantia"/>
                <a:cs typeface="Constantia"/>
              </a:rPr>
              <a:t>will </a:t>
            </a:r>
            <a:r>
              <a:rPr sz="2400" spc="-30" dirty="0">
                <a:solidFill>
                  <a:srgbClr val="006FC0"/>
                </a:solidFill>
                <a:latin typeface="Constantia"/>
                <a:cs typeface="Constantia"/>
              </a:rPr>
              <a:t>have </a:t>
            </a:r>
            <a:r>
              <a:rPr sz="2400" spc="-20" dirty="0">
                <a:solidFill>
                  <a:srgbClr val="006FC0"/>
                </a:solidFill>
                <a:latin typeface="Constantia"/>
                <a:cs typeface="Constantia"/>
              </a:rPr>
              <a:t>to pay </a:t>
            </a:r>
            <a:r>
              <a:rPr sz="2400" spc="-15" dirty="0">
                <a:solidFill>
                  <a:srgbClr val="006FC0"/>
                </a:solidFill>
                <a:latin typeface="Constantia"/>
                <a:cs typeface="Constantia"/>
              </a:rPr>
              <a:t>more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in </a:t>
            </a:r>
            <a:r>
              <a:rPr sz="2400" spc="-10" dirty="0">
                <a:solidFill>
                  <a:srgbClr val="006FC0"/>
                </a:solidFill>
                <a:latin typeface="Constantia"/>
                <a:cs typeface="Constantia"/>
              </a:rPr>
              <a:t>terms </a:t>
            </a:r>
            <a:r>
              <a:rPr sz="2400" dirty="0">
                <a:solidFill>
                  <a:srgbClr val="006FC0"/>
                </a:solidFill>
                <a:latin typeface="Constantia"/>
                <a:cs typeface="Constantia"/>
              </a:rPr>
              <a:t>of INR </a:t>
            </a:r>
            <a:r>
              <a:rPr sz="2400" spc="-20" dirty="0">
                <a:solidFill>
                  <a:srgbClr val="006FC0"/>
                </a:solidFill>
                <a:latin typeface="Constantia"/>
                <a:cs typeface="Constantia"/>
              </a:rPr>
              <a:t>to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meet  the debt</a:t>
            </a:r>
            <a:r>
              <a:rPr sz="2400" spc="-240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onstantia"/>
                <a:cs typeface="Constantia"/>
              </a:rPr>
              <a:t>obligation.</a:t>
            </a:r>
            <a:endParaRPr sz="2400">
              <a:latin typeface="Constantia"/>
              <a:cs typeface="Constantia"/>
            </a:endParaRPr>
          </a:p>
          <a:p>
            <a:pPr marL="652780" marR="5080" lvl="1" indent="-247015">
              <a:lnSpc>
                <a:spcPct val="99800"/>
              </a:lnSpc>
              <a:spcBef>
                <a:spcPts val="605"/>
              </a:spcBef>
              <a:buClr>
                <a:srgbClr val="4F81BC"/>
              </a:buClr>
              <a:buSzPct val="85416"/>
              <a:buFont typeface="Wingdings"/>
              <a:buChar char=""/>
              <a:tabLst>
                <a:tab pos="653415" algn="l"/>
                <a:tab pos="1278890" algn="l"/>
                <a:tab pos="6612890" algn="l"/>
              </a:tabLst>
            </a:pPr>
            <a:r>
              <a:rPr sz="2400" spc="-5" dirty="0">
                <a:latin typeface="Constantia"/>
                <a:cs typeface="Constantia"/>
              </a:rPr>
              <a:t>Indian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landed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money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USA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receive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US $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dirty="0">
                <a:latin typeface="Constantia"/>
                <a:cs typeface="Constantia"/>
              </a:rPr>
              <a:t>US $ </a:t>
            </a:r>
            <a:r>
              <a:rPr sz="2400" spc="-10" dirty="0">
                <a:latin typeface="Constantia"/>
                <a:cs typeface="Constantia"/>
              </a:rPr>
              <a:t>appreciates </a:t>
            </a:r>
            <a:r>
              <a:rPr sz="2400" dirty="0">
                <a:latin typeface="Constantia"/>
                <a:cs typeface="Constantia"/>
              </a:rPr>
              <a:t>vis-à-vis INR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he will </a:t>
            </a:r>
            <a:r>
              <a:rPr sz="2400" spc="-25" dirty="0">
                <a:latin typeface="Constantia"/>
                <a:cs typeface="Constantia"/>
              </a:rPr>
              <a:t>receive </a:t>
            </a:r>
            <a:r>
              <a:rPr sz="2400" spc="-15" dirty="0">
                <a:latin typeface="Constantia"/>
                <a:cs typeface="Constantia"/>
              </a:rPr>
              <a:t>more 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terms </a:t>
            </a:r>
            <a:r>
              <a:rPr sz="2400" dirty="0">
                <a:latin typeface="Constantia"/>
                <a:cs typeface="Constantia"/>
              </a:rPr>
              <a:t>of INR. </a:t>
            </a:r>
            <a:r>
              <a:rPr sz="2400" spc="-5" dirty="0">
                <a:solidFill>
                  <a:srgbClr val="943735"/>
                </a:solidFill>
                <a:latin typeface="Constantia"/>
                <a:cs typeface="Constantia"/>
              </a:rPr>
              <a:t>The opposite </a:t>
            </a:r>
            <a:r>
              <a:rPr sz="2400" dirty="0">
                <a:solidFill>
                  <a:srgbClr val="943735"/>
                </a:solidFill>
                <a:latin typeface="Constantia"/>
                <a:cs typeface="Constantia"/>
              </a:rPr>
              <a:t>will </a:t>
            </a:r>
            <a:r>
              <a:rPr sz="2400" spc="-5" dirty="0">
                <a:solidFill>
                  <a:srgbClr val="943735"/>
                </a:solidFill>
                <a:latin typeface="Constantia"/>
                <a:cs typeface="Constantia"/>
              </a:rPr>
              <a:t>be the case if </a:t>
            </a:r>
            <a:r>
              <a:rPr sz="2400" dirty="0">
                <a:solidFill>
                  <a:srgbClr val="943735"/>
                </a:solidFill>
                <a:latin typeface="Constantia"/>
                <a:cs typeface="Constantia"/>
              </a:rPr>
              <a:t>US $  </a:t>
            </a:r>
            <a:r>
              <a:rPr sz="2400" spc="-10" dirty="0">
                <a:solidFill>
                  <a:srgbClr val="943735"/>
                </a:solidFill>
                <a:latin typeface="Constantia"/>
                <a:cs typeface="Constantia"/>
              </a:rPr>
              <a:t>depreciates </a:t>
            </a:r>
            <a:r>
              <a:rPr sz="2400" dirty="0">
                <a:solidFill>
                  <a:srgbClr val="943735"/>
                </a:solidFill>
                <a:latin typeface="Constantia"/>
                <a:cs typeface="Constantia"/>
              </a:rPr>
              <a:t>vis-à-vis INR. </a:t>
            </a:r>
            <a:r>
              <a:rPr sz="2400" spc="-5" dirty="0">
                <a:solidFill>
                  <a:srgbClr val="943735"/>
                </a:solidFill>
                <a:latin typeface="Constantia"/>
                <a:cs typeface="Constantia"/>
              </a:rPr>
              <a:t>The</a:t>
            </a:r>
            <a:r>
              <a:rPr sz="2400" spc="-265" dirty="0">
                <a:solidFill>
                  <a:srgbClr val="94373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943735"/>
                </a:solidFill>
                <a:latin typeface="Constantia"/>
                <a:cs typeface="Constantia"/>
              </a:rPr>
              <a:t>Indian</a:t>
            </a:r>
            <a:r>
              <a:rPr sz="2400" spc="-30" dirty="0">
                <a:solidFill>
                  <a:srgbClr val="943735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943735"/>
                </a:solidFill>
                <a:latin typeface="Constantia"/>
                <a:cs typeface="Constantia"/>
              </a:rPr>
              <a:t>Lender	will earn  less	</a:t>
            </a:r>
            <a:r>
              <a:rPr sz="2400" spc="-5" dirty="0">
                <a:solidFill>
                  <a:srgbClr val="943735"/>
                </a:solidFill>
                <a:latin typeface="Constantia"/>
                <a:cs typeface="Constantia"/>
              </a:rPr>
              <a:t>in </a:t>
            </a:r>
            <a:r>
              <a:rPr sz="2400" spc="-10" dirty="0">
                <a:solidFill>
                  <a:srgbClr val="943735"/>
                </a:solidFill>
                <a:latin typeface="Constantia"/>
                <a:cs typeface="Constantia"/>
              </a:rPr>
              <a:t>terms </a:t>
            </a:r>
            <a:r>
              <a:rPr sz="2400" dirty="0">
                <a:solidFill>
                  <a:srgbClr val="943735"/>
                </a:solidFill>
                <a:latin typeface="Constantia"/>
                <a:cs typeface="Constantia"/>
              </a:rPr>
              <a:t>of</a:t>
            </a:r>
            <a:r>
              <a:rPr sz="2400" spc="-120" dirty="0">
                <a:solidFill>
                  <a:srgbClr val="943735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943735"/>
                </a:solidFill>
                <a:latin typeface="Constantia"/>
                <a:cs typeface="Constantia"/>
              </a:rPr>
              <a:t>INR.</a:t>
            </a:r>
            <a:endParaRPr sz="2400">
              <a:latin typeface="Constantia"/>
              <a:cs typeface="Constantia"/>
            </a:endParaRPr>
          </a:p>
          <a:p>
            <a:pPr marL="652780" marR="389255" lvl="1" indent="-24701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Wingdings"/>
              <a:buChar char="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There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be no </a:t>
            </a:r>
            <a:r>
              <a:rPr sz="2400" spc="-20" dirty="0">
                <a:latin typeface="Constantia"/>
                <a:cs typeface="Constantia"/>
              </a:rPr>
              <a:t>Transaction </a:t>
            </a:r>
            <a:r>
              <a:rPr sz="2400" spc="-10" dirty="0">
                <a:latin typeface="Constantia"/>
                <a:cs typeface="Constantia"/>
              </a:rPr>
              <a:t>Exposure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spc="-15" dirty="0">
                <a:latin typeface="Constantia"/>
                <a:cs typeface="Constantia"/>
              </a:rPr>
              <a:t>borrowing</a:t>
            </a:r>
            <a:r>
              <a:rPr sz="2400" spc="-2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  </a:t>
            </a:r>
            <a:r>
              <a:rPr sz="2400" spc="-5" dirty="0">
                <a:latin typeface="Constantia"/>
                <a:cs typeface="Constantia"/>
              </a:rPr>
              <a:t>lending is done in local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currency.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309329"/>
            <a:ext cx="8037195" cy="55524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450"/>
              </a:spcBef>
              <a:buClr>
                <a:srgbClr val="9BBA58"/>
              </a:buClr>
              <a:buSzPct val="90384"/>
              <a:buFont typeface="Wingdings"/>
              <a:buChar char=""/>
              <a:tabLst>
                <a:tab pos="293370" algn="l"/>
              </a:tabLst>
            </a:pPr>
            <a:r>
              <a:rPr sz="2600" b="1" i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ON INTRA-FIRM</a:t>
            </a:r>
            <a:r>
              <a:rPr sz="2600" b="1" i="1" u="heavy" spc="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i="1" u="heavy" spc="-6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FLOW</a:t>
            </a:r>
            <a:r>
              <a:rPr sz="2600" b="1" i="1" spc="-6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893444" marR="46990" lvl="1" indent="-515620">
              <a:lnSpc>
                <a:spcPct val="89900"/>
              </a:lnSpc>
              <a:spcBef>
                <a:spcPts val="610"/>
              </a:spcBef>
              <a:buClr>
                <a:srgbClr val="4F81BC"/>
              </a:buClr>
              <a:buSzPct val="85416"/>
              <a:buFont typeface="Wingdings"/>
              <a:buChar char=""/>
              <a:tabLst>
                <a:tab pos="893444" algn="l"/>
                <a:tab pos="894080" algn="l"/>
              </a:tabLst>
            </a:pPr>
            <a:r>
              <a:rPr sz="2400" spc="-5" dirty="0">
                <a:latin typeface="Constantia"/>
                <a:cs typeface="Constantia"/>
              </a:rPr>
              <a:t>Indian </a:t>
            </a:r>
            <a:r>
              <a:rPr sz="2400" dirty="0">
                <a:latin typeface="Constantia"/>
                <a:cs typeface="Constantia"/>
              </a:rPr>
              <a:t>subsidiary of an USA </a:t>
            </a:r>
            <a:r>
              <a:rPr sz="2400" spc="10" dirty="0">
                <a:latin typeface="Constantia"/>
                <a:cs typeface="Constantia"/>
              </a:rPr>
              <a:t>firm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declared dividend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it </a:t>
            </a:r>
            <a:r>
              <a:rPr sz="2400" dirty="0">
                <a:latin typeface="Constantia"/>
                <a:cs typeface="Constantia"/>
              </a:rPr>
              <a:t>has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be </a:t>
            </a:r>
            <a:r>
              <a:rPr sz="2400" spc="-10" dirty="0">
                <a:latin typeface="Constantia"/>
                <a:cs typeface="Constantia"/>
              </a:rPr>
              <a:t>repatriated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parent </a:t>
            </a:r>
            <a:r>
              <a:rPr sz="2400" spc="-40" dirty="0">
                <a:latin typeface="Constantia"/>
                <a:cs typeface="Constantia"/>
              </a:rPr>
              <a:t>Co.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 the  mean time rupee </a:t>
            </a:r>
            <a:r>
              <a:rPr sz="2400" spc="-10" dirty="0">
                <a:latin typeface="Constantia"/>
                <a:cs typeface="Constantia"/>
              </a:rPr>
              <a:t>depreciates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amount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dividend  </a:t>
            </a:r>
            <a:r>
              <a:rPr sz="2400" spc="-20" dirty="0">
                <a:latin typeface="Constantia"/>
                <a:cs typeface="Constantia"/>
              </a:rPr>
              <a:t>received by </a:t>
            </a:r>
            <a:r>
              <a:rPr sz="2400" dirty="0">
                <a:latin typeface="Constantia"/>
                <a:cs typeface="Constantia"/>
              </a:rPr>
              <a:t>US </a:t>
            </a:r>
            <a:r>
              <a:rPr sz="2400" spc="-5" dirty="0">
                <a:latin typeface="Constantia"/>
                <a:cs typeface="Constantia"/>
              </a:rPr>
              <a:t>parent </a:t>
            </a:r>
            <a:r>
              <a:rPr sz="2400" spc="-45" dirty="0">
                <a:latin typeface="Constantia"/>
                <a:cs typeface="Constantia"/>
              </a:rPr>
              <a:t>Co.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be </a:t>
            </a:r>
            <a:r>
              <a:rPr sz="2400" dirty="0">
                <a:latin typeface="Constantia"/>
                <a:cs typeface="Constantia"/>
              </a:rPr>
              <a:t>less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terms </a:t>
            </a:r>
            <a:r>
              <a:rPr sz="2400" dirty="0">
                <a:latin typeface="Constantia"/>
                <a:cs typeface="Constantia"/>
              </a:rPr>
              <a:t>of $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this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amount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loss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parent </a:t>
            </a:r>
            <a:r>
              <a:rPr sz="2400" spc="-45" dirty="0">
                <a:latin typeface="Constantia"/>
                <a:cs typeface="Constantia"/>
              </a:rPr>
              <a:t>company.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The  opposite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will happen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if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Rupee 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appreciates</a:t>
            </a:r>
            <a:r>
              <a:rPr sz="2400" spc="-459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vis-à-vis US</a:t>
            </a:r>
            <a:endParaRPr sz="2400">
              <a:latin typeface="Constantia"/>
              <a:cs typeface="Constantia"/>
            </a:endParaRPr>
          </a:p>
          <a:p>
            <a:pPr marL="893444">
              <a:lnSpc>
                <a:spcPts val="2590"/>
              </a:lnSpc>
            </a:pP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$.</a:t>
            </a:r>
            <a:endParaRPr sz="2400">
              <a:latin typeface="Constantia"/>
              <a:cs typeface="Constantia"/>
            </a:endParaRPr>
          </a:p>
          <a:p>
            <a:pPr marL="893444" marR="5080" lvl="1" indent="-515620">
              <a:lnSpc>
                <a:spcPct val="89900"/>
              </a:lnSpc>
              <a:spcBef>
                <a:spcPts val="605"/>
              </a:spcBef>
              <a:buClr>
                <a:srgbClr val="4F81BC"/>
              </a:buClr>
              <a:buSzPct val="85416"/>
              <a:buFont typeface="Wingdings"/>
              <a:buChar char=""/>
              <a:tabLst>
                <a:tab pos="893444" algn="l"/>
                <a:tab pos="894080" algn="l"/>
              </a:tabLst>
            </a:pPr>
            <a:r>
              <a:rPr sz="2400" dirty="0">
                <a:latin typeface="Constantia"/>
                <a:cs typeface="Constantia"/>
              </a:rPr>
              <a:t>USA subsidiary of an </a:t>
            </a:r>
            <a:r>
              <a:rPr sz="2400" spc="-5" dirty="0">
                <a:latin typeface="Constantia"/>
                <a:cs typeface="Constantia"/>
              </a:rPr>
              <a:t>Indian </a:t>
            </a:r>
            <a:r>
              <a:rPr sz="2400" spc="-10" dirty="0">
                <a:latin typeface="Constantia"/>
                <a:cs typeface="Constantia"/>
              </a:rPr>
              <a:t>Firm declared </a:t>
            </a:r>
            <a:r>
              <a:rPr sz="2400" spc="-5" dirty="0">
                <a:latin typeface="Constantia"/>
                <a:cs typeface="Constantia"/>
              </a:rPr>
              <a:t>dividend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it </a:t>
            </a:r>
            <a:r>
              <a:rPr sz="2400" dirty="0">
                <a:latin typeface="Constantia"/>
                <a:cs typeface="Constantia"/>
              </a:rPr>
              <a:t>has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be </a:t>
            </a:r>
            <a:r>
              <a:rPr sz="2400" spc="-10" dirty="0">
                <a:latin typeface="Constantia"/>
                <a:cs typeface="Constantia"/>
              </a:rPr>
              <a:t>repatriated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parent </a:t>
            </a:r>
            <a:r>
              <a:rPr sz="2400" spc="-40" dirty="0">
                <a:latin typeface="Constantia"/>
                <a:cs typeface="Constantia"/>
              </a:rPr>
              <a:t>Co.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 the  mean time </a:t>
            </a:r>
            <a:r>
              <a:rPr sz="2400" dirty="0">
                <a:latin typeface="Constantia"/>
                <a:cs typeface="Constantia"/>
              </a:rPr>
              <a:t>US $ </a:t>
            </a:r>
            <a:r>
              <a:rPr sz="2400" spc="-10" dirty="0">
                <a:latin typeface="Constantia"/>
                <a:cs typeface="Constantia"/>
              </a:rPr>
              <a:t>depreciates </a:t>
            </a:r>
            <a:r>
              <a:rPr sz="2400" dirty="0">
                <a:latin typeface="Constantia"/>
                <a:cs typeface="Constantia"/>
              </a:rPr>
              <a:t>vis-à-vis INR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amount 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dividend </a:t>
            </a:r>
            <a:r>
              <a:rPr sz="2400" spc="-20" dirty="0">
                <a:latin typeface="Constantia"/>
                <a:cs typeface="Constantia"/>
              </a:rPr>
              <a:t>received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spc="-5" dirty="0">
                <a:latin typeface="Constantia"/>
                <a:cs typeface="Constantia"/>
              </a:rPr>
              <a:t>Indian </a:t>
            </a:r>
            <a:r>
              <a:rPr sz="2400" spc="-10" dirty="0">
                <a:latin typeface="Constantia"/>
                <a:cs typeface="Constantia"/>
              </a:rPr>
              <a:t>parent </a:t>
            </a:r>
            <a:r>
              <a:rPr sz="2400" spc="-15" dirty="0">
                <a:latin typeface="Constantia"/>
                <a:cs typeface="Constantia"/>
              </a:rPr>
              <a:t>company </a:t>
            </a:r>
            <a:r>
              <a:rPr sz="2400" spc="-5" dirty="0">
                <a:latin typeface="Constantia"/>
                <a:cs typeface="Constantia"/>
              </a:rPr>
              <a:t>in  </a:t>
            </a:r>
            <a:r>
              <a:rPr sz="2400" spc="-10" dirty="0">
                <a:latin typeface="Constantia"/>
                <a:cs typeface="Constantia"/>
              </a:rPr>
              <a:t>terms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INR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will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less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will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amount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loss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parent </a:t>
            </a:r>
            <a:r>
              <a:rPr sz="2400" spc="-45" dirty="0">
                <a:latin typeface="Constantia"/>
                <a:cs typeface="Constantia"/>
              </a:rPr>
              <a:t>company.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The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opposite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will happen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if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US $  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appreciates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vis-à-vis INR.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The 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parent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will </a:t>
            </a:r>
            <a:r>
              <a:rPr sz="2400" spc="-20" dirty="0">
                <a:solidFill>
                  <a:srgbClr val="C00000"/>
                </a:solidFill>
                <a:latin typeface="Constantia"/>
                <a:cs typeface="Constantia"/>
              </a:rPr>
              <a:t>get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more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in  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terms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of INR as</a:t>
            </a:r>
            <a:r>
              <a:rPr sz="2400" spc="-23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dividend.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700" y="8331"/>
            <a:ext cx="7411084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i="1" u="heavy" spc="-4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CONSOLIDATED </a:t>
            </a:r>
            <a:r>
              <a:rPr sz="4500" i="1" u="heavy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NET</a:t>
            </a:r>
            <a:r>
              <a:rPr sz="4500" i="1" u="heavy" spc="-1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4500" i="1" u="heavy" spc="-5" dirty="0"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EXPOSURE</a:t>
            </a:r>
            <a:r>
              <a:rPr sz="4500" i="1" spc="-5" dirty="0">
                <a:latin typeface="Calibri"/>
                <a:cs typeface="Calibri"/>
              </a:rPr>
              <a:t>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773938"/>
            <a:ext cx="7960359" cy="287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9BBA58"/>
              </a:buClr>
              <a:buSzPct val="94230"/>
              <a:buFont typeface="Wingdings"/>
              <a:buChar char=""/>
              <a:tabLst>
                <a:tab pos="287655" algn="l"/>
                <a:tab pos="7329170" algn="l"/>
              </a:tabLst>
            </a:pPr>
            <a:r>
              <a:rPr sz="2600" spc="-10" dirty="0">
                <a:latin typeface="Constantia"/>
                <a:cs typeface="Constantia"/>
              </a:rPr>
              <a:t>Consolidated Net Exposure </a:t>
            </a:r>
            <a:r>
              <a:rPr sz="2600" spc="-5" dirty="0">
                <a:latin typeface="Constantia"/>
                <a:cs typeface="Constantia"/>
              </a:rPr>
              <a:t>means the </a:t>
            </a:r>
            <a:r>
              <a:rPr sz="2600" spc="-15" dirty="0">
                <a:latin typeface="Constantia"/>
                <a:cs typeface="Constantia"/>
              </a:rPr>
              <a:t>changes </a:t>
            </a:r>
            <a:r>
              <a:rPr sz="2600" spc="-1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net  cash </a:t>
            </a:r>
            <a:r>
              <a:rPr sz="2600" spc="35" dirty="0">
                <a:latin typeface="Constantia"/>
                <a:cs typeface="Constantia"/>
              </a:rPr>
              <a:t>flow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dirty="0">
                <a:latin typeface="Constantia"/>
                <a:cs typeface="Constantia"/>
              </a:rPr>
              <a:t>all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sources.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25" dirty="0">
                <a:latin typeface="Constantia"/>
                <a:cs typeface="Constantia"/>
              </a:rPr>
              <a:t>word </a:t>
            </a:r>
            <a:r>
              <a:rPr sz="2600" spc="-10" dirty="0">
                <a:latin typeface="Constantia"/>
                <a:cs typeface="Constantia"/>
              </a:rPr>
              <a:t>‘net’  comprises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both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20" dirty="0">
                <a:latin typeface="Constantia"/>
                <a:cs typeface="Constantia"/>
              </a:rPr>
              <a:t>inflow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20" dirty="0">
                <a:latin typeface="Constantia"/>
                <a:cs typeface="Constantia"/>
              </a:rPr>
              <a:t>outflow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funds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  is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amount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determines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size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Constantia"/>
                <a:cs typeface="Constantia"/>
              </a:rPr>
              <a:t> TE.	</a:t>
            </a:r>
            <a:r>
              <a:rPr sz="2600" spc="-35" dirty="0">
                <a:latin typeface="Constantia"/>
                <a:cs typeface="Constantia"/>
              </a:rPr>
              <a:t>It  </a:t>
            </a:r>
            <a:r>
              <a:rPr sz="2600" spc="-25" dirty="0">
                <a:latin typeface="Constantia"/>
                <a:cs typeface="Constantia"/>
              </a:rPr>
              <a:t>covers </a:t>
            </a:r>
            <a:r>
              <a:rPr sz="2600" dirty="0">
                <a:latin typeface="Constantia"/>
                <a:cs typeface="Constantia"/>
              </a:rPr>
              <a:t>all </a:t>
            </a:r>
            <a:r>
              <a:rPr sz="2600" spc="-5" dirty="0">
                <a:latin typeface="Constantia"/>
                <a:cs typeface="Constantia"/>
              </a:rPr>
              <a:t>the imports </a:t>
            </a:r>
            <a:r>
              <a:rPr sz="2600" dirty="0">
                <a:latin typeface="Constantia"/>
                <a:cs typeface="Constantia"/>
              </a:rPr>
              <a:t>&amp; </a:t>
            </a:r>
            <a:r>
              <a:rPr sz="2600" spc="-10" dirty="0">
                <a:latin typeface="Constantia"/>
                <a:cs typeface="Constantia"/>
              </a:rPr>
              <a:t>exports, </a:t>
            </a:r>
            <a:r>
              <a:rPr sz="2600" spc="-15" dirty="0">
                <a:latin typeface="Constantia"/>
                <a:cs typeface="Constantia"/>
              </a:rPr>
              <a:t>borrowing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3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lending,  </a:t>
            </a:r>
            <a:r>
              <a:rPr sz="2600" spc="-5" dirty="0">
                <a:latin typeface="Constantia"/>
                <a:cs typeface="Constantia"/>
              </a:rPr>
              <a:t>intra-firm </a:t>
            </a:r>
            <a:r>
              <a:rPr sz="2600" spc="35" dirty="0">
                <a:latin typeface="Constantia"/>
                <a:cs typeface="Constantia"/>
              </a:rPr>
              <a:t>flow</a:t>
            </a:r>
            <a:r>
              <a:rPr sz="2600" spc="-459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located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10" dirty="0">
                <a:latin typeface="Constantia"/>
                <a:cs typeface="Constantia"/>
              </a:rPr>
              <a:t>different counties.</a:t>
            </a:r>
            <a:endParaRPr sz="2600">
              <a:latin typeface="Constantia"/>
              <a:cs typeface="Constantia"/>
            </a:endParaRPr>
          </a:p>
          <a:p>
            <a:pPr marL="293370" indent="-280670">
              <a:lnSpc>
                <a:spcPct val="100000"/>
              </a:lnSpc>
              <a:spcBef>
                <a:spcPts val="625"/>
              </a:spcBef>
              <a:buClr>
                <a:srgbClr val="9BBA58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5" dirty="0">
                <a:latin typeface="Constantia"/>
                <a:cs typeface="Constantia"/>
              </a:rPr>
              <a:t>Calculate the </a:t>
            </a:r>
            <a:r>
              <a:rPr sz="2600" spc="-10" dirty="0">
                <a:latin typeface="Constantia"/>
                <a:cs typeface="Constantia"/>
              </a:rPr>
              <a:t>Consolidated Net</a:t>
            </a:r>
            <a:r>
              <a:rPr sz="2600" spc="-3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Exposure:</a:t>
            </a:r>
            <a:endParaRPr sz="2600">
              <a:latin typeface="Constantia"/>
              <a:cs typeface="Constanti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27050" y="3803650"/>
          <a:ext cx="8077200" cy="2590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AUS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$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JAPANESE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¥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BRITISH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£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IMPORT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1550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1200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1050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EXPORT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1250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1150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1200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PRE-CHANGE</a:t>
                      </a:r>
                      <a:r>
                        <a:rPr sz="14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20" dirty="0">
                          <a:latin typeface="Constantia"/>
                          <a:cs typeface="Constantia"/>
                        </a:rPr>
                        <a:t>RATE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50/ 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AUS</a:t>
                      </a:r>
                      <a:r>
                        <a:rPr sz="1800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$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0.60/¥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80/£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POST-CHANGE</a:t>
                      </a:r>
                      <a:r>
                        <a:rPr sz="14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20" dirty="0">
                          <a:latin typeface="Constantia"/>
                          <a:cs typeface="Constantia"/>
                        </a:rPr>
                        <a:t>RATE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 55/ 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AUS</a:t>
                      </a:r>
                      <a:r>
                        <a:rPr sz="18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$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0.70/¥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Rs.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75/£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2037</Words>
  <Application>Microsoft Macintosh PowerPoint</Application>
  <PresentationFormat>On-screen Show (4:3)</PresentationFormat>
  <Paragraphs>236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Constantia</vt:lpstr>
      <vt:lpstr>Lucida Sans</vt:lpstr>
      <vt:lpstr>Symbol</vt:lpstr>
      <vt:lpstr>Times New Roman</vt:lpstr>
      <vt:lpstr>Wingdings</vt:lpstr>
      <vt:lpstr>Wingdings 2</vt:lpstr>
      <vt:lpstr>Office Theme</vt:lpstr>
      <vt:lpstr>PowerPoint Presentation</vt:lpstr>
      <vt:lpstr>Meaning:</vt:lpstr>
      <vt:lpstr>TYPES OF EXPOSURE:</vt:lpstr>
      <vt:lpstr>TRANSACTION EXPOSURE:</vt:lpstr>
      <vt:lpstr>Contd.</vt:lpstr>
      <vt:lpstr>IMPACT OF TRANSACTION EXPOSURE:</vt:lpstr>
      <vt:lpstr>PowerPoint Presentation</vt:lpstr>
      <vt:lpstr>PowerPoint Presentation</vt:lpstr>
      <vt:lpstr>CONSOLIDATED NET EXPOSURE:</vt:lpstr>
      <vt:lpstr>Contd:</vt:lpstr>
      <vt:lpstr>REAL OPERATING EXPOSURE (ROE):</vt:lpstr>
      <vt:lpstr>IMPACT OF ROE:</vt:lpstr>
      <vt:lpstr>Translation Exposure:</vt:lpstr>
      <vt:lpstr>METHODS OF TRANSLATION:</vt:lpstr>
      <vt:lpstr>SUMMARY OF TRANSLATION METHODS:</vt:lpstr>
      <vt:lpstr>PowerPoint Presentation</vt:lpstr>
      <vt:lpstr>MANAGEMENT OF EXPOSURES:</vt:lpstr>
      <vt:lpstr>Forward Contract</vt:lpstr>
      <vt:lpstr>Forward Rates</vt:lpstr>
      <vt:lpstr>Premium/Discount</vt:lpstr>
      <vt:lpstr>Futures</vt:lpstr>
      <vt:lpstr>PowerPoint Presentation</vt:lpstr>
      <vt:lpstr>Options</vt:lpstr>
      <vt:lpstr>Options</vt:lpstr>
      <vt:lpstr>Types of options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Shilpa Verdia</cp:lastModifiedBy>
  <cp:revision>7</cp:revision>
  <dcterms:created xsi:type="dcterms:W3CDTF">2020-05-10T06:50:32Z</dcterms:created>
  <dcterms:modified xsi:type="dcterms:W3CDTF">2020-05-13T08:28:28Z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2020-05-10T00:00:00Z</vt:filetime>
  </property>
</Properties>
</file>