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300" r:id="rId23"/>
    <p:sldId id="301" r:id="rId24"/>
    <p:sldId id="302" r:id="rId25"/>
    <p:sldId id="305" r:id="rId26"/>
    <p:sldId id="306" r:id="rId27"/>
    <p:sldId id="307" r:id="rId28"/>
    <p:sldId id="308" r:id="rId29"/>
    <p:sldId id="299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50"/>
  </p:normalViewPr>
  <p:slideViewPr>
    <p:cSldViewPr>
      <p:cViewPr>
        <p:scale>
          <a:sx n="62" d="100"/>
          <a:sy n="62" d="100"/>
        </p:scale>
        <p:origin x="-773" y="-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7723" y="285115"/>
            <a:ext cx="81885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64202" y="1540002"/>
            <a:ext cx="3646804" cy="4648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BBD0DF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534" y="26162"/>
            <a:ext cx="8564930" cy="1273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7567" y="1833829"/>
            <a:ext cx="7928864" cy="4209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8116" y="1222247"/>
            <a:ext cx="7287768" cy="4413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79932" y="1274063"/>
            <a:ext cx="7184135" cy="4309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88136" y="1385316"/>
            <a:ext cx="6967855" cy="4087495"/>
          </a:xfrm>
          <a:custGeom>
            <a:avLst/>
            <a:gdLst/>
            <a:ahLst/>
            <a:cxnLst/>
            <a:rect l="l" t="t" r="r" b="b"/>
            <a:pathLst>
              <a:path w="6967855" h="4087495">
                <a:moveTo>
                  <a:pt x="0" y="4087367"/>
                </a:moveTo>
                <a:lnTo>
                  <a:pt x="6967727" y="4087367"/>
                </a:lnTo>
                <a:lnTo>
                  <a:pt x="6967727" y="0"/>
                </a:lnTo>
                <a:lnTo>
                  <a:pt x="0" y="0"/>
                </a:lnTo>
                <a:lnTo>
                  <a:pt x="0" y="4087367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8136" y="1385316"/>
            <a:ext cx="6967855" cy="4087495"/>
          </a:xfrm>
          <a:custGeom>
            <a:avLst/>
            <a:gdLst/>
            <a:ahLst/>
            <a:cxnLst/>
            <a:rect l="l" t="t" r="r" b="b"/>
            <a:pathLst>
              <a:path w="6967855" h="4087495">
                <a:moveTo>
                  <a:pt x="0" y="4087367"/>
                </a:moveTo>
                <a:lnTo>
                  <a:pt x="6967727" y="4087367"/>
                </a:lnTo>
                <a:lnTo>
                  <a:pt x="6967727" y="0"/>
                </a:lnTo>
                <a:lnTo>
                  <a:pt x="0" y="0"/>
                </a:lnTo>
                <a:lnTo>
                  <a:pt x="0" y="4087367"/>
                </a:lnTo>
                <a:close/>
              </a:path>
            </a:pathLst>
          </a:custGeom>
          <a:ln w="60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94759" y="1274063"/>
            <a:ext cx="1554480" cy="640080"/>
          </a:xfrm>
          <a:custGeom>
            <a:avLst/>
            <a:gdLst/>
            <a:ahLst/>
            <a:cxnLst/>
            <a:rect l="l" t="t" r="r" b="b"/>
            <a:pathLst>
              <a:path w="1554479" h="640080">
                <a:moveTo>
                  <a:pt x="0" y="640079"/>
                </a:moveTo>
                <a:lnTo>
                  <a:pt x="1554480" y="640079"/>
                </a:lnTo>
                <a:lnTo>
                  <a:pt x="155448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6200" y="1274063"/>
            <a:ext cx="0" cy="544195"/>
          </a:xfrm>
          <a:custGeom>
            <a:avLst/>
            <a:gdLst/>
            <a:ahLst/>
            <a:cxnLst/>
            <a:rect l="l" t="t" r="r" b="b"/>
            <a:pathLst>
              <a:path h="544194">
                <a:moveTo>
                  <a:pt x="0" y="0"/>
                </a:moveTo>
                <a:lnTo>
                  <a:pt x="0" y="544195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57800" y="1274063"/>
            <a:ext cx="0" cy="544195"/>
          </a:xfrm>
          <a:custGeom>
            <a:avLst/>
            <a:gdLst/>
            <a:ahLst/>
            <a:cxnLst/>
            <a:rect l="l" t="t" r="r" b="b"/>
            <a:pathLst>
              <a:path h="544194">
                <a:moveTo>
                  <a:pt x="0" y="0"/>
                </a:moveTo>
                <a:lnTo>
                  <a:pt x="0" y="544195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6200" y="1822704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74722" y="1966925"/>
            <a:ext cx="4211320" cy="175704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76555" marR="5080" indent="-364490">
              <a:lnSpc>
                <a:spcPts val="6180"/>
              </a:lnSpc>
              <a:spcBef>
                <a:spcPts val="1360"/>
              </a:spcBef>
            </a:pPr>
            <a:r>
              <a:rPr sz="6200" spc="-100" dirty="0"/>
              <a:t>T</a:t>
            </a:r>
            <a:r>
              <a:rPr sz="6200" spc="-105" dirty="0"/>
              <a:t>E</a:t>
            </a:r>
            <a:r>
              <a:rPr sz="6200" spc="-100" dirty="0"/>
              <a:t>CH</a:t>
            </a:r>
            <a:r>
              <a:rPr sz="6200" spc="-105" dirty="0"/>
              <a:t>N</a:t>
            </a:r>
            <a:r>
              <a:rPr sz="6200" spc="-95" dirty="0"/>
              <a:t>IC</a:t>
            </a:r>
            <a:r>
              <a:rPr sz="6200" spc="-105" dirty="0"/>
              <a:t>A</a:t>
            </a:r>
            <a:r>
              <a:rPr sz="6200" dirty="0"/>
              <a:t>L  </a:t>
            </a:r>
            <a:r>
              <a:rPr sz="6200" spc="-90" dirty="0"/>
              <a:t>ANALYSIS</a:t>
            </a:r>
            <a:endParaRPr sz="6200"/>
          </a:p>
        </p:txBody>
      </p:sp>
      <p:sp>
        <p:nvSpPr>
          <p:cNvPr id="12" name="object 12"/>
          <p:cNvSpPr txBox="1"/>
          <p:nvPr/>
        </p:nvSpPr>
        <p:spPr>
          <a:xfrm>
            <a:off x="1250696" y="3790950"/>
            <a:ext cx="6694805" cy="152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What to</a:t>
            </a:r>
            <a:r>
              <a:rPr sz="1400" spc="1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Expect?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Introduction to Technical</a:t>
            </a:r>
            <a:r>
              <a:rPr sz="1400" spc="-2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Analysis</a:t>
            </a:r>
            <a:endParaRPr sz="1400">
              <a:latin typeface="Century Gothic"/>
              <a:cs typeface="Century Gothic"/>
            </a:endParaRPr>
          </a:p>
          <a:p>
            <a:pPr marL="355600" marR="542290" indent="-342900">
              <a:lnSpc>
                <a:spcPct val="100000"/>
              </a:lnSpc>
              <a:buAutoNum type="alphaLcPeriod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3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Hours </a:t>
            </a: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too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less a time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to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expect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anything </a:t>
            </a:r>
            <a:r>
              <a:rPr sz="1400" spc="-10" dirty="0">
                <a:solidFill>
                  <a:srgbClr val="FFFF00"/>
                </a:solidFill>
                <a:latin typeface="Century Gothic"/>
                <a:cs typeface="Century Gothic"/>
              </a:rPr>
              <a:t>w.r.t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Technical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Analysis, 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there’s too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much out</a:t>
            </a:r>
            <a:r>
              <a:rPr sz="1400" spc="-6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there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Expect just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an introduction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to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what </a:t>
            </a: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technical</a:t>
            </a:r>
            <a:r>
              <a:rPr sz="1400" spc="-16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analysis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Get yourself convinced by end of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the presentation that technical</a:t>
            </a:r>
            <a:r>
              <a:rPr sz="1400" spc="-13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analysis</a:t>
            </a:r>
            <a:endParaRPr sz="14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is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good enough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to buy and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sell</a:t>
            </a:r>
            <a:r>
              <a:rPr sz="1400" spc="-14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stocks.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87651" y="467868"/>
            <a:ext cx="5715000" cy="5715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3059" y="232917"/>
            <a:ext cx="25368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Line</a:t>
            </a:r>
            <a:r>
              <a:rPr sz="4000" spc="-65" dirty="0"/>
              <a:t> </a:t>
            </a:r>
            <a:r>
              <a:rPr sz="4000" spc="-5" dirty="0"/>
              <a:t>Chart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515213" y="1034618"/>
            <a:ext cx="7840345" cy="1900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style</a:t>
            </a:r>
            <a:r>
              <a:rPr sz="1800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1800" spc="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chart</a:t>
            </a:r>
            <a:r>
              <a:rPr sz="18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that</a:t>
            </a:r>
            <a:r>
              <a:rPr sz="1800" spc="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1800" spc="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created</a:t>
            </a:r>
            <a:r>
              <a:rPr sz="1800" spc="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1800" spc="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connecting</a:t>
            </a:r>
            <a:r>
              <a:rPr sz="18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series</a:t>
            </a:r>
            <a:r>
              <a:rPr sz="1800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1800" spc="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data</a:t>
            </a:r>
            <a:r>
              <a:rPr sz="1800" spc="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points</a:t>
            </a:r>
            <a:endParaRPr sz="1800">
              <a:latin typeface="Century Gothic"/>
              <a:cs typeface="Century Gothic"/>
            </a:endParaRPr>
          </a:p>
          <a:p>
            <a:pPr marL="19558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together with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line.</a:t>
            </a:r>
            <a:endParaRPr sz="1800">
              <a:latin typeface="Century Gothic"/>
              <a:cs typeface="Century Gothic"/>
            </a:endParaRPr>
          </a:p>
          <a:p>
            <a:pPr marL="195580" marR="5715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This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most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basic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type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chart used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finance and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generally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created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by connecting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series of past prices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together with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2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line.</a:t>
            </a:r>
            <a:endParaRPr sz="18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3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line</a:t>
            </a:r>
            <a:r>
              <a:rPr sz="1800" spc="3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chart</a:t>
            </a:r>
            <a:r>
              <a:rPr sz="1800" spc="3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can</a:t>
            </a:r>
            <a:r>
              <a:rPr sz="1800" spc="3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give</a:t>
            </a:r>
            <a:r>
              <a:rPr sz="1800" spc="3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spc="3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reader</a:t>
            </a:r>
            <a:r>
              <a:rPr sz="1800" spc="3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3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fairly</a:t>
            </a:r>
            <a:r>
              <a:rPr sz="1800" spc="3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good</a:t>
            </a:r>
            <a:r>
              <a:rPr sz="1800" spc="3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idea</a:t>
            </a:r>
            <a:r>
              <a:rPr sz="1800" spc="3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1800" spc="3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where</a:t>
            </a:r>
            <a:r>
              <a:rPr sz="1800" spc="3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endParaRPr sz="1800">
              <a:latin typeface="Century Gothic"/>
              <a:cs typeface="Century Gothic"/>
            </a:endParaRPr>
          </a:p>
          <a:p>
            <a:pPr marL="19558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an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asset has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traveled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over a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given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time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frame.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1916" y="3287267"/>
            <a:ext cx="7581900" cy="3296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119619" y="3591814"/>
            <a:ext cx="746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Infos</a:t>
            </a:r>
            <a:r>
              <a:rPr sz="1800" spc="-3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6555" y="238125"/>
            <a:ext cx="3026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</a:rPr>
              <a:t>Head and</a:t>
            </a:r>
            <a:r>
              <a:rPr sz="2400" spc="-90" dirty="0">
                <a:solidFill>
                  <a:srgbClr val="FFFF00"/>
                </a:solidFill>
              </a:rPr>
              <a:t> </a:t>
            </a:r>
            <a:r>
              <a:rPr sz="2400" dirty="0">
                <a:solidFill>
                  <a:srgbClr val="FFFF00"/>
                </a:solidFill>
              </a:rPr>
              <a:t>Shoulders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366166" y="633221"/>
            <a:ext cx="77698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SzPct val="94444"/>
              <a:buFont typeface="Wingdings"/>
              <a:buChar char=""/>
              <a:tabLst>
                <a:tab pos="195580" algn="l"/>
              </a:tabLst>
            </a:pPr>
            <a:r>
              <a:rPr sz="1800" dirty="0">
                <a:solidFill>
                  <a:srgbClr val="FFFF00"/>
                </a:solidFill>
                <a:latin typeface="Century Gothic"/>
                <a:cs typeface="Century Gothic"/>
              </a:rPr>
              <a:t>This formation </a:t>
            </a:r>
            <a:r>
              <a:rPr sz="1800" spc="10" dirty="0">
                <a:solidFill>
                  <a:srgbClr val="FFFF00"/>
                </a:solidFill>
                <a:latin typeface="Century Gothic"/>
                <a:cs typeface="Century Gothic"/>
              </a:rPr>
              <a:t>is </a:t>
            </a:r>
            <a:r>
              <a:rPr sz="1800" dirty="0">
                <a:solidFill>
                  <a:srgbClr val="FFFF00"/>
                </a:solidFill>
                <a:latin typeface="Century Gothic"/>
                <a:cs typeface="Century Gothic"/>
              </a:rPr>
              <a:t>characterized </a:t>
            </a:r>
            <a:r>
              <a:rPr sz="1800" spc="-5" dirty="0">
                <a:solidFill>
                  <a:srgbClr val="FFFF00"/>
                </a:solidFill>
                <a:latin typeface="Century Gothic"/>
                <a:cs typeface="Century Gothic"/>
              </a:rPr>
              <a:t>by </a:t>
            </a:r>
            <a:r>
              <a:rPr sz="1800" spc="-15" dirty="0">
                <a:solidFill>
                  <a:srgbClr val="FFFF00"/>
                </a:solidFill>
                <a:latin typeface="Century Gothic"/>
                <a:cs typeface="Century Gothic"/>
              </a:rPr>
              <a:t>two </a:t>
            </a:r>
            <a:r>
              <a:rPr sz="1800" spc="-5" dirty="0">
                <a:solidFill>
                  <a:srgbClr val="FFFF00"/>
                </a:solidFill>
                <a:latin typeface="Century Gothic"/>
                <a:cs typeface="Century Gothic"/>
              </a:rPr>
              <a:t>small peaks </a:t>
            </a:r>
            <a:r>
              <a:rPr sz="1800" dirty="0">
                <a:solidFill>
                  <a:srgbClr val="FFFF00"/>
                </a:solidFill>
                <a:latin typeface="Century Gothic"/>
                <a:cs typeface="Century Gothic"/>
              </a:rPr>
              <a:t>on either side of</a:t>
            </a:r>
            <a:r>
              <a:rPr sz="1800" spc="4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00"/>
                </a:solidFill>
                <a:latin typeface="Century Gothic"/>
                <a:cs typeface="Century Gothic"/>
              </a:rPr>
              <a:t>a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9046" y="907541"/>
            <a:ext cx="1368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00"/>
                </a:solidFill>
                <a:latin typeface="Century Gothic"/>
                <a:cs typeface="Century Gothic"/>
              </a:rPr>
              <a:t>larger</a:t>
            </a:r>
            <a:r>
              <a:rPr sz="1800" spc="-7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00"/>
                </a:solidFill>
                <a:latin typeface="Century Gothic"/>
                <a:cs typeface="Century Gothic"/>
              </a:rPr>
              <a:t>peak.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7659" y="1699260"/>
            <a:ext cx="3571240" cy="4114800"/>
          </a:xfrm>
          <a:custGeom>
            <a:avLst/>
            <a:gdLst/>
            <a:ahLst/>
            <a:cxnLst/>
            <a:rect l="l" t="t" r="r" b="b"/>
            <a:pathLst>
              <a:path w="3571240" h="4114800">
                <a:moveTo>
                  <a:pt x="0" y="4114800"/>
                </a:moveTo>
                <a:lnTo>
                  <a:pt x="3570732" y="4114800"/>
                </a:lnTo>
                <a:lnTo>
                  <a:pt x="3570732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8477" y="3358290"/>
            <a:ext cx="2809240" cy="0"/>
          </a:xfrm>
          <a:custGeom>
            <a:avLst/>
            <a:gdLst/>
            <a:ahLst/>
            <a:cxnLst/>
            <a:rect l="l" t="t" r="r" b="b"/>
            <a:pathLst>
              <a:path w="2809240">
                <a:moveTo>
                  <a:pt x="0" y="0"/>
                </a:moveTo>
                <a:lnTo>
                  <a:pt x="28087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8640" y="2294597"/>
            <a:ext cx="3569335" cy="1511300"/>
          </a:xfrm>
          <a:custGeom>
            <a:avLst/>
            <a:gdLst/>
            <a:ahLst/>
            <a:cxnLst/>
            <a:rect l="l" t="t" r="r" b="b"/>
            <a:pathLst>
              <a:path w="3569335" h="1511300">
                <a:moveTo>
                  <a:pt x="2746404" y="622299"/>
                </a:moveTo>
                <a:lnTo>
                  <a:pt x="2687056" y="622299"/>
                </a:lnTo>
                <a:lnTo>
                  <a:pt x="2704263" y="634999"/>
                </a:lnTo>
                <a:lnTo>
                  <a:pt x="2722505" y="647699"/>
                </a:lnTo>
                <a:lnTo>
                  <a:pt x="2742660" y="660399"/>
                </a:lnTo>
                <a:lnTo>
                  <a:pt x="2764646" y="685799"/>
                </a:lnTo>
                <a:lnTo>
                  <a:pt x="2787748" y="698499"/>
                </a:lnTo>
                <a:lnTo>
                  <a:pt x="2811727" y="723899"/>
                </a:lnTo>
                <a:lnTo>
                  <a:pt x="2836820" y="749299"/>
                </a:lnTo>
                <a:lnTo>
                  <a:pt x="2863666" y="774699"/>
                </a:lnTo>
                <a:lnTo>
                  <a:pt x="2890512" y="812799"/>
                </a:lnTo>
                <a:lnTo>
                  <a:pt x="2918155" y="838199"/>
                </a:lnTo>
                <a:lnTo>
                  <a:pt x="2946913" y="876299"/>
                </a:lnTo>
                <a:lnTo>
                  <a:pt x="2976707" y="901699"/>
                </a:lnTo>
                <a:lnTo>
                  <a:pt x="3006500" y="939799"/>
                </a:lnTo>
                <a:lnTo>
                  <a:pt x="3037091" y="977899"/>
                </a:lnTo>
                <a:lnTo>
                  <a:pt x="3100422" y="1054099"/>
                </a:lnTo>
                <a:lnTo>
                  <a:pt x="3133163" y="1079499"/>
                </a:lnTo>
                <a:lnTo>
                  <a:pt x="3165665" y="1117599"/>
                </a:lnTo>
                <a:lnTo>
                  <a:pt x="3231944" y="1193799"/>
                </a:lnTo>
                <a:lnTo>
                  <a:pt x="3366254" y="1346199"/>
                </a:lnTo>
                <a:lnTo>
                  <a:pt x="3400748" y="1384299"/>
                </a:lnTo>
                <a:lnTo>
                  <a:pt x="3434285" y="1422399"/>
                </a:lnTo>
                <a:lnTo>
                  <a:pt x="3467982" y="1447799"/>
                </a:lnTo>
                <a:lnTo>
                  <a:pt x="3534022" y="1511299"/>
                </a:lnTo>
                <a:lnTo>
                  <a:pt x="3565807" y="1511299"/>
                </a:lnTo>
                <a:lnTo>
                  <a:pt x="3567719" y="1498599"/>
                </a:lnTo>
                <a:lnTo>
                  <a:pt x="3568755" y="1498599"/>
                </a:lnTo>
                <a:lnTo>
                  <a:pt x="3567719" y="1485899"/>
                </a:lnTo>
                <a:lnTo>
                  <a:pt x="3561824" y="1485899"/>
                </a:lnTo>
                <a:lnTo>
                  <a:pt x="3528366" y="1447799"/>
                </a:lnTo>
                <a:lnTo>
                  <a:pt x="3495785" y="1422399"/>
                </a:lnTo>
                <a:lnTo>
                  <a:pt x="3462087" y="1384299"/>
                </a:lnTo>
                <a:lnTo>
                  <a:pt x="3429506" y="1358899"/>
                </a:lnTo>
                <a:lnTo>
                  <a:pt x="3396048" y="1320799"/>
                </a:lnTo>
                <a:lnTo>
                  <a:pt x="3362271" y="1282699"/>
                </a:lnTo>
                <a:lnTo>
                  <a:pt x="3261737" y="1168399"/>
                </a:lnTo>
                <a:lnTo>
                  <a:pt x="3195459" y="1092199"/>
                </a:lnTo>
                <a:lnTo>
                  <a:pt x="3163753" y="1054099"/>
                </a:lnTo>
                <a:lnTo>
                  <a:pt x="3131171" y="1015999"/>
                </a:lnTo>
                <a:lnTo>
                  <a:pt x="3067920" y="952499"/>
                </a:lnTo>
                <a:lnTo>
                  <a:pt x="3006500" y="876299"/>
                </a:lnTo>
                <a:lnTo>
                  <a:pt x="2976707" y="850899"/>
                </a:lnTo>
                <a:lnTo>
                  <a:pt x="2947949" y="812799"/>
                </a:lnTo>
                <a:lnTo>
                  <a:pt x="2920067" y="787399"/>
                </a:lnTo>
                <a:lnTo>
                  <a:pt x="2892265" y="749299"/>
                </a:lnTo>
                <a:lnTo>
                  <a:pt x="2865419" y="723899"/>
                </a:lnTo>
                <a:lnTo>
                  <a:pt x="2815630" y="673099"/>
                </a:lnTo>
                <a:lnTo>
                  <a:pt x="2791492" y="647699"/>
                </a:lnTo>
                <a:lnTo>
                  <a:pt x="2768550" y="634999"/>
                </a:lnTo>
                <a:lnTo>
                  <a:pt x="2746404" y="622299"/>
                </a:lnTo>
                <a:close/>
              </a:path>
              <a:path w="3569335" h="1511300">
                <a:moveTo>
                  <a:pt x="259921" y="1104899"/>
                </a:moveTo>
                <a:lnTo>
                  <a:pt x="171711" y="1104899"/>
                </a:lnTo>
                <a:lnTo>
                  <a:pt x="184258" y="1117599"/>
                </a:lnTo>
                <a:lnTo>
                  <a:pt x="246593" y="1117599"/>
                </a:lnTo>
                <a:lnTo>
                  <a:pt x="259921" y="1104899"/>
                </a:lnTo>
                <a:close/>
              </a:path>
              <a:path w="3569335" h="1511300">
                <a:moveTo>
                  <a:pt x="349110" y="1079499"/>
                </a:moveTo>
                <a:lnTo>
                  <a:pt x="127610" y="1079499"/>
                </a:lnTo>
                <a:lnTo>
                  <a:pt x="138189" y="1092199"/>
                </a:lnTo>
                <a:lnTo>
                  <a:pt x="148776" y="1092199"/>
                </a:lnTo>
                <a:lnTo>
                  <a:pt x="160144" y="1104899"/>
                </a:lnTo>
                <a:lnTo>
                  <a:pt x="303042" y="1104899"/>
                </a:lnTo>
                <a:lnTo>
                  <a:pt x="318528" y="1092199"/>
                </a:lnTo>
                <a:lnTo>
                  <a:pt x="349110" y="1079499"/>
                </a:lnTo>
                <a:close/>
              </a:path>
              <a:path w="3569335" h="1511300">
                <a:moveTo>
                  <a:pt x="37439" y="800099"/>
                </a:moveTo>
                <a:lnTo>
                  <a:pt x="1960" y="800099"/>
                </a:lnTo>
                <a:lnTo>
                  <a:pt x="0" y="812799"/>
                </a:lnTo>
                <a:lnTo>
                  <a:pt x="0" y="825499"/>
                </a:lnTo>
                <a:lnTo>
                  <a:pt x="8624" y="850899"/>
                </a:lnTo>
                <a:lnTo>
                  <a:pt x="23914" y="901699"/>
                </a:lnTo>
                <a:lnTo>
                  <a:pt x="32539" y="914399"/>
                </a:lnTo>
                <a:lnTo>
                  <a:pt x="40183" y="939799"/>
                </a:lnTo>
                <a:lnTo>
                  <a:pt x="48024" y="965199"/>
                </a:lnTo>
                <a:lnTo>
                  <a:pt x="64294" y="1003299"/>
                </a:lnTo>
                <a:lnTo>
                  <a:pt x="98796" y="1054099"/>
                </a:lnTo>
                <a:lnTo>
                  <a:pt x="118003" y="1079499"/>
                </a:lnTo>
                <a:lnTo>
                  <a:pt x="201504" y="1079499"/>
                </a:lnTo>
                <a:lnTo>
                  <a:pt x="192885" y="1066799"/>
                </a:lnTo>
                <a:lnTo>
                  <a:pt x="167791" y="1066799"/>
                </a:lnTo>
                <a:lnTo>
                  <a:pt x="160144" y="1054099"/>
                </a:lnTo>
                <a:lnTo>
                  <a:pt x="153484" y="1054099"/>
                </a:lnTo>
                <a:lnTo>
                  <a:pt x="145837" y="1041399"/>
                </a:lnTo>
                <a:lnTo>
                  <a:pt x="138189" y="1041399"/>
                </a:lnTo>
                <a:lnTo>
                  <a:pt x="130549" y="1028699"/>
                </a:lnTo>
                <a:lnTo>
                  <a:pt x="122711" y="1015999"/>
                </a:lnTo>
                <a:lnTo>
                  <a:pt x="108395" y="990599"/>
                </a:lnTo>
                <a:lnTo>
                  <a:pt x="93108" y="965199"/>
                </a:lnTo>
                <a:lnTo>
                  <a:pt x="85461" y="939799"/>
                </a:lnTo>
                <a:lnTo>
                  <a:pt x="77623" y="927099"/>
                </a:lnTo>
                <a:lnTo>
                  <a:pt x="69978" y="901699"/>
                </a:lnTo>
                <a:lnTo>
                  <a:pt x="62333" y="888999"/>
                </a:lnTo>
                <a:lnTo>
                  <a:pt x="39399" y="812799"/>
                </a:lnTo>
                <a:lnTo>
                  <a:pt x="37439" y="800099"/>
                </a:lnTo>
                <a:close/>
              </a:path>
              <a:path w="3569335" h="1511300">
                <a:moveTo>
                  <a:pt x="834674" y="622299"/>
                </a:moveTo>
                <a:lnTo>
                  <a:pt x="719387" y="622299"/>
                </a:lnTo>
                <a:lnTo>
                  <a:pt x="702140" y="634999"/>
                </a:lnTo>
                <a:lnTo>
                  <a:pt x="685865" y="634999"/>
                </a:lnTo>
                <a:lnTo>
                  <a:pt x="655291" y="660399"/>
                </a:lnTo>
                <a:lnTo>
                  <a:pt x="640785" y="673099"/>
                </a:lnTo>
                <a:lnTo>
                  <a:pt x="627457" y="698499"/>
                </a:lnTo>
                <a:lnTo>
                  <a:pt x="613931" y="711199"/>
                </a:lnTo>
                <a:lnTo>
                  <a:pt x="601384" y="723899"/>
                </a:lnTo>
                <a:lnTo>
                  <a:pt x="589036" y="736599"/>
                </a:lnTo>
                <a:lnTo>
                  <a:pt x="576490" y="761999"/>
                </a:lnTo>
                <a:lnTo>
                  <a:pt x="564142" y="774699"/>
                </a:lnTo>
                <a:lnTo>
                  <a:pt x="551595" y="800099"/>
                </a:lnTo>
                <a:lnTo>
                  <a:pt x="528660" y="838199"/>
                </a:lnTo>
                <a:lnTo>
                  <a:pt x="516114" y="850899"/>
                </a:lnTo>
                <a:lnTo>
                  <a:pt x="504555" y="876299"/>
                </a:lnTo>
                <a:lnTo>
                  <a:pt x="492988" y="888999"/>
                </a:lnTo>
                <a:lnTo>
                  <a:pt x="480640" y="901699"/>
                </a:lnTo>
                <a:lnTo>
                  <a:pt x="469073" y="927099"/>
                </a:lnTo>
                <a:lnTo>
                  <a:pt x="456526" y="939799"/>
                </a:lnTo>
                <a:lnTo>
                  <a:pt x="444179" y="952499"/>
                </a:lnTo>
                <a:lnTo>
                  <a:pt x="431632" y="977899"/>
                </a:lnTo>
                <a:lnTo>
                  <a:pt x="419284" y="990599"/>
                </a:lnTo>
                <a:lnTo>
                  <a:pt x="378904" y="1028699"/>
                </a:lnTo>
                <a:lnTo>
                  <a:pt x="364596" y="1028699"/>
                </a:lnTo>
                <a:lnTo>
                  <a:pt x="350090" y="1041399"/>
                </a:lnTo>
                <a:lnTo>
                  <a:pt x="336763" y="1041399"/>
                </a:lnTo>
                <a:lnTo>
                  <a:pt x="305981" y="1054099"/>
                </a:lnTo>
                <a:lnTo>
                  <a:pt x="291674" y="1066799"/>
                </a:lnTo>
                <a:lnTo>
                  <a:pt x="253253" y="1066799"/>
                </a:lnTo>
                <a:lnTo>
                  <a:pt x="241694" y="1079499"/>
                </a:lnTo>
                <a:lnTo>
                  <a:pt x="368317" y="1079499"/>
                </a:lnTo>
                <a:lnTo>
                  <a:pt x="385571" y="1066799"/>
                </a:lnTo>
                <a:lnTo>
                  <a:pt x="418305" y="1041399"/>
                </a:lnTo>
                <a:lnTo>
                  <a:pt x="433592" y="1028699"/>
                </a:lnTo>
                <a:lnTo>
                  <a:pt x="447899" y="1015999"/>
                </a:lnTo>
                <a:lnTo>
                  <a:pt x="462406" y="1003299"/>
                </a:lnTo>
                <a:lnTo>
                  <a:pt x="475741" y="977899"/>
                </a:lnTo>
                <a:lnTo>
                  <a:pt x="489260" y="965199"/>
                </a:lnTo>
                <a:lnTo>
                  <a:pt x="501806" y="952499"/>
                </a:lnTo>
                <a:lnTo>
                  <a:pt x="514154" y="927099"/>
                </a:lnTo>
                <a:lnTo>
                  <a:pt x="526701" y="914399"/>
                </a:lnTo>
                <a:lnTo>
                  <a:pt x="539048" y="888999"/>
                </a:lnTo>
                <a:lnTo>
                  <a:pt x="562182" y="850899"/>
                </a:lnTo>
                <a:lnTo>
                  <a:pt x="586097" y="812799"/>
                </a:lnTo>
                <a:lnTo>
                  <a:pt x="609223" y="787399"/>
                </a:lnTo>
                <a:lnTo>
                  <a:pt x="621578" y="761999"/>
                </a:lnTo>
                <a:lnTo>
                  <a:pt x="633137" y="749299"/>
                </a:lnTo>
                <a:lnTo>
                  <a:pt x="645684" y="736599"/>
                </a:lnTo>
                <a:lnTo>
                  <a:pt x="657052" y="723899"/>
                </a:lnTo>
                <a:lnTo>
                  <a:pt x="682145" y="698499"/>
                </a:lnTo>
                <a:lnTo>
                  <a:pt x="694493" y="685799"/>
                </a:lnTo>
                <a:lnTo>
                  <a:pt x="708020" y="673099"/>
                </a:lnTo>
                <a:lnTo>
                  <a:pt x="720367" y="673099"/>
                </a:lnTo>
                <a:lnTo>
                  <a:pt x="733894" y="660399"/>
                </a:lnTo>
                <a:lnTo>
                  <a:pt x="888366" y="660399"/>
                </a:lnTo>
                <a:lnTo>
                  <a:pt x="871080" y="647699"/>
                </a:lnTo>
                <a:lnTo>
                  <a:pt x="834674" y="622299"/>
                </a:lnTo>
                <a:close/>
              </a:path>
              <a:path w="3569335" h="1511300">
                <a:moveTo>
                  <a:pt x="888366" y="660399"/>
                </a:moveTo>
                <a:lnTo>
                  <a:pt x="818343" y="660399"/>
                </a:lnTo>
                <a:lnTo>
                  <a:pt x="848934" y="685799"/>
                </a:lnTo>
                <a:lnTo>
                  <a:pt x="863432" y="685799"/>
                </a:lnTo>
                <a:lnTo>
                  <a:pt x="878727" y="698499"/>
                </a:lnTo>
                <a:lnTo>
                  <a:pt x="895058" y="723899"/>
                </a:lnTo>
                <a:lnTo>
                  <a:pt x="910273" y="736599"/>
                </a:lnTo>
                <a:lnTo>
                  <a:pt x="925808" y="749299"/>
                </a:lnTo>
                <a:lnTo>
                  <a:pt x="942059" y="774699"/>
                </a:lnTo>
                <a:lnTo>
                  <a:pt x="957354" y="787399"/>
                </a:lnTo>
                <a:lnTo>
                  <a:pt x="973605" y="800099"/>
                </a:lnTo>
                <a:lnTo>
                  <a:pt x="990095" y="825499"/>
                </a:lnTo>
                <a:lnTo>
                  <a:pt x="1021641" y="863599"/>
                </a:lnTo>
                <a:lnTo>
                  <a:pt x="1037892" y="888999"/>
                </a:lnTo>
                <a:lnTo>
                  <a:pt x="1055179" y="901699"/>
                </a:lnTo>
                <a:lnTo>
                  <a:pt x="1071669" y="927099"/>
                </a:lnTo>
                <a:lnTo>
                  <a:pt x="1087920" y="939799"/>
                </a:lnTo>
                <a:lnTo>
                  <a:pt x="1105127" y="952499"/>
                </a:lnTo>
                <a:lnTo>
                  <a:pt x="1122413" y="977899"/>
                </a:lnTo>
                <a:lnTo>
                  <a:pt x="1140656" y="990599"/>
                </a:lnTo>
                <a:lnTo>
                  <a:pt x="1157863" y="1003299"/>
                </a:lnTo>
                <a:lnTo>
                  <a:pt x="1215538" y="1041399"/>
                </a:lnTo>
                <a:lnTo>
                  <a:pt x="1235534" y="1041399"/>
                </a:lnTo>
                <a:lnTo>
                  <a:pt x="1255688" y="1054099"/>
                </a:lnTo>
                <a:lnTo>
                  <a:pt x="1323879" y="1054099"/>
                </a:lnTo>
                <a:lnTo>
                  <a:pt x="1342121" y="1041399"/>
                </a:lnTo>
                <a:lnTo>
                  <a:pt x="1361320" y="1028699"/>
                </a:lnTo>
                <a:lnTo>
                  <a:pt x="1370441" y="1015999"/>
                </a:lnTo>
                <a:lnTo>
                  <a:pt x="1263336" y="1015999"/>
                </a:lnTo>
                <a:lnTo>
                  <a:pt x="1247085" y="1003299"/>
                </a:lnTo>
                <a:lnTo>
                  <a:pt x="1230833" y="1003299"/>
                </a:lnTo>
                <a:lnTo>
                  <a:pt x="1215538" y="990599"/>
                </a:lnTo>
                <a:lnTo>
                  <a:pt x="1199048" y="977899"/>
                </a:lnTo>
                <a:lnTo>
                  <a:pt x="1182797" y="977899"/>
                </a:lnTo>
                <a:lnTo>
                  <a:pt x="1166546" y="965199"/>
                </a:lnTo>
                <a:lnTo>
                  <a:pt x="1150216" y="939799"/>
                </a:lnTo>
                <a:lnTo>
                  <a:pt x="1133964" y="927099"/>
                </a:lnTo>
                <a:lnTo>
                  <a:pt x="1117474" y="914399"/>
                </a:lnTo>
                <a:lnTo>
                  <a:pt x="1101223" y="888999"/>
                </a:lnTo>
                <a:lnTo>
                  <a:pt x="1068721" y="863599"/>
                </a:lnTo>
                <a:lnTo>
                  <a:pt x="1053426" y="838199"/>
                </a:lnTo>
                <a:lnTo>
                  <a:pt x="1020685" y="800099"/>
                </a:lnTo>
                <a:lnTo>
                  <a:pt x="1004434" y="774699"/>
                </a:lnTo>
                <a:lnTo>
                  <a:pt x="988103" y="761999"/>
                </a:lnTo>
                <a:lnTo>
                  <a:pt x="971852" y="736599"/>
                </a:lnTo>
                <a:lnTo>
                  <a:pt x="955362" y="723899"/>
                </a:lnTo>
                <a:lnTo>
                  <a:pt x="939111" y="711199"/>
                </a:lnTo>
                <a:lnTo>
                  <a:pt x="922860" y="685799"/>
                </a:lnTo>
                <a:lnTo>
                  <a:pt x="888366" y="660399"/>
                </a:lnTo>
                <a:close/>
              </a:path>
              <a:path w="3569335" h="1511300">
                <a:moveTo>
                  <a:pt x="2238160" y="1041399"/>
                </a:moveTo>
                <a:lnTo>
                  <a:pt x="2194027" y="1041399"/>
                </a:lnTo>
                <a:lnTo>
                  <a:pt x="2212270" y="1054099"/>
                </a:lnTo>
                <a:lnTo>
                  <a:pt x="2218961" y="1054099"/>
                </a:lnTo>
                <a:lnTo>
                  <a:pt x="2238160" y="1041399"/>
                </a:lnTo>
                <a:close/>
              </a:path>
              <a:path w="3569335" h="1511300">
                <a:moveTo>
                  <a:pt x="1870599" y="38099"/>
                </a:moveTo>
                <a:lnTo>
                  <a:pt x="1823599" y="38099"/>
                </a:lnTo>
                <a:lnTo>
                  <a:pt x="1829414" y="50799"/>
                </a:lnTo>
                <a:lnTo>
                  <a:pt x="1848692" y="76199"/>
                </a:lnTo>
                <a:lnTo>
                  <a:pt x="1859208" y="101599"/>
                </a:lnTo>
                <a:lnTo>
                  <a:pt x="1870599" y="126999"/>
                </a:lnTo>
                <a:lnTo>
                  <a:pt x="1882150" y="152399"/>
                </a:lnTo>
                <a:lnTo>
                  <a:pt x="1892745" y="190499"/>
                </a:lnTo>
                <a:lnTo>
                  <a:pt x="1904296" y="215899"/>
                </a:lnTo>
                <a:lnTo>
                  <a:pt x="1915688" y="266699"/>
                </a:lnTo>
                <a:lnTo>
                  <a:pt x="1938790" y="342899"/>
                </a:lnTo>
                <a:lnTo>
                  <a:pt x="1950182" y="393699"/>
                </a:lnTo>
                <a:lnTo>
                  <a:pt x="1961733" y="431799"/>
                </a:lnTo>
                <a:lnTo>
                  <a:pt x="1974319" y="482599"/>
                </a:lnTo>
                <a:lnTo>
                  <a:pt x="1985870" y="533399"/>
                </a:lnTo>
                <a:lnTo>
                  <a:pt x="1997262" y="584199"/>
                </a:lnTo>
                <a:lnTo>
                  <a:pt x="2022117" y="673099"/>
                </a:lnTo>
                <a:lnTo>
                  <a:pt x="2033667" y="723899"/>
                </a:lnTo>
                <a:lnTo>
                  <a:pt x="2046254" y="761999"/>
                </a:lnTo>
                <a:lnTo>
                  <a:pt x="2059558" y="800099"/>
                </a:lnTo>
                <a:lnTo>
                  <a:pt x="2072144" y="838199"/>
                </a:lnTo>
                <a:lnTo>
                  <a:pt x="2085607" y="876299"/>
                </a:lnTo>
                <a:lnTo>
                  <a:pt x="2098990" y="914399"/>
                </a:lnTo>
                <a:lnTo>
                  <a:pt x="2112533" y="952499"/>
                </a:lnTo>
                <a:lnTo>
                  <a:pt x="2141132" y="1003299"/>
                </a:lnTo>
                <a:lnTo>
                  <a:pt x="2157542" y="1015999"/>
                </a:lnTo>
                <a:lnTo>
                  <a:pt x="2174829" y="1041399"/>
                </a:lnTo>
                <a:lnTo>
                  <a:pt x="2258155" y="1041399"/>
                </a:lnTo>
                <a:lnTo>
                  <a:pt x="2278310" y="1028699"/>
                </a:lnTo>
                <a:lnTo>
                  <a:pt x="2296552" y="1028699"/>
                </a:lnTo>
                <a:lnTo>
                  <a:pt x="2313839" y="1015999"/>
                </a:lnTo>
                <a:lnTo>
                  <a:pt x="2212270" y="1015999"/>
                </a:lnTo>
                <a:lnTo>
                  <a:pt x="2216270" y="1013061"/>
                </a:lnTo>
                <a:lnTo>
                  <a:pt x="2207331" y="1003299"/>
                </a:lnTo>
                <a:lnTo>
                  <a:pt x="2197771" y="1003299"/>
                </a:lnTo>
                <a:lnTo>
                  <a:pt x="2187176" y="990599"/>
                </a:lnTo>
                <a:lnTo>
                  <a:pt x="2174829" y="977899"/>
                </a:lnTo>
                <a:lnTo>
                  <a:pt x="2161286" y="952499"/>
                </a:lnTo>
                <a:lnTo>
                  <a:pt x="2148938" y="927099"/>
                </a:lnTo>
                <a:lnTo>
                  <a:pt x="2136432" y="901699"/>
                </a:lnTo>
                <a:lnTo>
                  <a:pt x="2122889" y="863599"/>
                </a:lnTo>
                <a:lnTo>
                  <a:pt x="2110541" y="825499"/>
                </a:lnTo>
                <a:lnTo>
                  <a:pt x="2097955" y="787399"/>
                </a:lnTo>
                <a:lnTo>
                  <a:pt x="2085607" y="749299"/>
                </a:lnTo>
                <a:lnTo>
                  <a:pt x="2073100" y="711199"/>
                </a:lnTo>
                <a:lnTo>
                  <a:pt x="2060514" y="660399"/>
                </a:lnTo>
                <a:lnTo>
                  <a:pt x="2036615" y="571499"/>
                </a:lnTo>
                <a:lnTo>
                  <a:pt x="2025064" y="520699"/>
                </a:lnTo>
                <a:lnTo>
                  <a:pt x="2012716" y="469899"/>
                </a:lnTo>
                <a:lnTo>
                  <a:pt x="1989614" y="380999"/>
                </a:lnTo>
                <a:lnTo>
                  <a:pt x="1978063" y="330199"/>
                </a:lnTo>
                <a:lnTo>
                  <a:pt x="1966672" y="292099"/>
                </a:lnTo>
                <a:lnTo>
                  <a:pt x="1955121" y="253999"/>
                </a:lnTo>
                <a:lnTo>
                  <a:pt x="1942534" y="215899"/>
                </a:lnTo>
                <a:lnTo>
                  <a:pt x="1931142" y="177799"/>
                </a:lnTo>
                <a:lnTo>
                  <a:pt x="1908040" y="101599"/>
                </a:lnTo>
                <a:lnTo>
                  <a:pt x="1895534" y="76199"/>
                </a:lnTo>
                <a:lnTo>
                  <a:pt x="1884142" y="50799"/>
                </a:lnTo>
                <a:lnTo>
                  <a:pt x="1870599" y="38099"/>
                </a:lnTo>
                <a:close/>
              </a:path>
              <a:path w="3569335" h="1511300">
                <a:moveTo>
                  <a:pt x="1823599" y="0"/>
                </a:moveTo>
                <a:lnTo>
                  <a:pt x="1813960" y="0"/>
                </a:lnTo>
                <a:lnTo>
                  <a:pt x="1799620" y="12699"/>
                </a:lnTo>
                <a:lnTo>
                  <a:pt x="1782413" y="25399"/>
                </a:lnTo>
                <a:lnTo>
                  <a:pt x="1767118" y="38099"/>
                </a:lnTo>
                <a:lnTo>
                  <a:pt x="1751584" y="50799"/>
                </a:lnTo>
                <a:lnTo>
                  <a:pt x="1722986" y="101599"/>
                </a:lnTo>
                <a:lnTo>
                  <a:pt x="1708487" y="139699"/>
                </a:lnTo>
                <a:lnTo>
                  <a:pt x="1693192" y="165099"/>
                </a:lnTo>
                <a:lnTo>
                  <a:pt x="1677897" y="203199"/>
                </a:lnTo>
                <a:lnTo>
                  <a:pt x="1663398" y="241299"/>
                </a:lnTo>
                <a:lnTo>
                  <a:pt x="1647147" y="279399"/>
                </a:lnTo>
                <a:lnTo>
                  <a:pt x="1631852" y="330199"/>
                </a:lnTo>
                <a:lnTo>
                  <a:pt x="1615362" y="368299"/>
                </a:lnTo>
                <a:lnTo>
                  <a:pt x="1599111" y="419099"/>
                </a:lnTo>
                <a:lnTo>
                  <a:pt x="1582860" y="457199"/>
                </a:lnTo>
                <a:lnTo>
                  <a:pt x="1549322" y="546099"/>
                </a:lnTo>
                <a:lnTo>
                  <a:pt x="1533071" y="596899"/>
                </a:lnTo>
                <a:lnTo>
                  <a:pt x="1515625" y="647699"/>
                </a:lnTo>
                <a:lnTo>
                  <a:pt x="1499374" y="685799"/>
                </a:lnTo>
                <a:lnTo>
                  <a:pt x="1482088" y="723899"/>
                </a:lnTo>
                <a:lnTo>
                  <a:pt x="1464881" y="774699"/>
                </a:lnTo>
                <a:lnTo>
                  <a:pt x="1448550" y="812799"/>
                </a:lnTo>
                <a:lnTo>
                  <a:pt x="1431343" y="850899"/>
                </a:lnTo>
                <a:lnTo>
                  <a:pt x="1415092" y="876299"/>
                </a:lnTo>
                <a:lnTo>
                  <a:pt x="1397805" y="914399"/>
                </a:lnTo>
                <a:lnTo>
                  <a:pt x="1381315" y="939799"/>
                </a:lnTo>
                <a:lnTo>
                  <a:pt x="1365064" y="965199"/>
                </a:lnTo>
                <a:lnTo>
                  <a:pt x="1349769" y="977899"/>
                </a:lnTo>
                <a:lnTo>
                  <a:pt x="1335270" y="990599"/>
                </a:lnTo>
                <a:lnTo>
                  <a:pt x="1321967" y="1003299"/>
                </a:lnTo>
                <a:lnTo>
                  <a:pt x="1308424" y="1015999"/>
                </a:lnTo>
                <a:lnTo>
                  <a:pt x="1370441" y="1015999"/>
                </a:lnTo>
                <a:lnTo>
                  <a:pt x="1379563" y="1003299"/>
                </a:lnTo>
                <a:lnTo>
                  <a:pt x="1397805" y="990599"/>
                </a:lnTo>
                <a:lnTo>
                  <a:pt x="1415809" y="965199"/>
                </a:lnTo>
                <a:lnTo>
                  <a:pt x="1433255" y="927099"/>
                </a:lnTo>
                <a:lnTo>
                  <a:pt x="1450541" y="901699"/>
                </a:lnTo>
                <a:lnTo>
                  <a:pt x="1467828" y="863599"/>
                </a:lnTo>
                <a:lnTo>
                  <a:pt x="1485035" y="825499"/>
                </a:lnTo>
                <a:lnTo>
                  <a:pt x="1502322" y="787399"/>
                </a:lnTo>
                <a:lnTo>
                  <a:pt x="1519529" y="749299"/>
                </a:lnTo>
                <a:lnTo>
                  <a:pt x="1536815" y="698499"/>
                </a:lnTo>
                <a:lnTo>
                  <a:pt x="1554022" y="660399"/>
                </a:lnTo>
                <a:lnTo>
                  <a:pt x="1570273" y="609599"/>
                </a:lnTo>
                <a:lnTo>
                  <a:pt x="1587719" y="558799"/>
                </a:lnTo>
                <a:lnTo>
                  <a:pt x="1620301" y="469899"/>
                </a:lnTo>
                <a:lnTo>
                  <a:pt x="1637508" y="431799"/>
                </a:lnTo>
                <a:lnTo>
                  <a:pt x="1652803" y="380999"/>
                </a:lnTo>
                <a:lnTo>
                  <a:pt x="1669293" y="342899"/>
                </a:lnTo>
                <a:lnTo>
                  <a:pt x="1684588" y="292099"/>
                </a:lnTo>
                <a:lnTo>
                  <a:pt x="1700840" y="253999"/>
                </a:lnTo>
                <a:lnTo>
                  <a:pt x="1715179" y="215899"/>
                </a:lnTo>
                <a:lnTo>
                  <a:pt x="1730633" y="177799"/>
                </a:lnTo>
                <a:lnTo>
                  <a:pt x="1744972" y="152399"/>
                </a:lnTo>
                <a:lnTo>
                  <a:pt x="1759471" y="126999"/>
                </a:lnTo>
                <a:lnTo>
                  <a:pt x="1772774" y="101599"/>
                </a:lnTo>
                <a:lnTo>
                  <a:pt x="1785361" y="76199"/>
                </a:lnTo>
                <a:lnTo>
                  <a:pt x="1797709" y="63499"/>
                </a:lnTo>
                <a:lnTo>
                  <a:pt x="1808304" y="50799"/>
                </a:lnTo>
                <a:lnTo>
                  <a:pt x="1815951" y="38099"/>
                </a:lnTo>
                <a:lnTo>
                  <a:pt x="1870599" y="38099"/>
                </a:lnTo>
                <a:lnTo>
                  <a:pt x="1856260" y="12699"/>
                </a:lnTo>
                <a:lnTo>
                  <a:pt x="1839053" y="12699"/>
                </a:lnTo>
                <a:lnTo>
                  <a:pt x="1823599" y="0"/>
                </a:lnTo>
                <a:close/>
              </a:path>
              <a:path w="3569335" h="1511300">
                <a:moveTo>
                  <a:pt x="2216270" y="1013061"/>
                </a:moveTo>
                <a:lnTo>
                  <a:pt x="2212270" y="1015999"/>
                </a:lnTo>
                <a:lnTo>
                  <a:pt x="2218961" y="1015999"/>
                </a:lnTo>
                <a:lnTo>
                  <a:pt x="2216270" y="1013061"/>
                </a:lnTo>
                <a:close/>
              </a:path>
              <a:path w="3569335" h="1511300">
                <a:moveTo>
                  <a:pt x="2685064" y="584199"/>
                </a:moveTo>
                <a:lnTo>
                  <a:pt x="2614085" y="584199"/>
                </a:lnTo>
                <a:lnTo>
                  <a:pt x="2598790" y="596899"/>
                </a:lnTo>
                <a:lnTo>
                  <a:pt x="2584291" y="609599"/>
                </a:lnTo>
                <a:lnTo>
                  <a:pt x="2570032" y="609599"/>
                </a:lnTo>
                <a:lnTo>
                  <a:pt x="2556489" y="622299"/>
                </a:lnTo>
                <a:lnTo>
                  <a:pt x="2544142" y="634999"/>
                </a:lnTo>
                <a:lnTo>
                  <a:pt x="2531555" y="660399"/>
                </a:lnTo>
                <a:lnTo>
                  <a:pt x="2519208" y="673099"/>
                </a:lnTo>
                <a:lnTo>
                  <a:pt x="2506701" y="685799"/>
                </a:lnTo>
                <a:lnTo>
                  <a:pt x="2495150" y="711199"/>
                </a:lnTo>
                <a:lnTo>
                  <a:pt x="2483758" y="723899"/>
                </a:lnTo>
                <a:lnTo>
                  <a:pt x="2471171" y="736599"/>
                </a:lnTo>
                <a:lnTo>
                  <a:pt x="2459620" y="761999"/>
                </a:lnTo>
                <a:lnTo>
                  <a:pt x="2447273" y="774699"/>
                </a:lnTo>
                <a:lnTo>
                  <a:pt x="2435722" y="800099"/>
                </a:lnTo>
                <a:lnTo>
                  <a:pt x="2423215" y="825499"/>
                </a:lnTo>
                <a:lnTo>
                  <a:pt x="2410867" y="838199"/>
                </a:lnTo>
                <a:lnTo>
                  <a:pt x="2399237" y="863599"/>
                </a:lnTo>
                <a:lnTo>
                  <a:pt x="2385774" y="876299"/>
                </a:lnTo>
                <a:lnTo>
                  <a:pt x="2373426" y="888999"/>
                </a:lnTo>
                <a:lnTo>
                  <a:pt x="2360839" y="914399"/>
                </a:lnTo>
                <a:lnTo>
                  <a:pt x="2346580" y="927099"/>
                </a:lnTo>
                <a:lnTo>
                  <a:pt x="2333037" y="939799"/>
                </a:lnTo>
                <a:lnTo>
                  <a:pt x="2319654" y="952499"/>
                </a:lnTo>
                <a:lnTo>
                  <a:pt x="2305156" y="965199"/>
                </a:lnTo>
                <a:lnTo>
                  <a:pt x="2290896" y="977899"/>
                </a:lnTo>
                <a:lnTo>
                  <a:pt x="2276398" y="990599"/>
                </a:lnTo>
                <a:lnTo>
                  <a:pt x="2261103" y="990599"/>
                </a:lnTo>
                <a:lnTo>
                  <a:pt x="2245808" y="1003299"/>
                </a:lnTo>
                <a:lnTo>
                  <a:pt x="2229556" y="1003299"/>
                </a:lnTo>
                <a:lnTo>
                  <a:pt x="2216270" y="1013061"/>
                </a:lnTo>
                <a:lnTo>
                  <a:pt x="2218961" y="1015999"/>
                </a:lnTo>
                <a:lnTo>
                  <a:pt x="2313839" y="1015999"/>
                </a:lnTo>
                <a:lnTo>
                  <a:pt x="2331046" y="1003299"/>
                </a:lnTo>
                <a:lnTo>
                  <a:pt x="2346580" y="990599"/>
                </a:lnTo>
                <a:lnTo>
                  <a:pt x="2362831" y="965199"/>
                </a:lnTo>
                <a:lnTo>
                  <a:pt x="2377091" y="952499"/>
                </a:lnTo>
                <a:lnTo>
                  <a:pt x="2391589" y="939799"/>
                </a:lnTo>
                <a:lnTo>
                  <a:pt x="2405928" y="914399"/>
                </a:lnTo>
                <a:lnTo>
                  <a:pt x="2419471" y="901699"/>
                </a:lnTo>
                <a:lnTo>
                  <a:pt x="2432774" y="876299"/>
                </a:lnTo>
                <a:lnTo>
                  <a:pt x="2445361" y="863599"/>
                </a:lnTo>
                <a:lnTo>
                  <a:pt x="2457709" y="838199"/>
                </a:lnTo>
                <a:lnTo>
                  <a:pt x="2470215" y="825499"/>
                </a:lnTo>
                <a:lnTo>
                  <a:pt x="2481766" y="800099"/>
                </a:lnTo>
                <a:lnTo>
                  <a:pt x="2493158" y="787399"/>
                </a:lnTo>
                <a:lnTo>
                  <a:pt x="2505745" y="761999"/>
                </a:lnTo>
                <a:lnTo>
                  <a:pt x="2517296" y="749299"/>
                </a:lnTo>
                <a:lnTo>
                  <a:pt x="2528847" y="723899"/>
                </a:lnTo>
                <a:lnTo>
                  <a:pt x="2540238" y="711199"/>
                </a:lnTo>
                <a:lnTo>
                  <a:pt x="2551789" y="698499"/>
                </a:lnTo>
                <a:lnTo>
                  <a:pt x="2562384" y="685799"/>
                </a:lnTo>
                <a:lnTo>
                  <a:pt x="2573935" y="673099"/>
                </a:lnTo>
                <a:lnTo>
                  <a:pt x="2585327" y="660399"/>
                </a:lnTo>
                <a:lnTo>
                  <a:pt x="2596878" y="647699"/>
                </a:lnTo>
                <a:lnTo>
                  <a:pt x="2617989" y="622299"/>
                </a:lnTo>
                <a:lnTo>
                  <a:pt x="2746404" y="622299"/>
                </a:lnTo>
                <a:lnTo>
                  <a:pt x="2725453" y="609599"/>
                </a:lnTo>
                <a:lnTo>
                  <a:pt x="2685064" y="584199"/>
                </a:lnTo>
                <a:close/>
              </a:path>
              <a:path w="3569335" h="1511300">
                <a:moveTo>
                  <a:pt x="796197" y="609599"/>
                </a:moveTo>
                <a:lnTo>
                  <a:pt x="755849" y="609599"/>
                </a:lnTo>
                <a:lnTo>
                  <a:pt x="737622" y="622299"/>
                </a:lnTo>
                <a:lnTo>
                  <a:pt x="815476" y="622299"/>
                </a:lnTo>
                <a:lnTo>
                  <a:pt x="796197" y="609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4363" y="4533736"/>
            <a:ext cx="2809240" cy="0"/>
          </a:xfrm>
          <a:custGeom>
            <a:avLst/>
            <a:gdLst/>
            <a:ahLst/>
            <a:cxnLst/>
            <a:rect l="l" t="t" r="r" b="b"/>
            <a:pathLst>
              <a:path w="2809240">
                <a:moveTo>
                  <a:pt x="0" y="0"/>
                </a:moveTo>
                <a:lnTo>
                  <a:pt x="28089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8640" y="4081423"/>
            <a:ext cx="3568065" cy="1511300"/>
          </a:xfrm>
          <a:custGeom>
            <a:avLst/>
            <a:gdLst/>
            <a:ahLst/>
            <a:cxnLst/>
            <a:rect l="l" t="t" r="r" b="b"/>
            <a:pathLst>
              <a:path w="3568065" h="1511300">
                <a:moveTo>
                  <a:pt x="1379563" y="507999"/>
                </a:moveTo>
                <a:lnTo>
                  <a:pt x="1308424" y="507999"/>
                </a:lnTo>
                <a:lnTo>
                  <a:pt x="1322923" y="520699"/>
                </a:lnTo>
                <a:lnTo>
                  <a:pt x="1335270" y="520699"/>
                </a:lnTo>
                <a:lnTo>
                  <a:pt x="1349769" y="533399"/>
                </a:lnTo>
                <a:lnTo>
                  <a:pt x="1366020" y="558799"/>
                </a:lnTo>
                <a:lnTo>
                  <a:pt x="1381315" y="584199"/>
                </a:lnTo>
                <a:lnTo>
                  <a:pt x="1397805" y="609599"/>
                </a:lnTo>
                <a:lnTo>
                  <a:pt x="1415092" y="634999"/>
                </a:lnTo>
                <a:lnTo>
                  <a:pt x="1431343" y="673099"/>
                </a:lnTo>
                <a:lnTo>
                  <a:pt x="1448550" y="711199"/>
                </a:lnTo>
                <a:lnTo>
                  <a:pt x="1464881" y="749299"/>
                </a:lnTo>
                <a:lnTo>
                  <a:pt x="1482088" y="787399"/>
                </a:lnTo>
                <a:lnTo>
                  <a:pt x="1499374" y="838199"/>
                </a:lnTo>
                <a:lnTo>
                  <a:pt x="1515625" y="876299"/>
                </a:lnTo>
                <a:lnTo>
                  <a:pt x="1533071" y="927099"/>
                </a:lnTo>
                <a:lnTo>
                  <a:pt x="1549322" y="965199"/>
                </a:lnTo>
                <a:lnTo>
                  <a:pt x="1566609" y="1015999"/>
                </a:lnTo>
                <a:lnTo>
                  <a:pt x="1599111" y="1104899"/>
                </a:lnTo>
                <a:lnTo>
                  <a:pt x="1615362" y="1155699"/>
                </a:lnTo>
                <a:lnTo>
                  <a:pt x="1631852" y="1193799"/>
                </a:lnTo>
                <a:lnTo>
                  <a:pt x="1647147" y="1231899"/>
                </a:lnTo>
                <a:lnTo>
                  <a:pt x="1663398" y="1282699"/>
                </a:lnTo>
                <a:lnTo>
                  <a:pt x="1677897" y="1320799"/>
                </a:lnTo>
                <a:lnTo>
                  <a:pt x="1693192" y="1358899"/>
                </a:lnTo>
                <a:lnTo>
                  <a:pt x="1708487" y="1384299"/>
                </a:lnTo>
                <a:lnTo>
                  <a:pt x="1722986" y="1422399"/>
                </a:lnTo>
                <a:lnTo>
                  <a:pt x="1751584" y="1473199"/>
                </a:lnTo>
                <a:lnTo>
                  <a:pt x="1767118" y="1485899"/>
                </a:lnTo>
                <a:lnTo>
                  <a:pt x="1782413" y="1498599"/>
                </a:lnTo>
                <a:lnTo>
                  <a:pt x="1798664" y="1511299"/>
                </a:lnTo>
                <a:lnTo>
                  <a:pt x="1839053" y="1511299"/>
                </a:lnTo>
                <a:lnTo>
                  <a:pt x="1856260" y="1498599"/>
                </a:lnTo>
                <a:lnTo>
                  <a:pt x="1870599" y="1485899"/>
                </a:lnTo>
                <a:lnTo>
                  <a:pt x="1877371" y="1473199"/>
                </a:lnTo>
                <a:lnTo>
                  <a:pt x="1808304" y="1473199"/>
                </a:lnTo>
                <a:lnTo>
                  <a:pt x="1797709" y="1460499"/>
                </a:lnTo>
                <a:lnTo>
                  <a:pt x="1785361" y="1447799"/>
                </a:lnTo>
                <a:lnTo>
                  <a:pt x="1772774" y="1422399"/>
                </a:lnTo>
                <a:lnTo>
                  <a:pt x="1759471" y="1396999"/>
                </a:lnTo>
                <a:lnTo>
                  <a:pt x="1744972" y="1371599"/>
                </a:lnTo>
                <a:lnTo>
                  <a:pt x="1730633" y="1333499"/>
                </a:lnTo>
                <a:lnTo>
                  <a:pt x="1715179" y="1295399"/>
                </a:lnTo>
                <a:lnTo>
                  <a:pt x="1700840" y="1269999"/>
                </a:lnTo>
                <a:lnTo>
                  <a:pt x="1685544" y="1219199"/>
                </a:lnTo>
                <a:lnTo>
                  <a:pt x="1669293" y="1181099"/>
                </a:lnTo>
                <a:lnTo>
                  <a:pt x="1652803" y="1142999"/>
                </a:lnTo>
                <a:lnTo>
                  <a:pt x="1637508" y="1092199"/>
                </a:lnTo>
                <a:lnTo>
                  <a:pt x="1620301" y="1054099"/>
                </a:lnTo>
                <a:lnTo>
                  <a:pt x="1587719" y="952499"/>
                </a:lnTo>
                <a:lnTo>
                  <a:pt x="1570273" y="914399"/>
                </a:lnTo>
                <a:lnTo>
                  <a:pt x="1554022" y="863599"/>
                </a:lnTo>
                <a:lnTo>
                  <a:pt x="1536815" y="825499"/>
                </a:lnTo>
                <a:lnTo>
                  <a:pt x="1519529" y="774699"/>
                </a:lnTo>
                <a:lnTo>
                  <a:pt x="1502322" y="736599"/>
                </a:lnTo>
                <a:lnTo>
                  <a:pt x="1485035" y="698499"/>
                </a:lnTo>
                <a:lnTo>
                  <a:pt x="1467828" y="660399"/>
                </a:lnTo>
                <a:lnTo>
                  <a:pt x="1433255" y="584199"/>
                </a:lnTo>
                <a:lnTo>
                  <a:pt x="1415809" y="558799"/>
                </a:lnTo>
                <a:lnTo>
                  <a:pt x="1397805" y="533399"/>
                </a:lnTo>
                <a:lnTo>
                  <a:pt x="1379563" y="507999"/>
                </a:lnTo>
                <a:close/>
              </a:path>
              <a:path w="3568065" h="1511300">
                <a:moveTo>
                  <a:pt x="2238160" y="469899"/>
                </a:moveTo>
                <a:lnTo>
                  <a:pt x="2194027" y="469899"/>
                </a:lnTo>
                <a:lnTo>
                  <a:pt x="2174829" y="482599"/>
                </a:lnTo>
                <a:lnTo>
                  <a:pt x="2157542" y="495299"/>
                </a:lnTo>
                <a:lnTo>
                  <a:pt x="2141132" y="520699"/>
                </a:lnTo>
                <a:lnTo>
                  <a:pt x="2112533" y="571499"/>
                </a:lnTo>
                <a:lnTo>
                  <a:pt x="2098990" y="609599"/>
                </a:lnTo>
                <a:lnTo>
                  <a:pt x="2085607" y="634999"/>
                </a:lnTo>
                <a:lnTo>
                  <a:pt x="2072144" y="673099"/>
                </a:lnTo>
                <a:lnTo>
                  <a:pt x="2059558" y="711199"/>
                </a:lnTo>
                <a:lnTo>
                  <a:pt x="2046254" y="761999"/>
                </a:lnTo>
                <a:lnTo>
                  <a:pt x="2033667" y="800099"/>
                </a:lnTo>
                <a:lnTo>
                  <a:pt x="2022117" y="850899"/>
                </a:lnTo>
                <a:lnTo>
                  <a:pt x="2009769" y="888999"/>
                </a:lnTo>
                <a:lnTo>
                  <a:pt x="1997262" y="939799"/>
                </a:lnTo>
                <a:lnTo>
                  <a:pt x="1985870" y="990599"/>
                </a:lnTo>
                <a:lnTo>
                  <a:pt x="1974319" y="1041399"/>
                </a:lnTo>
                <a:lnTo>
                  <a:pt x="1950182" y="1130299"/>
                </a:lnTo>
                <a:lnTo>
                  <a:pt x="1938790" y="1168399"/>
                </a:lnTo>
                <a:lnTo>
                  <a:pt x="1927239" y="1219199"/>
                </a:lnTo>
                <a:lnTo>
                  <a:pt x="1915688" y="1257299"/>
                </a:lnTo>
                <a:lnTo>
                  <a:pt x="1904296" y="1295399"/>
                </a:lnTo>
                <a:lnTo>
                  <a:pt x="1892745" y="1333499"/>
                </a:lnTo>
                <a:lnTo>
                  <a:pt x="1882150" y="1371599"/>
                </a:lnTo>
                <a:lnTo>
                  <a:pt x="1870599" y="1396999"/>
                </a:lnTo>
                <a:lnTo>
                  <a:pt x="1859208" y="1422399"/>
                </a:lnTo>
                <a:lnTo>
                  <a:pt x="1848692" y="1447799"/>
                </a:lnTo>
                <a:lnTo>
                  <a:pt x="1829414" y="1473199"/>
                </a:lnTo>
                <a:lnTo>
                  <a:pt x="1877371" y="1473199"/>
                </a:lnTo>
                <a:lnTo>
                  <a:pt x="1884142" y="1460499"/>
                </a:lnTo>
                <a:lnTo>
                  <a:pt x="1895534" y="1447799"/>
                </a:lnTo>
                <a:lnTo>
                  <a:pt x="1908040" y="1409699"/>
                </a:lnTo>
                <a:lnTo>
                  <a:pt x="1919591" y="1384299"/>
                </a:lnTo>
                <a:lnTo>
                  <a:pt x="1931142" y="1346199"/>
                </a:lnTo>
                <a:lnTo>
                  <a:pt x="1942534" y="1308099"/>
                </a:lnTo>
                <a:lnTo>
                  <a:pt x="1955121" y="1269999"/>
                </a:lnTo>
                <a:lnTo>
                  <a:pt x="1966672" y="1231899"/>
                </a:lnTo>
                <a:lnTo>
                  <a:pt x="1978063" y="1181099"/>
                </a:lnTo>
                <a:lnTo>
                  <a:pt x="1989614" y="1142999"/>
                </a:lnTo>
                <a:lnTo>
                  <a:pt x="2012716" y="1041399"/>
                </a:lnTo>
                <a:lnTo>
                  <a:pt x="2025064" y="1003299"/>
                </a:lnTo>
                <a:lnTo>
                  <a:pt x="2036615" y="952499"/>
                </a:lnTo>
                <a:lnTo>
                  <a:pt x="2049202" y="901699"/>
                </a:lnTo>
                <a:lnTo>
                  <a:pt x="2060514" y="863599"/>
                </a:lnTo>
                <a:lnTo>
                  <a:pt x="2073100" y="812799"/>
                </a:lnTo>
                <a:lnTo>
                  <a:pt x="2085607" y="774699"/>
                </a:lnTo>
                <a:lnTo>
                  <a:pt x="2097955" y="723899"/>
                </a:lnTo>
                <a:lnTo>
                  <a:pt x="2110541" y="685799"/>
                </a:lnTo>
                <a:lnTo>
                  <a:pt x="2122889" y="647699"/>
                </a:lnTo>
                <a:lnTo>
                  <a:pt x="2136432" y="622299"/>
                </a:lnTo>
                <a:lnTo>
                  <a:pt x="2148938" y="584199"/>
                </a:lnTo>
                <a:lnTo>
                  <a:pt x="2161286" y="558799"/>
                </a:lnTo>
                <a:lnTo>
                  <a:pt x="2174829" y="546099"/>
                </a:lnTo>
                <a:lnTo>
                  <a:pt x="2187176" y="533399"/>
                </a:lnTo>
                <a:lnTo>
                  <a:pt x="2197771" y="520699"/>
                </a:lnTo>
                <a:lnTo>
                  <a:pt x="2207331" y="507999"/>
                </a:lnTo>
                <a:lnTo>
                  <a:pt x="2313839" y="507999"/>
                </a:lnTo>
                <a:lnTo>
                  <a:pt x="2296552" y="495299"/>
                </a:lnTo>
                <a:lnTo>
                  <a:pt x="2278310" y="482599"/>
                </a:lnTo>
                <a:lnTo>
                  <a:pt x="2258155" y="482599"/>
                </a:lnTo>
                <a:lnTo>
                  <a:pt x="2238160" y="469899"/>
                </a:lnTo>
                <a:close/>
              </a:path>
              <a:path w="3568065" h="1511300">
                <a:moveTo>
                  <a:pt x="2313839" y="507999"/>
                </a:moveTo>
                <a:lnTo>
                  <a:pt x="2229556" y="507999"/>
                </a:lnTo>
                <a:lnTo>
                  <a:pt x="2245807" y="520699"/>
                </a:lnTo>
                <a:lnTo>
                  <a:pt x="2261103" y="520699"/>
                </a:lnTo>
                <a:lnTo>
                  <a:pt x="2276398" y="533399"/>
                </a:lnTo>
                <a:lnTo>
                  <a:pt x="2290896" y="546099"/>
                </a:lnTo>
                <a:lnTo>
                  <a:pt x="2305156" y="558799"/>
                </a:lnTo>
                <a:lnTo>
                  <a:pt x="2319654" y="571499"/>
                </a:lnTo>
                <a:lnTo>
                  <a:pt x="2333037" y="584199"/>
                </a:lnTo>
                <a:lnTo>
                  <a:pt x="2347536" y="596899"/>
                </a:lnTo>
                <a:lnTo>
                  <a:pt x="2359884" y="609599"/>
                </a:lnTo>
                <a:lnTo>
                  <a:pt x="2373426" y="622299"/>
                </a:lnTo>
                <a:lnTo>
                  <a:pt x="2385774" y="647699"/>
                </a:lnTo>
                <a:lnTo>
                  <a:pt x="2399237" y="660399"/>
                </a:lnTo>
                <a:lnTo>
                  <a:pt x="2423215" y="698499"/>
                </a:lnTo>
                <a:lnTo>
                  <a:pt x="2435722" y="723899"/>
                </a:lnTo>
                <a:lnTo>
                  <a:pt x="2447273" y="736599"/>
                </a:lnTo>
                <a:lnTo>
                  <a:pt x="2459620" y="761999"/>
                </a:lnTo>
                <a:lnTo>
                  <a:pt x="2471171" y="774699"/>
                </a:lnTo>
                <a:lnTo>
                  <a:pt x="2483758" y="800099"/>
                </a:lnTo>
                <a:lnTo>
                  <a:pt x="2506701" y="838199"/>
                </a:lnTo>
                <a:lnTo>
                  <a:pt x="2519208" y="850899"/>
                </a:lnTo>
                <a:lnTo>
                  <a:pt x="2531555" y="863599"/>
                </a:lnTo>
                <a:lnTo>
                  <a:pt x="2544142" y="876299"/>
                </a:lnTo>
                <a:lnTo>
                  <a:pt x="2556489" y="888999"/>
                </a:lnTo>
                <a:lnTo>
                  <a:pt x="2570032" y="901699"/>
                </a:lnTo>
                <a:lnTo>
                  <a:pt x="2584291" y="914399"/>
                </a:lnTo>
                <a:lnTo>
                  <a:pt x="2598790" y="927099"/>
                </a:lnTo>
                <a:lnTo>
                  <a:pt x="2614085" y="939799"/>
                </a:lnTo>
                <a:lnTo>
                  <a:pt x="2685064" y="939799"/>
                </a:lnTo>
                <a:lnTo>
                  <a:pt x="2704263" y="927099"/>
                </a:lnTo>
                <a:lnTo>
                  <a:pt x="2746404" y="901699"/>
                </a:lnTo>
                <a:lnTo>
                  <a:pt x="2629380" y="901699"/>
                </a:lnTo>
                <a:lnTo>
                  <a:pt x="2619024" y="888999"/>
                </a:lnTo>
                <a:lnTo>
                  <a:pt x="2607473" y="888999"/>
                </a:lnTo>
                <a:lnTo>
                  <a:pt x="2596878" y="876299"/>
                </a:lnTo>
                <a:lnTo>
                  <a:pt x="2585327" y="863599"/>
                </a:lnTo>
                <a:lnTo>
                  <a:pt x="2573935" y="850899"/>
                </a:lnTo>
                <a:lnTo>
                  <a:pt x="2563340" y="838199"/>
                </a:lnTo>
                <a:lnTo>
                  <a:pt x="2540238" y="812799"/>
                </a:lnTo>
                <a:lnTo>
                  <a:pt x="2528847" y="787399"/>
                </a:lnTo>
                <a:lnTo>
                  <a:pt x="2505745" y="761999"/>
                </a:lnTo>
                <a:lnTo>
                  <a:pt x="2493158" y="736599"/>
                </a:lnTo>
                <a:lnTo>
                  <a:pt x="2481766" y="723899"/>
                </a:lnTo>
                <a:lnTo>
                  <a:pt x="2470215" y="698499"/>
                </a:lnTo>
                <a:lnTo>
                  <a:pt x="2457709" y="673099"/>
                </a:lnTo>
                <a:lnTo>
                  <a:pt x="2432774" y="634999"/>
                </a:lnTo>
                <a:lnTo>
                  <a:pt x="2419471" y="622299"/>
                </a:lnTo>
                <a:lnTo>
                  <a:pt x="2405928" y="596899"/>
                </a:lnTo>
                <a:lnTo>
                  <a:pt x="2377091" y="571499"/>
                </a:lnTo>
                <a:lnTo>
                  <a:pt x="2362831" y="546099"/>
                </a:lnTo>
                <a:lnTo>
                  <a:pt x="2346580" y="533399"/>
                </a:lnTo>
                <a:lnTo>
                  <a:pt x="2331046" y="520699"/>
                </a:lnTo>
                <a:lnTo>
                  <a:pt x="2313839" y="507999"/>
                </a:lnTo>
                <a:close/>
              </a:path>
              <a:path w="3568065" h="1511300">
                <a:moveTo>
                  <a:pt x="418305" y="469899"/>
                </a:moveTo>
                <a:lnTo>
                  <a:pt x="334803" y="469899"/>
                </a:lnTo>
                <a:lnTo>
                  <a:pt x="350090" y="482599"/>
                </a:lnTo>
                <a:lnTo>
                  <a:pt x="364596" y="482599"/>
                </a:lnTo>
                <a:lnTo>
                  <a:pt x="378904" y="495299"/>
                </a:lnTo>
                <a:lnTo>
                  <a:pt x="392430" y="507999"/>
                </a:lnTo>
                <a:lnTo>
                  <a:pt x="405758" y="520699"/>
                </a:lnTo>
                <a:lnTo>
                  <a:pt x="419284" y="533399"/>
                </a:lnTo>
                <a:lnTo>
                  <a:pt x="431632" y="546099"/>
                </a:lnTo>
                <a:lnTo>
                  <a:pt x="444179" y="558799"/>
                </a:lnTo>
                <a:lnTo>
                  <a:pt x="456526" y="584199"/>
                </a:lnTo>
                <a:lnTo>
                  <a:pt x="469073" y="596899"/>
                </a:lnTo>
                <a:lnTo>
                  <a:pt x="480640" y="609599"/>
                </a:lnTo>
                <a:lnTo>
                  <a:pt x="492988" y="634999"/>
                </a:lnTo>
                <a:lnTo>
                  <a:pt x="504555" y="647699"/>
                </a:lnTo>
                <a:lnTo>
                  <a:pt x="516114" y="673099"/>
                </a:lnTo>
                <a:lnTo>
                  <a:pt x="528660" y="685799"/>
                </a:lnTo>
                <a:lnTo>
                  <a:pt x="540028" y="711199"/>
                </a:lnTo>
                <a:lnTo>
                  <a:pt x="564142" y="749299"/>
                </a:lnTo>
                <a:lnTo>
                  <a:pt x="576490" y="761999"/>
                </a:lnTo>
                <a:lnTo>
                  <a:pt x="589036" y="774699"/>
                </a:lnTo>
                <a:lnTo>
                  <a:pt x="601384" y="800099"/>
                </a:lnTo>
                <a:lnTo>
                  <a:pt x="613931" y="812799"/>
                </a:lnTo>
                <a:lnTo>
                  <a:pt x="627457" y="825499"/>
                </a:lnTo>
                <a:lnTo>
                  <a:pt x="640785" y="838199"/>
                </a:lnTo>
                <a:lnTo>
                  <a:pt x="655291" y="850899"/>
                </a:lnTo>
                <a:lnTo>
                  <a:pt x="685865" y="876299"/>
                </a:lnTo>
                <a:lnTo>
                  <a:pt x="702140" y="888999"/>
                </a:lnTo>
                <a:lnTo>
                  <a:pt x="719387" y="901699"/>
                </a:lnTo>
                <a:lnTo>
                  <a:pt x="815476" y="901699"/>
                </a:lnTo>
                <a:lnTo>
                  <a:pt x="834674" y="888999"/>
                </a:lnTo>
                <a:lnTo>
                  <a:pt x="852917" y="888999"/>
                </a:lnTo>
                <a:lnTo>
                  <a:pt x="871080" y="876299"/>
                </a:lnTo>
                <a:lnTo>
                  <a:pt x="888366" y="863599"/>
                </a:lnTo>
                <a:lnTo>
                  <a:pt x="733894" y="863599"/>
                </a:lnTo>
                <a:lnTo>
                  <a:pt x="720367" y="850899"/>
                </a:lnTo>
                <a:lnTo>
                  <a:pt x="708020" y="850899"/>
                </a:lnTo>
                <a:lnTo>
                  <a:pt x="694493" y="838199"/>
                </a:lnTo>
                <a:lnTo>
                  <a:pt x="682145" y="825499"/>
                </a:lnTo>
                <a:lnTo>
                  <a:pt x="657052" y="800099"/>
                </a:lnTo>
                <a:lnTo>
                  <a:pt x="645684" y="787399"/>
                </a:lnTo>
                <a:lnTo>
                  <a:pt x="633137" y="774699"/>
                </a:lnTo>
                <a:lnTo>
                  <a:pt x="621578" y="761999"/>
                </a:lnTo>
                <a:lnTo>
                  <a:pt x="609223" y="736599"/>
                </a:lnTo>
                <a:lnTo>
                  <a:pt x="597664" y="723899"/>
                </a:lnTo>
                <a:lnTo>
                  <a:pt x="574530" y="685799"/>
                </a:lnTo>
                <a:lnTo>
                  <a:pt x="562182" y="660399"/>
                </a:lnTo>
                <a:lnTo>
                  <a:pt x="550615" y="647699"/>
                </a:lnTo>
                <a:lnTo>
                  <a:pt x="539048" y="622299"/>
                </a:lnTo>
                <a:lnTo>
                  <a:pt x="526701" y="609599"/>
                </a:lnTo>
                <a:lnTo>
                  <a:pt x="514154" y="584199"/>
                </a:lnTo>
                <a:lnTo>
                  <a:pt x="501806" y="571499"/>
                </a:lnTo>
                <a:lnTo>
                  <a:pt x="489260" y="558799"/>
                </a:lnTo>
                <a:lnTo>
                  <a:pt x="475741" y="533399"/>
                </a:lnTo>
                <a:lnTo>
                  <a:pt x="462406" y="520699"/>
                </a:lnTo>
                <a:lnTo>
                  <a:pt x="447899" y="507999"/>
                </a:lnTo>
                <a:lnTo>
                  <a:pt x="433592" y="495299"/>
                </a:lnTo>
                <a:lnTo>
                  <a:pt x="418305" y="469899"/>
                </a:lnTo>
                <a:close/>
              </a:path>
              <a:path w="3568065" h="1511300">
                <a:moveTo>
                  <a:pt x="3554177" y="0"/>
                </a:moveTo>
                <a:lnTo>
                  <a:pt x="3538961" y="0"/>
                </a:lnTo>
                <a:lnTo>
                  <a:pt x="3534978" y="12699"/>
                </a:lnTo>
                <a:lnTo>
                  <a:pt x="3501520" y="38099"/>
                </a:lnTo>
                <a:lnTo>
                  <a:pt x="3467982" y="76199"/>
                </a:lnTo>
                <a:lnTo>
                  <a:pt x="3434285" y="101599"/>
                </a:lnTo>
                <a:lnTo>
                  <a:pt x="3400748" y="139699"/>
                </a:lnTo>
                <a:lnTo>
                  <a:pt x="3366254" y="177799"/>
                </a:lnTo>
                <a:lnTo>
                  <a:pt x="3332716" y="215899"/>
                </a:lnTo>
                <a:lnTo>
                  <a:pt x="3299019" y="241299"/>
                </a:lnTo>
                <a:lnTo>
                  <a:pt x="3198406" y="355599"/>
                </a:lnTo>
                <a:lnTo>
                  <a:pt x="3100422" y="469899"/>
                </a:lnTo>
                <a:lnTo>
                  <a:pt x="3037091" y="546099"/>
                </a:lnTo>
                <a:lnTo>
                  <a:pt x="3006500" y="584199"/>
                </a:lnTo>
                <a:lnTo>
                  <a:pt x="2976707" y="609599"/>
                </a:lnTo>
                <a:lnTo>
                  <a:pt x="2918155" y="685799"/>
                </a:lnTo>
                <a:lnTo>
                  <a:pt x="2890512" y="711199"/>
                </a:lnTo>
                <a:lnTo>
                  <a:pt x="2836820" y="761999"/>
                </a:lnTo>
                <a:lnTo>
                  <a:pt x="2811727" y="787399"/>
                </a:lnTo>
                <a:lnTo>
                  <a:pt x="2787748" y="812799"/>
                </a:lnTo>
                <a:lnTo>
                  <a:pt x="2764646" y="838199"/>
                </a:lnTo>
                <a:lnTo>
                  <a:pt x="2743695" y="850899"/>
                </a:lnTo>
                <a:lnTo>
                  <a:pt x="2722505" y="876299"/>
                </a:lnTo>
                <a:lnTo>
                  <a:pt x="2704263" y="876299"/>
                </a:lnTo>
                <a:lnTo>
                  <a:pt x="2687056" y="888999"/>
                </a:lnTo>
                <a:lnTo>
                  <a:pt x="2672716" y="901699"/>
                </a:lnTo>
                <a:lnTo>
                  <a:pt x="2746404" y="901699"/>
                </a:lnTo>
                <a:lnTo>
                  <a:pt x="2768550" y="888999"/>
                </a:lnTo>
                <a:lnTo>
                  <a:pt x="2791492" y="863599"/>
                </a:lnTo>
                <a:lnTo>
                  <a:pt x="2815630" y="850899"/>
                </a:lnTo>
                <a:lnTo>
                  <a:pt x="2865419" y="800099"/>
                </a:lnTo>
                <a:lnTo>
                  <a:pt x="2892265" y="774699"/>
                </a:lnTo>
                <a:lnTo>
                  <a:pt x="2920067" y="736599"/>
                </a:lnTo>
                <a:lnTo>
                  <a:pt x="2947949" y="711199"/>
                </a:lnTo>
                <a:lnTo>
                  <a:pt x="2976707" y="673099"/>
                </a:lnTo>
                <a:lnTo>
                  <a:pt x="3006500" y="647699"/>
                </a:lnTo>
                <a:lnTo>
                  <a:pt x="3067920" y="571499"/>
                </a:lnTo>
                <a:lnTo>
                  <a:pt x="3131171" y="495299"/>
                </a:lnTo>
                <a:lnTo>
                  <a:pt x="3195459" y="419099"/>
                </a:lnTo>
                <a:lnTo>
                  <a:pt x="3228996" y="380999"/>
                </a:lnTo>
                <a:lnTo>
                  <a:pt x="3261737" y="342899"/>
                </a:lnTo>
                <a:lnTo>
                  <a:pt x="3295275" y="304799"/>
                </a:lnTo>
                <a:lnTo>
                  <a:pt x="3328813" y="279399"/>
                </a:lnTo>
                <a:lnTo>
                  <a:pt x="3362271" y="241299"/>
                </a:lnTo>
                <a:lnTo>
                  <a:pt x="3396048" y="203199"/>
                </a:lnTo>
                <a:lnTo>
                  <a:pt x="3429506" y="165099"/>
                </a:lnTo>
                <a:lnTo>
                  <a:pt x="3462087" y="126999"/>
                </a:lnTo>
                <a:lnTo>
                  <a:pt x="3495785" y="101599"/>
                </a:lnTo>
                <a:lnTo>
                  <a:pt x="3528366" y="63499"/>
                </a:lnTo>
                <a:lnTo>
                  <a:pt x="3561824" y="38099"/>
                </a:lnTo>
                <a:lnTo>
                  <a:pt x="3564772" y="38099"/>
                </a:lnTo>
                <a:lnTo>
                  <a:pt x="3567719" y="25399"/>
                </a:lnTo>
                <a:lnTo>
                  <a:pt x="3565807" y="12699"/>
                </a:lnTo>
                <a:lnTo>
                  <a:pt x="3559116" y="12699"/>
                </a:lnTo>
                <a:lnTo>
                  <a:pt x="3554177" y="0"/>
                </a:lnTo>
                <a:close/>
              </a:path>
              <a:path w="3568065" h="1511300">
                <a:moveTo>
                  <a:pt x="1323879" y="469899"/>
                </a:moveTo>
                <a:lnTo>
                  <a:pt x="1235534" y="469899"/>
                </a:lnTo>
                <a:lnTo>
                  <a:pt x="1215538" y="482599"/>
                </a:lnTo>
                <a:lnTo>
                  <a:pt x="1157863" y="520699"/>
                </a:lnTo>
                <a:lnTo>
                  <a:pt x="1140656" y="533399"/>
                </a:lnTo>
                <a:lnTo>
                  <a:pt x="1122413" y="546099"/>
                </a:lnTo>
                <a:lnTo>
                  <a:pt x="1105127" y="558799"/>
                </a:lnTo>
                <a:lnTo>
                  <a:pt x="1087920" y="584199"/>
                </a:lnTo>
                <a:lnTo>
                  <a:pt x="1071669" y="596899"/>
                </a:lnTo>
                <a:lnTo>
                  <a:pt x="1055179" y="622299"/>
                </a:lnTo>
                <a:lnTo>
                  <a:pt x="1037892" y="634999"/>
                </a:lnTo>
                <a:lnTo>
                  <a:pt x="1021641" y="660399"/>
                </a:lnTo>
                <a:lnTo>
                  <a:pt x="990095" y="698499"/>
                </a:lnTo>
                <a:lnTo>
                  <a:pt x="973605" y="711199"/>
                </a:lnTo>
                <a:lnTo>
                  <a:pt x="957354" y="736599"/>
                </a:lnTo>
                <a:lnTo>
                  <a:pt x="942059" y="749299"/>
                </a:lnTo>
                <a:lnTo>
                  <a:pt x="925808" y="774699"/>
                </a:lnTo>
                <a:lnTo>
                  <a:pt x="910273" y="787399"/>
                </a:lnTo>
                <a:lnTo>
                  <a:pt x="895058" y="800099"/>
                </a:lnTo>
                <a:lnTo>
                  <a:pt x="878727" y="812799"/>
                </a:lnTo>
                <a:lnTo>
                  <a:pt x="847978" y="838199"/>
                </a:lnTo>
                <a:lnTo>
                  <a:pt x="833639" y="850899"/>
                </a:lnTo>
                <a:lnTo>
                  <a:pt x="818343" y="850899"/>
                </a:lnTo>
                <a:lnTo>
                  <a:pt x="803845" y="863599"/>
                </a:lnTo>
                <a:lnTo>
                  <a:pt x="888366" y="863599"/>
                </a:lnTo>
                <a:lnTo>
                  <a:pt x="905573" y="850899"/>
                </a:lnTo>
                <a:lnTo>
                  <a:pt x="922860" y="825499"/>
                </a:lnTo>
                <a:lnTo>
                  <a:pt x="955362" y="800099"/>
                </a:lnTo>
                <a:lnTo>
                  <a:pt x="971852" y="774699"/>
                </a:lnTo>
                <a:lnTo>
                  <a:pt x="988103" y="761999"/>
                </a:lnTo>
                <a:lnTo>
                  <a:pt x="1004434" y="736599"/>
                </a:lnTo>
                <a:lnTo>
                  <a:pt x="1020685" y="723899"/>
                </a:lnTo>
                <a:lnTo>
                  <a:pt x="1053426" y="685799"/>
                </a:lnTo>
                <a:lnTo>
                  <a:pt x="1068721" y="660399"/>
                </a:lnTo>
                <a:lnTo>
                  <a:pt x="1084972" y="647699"/>
                </a:lnTo>
                <a:lnTo>
                  <a:pt x="1101223" y="622299"/>
                </a:lnTo>
                <a:lnTo>
                  <a:pt x="1117474" y="609599"/>
                </a:lnTo>
                <a:lnTo>
                  <a:pt x="1133964" y="596899"/>
                </a:lnTo>
                <a:lnTo>
                  <a:pt x="1150216" y="571499"/>
                </a:lnTo>
                <a:lnTo>
                  <a:pt x="1182797" y="546099"/>
                </a:lnTo>
                <a:lnTo>
                  <a:pt x="1198252" y="533399"/>
                </a:lnTo>
                <a:lnTo>
                  <a:pt x="1215538" y="520699"/>
                </a:lnTo>
                <a:lnTo>
                  <a:pt x="1230833" y="520699"/>
                </a:lnTo>
                <a:lnTo>
                  <a:pt x="1247085" y="507999"/>
                </a:lnTo>
                <a:lnTo>
                  <a:pt x="1379563" y="507999"/>
                </a:lnTo>
                <a:lnTo>
                  <a:pt x="1361320" y="495299"/>
                </a:lnTo>
                <a:lnTo>
                  <a:pt x="1342121" y="482599"/>
                </a:lnTo>
                <a:lnTo>
                  <a:pt x="1323879" y="469899"/>
                </a:lnTo>
                <a:close/>
              </a:path>
              <a:path w="3568065" h="1511300">
                <a:moveTo>
                  <a:pt x="37439" y="711199"/>
                </a:moveTo>
                <a:lnTo>
                  <a:pt x="1960" y="711199"/>
                </a:lnTo>
                <a:lnTo>
                  <a:pt x="9604" y="723899"/>
                </a:lnTo>
                <a:lnTo>
                  <a:pt x="33519" y="723899"/>
                </a:lnTo>
                <a:lnTo>
                  <a:pt x="37439" y="711199"/>
                </a:lnTo>
                <a:close/>
              </a:path>
              <a:path w="3568065" h="1511300">
                <a:moveTo>
                  <a:pt x="351070" y="431799"/>
                </a:moveTo>
                <a:lnTo>
                  <a:pt x="127610" y="431799"/>
                </a:lnTo>
                <a:lnTo>
                  <a:pt x="98796" y="469899"/>
                </a:lnTo>
                <a:lnTo>
                  <a:pt x="64294" y="520699"/>
                </a:lnTo>
                <a:lnTo>
                  <a:pt x="48024" y="558799"/>
                </a:lnTo>
                <a:lnTo>
                  <a:pt x="40183" y="584199"/>
                </a:lnTo>
                <a:lnTo>
                  <a:pt x="32539" y="596899"/>
                </a:lnTo>
                <a:lnTo>
                  <a:pt x="24894" y="622299"/>
                </a:lnTo>
                <a:lnTo>
                  <a:pt x="16269" y="647699"/>
                </a:lnTo>
                <a:lnTo>
                  <a:pt x="8624" y="673099"/>
                </a:lnTo>
                <a:lnTo>
                  <a:pt x="0" y="698499"/>
                </a:lnTo>
                <a:lnTo>
                  <a:pt x="0" y="711199"/>
                </a:lnTo>
                <a:lnTo>
                  <a:pt x="39399" y="711199"/>
                </a:lnTo>
                <a:lnTo>
                  <a:pt x="69978" y="609599"/>
                </a:lnTo>
                <a:lnTo>
                  <a:pt x="77623" y="596899"/>
                </a:lnTo>
                <a:lnTo>
                  <a:pt x="85461" y="571499"/>
                </a:lnTo>
                <a:lnTo>
                  <a:pt x="100756" y="546099"/>
                </a:lnTo>
                <a:lnTo>
                  <a:pt x="108395" y="520699"/>
                </a:lnTo>
                <a:lnTo>
                  <a:pt x="116043" y="507999"/>
                </a:lnTo>
                <a:lnTo>
                  <a:pt x="122711" y="507999"/>
                </a:lnTo>
                <a:lnTo>
                  <a:pt x="130549" y="495299"/>
                </a:lnTo>
                <a:lnTo>
                  <a:pt x="145837" y="469899"/>
                </a:lnTo>
                <a:lnTo>
                  <a:pt x="153484" y="469899"/>
                </a:lnTo>
                <a:lnTo>
                  <a:pt x="160144" y="457199"/>
                </a:lnTo>
                <a:lnTo>
                  <a:pt x="184258" y="457199"/>
                </a:lnTo>
                <a:lnTo>
                  <a:pt x="192885" y="444499"/>
                </a:lnTo>
                <a:lnTo>
                  <a:pt x="368321" y="444499"/>
                </a:lnTo>
                <a:lnTo>
                  <a:pt x="351070" y="431799"/>
                </a:lnTo>
                <a:close/>
              </a:path>
              <a:path w="3568065" h="1511300">
                <a:moveTo>
                  <a:pt x="368321" y="444499"/>
                </a:moveTo>
                <a:lnTo>
                  <a:pt x="253253" y="444499"/>
                </a:lnTo>
                <a:lnTo>
                  <a:pt x="265800" y="457199"/>
                </a:lnTo>
                <a:lnTo>
                  <a:pt x="291674" y="457199"/>
                </a:lnTo>
                <a:lnTo>
                  <a:pt x="305981" y="469899"/>
                </a:lnTo>
                <a:lnTo>
                  <a:pt x="402038" y="469899"/>
                </a:lnTo>
                <a:lnTo>
                  <a:pt x="385571" y="457199"/>
                </a:lnTo>
                <a:lnTo>
                  <a:pt x="368321" y="444499"/>
                </a:lnTo>
                <a:close/>
              </a:path>
              <a:path w="3568065" h="1511300">
                <a:moveTo>
                  <a:pt x="303042" y="419099"/>
                </a:moveTo>
                <a:lnTo>
                  <a:pt x="148776" y="419099"/>
                </a:lnTo>
                <a:lnTo>
                  <a:pt x="138189" y="431799"/>
                </a:lnTo>
                <a:lnTo>
                  <a:pt x="318528" y="431799"/>
                </a:lnTo>
                <a:lnTo>
                  <a:pt x="303042" y="419099"/>
                </a:lnTo>
                <a:close/>
              </a:path>
              <a:path w="3568065" h="1511300">
                <a:moveTo>
                  <a:pt x="259921" y="406399"/>
                </a:moveTo>
                <a:lnTo>
                  <a:pt x="184258" y="406399"/>
                </a:lnTo>
                <a:lnTo>
                  <a:pt x="171711" y="419099"/>
                </a:lnTo>
                <a:lnTo>
                  <a:pt x="274427" y="419099"/>
                </a:lnTo>
                <a:lnTo>
                  <a:pt x="259921" y="406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66148" y="5636581"/>
            <a:ext cx="340360" cy="198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00" spc="-75" dirty="0">
                <a:latin typeface="Arial"/>
                <a:cs typeface="Arial"/>
              </a:rPr>
              <a:t>H</a:t>
            </a:r>
            <a:r>
              <a:rPr sz="1100" spc="-5" dirty="0">
                <a:latin typeface="Arial"/>
                <a:cs typeface="Arial"/>
              </a:rPr>
              <a:t>ea</a:t>
            </a:r>
            <a:r>
              <a:rPr sz="1100" spc="15" dirty="0"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0091" y="2679832"/>
            <a:ext cx="838835" cy="198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00" spc="5" dirty="0">
                <a:latin typeface="Arial"/>
                <a:cs typeface="Arial"/>
              </a:rPr>
              <a:t>Left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Shoulder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6382" y="4988868"/>
            <a:ext cx="838835" cy="198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00" spc="5" dirty="0">
                <a:latin typeface="Arial"/>
                <a:cs typeface="Arial"/>
              </a:rPr>
              <a:t>Left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Shoulder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92690" y="2644473"/>
            <a:ext cx="917575" cy="198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00" spc="-20" dirty="0">
                <a:latin typeface="Arial"/>
                <a:cs typeface="Arial"/>
              </a:rPr>
              <a:t>Right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Shoulder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63853" y="5060742"/>
            <a:ext cx="917575" cy="198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00" spc="-20" dirty="0">
                <a:latin typeface="Arial"/>
                <a:cs typeface="Arial"/>
              </a:rPr>
              <a:t>Right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Shoulder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1918" y="3363054"/>
            <a:ext cx="531495" cy="198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00" spc="-25" dirty="0">
                <a:latin typeface="Arial"/>
                <a:cs typeface="Arial"/>
              </a:rPr>
              <a:t>Neckline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25489" y="1667178"/>
            <a:ext cx="784225" cy="5632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latin typeface="Arial"/>
                <a:cs typeface="Arial"/>
              </a:rPr>
              <a:t>H&amp;S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Top</a:t>
            </a:r>
            <a:endParaRPr sz="150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  <a:spcBef>
                <a:spcPts val="1095"/>
              </a:spcBef>
            </a:pPr>
            <a:r>
              <a:rPr sz="1100" spc="-20" dirty="0">
                <a:latin typeface="Arial"/>
                <a:cs typeface="Arial"/>
              </a:rPr>
              <a:t>Head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86320" y="3896670"/>
            <a:ext cx="1070610" cy="6070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latin typeface="Arial"/>
                <a:cs typeface="Arial"/>
              </a:rPr>
              <a:t>H&amp;S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10" dirty="0">
                <a:latin typeface="Arial"/>
                <a:cs typeface="Arial"/>
              </a:rPr>
              <a:t>Bottom</a:t>
            </a:r>
            <a:endParaRPr sz="1500">
              <a:latin typeface="Arial"/>
              <a:cs typeface="Arial"/>
            </a:endParaRPr>
          </a:p>
          <a:p>
            <a:pPr marR="52705" algn="ctr">
              <a:lnSpc>
                <a:spcPct val="100000"/>
              </a:lnSpc>
              <a:spcBef>
                <a:spcPts val="1440"/>
              </a:spcBef>
            </a:pPr>
            <a:r>
              <a:rPr sz="1100" spc="-25" dirty="0">
                <a:latin typeface="Arial"/>
                <a:cs typeface="Arial"/>
              </a:rPr>
              <a:t>Neckline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156460" y="230886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80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94660" y="3375659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80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66060" y="4442459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29583" y="1394841"/>
            <a:ext cx="463232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Rises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peak and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subsequently declines. 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Then, 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price rises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above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former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peak 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again</a:t>
            </a: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declines.</a:t>
            </a:r>
            <a:endParaRPr sz="1600">
              <a:latin typeface="Century Gothic"/>
              <a:cs typeface="Century Gothic"/>
            </a:endParaRPr>
          </a:p>
          <a:p>
            <a:pPr marL="355600" marR="37084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And finally,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rises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again,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but not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to the  second peak, and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declines once</a:t>
            </a:r>
            <a:r>
              <a:rPr sz="1600" spc="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more.</a:t>
            </a:r>
            <a:endParaRPr sz="1600">
              <a:latin typeface="Century Gothic"/>
              <a:cs typeface="Century Gothic"/>
            </a:endParaRPr>
          </a:p>
          <a:p>
            <a:pPr marL="355600" marR="95885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first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third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peaks are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shoulders,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and  the second peak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forms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600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head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81805" y="1029970"/>
            <a:ext cx="3793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head-and-shoulders chart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pattern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66717" y="3194049"/>
            <a:ext cx="4627880" cy="33032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735"/>
              </a:spcBef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Inverse</a:t>
            </a:r>
            <a:r>
              <a:rPr sz="1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Head-and-Shoulders</a:t>
            </a:r>
            <a:endParaRPr sz="18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635"/>
              </a:spcBef>
              <a:buSzPct val="94444"/>
              <a:buFont typeface="Wingdings"/>
              <a:buChar char=""/>
              <a:tabLst>
                <a:tab pos="194945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This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reversal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pattern,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meaning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it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signifies 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change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trend.</a:t>
            </a:r>
            <a:endParaRPr sz="1800">
              <a:latin typeface="Century Gothic"/>
              <a:cs typeface="Century Gothic"/>
            </a:endParaRPr>
          </a:p>
          <a:p>
            <a:pPr marL="370205">
              <a:lnSpc>
                <a:spcPct val="100000"/>
              </a:lnSpc>
              <a:spcBef>
                <a:spcPts val="770"/>
              </a:spcBef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Formation 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pattern:</a:t>
            </a:r>
            <a:endParaRPr sz="1800">
              <a:latin typeface="Century Gothic"/>
              <a:cs typeface="Century Gothic"/>
            </a:endParaRPr>
          </a:p>
          <a:p>
            <a:pPr marL="713105" lvl="1" indent="-343535">
              <a:lnSpc>
                <a:spcPct val="100000"/>
              </a:lnSpc>
              <a:buAutoNum type="arabicPeriod"/>
              <a:tabLst>
                <a:tab pos="713105" algn="l"/>
                <a:tab pos="71374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Left shoulder: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declines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1800">
              <a:latin typeface="Century Gothic"/>
              <a:cs typeface="Century Gothic"/>
            </a:endParaRPr>
          </a:p>
          <a:p>
            <a:pPr marL="713105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moves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higher.</a:t>
            </a:r>
            <a:endParaRPr sz="1800">
              <a:latin typeface="Century Gothic"/>
              <a:cs typeface="Century Gothic"/>
            </a:endParaRPr>
          </a:p>
          <a:p>
            <a:pPr marL="713105" marR="56515" lvl="1" indent="-342900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713105" algn="l"/>
                <a:tab pos="713740" algn="l"/>
              </a:tabLst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Head: another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Decline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occurs to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lower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level.</a:t>
            </a:r>
            <a:endParaRPr sz="1800">
              <a:latin typeface="Century Gothic"/>
              <a:cs typeface="Century Gothic"/>
            </a:endParaRPr>
          </a:p>
          <a:p>
            <a:pPr marL="713105" marR="99695" lvl="1" indent="-342900">
              <a:lnSpc>
                <a:spcPct val="100000"/>
              </a:lnSpc>
              <a:buAutoNum type="arabicPeriod" startAt="2"/>
              <a:tabLst>
                <a:tab pos="713105" algn="l"/>
                <a:tab pos="71374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Right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shoulder: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moves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higher and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moves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back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lower,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but  not as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low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head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5790" y="5991555"/>
            <a:ext cx="2800985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2857"/>
              <a:buFont typeface="Wingdings"/>
              <a:buChar char=""/>
              <a:tabLst>
                <a:tab pos="155575" algn="l"/>
              </a:tabLst>
            </a:pP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this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pattern, 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neckline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1400" spc="-1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a  level of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support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14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resistance.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2554" y="225298"/>
            <a:ext cx="4545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How </a:t>
            </a:r>
            <a:r>
              <a:rPr sz="2800" spc="-5" dirty="0"/>
              <a:t>to Trade the Pattern?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917447" y="2506979"/>
            <a:ext cx="7618476" cy="4114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93335" y="2868167"/>
            <a:ext cx="228600" cy="291465"/>
          </a:xfrm>
          <a:custGeom>
            <a:avLst/>
            <a:gdLst/>
            <a:ahLst/>
            <a:cxnLst/>
            <a:rect l="l" t="t" r="r" b="b"/>
            <a:pathLst>
              <a:path w="228600" h="291464">
                <a:moveTo>
                  <a:pt x="0" y="291084"/>
                </a:moveTo>
                <a:lnTo>
                  <a:pt x="228600" y="291084"/>
                </a:lnTo>
                <a:lnTo>
                  <a:pt x="228600" y="0"/>
                </a:lnTo>
                <a:lnTo>
                  <a:pt x="0" y="0"/>
                </a:lnTo>
                <a:lnTo>
                  <a:pt x="0" y="2910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93335" y="2868167"/>
            <a:ext cx="228600" cy="291465"/>
          </a:xfrm>
          <a:custGeom>
            <a:avLst/>
            <a:gdLst/>
            <a:ahLst/>
            <a:cxnLst/>
            <a:rect l="l" t="t" r="r" b="b"/>
            <a:pathLst>
              <a:path w="228600" h="291464">
                <a:moveTo>
                  <a:pt x="0" y="291084"/>
                </a:moveTo>
                <a:lnTo>
                  <a:pt x="228600" y="291084"/>
                </a:lnTo>
                <a:lnTo>
                  <a:pt x="228600" y="0"/>
                </a:lnTo>
                <a:lnTo>
                  <a:pt x="0" y="0"/>
                </a:lnTo>
                <a:lnTo>
                  <a:pt x="0" y="291084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637913" y="2859785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919215" y="2987039"/>
            <a:ext cx="228600" cy="289560"/>
          </a:xfrm>
          <a:custGeom>
            <a:avLst/>
            <a:gdLst/>
            <a:ahLst/>
            <a:cxnLst/>
            <a:rect l="l" t="t" r="r" b="b"/>
            <a:pathLst>
              <a:path w="228600" h="289560">
                <a:moveTo>
                  <a:pt x="0" y="289560"/>
                </a:moveTo>
                <a:lnTo>
                  <a:pt x="228600" y="289560"/>
                </a:lnTo>
                <a:lnTo>
                  <a:pt x="228600" y="0"/>
                </a:lnTo>
                <a:lnTo>
                  <a:pt x="0" y="0"/>
                </a:lnTo>
                <a:lnTo>
                  <a:pt x="0" y="289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19215" y="2987039"/>
            <a:ext cx="228600" cy="289560"/>
          </a:xfrm>
          <a:custGeom>
            <a:avLst/>
            <a:gdLst/>
            <a:ahLst/>
            <a:cxnLst/>
            <a:rect l="l" t="t" r="r" b="b"/>
            <a:pathLst>
              <a:path w="228600" h="289560">
                <a:moveTo>
                  <a:pt x="0" y="289560"/>
                </a:moveTo>
                <a:lnTo>
                  <a:pt x="228600" y="289560"/>
                </a:lnTo>
                <a:lnTo>
                  <a:pt x="228600" y="0"/>
                </a:lnTo>
                <a:lnTo>
                  <a:pt x="0" y="0"/>
                </a:lnTo>
                <a:lnTo>
                  <a:pt x="0" y="28956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64682" y="2978022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85232" y="2490216"/>
            <a:ext cx="228600" cy="291465"/>
          </a:xfrm>
          <a:custGeom>
            <a:avLst/>
            <a:gdLst/>
            <a:ahLst/>
            <a:cxnLst/>
            <a:rect l="l" t="t" r="r" b="b"/>
            <a:pathLst>
              <a:path w="228600" h="291464">
                <a:moveTo>
                  <a:pt x="0" y="291084"/>
                </a:moveTo>
                <a:lnTo>
                  <a:pt x="228600" y="291084"/>
                </a:lnTo>
                <a:lnTo>
                  <a:pt x="228600" y="0"/>
                </a:lnTo>
                <a:lnTo>
                  <a:pt x="0" y="0"/>
                </a:lnTo>
                <a:lnTo>
                  <a:pt x="0" y="2910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85232" y="2490216"/>
            <a:ext cx="228600" cy="291465"/>
          </a:xfrm>
          <a:custGeom>
            <a:avLst/>
            <a:gdLst/>
            <a:ahLst/>
            <a:cxnLst/>
            <a:rect l="l" t="t" r="r" b="b"/>
            <a:pathLst>
              <a:path w="228600" h="291464">
                <a:moveTo>
                  <a:pt x="0" y="291084"/>
                </a:moveTo>
                <a:lnTo>
                  <a:pt x="228600" y="291084"/>
                </a:lnTo>
                <a:lnTo>
                  <a:pt x="228600" y="0"/>
                </a:lnTo>
                <a:lnTo>
                  <a:pt x="0" y="0"/>
                </a:lnTo>
                <a:lnTo>
                  <a:pt x="0" y="291084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13054" y="578357"/>
            <a:ext cx="7569834" cy="220408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65"/>
              </a:spcBef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It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is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very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important that traders 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wait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for the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pattern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800" spc="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complete.</a:t>
            </a:r>
            <a:endParaRPr sz="1800">
              <a:latin typeface="Arial"/>
              <a:cs typeface="Arial"/>
            </a:endParaRPr>
          </a:p>
          <a:p>
            <a:pPr marL="194945" marR="5080" indent="-182880">
              <a:lnSpc>
                <a:spcPct val="100000"/>
              </a:lnSpc>
              <a:spcBef>
                <a:spcPts val="86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head 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shoulders 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we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are waiting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for price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action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move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lower than 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neckline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after the peak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right</a:t>
            </a:r>
            <a:r>
              <a:rPr sz="1800" spc="2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shoulder.</a:t>
            </a:r>
            <a:endParaRPr sz="1800">
              <a:latin typeface="Century Gothic"/>
              <a:cs typeface="Century Gothic"/>
            </a:endParaRPr>
          </a:p>
          <a:p>
            <a:pPr marL="194945" marR="328295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inverse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head 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shoulder, 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we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wait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for price movement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above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neckline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after 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right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shoulder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1800" spc="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formed.</a:t>
            </a:r>
            <a:endParaRPr sz="1800">
              <a:latin typeface="Century Gothic"/>
              <a:cs typeface="Century Gothic"/>
            </a:endParaRPr>
          </a:p>
          <a:p>
            <a:pPr marL="2006600" algn="ctr">
              <a:lnSpc>
                <a:spcPct val="100000"/>
              </a:lnSpc>
              <a:spcBef>
                <a:spcPts val="1565"/>
              </a:spcBef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57569" y="3094482"/>
            <a:ext cx="8858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Sup</a:t>
            </a:r>
            <a:r>
              <a:rPr sz="1800" spc="-10" dirty="0">
                <a:latin typeface="Century Gothic"/>
                <a:cs typeface="Century Gothic"/>
              </a:rPr>
              <a:t>p</a:t>
            </a:r>
            <a:r>
              <a:rPr sz="1800" dirty="0">
                <a:latin typeface="Century Gothic"/>
                <a:cs typeface="Century Gothic"/>
              </a:rPr>
              <a:t>ort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entury Gothic"/>
                <a:cs typeface="Century Gothic"/>
              </a:rPr>
              <a:t>Level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50891" y="3511296"/>
            <a:ext cx="1025651" cy="1182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67478" y="3537711"/>
            <a:ext cx="869950" cy="1027430"/>
          </a:xfrm>
          <a:custGeom>
            <a:avLst/>
            <a:gdLst/>
            <a:ahLst/>
            <a:cxnLst/>
            <a:rect l="l" t="t" r="r" b="b"/>
            <a:pathLst>
              <a:path w="869950" h="1027429">
                <a:moveTo>
                  <a:pt x="20066" y="944244"/>
                </a:moveTo>
                <a:lnTo>
                  <a:pt x="0" y="1027049"/>
                </a:lnTo>
                <a:lnTo>
                  <a:pt x="78232" y="993394"/>
                </a:lnTo>
                <a:lnTo>
                  <a:pt x="68161" y="984885"/>
                </a:lnTo>
                <a:lnTo>
                  <a:pt x="48513" y="984885"/>
                </a:lnTo>
                <a:lnTo>
                  <a:pt x="33400" y="972057"/>
                </a:lnTo>
                <a:lnTo>
                  <a:pt x="41558" y="962405"/>
                </a:lnTo>
                <a:lnTo>
                  <a:pt x="20066" y="944244"/>
                </a:lnTo>
                <a:close/>
              </a:path>
              <a:path w="869950" h="1027429">
                <a:moveTo>
                  <a:pt x="41558" y="962405"/>
                </a:moveTo>
                <a:lnTo>
                  <a:pt x="33400" y="972057"/>
                </a:lnTo>
                <a:lnTo>
                  <a:pt x="48513" y="984885"/>
                </a:lnTo>
                <a:lnTo>
                  <a:pt x="56698" y="975198"/>
                </a:lnTo>
                <a:lnTo>
                  <a:pt x="41558" y="962405"/>
                </a:lnTo>
                <a:close/>
              </a:path>
              <a:path w="869950" h="1027429">
                <a:moveTo>
                  <a:pt x="56698" y="975198"/>
                </a:moveTo>
                <a:lnTo>
                  <a:pt x="48513" y="984885"/>
                </a:lnTo>
                <a:lnTo>
                  <a:pt x="68161" y="984885"/>
                </a:lnTo>
                <a:lnTo>
                  <a:pt x="56698" y="975198"/>
                </a:lnTo>
                <a:close/>
              </a:path>
              <a:path w="869950" h="1027429">
                <a:moveTo>
                  <a:pt x="854837" y="0"/>
                </a:moveTo>
                <a:lnTo>
                  <a:pt x="41558" y="962405"/>
                </a:lnTo>
                <a:lnTo>
                  <a:pt x="56698" y="975198"/>
                </a:lnTo>
                <a:lnTo>
                  <a:pt x="869950" y="12700"/>
                </a:lnTo>
                <a:lnTo>
                  <a:pt x="854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381246" y="4490973"/>
            <a:ext cx="1133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Sell</a:t>
            </a:r>
            <a:r>
              <a:rPr sz="1800" b="1" spc="-70" dirty="0">
                <a:latin typeface="Century Gothic"/>
                <a:cs typeface="Century Gothic"/>
              </a:rPr>
              <a:t> </a:t>
            </a:r>
            <a:r>
              <a:rPr sz="1800" b="1" dirty="0">
                <a:latin typeface="Century Gothic"/>
                <a:cs typeface="Century Gothic"/>
              </a:rPr>
              <a:t>Signal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5180" y="230251"/>
            <a:ext cx="5401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Double </a:t>
            </a:r>
            <a:r>
              <a:rPr spc="-5" dirty="0"/>
              <a:t>Bottom</a:t>
            </a:r>
            <a:r>
              <a:rPr spc="-40" dirty="0"/>
              <a:t> </a:t>
            </a:r>
            <a:r>
              <a:rPr spc="-5" dirty="0"/>
              <a:t>Example</a:t>
            </a:r>
          </a:p>
        </p:txBody>
      </p:sp>
      <p:sp>
        <p:nvSpPr>
          <p:cNvPr id="4" name="object 4"/>
          <p:cNvSpPr/>
          <p:nvPr/>
        </p:nvSpPr>
        <p:spPr>
          <a:xfrm>
            <a:off x="914400" y="1693164"/>
            <a:ext cx="6761988" cy="4762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33544" y="3244595"/>
            <a:ext cx="609600" cy="545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73548" y="3347465"/>
            <a:ext cx="453390" cy="391160"/>
          </a:xfrm>
          <a:custGeom>
            <a:avLst/>
            <a:gdLst/>
            <a:ahLst/>
            <a:cxnLst/>
            <a:rect l="l" t="t" r="r" b="b"/>
            <a:pathLst>
              <a:path w="453389" h="391160">
                <a:moveTo>
                  <a:pt x="389031" y="42166"/>
                </a:moveTo>
                <a:lnTo>
                  <a:pt x="0" y="376047"/>
                </a:lnTo>
                <a:lnTo>
                  <a:pt x="12953" y="391160"/>
                </a:lnTo>
                <a:lnTo>
                  <a:pt x="401943" y="57191"/>
                </a:lnTo>
                <a:lnTo>
                  <a:pt x="389031" y="42166"/>
                </a:lnTo>
                <a:close/>
              </a:path>
              <a:path w="453389" h="391160">
                <a:moveTo>
                  <a:pt x="438997" y="33909"/>
                </a:moveTo>
                <a:lnTo>
                  <a:pt x="398652" y="33909"/>
                </a:lnTo>
                <a:lnTo>
                  <a:pt x="411606" y="48895"/>
                </a:lnTo>
                <a:lnTo>
                  <a:pt x="401943" y="57191"/>
                </a:lnTo>
                <a:lnTo>
                  <a:pt x="420242" y="78486"/>
                </a:lnTo>
                <a:lnTo>
                  <a:pt x="438997" y="33909"/>
                </a:lnTo>
                <a:close/>
              </a:path>
              <a:path w="453389" h="391160">
                <a:moveTo>
                  <a:pt x="398652" y="33909"/>
                </a:moveTo>
                <a:lnTo>
                  <a:pt x="389031" y="42166"/>
                </a:lnTo>
                <a:lnTo>
                  <a:pt x="401943" y="57191"/>
                </a:lnTo>
                <a:lnTo>
                  <a:pt x="411606" y="48895"/>
                </a:lnTo>
                <a:lnTo>
                  <a:pt x="398652" y="33909"/>
                </a:lnTo>
                <a:close/>
              </a:path>
              <a:path w="453389" h="391160">
                <a:moveTo>
                  <a:pt x="453263" y="0"/>
                </a:moveTo>
                <a:lnTo>
                  <a:pt x="370586" y="20700"/>
                </a:lnTo>
                <a:lnTo>
                  <a:pt x="389031" y="42166"/>
                </a:lnTo>
                <a:lnTo>
                  <a:pt x="398652" y="33909"/>
                </a:lnTo>
                <a:lnTo>
                  <a:pt x="438997" y="33909"/>
                </a:lnTo>
                <a:lnTo>
                  <a:pt x="4532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06314" y="3192017"/>
            <a:ext cx="1159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Buy</a:t>
            </a:r>
            <a:r>
              <a:rPr sz="1800" b="1" spc="-80" dirty="0">
                <a:latin typeface="Century Gothic"/>
                <a:cs typeface="Century Gothic"/>
              </a:rPr>
              <a:t> </a:t>
            </a:r>
            <a:r>
              <a:rPr sz="1800" b="1" dirty="0">
                <a:latin typeface="Century Gothic"/>
                <a:cs typeface="Century Gothic"/>
              </a:rPr>
              <a:t>Signal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6759" y="3909441"/>
            <a:ext cx="8591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su</a:t>
            </a:r>
            <a:r>
              <a:rPr sz="1800" spc="-10" dirty="0">
                <a:latin typeface="Century Gothic"/>
                <a:cs typeface="Century Gothic"/>
              </a:rPr>
              <a:t>p</a:t>
            </a:r>
            <a:r>
              <a:rPr sz="1800" spc="-5" dirty="0">
                <a:latin typeface="Century Gothic"/>
                <a:cs typeface="Century Gothic"/>
              </a:rPr>
              <a:t>p</a:t>
            </a:r>
            <a:r>
              <a:rPr sz="1800" spc="-10" dirty="0">
                <a:latin typeface="Century Gothic"/>
                <a:cs typeface="Century Gothic"/>
              </a:rPr>
              <a:t>o</a:t>
            </a:r>
            <a:r>
              <a:rPr sz="1800" dirty="0">
                <a:latin typeface="Century Gothic"/>
                <a:cs typeface="Century Gothic"/>
              </a:rPr>
              <a:t>rt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entury Gothic"/>
                <a:cs typeface="Century Gothic"/>
              </a:rPr>
              <a:t>Level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818" y="444754"/>
            <a:ext cx="63157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Double </a:t>
            </a:r>
            <a:r>
              <a:rPr sz="4000" spc="-5" dirty="0"/>
              <a:t>Tops </a:t>
            </a:r>
            <a:r>
              <a:rPr sz="4000" spc="-10" dirty="0"/>
              <a:t>and</a:t>
            </a:r>
            <a:r>
              <a:rPr sz="4000" spc="10" dirty="0"/>
              <a:t> </a:t>
            </a:r>
            <a:r>
              <a:rPr sz="4000" spc="-10" dirty="0"/>
              <a:t>Bottoms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028191" y="2008759"/>
            <a:ext cx="4613910" cy="2334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 algn="just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These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formations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are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similar</a:t>
            </a:r>
            <a:r>
              <a:rPr sz="2400" spc="-1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to  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H&amp;S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formations,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but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there  </a:t>
            </a:r>
            <a:r>
              <a:rPr sz="24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no</a:t>
            </a:r>
            <a:r>
              <a:rPr sz="24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head.</a:t>
            </a:r>
            <a:endParaRPr sz="2400">
              <a:latin typeface="Century Gothic"/>
              <a:cs typeface="Century Gothic"/>
            </a:endParaRPr>
          </a:p>
          <a:p>
            <a:pPr marL="195580" marR="473709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These are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reversal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patterns 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with 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same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measuring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implications as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4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H&amp;S.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74019" y="2147713"/>
            <a:ext cx="1316355" cy="1562100"/>
          </a:xfrm>
          <a:custGeom>
            <a:avLst/>
            <a:gdLst/>
            <a:ahLst/>
            <a:cxnLst/>
            <a:rect l="l" t="t" r="r" b="b"/>
            <a:pathLst>
              <a:path w="1316354" h="1562100">
                <a:moveTo>
                  <a:pt x="1315325" y="1549400"/>
                </a:moveTo>
                <a:lnTo>
                  <a:pt x="1276616" y="1549400"/>
                </a:lnTo>
                <a:lnTo>
                  <a:pt x="1279507" y="1562100"/>
                </a:lnTo>
                <a:lnTo>
                  <a:pt x="1314362" y="1562100"/>
                </a:lnTo>
                <a:lnTo>
                  <a:pt x="1315325" y="1549400"/>
                </a:lnTo>
                <a:close/>
              </a:path>
              <a:path w="1316354" h="1562100">
                <a:moveTo>
                  <a:pt x="1030947" y="63500"/>
                </a:moveTo>
                <a:lnTo>
                  <a:pt x="983323" y="63500"/>
                </a:lnTo>
                <a:lnTo>
                  <a:pt x="991194" y="76200"/>
                </a:lnTo>
                <a:lnTo>
                  <a:pt x="988222" y="76200"/>
                </a:lnTo>
                <a:lnTo>
                  <a:pt x="996976" y="88900"/>
                </a:lnTo>
                <a:lnTo>
                  <a:pt x="1014323" y="114300"/>
                </a:lnTo>
                <a:lnTo>
                  <a:pt x="1024201" y="127000"/>
                </a:lnTo>
                <a:lnTo>
                  <a:pt x="1032955" y="152400"/>
                </a:lnTo>
                <a:lnTo>
                  <a:pt x="1041629" y="177800"/>
                </a:lnTo>
                <a:lnTo>
                  <a:pt x="1051266" y="203200"/>
                </a:lnTo>
                <a:lnTo>
                  <a:pt x="1060020" y="228600"/>
                </a:lnTo>
                <a:lnTo>
                  <a:pt x="1069657" y="254000"/>
                </a:lnTo>
                <a:lnTo>
                  <a:pt x="1078571" y="292100"/>
                </a:lnTo>
                <a:lnTo>
                  <a:pt x="1088289" y="330200"/>
                </a:lnTo>
                <a:lnTo>
                  <a:pt x="1096962" y="368300"/>
                </a:lnTo>
                <a:lnTo>
                  <a:pt x="1106599" y="406400"/>
                </a:lnTo>
                <a:lnTo>
                  <a:pt x="1115353" y="444500"/>
                </a:lnTo>
                <a:lnTo>
                  <a:pt x="1124187" y="482600"/>
                </a:lnTo>
                <a:lnTo>
                  <a:pt x="1133905" y="533400"/>
                </a:lnTo>
                <a:lnTo>
                  <a:pt x="1142578" y="571500"/>
                </a:lnTo>
                <a:lnTo>
                  <a:pt x="1151252" y="622300"/>
                </a:lnTo>
                <a:lnTo>
                  <a:pt x="1160969" y="673100"/>
                </a:lnTo>
                <a:lnTo>
                  <a:pt x="1169643" y="736600"/>
                </a:lnTo>
                <a:lnTo>
                  <a:pt x="1178557" y="787400"/>
                </a:lnTo>
                <a:lnTo>
                  <a:pt x="1187231" y="850900"/>
                </a:lnTo>
                <a:lnTo>
                  <a:pt x="1195985" y="901700"/>
                </a:lnTo>
                <a:lnTo>
                  <a:pt x="1205622" y="965200"/>
                </a:lnTo>
                <a:lnTo>
                  <a:pt x="1223210" y="1104900"/>
                </a:lnTo>
                <a:lnTo>
                  <a:pt x="1231883" y="1168400"/>
                </a:lnTo>
                <a:lnTo>
                  <a:pt x="1240637" y="1244600"/>
                </a:lnTo>
                <a:lnTo>
                  <a:pt x="1257984" y="1397000"/>
                </a:lnTo>
                <a:lnTo>
                  <a:pt x="1266898" y="1473200"/>
                </a:lnTo>
                <a:lnTo>
                  <a:pt x="1275572" y="1549400"/>
                </a:lnTo>
                <a:lnTo>
                  <a:pt x="1316289" y="1549400"/>
                </a:lnTo>
                <a:lnTo>
                  <a:pt x="1306652" y="1460500"/>
                </a:lnTo>
                <a:lnTo>
                  <a:pt x="1289225" y="1308100"/>
                </a:lnTo>
                <a:lnTo>
                  <a:pt x="1271637" y="1168400"/>
                </a:lnTo>
                <a:lnTo>
                  <a:pt x="1262963" y="1092200"/>
                </a:lnTo>
                <a:lnTo>
                  <a:pt x="1254209" y="1028700"/>
                </a:lnTo>
                <a:lnTo>
                  <a:pt x="1245536" y="965200"/>
                </a:lnTo>
                <a:lnTo>
                  <a:pt x="1236621" y="901700"/>
                </a:lnTo>
                <a:lnTo>
                  <a:pt x="1227948" y="838200"/>
                </a:lnTo>
                <a:lnTo>
                  <a:pt x="1219274" y="787400"/>
                </a:lnTo>
                <a:lnTo>
                  <a:pt x="1209557" y="723900"/>
                </a:lnTo>
                <a:lnTo>
                  <a:pt x="1200883" y="673100"/>
                </a:lnTo>
                <a:lnTo>
                  <a:pt x="1191969" y="622300"/>
                </a:lnTo>
                <a:lnTo>
                  <a:pt x="1182332" y="571500"/>
                </a:lnTo>
                <a:lnTo>
                  <a:pt x="1173658" y="520700"/>
                </a:lnTo>
                <a:lnTo>
                  <a:pt x="1163941" y="469900"/>
                </a:lnTo>
                <a:lnTo>
                  <a:pt x="1155267" y="431800"/>
                </a:lnTo>
                <a:lnTo>
                  <a:pt x="1146513" y="393700"/>
                </a:lnTo>
                <a:lnTo>
                  <a:pt x="1136635" y="355600"/>
                </a:lnTo>
                <a:lnTo>
                  <a:pt x="1126998" y="317500"/>
                </a:lnTo>
                <a:lnTo>
                  <a:pt x="1118325" y="279400"/>
                </a:lnTo>
                <a:lnTo>
                  <a:pt x="1108607" y="254000"/>
                </a:lnTo>
                <a:lnTo>
                  <a:pt x="1098890" y="215900"/>
                </a:lnTo>
                <a:lnTo>
                  <a:pt x="1090216" y="190500"/>
                </a:lnTo>
                <a:lnTo>
                  <a:pt x="1080579" y="165100"/>
                </a:lnTo>
                <a:lnTo>
                  <a:pt x="1070701" y="139700"/>
                </a:lnTo>
                <a:lnTo>
                  <a:pt x="1060983" y="114300"/>
                </a:lnTo>
                <a:lnTo>
                  <a:pt x="1051266" y="101600"/>
                </a:lnTo>
                <a:lnTo>
                  <a:pt x="1040665" y="76200"/>
                </a:lnTo>
                <a:lnTo>
                  <a:pt x="1030947" y="63500"/>
                </a:lnTo>
                <a:close/>
              </a:path>
              <a:path w="1316354" h="1562100">
                <a:moveTo>
                  <a:pt x="37938" y="1117600"/>
                </a:moveTo>
                <a:lnTo>
                  <a:pt x="2963" y="1117600"/>
                </a:lnTo>
                <a:lnTo>
                  <a:pt x="6713" y="1130300"/>
                </a:lnTo>
                <a:lnTo>
                  <a:pt x="34975" y="1130300"/>
                </a:lnTo>
                <a:lnTo>
                  <a:pt x="37938" y="1117600"/>
                </a:lnTo>
                <a:close/>
              </a:path>
              <a:path w="1316354" h="1562100">
                <a:moveTo>
                  <a:pt x="413604" y="0"/>
                </a:moveTo>
                <a:lnTo>
                  <a:pt x="374670" y="0"/>
                </a:lnTo>
                <a:lnTo>
                  <a:pt x="363009" y="12699"/>
                </a:lnTo>
                <a:lnTo>
                  <a:pt x="350368" y="25399"/>
                </a:lnTo>
                <a:lnTo>
                  <a:pt x="338707" y="25399"/>
                </a:lnTo>
                <a:lnTo>
                  <a:pt x="327247" y="38099"/>
                </a:lnTo>
                <a:lnTo>
                  <a:pt x="315586" y="63499"/>
                </a:lnTo>
                <a:lnTo>
                  <a:pt x="292264" y="88899"/>
                </a:lnTo>
                <a:lnTo>
                  <a:pt x="281598" y="114299"/>
                </a:lnTo>
                <a:lnTo>
                  <a:pt x="269937" y="126999"/>
                </a:lnTo>
                <a:lnTo>
                  <a:pt x="259264" y="152399"/>
                </a:lnTo>
                <a:lnTo>
                  <a:pt x="247603" y="177799"/>
                </a:lnTo>
                <a:lnTo>
                  <a:pt x="236938" y="203199"/>
                </a:lnTo>
                <a:lnTo>
                  <a:pt x="225277" y="228599"/>
                </a:lnTo>
                <a:lnTo>
                  <a:pt x="214604" y="266699"/>
                </a:lnTo>
                <a:lnTo>
                  <a:pt x="202943" y="292099"/>
                </a:lnTo>
                <a:lnTo>
                  <a:pt x="191282" y="330199"/>
                </a:lnTo>
                <a:lnTo>
                  <a:pt x="180617" y="368299"/>
                </a:lnTo>
                <a:lnTo>
                  <a:pt x="145634" y="482600"/>
                </a:lnTo>
                <a:lnTo>
                  <a:pt x="122320" y="571500"/>
                </a:lnTo>
                <a:lnTo>
                  <a:pt x="110659" y="609600"/>
                </a:lnTo>
                <a:lnTo>
                  <a:pt x="98010" y="660400"/>
                </a:lnTo>
                <a:lnTo>
                  <a:pt x="74696" y="762000"/>
                </a:lnTo>
                <a:lnTo>
                  <a:pt x="62047" y="812800"/>
                </a:lnTo>
                <a:lnTo>
                  <a:pt x="50587" y="863600"/>
                </a:lnTo>
                <a:lnTo>
                  <a:pt x="37938" y="927100"/>
                </a:lnTo>
                <a:lnTo>
                  <a:pt x="12640" y="1041400"/>
                </a:lnTo>
                <a:lnTo>
                  <a:pt x="0" y="1104900"/>
                </a:lnTo>
                <a:lnTo>
                  <a:pt x="0" y="1117600"/>
                </a:lnTo>
                <a:lnTo>
                  <a:pt x="39713" y="1117600"/>
                </a:lnTo>
                <a:lnTo>
                  <a:pt x="52362" y="1054100"/>
                </a:lnTo>
                <a:lnTo>
                  <a:pt x="77659" y="939800"/>
                </a:lnTo>
                <a:lnTo>
                  <a:pt x="90308" y="876300"/>
                </a:lnTo>
                <a:lnTo>
                  <a:pt x="101961" y="825500"/>
                </a:lnTo>
                <a:lnTo>
                  <a:pt x="114610" y="774700"/>
                </a:lnTo>
                <a:lnTo>
                  <a:pt x="161246" y="571500"/>
                </a:lnTo>
                <a:lnTo>
                  <a:pt x="184367" y="495300"/>
                </a:lnTo>
                <a:lnTo>
                  <a:pt x="196028" y="444500"/>
                </a:lnTo>
                <a:lnTo>
                  <a:pt x="207689" y="406400"/>
                </a:lnTo>
                <a:lnTo>
                  <a:pt x="219350" y="381000"/>
                </a:lnTo>
                <a:lnTo>
                  <a:pt x="230015" y="342900"/>
                </a:lnTo>
                <a:lnTo>
                  <a:pt x="241676" y="304800"/>
                </a:lnTo>
                <a:lnTo>
                  <a:pt x="263023" y="254000"/>
                </a:lnTo>
                <a:lnTo>
                  <a:pt x="274676" y="215900"/>
                </a:lnTo>
                <a:lnTo>
                  <a:pt x="285349" y="190500"/>
                </a:lnTo>
                <a:lnTo>
                  <a:pt x="296022" y="177800"/>
                </a:lnTo>
                <a:lnTo>
                  <a:pt x="306695" y="152400"/>
                </a:lnTo>
                <a:lnTo>
                  <a:pt x="316573" y="127000"/>
                </a:lnTo>
                <a:lnTo>
                  <a:pt x="337912" y="101600"/>
                </a:lnTo>
                <a:lnTo>
                  <a:pt x="376645" y="50800"/>
                </a:lnTo>
                <a:lnTo>
                  <a:pt x="385343" y="50800"/>
                </a:lnTo>
                <a:lnTo>
                  <a:pt x="395028" y="38100"/>
                </a:lnTo>
                <a:lnTo>
                  <a:pt x="451342" y="38100"/>
                </a:lnTo>
                <a:lnTo>
                  <a:pt x="440677" y="25400"/>
                </a:lnTo>
                <a:lnTo>
                  <a:pt x="428028" y="12700"/>
                </a:lnTo>
                <a:lnTo>
                  <a:pt x="413604" y="0"/>
                </a:lnTo>
                <a:close/>
              </a:path>
              <a:path w="1316354" h="1562100">
                <a:moveTo>
                  <a:pt x="451342" y="38100"/>
                </a:moveTo>
                <a:lnTo>
                  <a:pt x="400955" y="38100"/>
                </a:lnTo>
                <a:lnTo>
                  <a:pt x="407669" y="50800"/>
                </a:lnTo>
                <a:lnTo>
                  <a:pt x="415580" y="63500"/>
                </a:lnTo>
                <a:lnTo>
                  <a:pt x="424269" y="76200"/>
                </a:lnTo>
                <a:lnTo>
                  <a:pt x="432967" y="101600"/>
                </a:lnTo>
                <a:lnTo>
                  <a:pt x="442652" y="127000"/>
                </a:lnTo>
                <a:lnTo>
                  <a:pt x="451342" y="152400"/>
                </a:lnTo>
                <a:lnTo>
                  <a:pt x="460240" y="177800"/>
                </a:lnTo>
                <a:lnTo>
                  <a:pt x="468930" y="215900"/>
                </a:lnTo>
                <a:lnTo>
                  <a:pt x="477627" y="241300"/>
                </a:lnTo>
                <a:lnTo>
                  <a:pt x="495014" y="317500"/>
                </a:lnTo>
                <a:lnTo>
                  <a:pt x="503913" y="342900"/>
                </a:lnTo>
                <a:lnTo>
                  <a:pt x="538687" y="495300"/>
                </a:lnTo>
                <a:lnTo>
                  <a:pt x="547585" y="533400"/>
                </a:lnTo>
                <a:lnTo>
                  <a:pt x="556275" y="558800"/>
                </a:lnTo>
                <a:lnTo>
                  <a:pt x="573670" y="635000"/>
                </a:lnTo>
                <a:lnTo>
                  <a:pt x="583347" y="660400"/>
                </a:lnTo>
                <a:lnTo>
                  <a:pt x="592246" y="685800"/>
                </a:lnTo>
                <a:lnTo>
                  <a:pt x="601923" y="711200"/>
                </a:lnTo>
                <a:lnTo>
                  <a:pt x="610605" y="736600"/>
                </a:lnTo>
                <a:lnTo>
                  <a:pt x="631003" y="774700"/>
                </a:lnTo>
                <a:lnTo>
                  <a:pt x="695011" y="800100"/>
                </a:lnTo>
                <a:lnTo>
                  <a:pt x="709627" y="787400"/>
                </a:lnTo>
                <a:lnTo>
                  <a:pt x="722236" y="774700"/>
                </a:lnTo>
                <a:lnTo>
                  <a:pt x="733961" y="762000"/>
                </a:lnTo>
                <a:lnTo>
                  <a:pt x="671721" y="762000"/>
                </a:lnTo>
                <a:lnTo>
                  <a:pt x="664975" y="749300"/>
                </a:lnTo>
                <a:lnTo>
                  <a:pt x="656301" y="736600"/>
                </a:lnTo>
                <a:lnTo>
                  <a:pt x="648591" y="723900"/>
                </a:lnTo>
                <a:lnTo>
                  <a:pt x="639677" y="698500"/>
                </a:lnTo>
                <a:lnTo>
                  <a:pt x="631003" y="673100"/>
                </a:lnTo>
                <a:lnTo>
                  <a:pt x="622250" y="647700"/>
                </a:lnTo>
                <a:lnTo>
                  <a:pt x="613576" y="622300"/>
                </a:lnTo>
                <a:lnTo>
                  <a:pt x="604662" y="584200"/>
                </a:lnTo>
                <a:lnTo>
                  <a:pt x="595996" y="558800"/>
                </a:lnTo>
                <a:lnTo>
                  <a:pt x="569912" y="444500"/>
                </a:lnTo>
                <a:lnTo>
                  <a:pt x="552324" y="381000"/>
                </a:lnTo>
                <a:lnTo>
                  <a:pt x="526239" y="266700"/>
                </a:lnTo>
                <a:lnTo>
                  <a:pt x="517349" y="228600"/>
                </a:lnTo>
                <a:lnTo>
                  <a:pt x="507663" y="203200"/>
                </a:lnTo>
                <a:lnTo>
                  <a:pt x="498966" y="165100"/>
                </a:lnTo>
                <a:lnTo>
                  <a:pt x="490276" y="139700"/>
                </a:lnTo>
                <a:lnTo>
                  <a:pt x="470905" y="88900"/>
                </a:lnTo>
                <a:lnTo>
                  <a:pt x="461027" y="63500"/>
                </a:lnTo>
                <a:lnTo>
                  <a:pt x="451342" y="38100"/>
                </a:lnTo>
                <a:close/>
              </a:path>
              <a:path w="1316354" h="1562100">
                <a:moveTo>
                  <a:pt x="1004686" y="25400"/>
                </a:moveTo>
                <a:lnTo>
                  <a:pt x="950316" y="38100"/>
                </a:lnTo>
                <a:lnTo>
                  <a:pt x="914337" y="88900"/>
                </a:lnTo>
                <a:lnTo>
                  <a:pt x="892975" y="139700"/>
                </a:lnTo>
                <a:lnTo>
                  <a:pt x="882374" y="165100"/>
                </a:lnTo>
                <a:lnTo>
                  <a:pt x="871692" y="190500"/>
                </a:lnTo>
                <a:lnTo>
                  <a:pt x="850330" y="266700"/>
                </a:lnTo>
                <a:lnTo>
                  <a:pt x="830012" y="330200"/>
                </a:lnTo>
                <a:lnTo>
                  <a:pt x="819330" y="368300"/>
                </a:lnTo>
                <a:lnTo>
                  <a:pt x="809613" y="406400"/>
                </a:lnTo>
                <a:lnTo>
                  <a:pt x="788250" y="482600"/>
                </a:lnTo>
                <a:lnTo>
                  <a:pt x="778613" y="520700"/>
                </a:lnTo>
                <a:lnTo>
                  <a:pt x="767932" y="546100"/>
                </a:lnTo>
                <a:lnTo>
                  <a:pt x="758214" y="584200"/>
                </a:lnTo>
                <a:lnTo>
                  <a:pt x="747533" y="622300"/>
                </a:lnTo>
                <a:lnTo>
                  <a:pt x="737655" y="647700"/>
                </a:lnTo>
                <a:lnTo>
                  <a:pt x="728018" y="673100"/>
                </a:lnTo>
                <a:lnTo>
                  <a:pt x="717337" y="698500"/>
                </a:lnTo>
                <a:lnTo>
                  <a:pt x="707619" y="723900"/>
                </a:lnTo>
                <a:lnTo>
                  <a:pt x="690272" y="749300"/>
                </a:lnTo>
                <a:lnTo>
                  <a:pt x="682322" y="762000"/>
                </a:lnTo>
                <a:lnTo>
                  <a:pt x="733961" y="762000"/>
                </a:lnTo>
                <a:lnTo>
                  <a:pt x="744642" y="736600"/>
                </a:lnTo>
                <a:lnTo>
                  <a:pt x="755243" y="711200"/>
                </a:lnTo>
                <a:lnTo>
                  <a:pt x="765924" y="685800"/>
                </a:lnTo>
                <a:lnTo>
                  <a:pt x="775642" y="660400"/>
                </a:lnTo>
                <a:lnTo>
                  <a:pt x="786323" y="635000"/>
                </a:lnTo>
                <a:lnTo>
                  <a:pt x="797004" y="596900"/>
                </a:lnTo>
                <a:lnTo>
                  <a:pt x="806641" y="558800"/>
                </a:lnTo>
                <a:lnTo>
                  <a:pt x="817323" y="533400"/>
                </a:lnTo>
                <a:lnTo>
                  <a:pt x="828004" y="495300"/>
                </a:lnTo>
                <a:lnTo>
                  <a:pt x="837641" y="457200"/>
                </a:lnTo>
                <a:lnTo>
                  <a:pt x="859004" y="381000"/>
                </a:lnTo>
                <a:lnTo>
                  <a:pt x="868882" y="342900"/>
                </a:lnTo>
                <a:lnTo>
                  <a:pt x="889280" y="279400"/>
                </a:lnTo>
                <a:lnTo>
                  <a:pt x="899962" y="241300"/>
                </a:lnTo>
                <a:lnTo>
                  <a:pt x="910563" y="203200"/>
                </a:lnTo>
                <a:lnTo>
                  <a:pt x="920280" y="177800"/>
                </a:lnTo>
                <a:lnTo>
                  <a:pt x="930961" y="152400"/>
                </a:lnTo>
                <a:lnTo>
                  <a:pt x="940598" y="127000"/>
                </a:lnTo>
                <a:lnTo>
                  <a:pt x="950316" y="101600"/>
                </a:lnTo>
                <a:lnTo>
                  <a:pt x="960033" y="88900"/>
                </a:lnTo>
                <a:lnTo>
                  <a:pt x="968868" y="76200"/>
                </a:lnTo>
                <a:lnTo>
                  <a:pt x="976577" y="63500"/>
                </a:lnTo>
                <a:lnTo>
                  <a:pt x="1030947" y="63500"/>
                </a:lnTo>
                <a:lnTo>
                  <a:pt x="1021230" y="50800"/>
                </a:lnTo>
                <a:lnTo>
                  <a:pt x="1019302" y="50800"/>
                </a:lnTo>
                <a:lnTo>
                  <a:pt x="1018258" y="38100"/>
                </a:lnTo>
                <a:lnTo>
                  <a:pt x="1004686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79564" y="2967240"/>
            <a:ext cx="1712595" cy="0"/>
          </a:xfrm>
          <a:custGeom>
            <a:avLst/>
            <a:gdLst/>
            <a:ahLst/>
            <a:cxnLst/>
            <a:rect l="l" t="t" r="r" b="b"/>
            <a:pathLst>
              <a:path w="1712595">
                <a:moveTo>
                  <a:pt x="0" y="0"/>
                </a:moveTo>
                <a:lnTo>
                  <a:pt x="17123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44538" y="2167732"/>
            <a:ext cx="0" cy="800100"/>
          </a:xfrm>
          <a:custGeom>
            <a:avLst/>
            <a:gdLst/>
            <a:ahLst/>
            <a:cxnLst/>
            <a:rect l="l" t="t" r="r" b="b"/>
            <a:pathLst>
              <a:path h="800100">
                <a:moveTo>
                  <a:pt x="0" y="0"/>
                </a:moveTo>
                <a:lnTo>
                  <a:pt x="0" y="79950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17272" y="2912079"/>
            <a:ext cx="53975" cy="55244"/>
          </a:xfrm>
          <a:custGeom>
            <a:avLst/>
            <a:gdLst/>
            <a:ahLst/>
            <a:cxnLst/>
            <a:rect l="l" t="t" r="r" b="b"/>
            <a:pathLst>
              <a:path w="53975" h="55244">
                <a:moveTo>
                  <a:pt x="0" y="0"/>
                </a:moveTo>
                <a:lnTo>
                  <a:pt x="27265" y="55160"/>
                </a:lnTo>
                <a:lnTo>
                  <a:pt x="40215" y="27983"/>
                </a:lnTo>
                <a:lnTo>
                  <a:pt x="27265" y="27983"/>
                </a:lnTo>
                <a:lnTo>
                  <a:pt x="0" y="0"/>
                </a:lnTo>
                <a:close/>
              </a:path>
              <a:path w="53975" h="55244">
                <a:moveTo>
                  <a:pt x="53550" y="0"/>
                </a:moveTo>
                <a:lnTo>
                  <a:pt x="27265" y="27983"/>
                </a:lnTo>
                <a:lnTo>
                  <a:pt x="40215" y="27983"/>
                </a:lnTo>
                <a:lnTo>
                  <a:pt x="53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17272" y="2912080"/>
            <a:ext cx="53975" cy="55244"/>
          </a:xfrm>
          <a:custGeom>
            <a:avLst/>
            <a:gdLst/>
            <a:ahLst/>
            <a:cxnLst/>
            <a:rect l="l" t="t" r="r" b="b"/>
            <a:pathLst>
              <a:path w="53975" h="55244">
                <a:moveTo>
                  <a:pt x="53550" y="0"/>
                </a:moveTo>
                <a:lnTo>
                  <a:pt x="27265" y="55160"/>
                </a:lnTo>
                <a:lnTo>
                  <a:pt x="0" y="0"/>
                </a:lnTo>
                <a:lnTo>
                  <a:pt x="27265" y="27983"/>
                </a:lnTo>
                <a:lnTo>
                  <a:pt x="5355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0523" y="2979740"/>
            <a:ext cx="0" cy="800100"/>
          </a:xfrm>
          <a:custGeom>
            <a:avLst/>
            <a:gdLst/>
            <a:ahLst/>
            <a:cxnLst/>
            <a:rect l="l" t="t" r="r" b="b"/>
            <a:pathLst>
              <a:path h="800100">
                <a:moveTo>
                  <a:pt x="0" y="0"/>
                </a:moveTo>
                <a:lnTo>
                  <a:pt x="0" y="79950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83217" y="3725055"/>
            <a:ext cx="53975" cy="54610"/>
          </a:xfrm>
          <a:custGeom>
            <a:avLst/>
            <a:gdLst/>
            <a:ahLst/>
            <a:cxnLst/>
            <a:rect l="l" t="t" r="r" b="b"/>
            <a:pathLst>
              <a:path w="53975" h="54610">
                <a:moveTo>
                  <a:pt x="0" y="0"/>
                </a:moveTo>
                <a:lnTo>
                  <a:pt x="27305" y="54193"/>
                </a:lnTo>
                <a:lnTo>
                  <a:pt x="39928" y="27983"/>
                </a:lnTo>
                <a:lnTo>
                  <a:pt x="27305" y="27983"/>
                </a:lnTo>
                <a:lnTo>
                  <a:pt x="0" y="0"/>
                </a:lnTo>
                <a:close/>
              </a:path>
              <a:path w="53975" h="54610">
                <a:moveTo>
                  <a:pt x="53406" y="0"/>
                </a:moveTo>
                <a:lnTo>
                  <a:pt x="27305" y="27983"/>
                </a:lnTo>
                <a:lnTo>
                  <a:pt x="39928" y="27983"/>
                </a:lnTo>
                <a:lnTo>
                  <a:pt x="534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83217" y="3725055"/>
            <a:ext cx="53975" cy="54610"/>
          </a:xfrm>
          <a:custGeom>
            <a:avLst/>
            <a:gdLst/>
            <a:ahLst/>
            <a:cxnLst/>
            <a:rect l="l" t="t" r="r" b="b"/>
            <a:pathLst>
              <a:path w="53975" h="54610">
                <a:moveTo>
                  <a:pt x="53406" y="0"/>
                </a:moveTo>
                <a:lnTo>
                  <a:pt x="27305" y="54193"/>
                </a:lnTo>
                <a:lnTo>
                  <a:pt x="0" y="0"/>
                </a:lnTo>
                <a:lnTo>
                  <a:pt x="27305" y="27983"/>
                </a:lnTo>
                <a:lnTo>
                  <a:pt x="53406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08543" y="3802474"/>
            <a:ext cx="438150" cy="0"/>
          </a:xfrm>
          <a:custGeom>
            <a:avLst/>
            <a:gdLst/>
            <a:ahLst/>
            <a:cxnLst/>
            <a:rect l="l" t="t" r="r" b="b"/>
            <a:pathLst>
              <a:path w="438150">
                <a:moveTo>
                  <a:pt x="0" y="0"/>
                </a:moveTo>
                <a:lnTo>
                  <a:pt x="43793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09917" y="1949300"/>
            <a:ext cx="1019175" cy="257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dirty="0">
                <a:latin typeface="Arial"/>
                <a:cs typeface="Arial"/>
              </a:rPr>
              <a:t>Double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Top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55586" y="5862441"/>
            <a:ext cx="1308735" cy="257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dirty="0">
                <a:latin typeface="Arial"/>
                <a:cs typeface="Arial"/>
              </a:rPr>
              <a:t>Double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15" dirty="0">
                <a:latin typeface="Arial"/>
                <a:cs typeface="Arial"/>
              </a:rPr>
              <a:t>Bottom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74019" y="4328321"/>
            <a:ext cx="1316355" cy="1562100"/>
          </a:xfrm>
          <a:custGeom>
            <a:avLst/>
            <a:gdLst/>
            <a:ahLst/>
            <a:cxnLst/>
            <a:rect l="l" t="t" r="r" b="b"/>
            <a:pathLst>
              <a:path w="1316354" h="1562100">
                <a:moveTo>
                  <a:pt x="37938" y="444499"/>
                </a:moveTo>
                <a:lnTo>
                  <a:pt x="987" y="444499"/>
                </a:lnTo>
                <a:lnTo>
                  <a:pt x="0" y="457199"/>
                </a:lnTo>
                <a:lnTo>
                  <a:pt x="37938" y="647699"/>
                </a:lnTo>
                <a:lnTo>
                  <a:pt x="50587" y="698499"/>
                </a:lnTo>
                <a:lnTo>
                  <a:pt x="62047" y="749299"/>
                </a:lnTo>
                <a:lnTo>
                  <a:pt x="74696" y="812799"/>
                </a:lnTo>
                <a:lnTo>
                  <a:pt x="98010" y="914399"/>
                </a:lnTo>
                <a:lnTo>
                  <a:pt x="110659" y="952499"/>
                </a:lnTo>
                <a:lnTo>
                  <a:pt x="122320" y="1003299"/>
                </a:lnTo>
                <a:lnTo>
                  <a:pt x="133981" y="1041399"/>
                </a:lnTo>
                <a:lnTo>
                  <a:pt x="145634" y="1092199"/>
                </a:lnTo>
                <a:lnTo>
                  <a:pt x="180617" y="1206499"/>
                </a:lnTo>
                <a:lnTo>
                  <a:pt x="191282" y="1244599"/>
                </a:lnTo>
                <a:lnTo>
                  <a:pt x="202943" y="1269999"/>
                </a:lnTo>
                <a:lnTo>
                  <a:pt x="214604" y="1308099"/>
                </a:lnTo>
                <a:lnTo>
                  <a:pt x="225277" y="1333499"/>
                </a:lnTo>
                <a:lnTo>
                  <a:pt x="236938" y="1358899"/>
                </a:lnTo>
                <a:lnTo>
                  <a:pt x="247604" y="1384299"/>
                </a:lnTo>
                <a:lnTo>
                  <a:pt x="259265" y="1409699"/>
                </a:lnTo>
                <a:lnTo>
                  <a:pt x="269938" y="1435099"/>
                </a:lnTo>
                <a:lnTo>
                  <a:pt x="292264" y="1473199"/>
                </a:lnTo>
                <a:lnTo>
                  <a:pt x="303925" y="1498599"/>
                </a:lnTo>
                <a:lnTo>
                  <a:pt x="327247" y="1523999"/>
                </a:lnTo>
                <a:lnTo>
                  <a:pt x="338707" y="1536699"/>
                </a:lnTo>
                <a:lnTo>
                  <a:pt x="350368" y="1549399"/>
                </a:lnTo>
                <a:lnTo>
                  <a:pt x="363009" y="1562099"/>
                </a:lnTo>
                <a:lnTo>
                  <a:pt x="413604" y="1562099"/>
                </a:lnTo>
                <a:lnTo>
                  <a:pt x="428028" y="1549399"/>
                </a:lnTo>
                <a:lnTo>
                  <a:pt x="440677" y="1536699"/>
                </a:lnTo>
                <a:lnTo>
                  <a:pt x="451342" y="1523999"/>
                </a:lnTo>
                <a:lnTo>
                  <a:pt x="385343" y="1523999"/>
                </a:lnTo>
                <a:lnTo>
                  <a:pt x="376646" y="1511299"/>
                </a:lnTo>
                <a:lnTo>
                  <a:pt x="366960" y="1511299"/>
                </a:lnTo>
                <a:lnTo>
                  <a:pt x="337912" y="1473199"/>
                </a:lnTo>
                <a:lnTo>
                  <a:pt x="327247" y="1460499"/>
                </a:lnTo>
                <a:lnTo>
                  <a:pt x="316574" y="1435099"/>
                </a:lnTo>
                <a:lnTo>
                  <a:pt x="306696" y="1422399"/>
                </a:lnTo>
                <a:lnTo>
                  <a:pt x="274676" y="1346199"/>
                </a:lnTo>
                <a:lnTo>
                  <a:pt x="263023" y="1320799"/>
                </a:lnTo>
                <a:lnTo>
                  <a:pt x="252350" y="1295399"/>
                </a:lnTo>
                <a:lnTo>
                  <a:pt x="241677" y="1257299"/>
                </a:lnTo>
                <a:lnTo>
                  <a:pt x="230016" y="1231899"/>
                </a:lnTo>
                <a:lnTo>
                  <a:pt x="207689" y="1155699"/>
                </a:lnTo>
                <a:lnTo>
                  <a:pt x="184367" y="1079499"/>
                </a:lnTo>
                <a:lnTo>
                  <a:pt x="173694" y="1041399"/>
                </a:lnTo>
                <a:lnTo>
                  <a:pt x="161246" y="990599"/>
                </a:lnTo>
                <a:lnTo>
                  <a:pt x="149593" y="939799"/>
                </a:lnTo>
                <a:lnTo>
                  <a:pt x="137932" y="901699"/>
                </a:lnTo>
                <a:lnTo>
                  <a:pt x="114610" y="800099"/>
                </a:lnTo>
                <a:lnTo>
                  <a:pt x="101961" y="749299"/>
                </a:lnTo>
                <a:lnTo>
                  <a:pt x="90308" y="685799"/>
                </a:lnTo>
                <a:lnTo>
                  <a:pt x="77659" y="634999"/>
                </a:lnTo>
                <a:lnTo>
                  <a:pt x="52362" y="520699"/>
                </a:lnTo>
                <a:lnTo>
                  <a:pt x="39713" y="457199"/>
                </a:lnTo>
                <a:lnTo>
                  <a:pt x="37938" y="444499"/>
                </a:lnTo>
                <a:close/>
              </a:path>
              <a:path w="1316354" h="1562100">
                <a:moveTo>
                  <a:pt x="728098" y="800099"/>
                </a:moveTo>
                <a:lnTo>
                  <a:pt x="677583" y="800099"/>
                </a:lnTo>
                <a:lnTo>
                  <a:pt x="682322" y="812799"/>
                </a:lnTo>
                <a:lnTo>
                  <a:pt x="690272" y="812799"/>
                </a:lnTo>
                <a:lnTo>
                  <a:pt x="698946" y="825499"/>
                </a:lnTo>
                <a:lnTo>
                  <a:pt x="707619" y="850899"/>
                </a:lnTo>
                <a:lnTo>
                  <a:pt x="717337" y="863599"/>
                </a:lnTo>
                <a:lnTo>
                  <a:pt x="728018" y="888999"/>
                </a:lnTo>
                <a:lnTo>
                  <a:pt x="737655" y="927099"/>
                </a:lnTo>
                <a:lnTo>
                  <a:pt x="747533" y="952499"/>
                </a:lnTo>
                <a:lnTo>
                  <a:pt x="758215" y="977899"/>
                </a:lnTo>
                <a:lnTo>
                  <a:pt x="767932" y="1016000"/>
                </a:lnTo>
                <a:lnTo>
                  <a:pt x="778613" y="1054100"/>
                </a:lnTo>
                <a:lnTo>
                  <a:pt x="809613" y="1155700"/>
                </a:lnTo>
                <a:lnTo>
                  <a:pt x="819331" y="1193800"/>
                </a:lnTo>
                <a:lnTo>
                  <a:pt x="830012" y="1231900"/>
                </a:lnTo>
                <a:lnTo>
                  <a:pt x="850330" y="1308100"/>
                </a:lnTo>
                <a:lnTo>
                  <a:pt x="861012" y="1346200"/>
                </a:lnTo>
                <a:lnTo>
                  <a:pt x="882374" y="1397000"/>
                </a:lnTo>
                <a:lnTo>
                  <a:pt x="892975" y="1435100"/>
                </a:lnTo>
                <a:lnTo>
                  <a:pt x="914337" y="1485900"/>
                </a:lnTo>
                <a:lnTo>
                  <a:pt x="925260" y="1498600"/>
                </a:lnTo>
                <a:lnTo>
                  <a:pt x="936664" y="1511300"/>
                </a:lnTo>
                <a:lnTo>
                  <a:pt x="950316" y="1536700"/>
                </a:lnTo>
                <a:lnTo>
                  <a:pt x="1004686" y="1536700"/>
                </a:lnTo>
                <a:lnTo>
                  <a:pt x="1018259" y="1524000"/>
                </a:lnTo>
                <a:lnTo>
                  <a:pt x="1021230" y="1524000"/>
                </a:lnTo>
                <a:lnTo>
                  <a:pt x="1030948" y="1511300"/>
                </a:lnTo>
                <a:lnTo>
                  <a:pt x="1035806" y="1498600"/>
                </a:lnTo>
                <a:lnTo>
                  <a:pt x="976578" y="1498600"/>
                </a:lnTo>
                <a:lnTo>
                  <a:pt x="968868" y="1485900"/>
                </a:lnTo>
                <a:lnTo>
                  <a:pt x="960034" y="1473200"/>
                </a:lnTo>
                <a:lnTo>
                  <a:pt x="950316" y="1460500"/>
                </a:lnTo>
                <a:lnTo>
                  <a:pt x="940599" y="1435100"/>
                </a:lnTo>
                <a:lnTo>
                  <a:pt x="930962" y="1422400"/>
                </a:lnTo>
                <a:lnTo>
                  <a:pt x="920280" y="1384300"/>
                </a:lnTo>
                <a:lnTo>
                  <a:pt x="910563" y="1358900"/>
                </a:lnTo>
                <a:lnTo>
                  <a:pt x="899962" y="1333500"/>
                </a:lnTo>
                <a:lnTo>
                  <a:pt x="889281" y="1295400"/>
                </a:lnTo>
                <a:lnTo>
                  <a:pt x="868882" y="1219200"/>
                </a:lnTo>
                <a:lnTo>
                  <a:pt x="859004" y="1193800"/>
                </a:lnTo>
                <a:lnTo>
                  <a:pt x="848323" y="1155700"/>
                </a:lnTo>
                <a:lnTo>
                  <a:pt x="817323" y="1041400"/>
                </a:lnTo>
                <a:lnTo>
                  <a:pt x="807605" y="1003300"/>
                </a:lnTo>
                <a:lnTo>
                  <a:pt x="797004" y="965200"/>
                </a:lnTo>
                <a:lnTo>
                  <a:pt x="786323" y="939799"/>
                </a:lnTo>
                <a:lnTo>
                  <a:pt x="775642" y="901699"/>
                </a:lnTo>
                <a:lnTo>
                  <a:pt x="765924" y="876299"/>
                </a:lnTo>
                <a:lnTo>
                  <a:pt x="755243" y="850899"/>
                </a:lnTo>
                <a:lnTo>
                  <a:pt x="744642" y="825499"/>
                </a:lnTo>
                <a:lnTo>
                  <a:pt x="733961" y="812799"/>
                </a:lnTo>
                <a:lnTo>
                  <a:pt x="728098" y="800099"/>
                </a:lnTo>
                <a:close/>
              </a:path>
              <a:path w="1316354" h="1562100">
                <a:moveTo>
                  <a:pt x="694047" y="761999"/>
                </a:moveTo>
                <a:lnTo>
                  <a:pt x="657265" y="761999"/>
                </a:lnTo>
                <a:lnTo>
                  <a:pt x="642648" y="774699"/>
                </a:lnTo>
                <a:lnTo>
                  <a:pt x="631004" y="800099"/>
                </a:lnTo>
                <a:lnTo>
                  <a:pt x="620322" y="812799"/>
                </a:lnTo>
                <a:lnTo>
                  <a:pt x="610605" y="838199"/>
                </a:lnTo>
                <a:lnTo>
                  <a:pt x="601923" y="850899"/>
                </a:lnTo>
                <a:lnTo>
                  <a:pt x="592246" y="876299"/>
                </a:lnTo>
                <a:lnTo>
                  <a:pt x="583348" y="914399"/>
                </a:lnTo>
                <a:lnTo>
                  <a:pt x="573670" y="939799"/>
                </a:lnTo>
                <a:lnTo>
                  <a:pt x="564973" y="965199"/>
                </a:lnTo>
                <a:lnTo>
                  <a:pt x="547586" y="1041399"/>
                </a:lnTo>
                <a:lnTo>
                  <a:pt x="538687" y="1079499"/>
                </a:lnTo>
                <a:lnTo>
                  <a:pt x="529998" y="1104899"/>
                </a:lnTo>
                <a:lnTo>
                  <a:pt x="503913" y="1219199"/>
                </a:lnTo>
                <a:lnTo>
                  <a:pt x="495015" y="1257299"/>
                </a:lnTo>
                <a:lnTo>
                  <a:pt x="486325" y="1295399"/>
                </a:lnTo>
                <a:lnTo>
                  <a:pt x="477628" y="1320799"/>
                </a:lnTo>
                <a:lnTo>
                  <a:pt x="468930" y="1358899"/>
                </a:lnTo>
                <a:lnTo>
                  <a:pt x="460240" y="1384299"/>
                </a:lnTo>
                <a:lnTo>
                  <a:pt x="451342" y="1422399"/>
                </a:lnTo>
                <a:lnTo>
                  <a:pt x="442653" y="1447799"/>
                </a:lnTo>
                <a:lnTo>
                  <a:pt x="432967" y="1460499"/>
                </a:lnTo>
                <a:lnTo>
                  <a:pt x="424270" y="1485899"/>
                </a:lnTo>
                <a:lnTo>
                  <a:pt x="415580" y="1498599"/>
                </a:lnTo>
                <a:lnTo>
                  <a:pt x="407669" y="1511299"/>
                </a:lnTo>
                <a:lnTo>
                  <a:pt x="400956" y="1523999"/>
                </a:lnTo>
                <a:lnTo>
                  <a:pt x="451342" y="1523999"/>
                </a:lnTo>
                <a:lnTo>
                  <a:pt x="461027" y="1498599"/>
                </a:lnTo>
                <a:lnTo>
                  <a:pt x="470906" y="1485899"/>
                </a:lnTo>
                <a:lnTo>
                  <a:pt x="490276" y="1435099"/>
                </a:lnTo>
                <a:lnTo>
                  <a:pt x="498966" y="1396999"/>
                </a:lnTo>
                <a:lnTo>
                  <a:pt x="507663" y="1371599"/>
                </a:lnTo>
                <a:lnTo>
                  <a:pt x="517349" y="1333499"/>
                </a:lnTo>
                <a:lnTo>
                  <a:pt x="526239" y="1295399"/>
                </a:lnTo>
                <a:lnTo>
                  <a:pt x="534937" y="1269999"/>
                </a:lnTo>
                <a:lnTo>
                  <a:pt x="561021" y="1155699"/>
                </a:lnTo>
                <a:lnTo>
                  <a:pt x="569912" y="1117599"/>
                </a:lnTo>
                <a:lnTo>
                  <a:pt x="578609" y="1079499"/>
                </a:lnTo>
                <a:lnTo>
                  <a:pt x="587299" y="1054099"/>
                </a:lnTo>
                <a:lnTo>
                  <a:pt x="595996" y="1015999"/>
                </a:lnTo>
                <a:lnTo>
                  <a:pt x="604662" y="977899"/>
                </a:lnTo>
                <a:lnTo>
                  <a:pt x="613576" y="952499"/>
                </a:lnTo>
                <a:lnTo>
                  <a:pt x="622250" y="914399"/>
                </a:lnTo>
                <a:lnTo>
                  <a:pt x="631004" y="888999"/>
                </a:lnTo>
                <a:lnTo>
                  <a:pt x="639677" y="863599"/>
                </a:lnTo>
                <a:lnTo>
                  <a:pt x="648591" y="850899"/>
                </a:lnTo>
                <a:lnTo>
                  <a:pt x="656301" y="825499"/>
                </a:lnTo>
                <a:lnTo>
                  <a:pt x="664975" y="812799"/>
                </a:lnTo>
                <a:lnTo>
                  <a:pt x="671721" y="812799"/>
                </a:lnTo>
                <a:lnTo>
                  <a:pt x="676620" y="800099"/>
                </a:lnTo>
                <a:lnTo>
                  <a:pt x="728098" y="800099"/>
                </a:lnTo>
                <a:lnTo>
                  <a:pt x="722236" y="787399"/>
                </a:lnTo>
                <a:lnTo>
                  <a:pt x="709627" y="774699"/>
                </a:lnTo>
                <a:lnTo>
                  <a:pt x="694047" y="761999"/>
                </a:lnTo>
                <a:close/>
              </a:path>
              <a:path w="1316354" h="1562100">
                <a:moveTo>
                  <a:pt x="1315325" y="12700"/>
                </a:moveTo>
                <a:lnTo>
                  <a:pt x="1275572" y="12699"/>
                </a:lnTo>
                <a:lnTo>
                  <a:pt x="1266898" y="101600"/>
                </a:lnTo>
                <a:lnTo>
                  <a:pt x="1257984" y="177800"/>
                </a:lnTo>
                <a:lnTo>
                  <a:pt x="1240637" y="330200"/>
                </a:lnTo>
                <a:lnTo>
                  <a:pt x="1223210" y="469900"/>
                </a:lnTo>
                <a:lnTo>
                  <a:pt x="1205622" y="596900"/>
                </a:lnTo>
                <a:lnTo>
                  <a:pt x="1195985" y="660400"/>
                </a:lnTo>
                <a:lnTo>
                  <a:pt x="1187231" y="723900"/>
                </a:lnTo>
                <a:lnTo>
                  <a:pt x="1178557" y="774700"/>
                </a:lnTo>
                <a:lnTo>
                  <a:pt x="1169643" y="838200"/>
                </a:lnTo>
                <a:lnTo>
                  <a:pt x="1160969" y="889000"/>
                </a:lnTo>
                <a:lnTo>
                  <a:pt x="1151252" y="939800"/>
                </a:lnTo>
                <a:lnTo>
                  <a:pt x="1133905" y="1041400"/>
                </a:lnTo>
                <a:lnTo>
                  <a:pt x="1124187" y="1079500"/>
                </a:lnTo>
                <a:lnTo>
                  <a:pt x="1115353" y="1130300"/>
                </a:lnTo>
                <a:lnTo>
                  <a:pt x="1106600" y="1168400"/>
                </a:lnTo>
                <a:lnTo>
                  <a:pt x="1096962" y="1206500"/>
                </a:lnTo>
                <a:lnTo>
                  <a:pt x="1088289" y="1244600"/>
                </a:lnTo>
                <a:lnTo>
                  <a:pt x="1078571" y="1270000"/>
                </a:lnTo>
                <a:lnTo>
                  <a:pt x="1069657" y="1308100"/>
                </a:lnTo>
                <a:lnTo>
                  <a:pt x="1051266" y="1371600"/>
                </a:lnTo>
                <a:lnTo>
                  <a:pt x="1041629" y="1397000"/>
                </a:lnTo>
                <a:lnTo>
                  <a:pt x="1032955" y="1409700"/>
                </a:lnTo>
                <a:lnTo>
                  <a:pt x="1024202" y="1435100"/>
                </a:lnTo>
                <a:lnTo>
                  <a:pt x="1014323" y="1460500"/>
                </a:lnTo>
                <a:lnTo>
                  <a:pt x="996976" y="1485900"/>
                </a:lnTo>
                <a:lnTo>
                  <a:pt x="987259" y="1498600"/>
                </a:lnTo>
                <a:lnTo>
                  <a:pt x="1035806" y="1498600"/>
                </a:lnTo>
                <a:lnTo>
                  <a:pt x="1040665" y="1485900"/>
                </a:lnTo>
                <a:lnTo>
                  <a:pt x="1051266" y="1473200"/>
                </a:lnTo>
                <a:lnTo>
                  <a:pt x="1060984" y="1447800"/>
                </a:lnTo>
                <a:lnTo>
                  <a:pt x="1070701" y="1435100"/>
                </a:lnTo>
                <a:lnTo>
                  <a:pt x="1080579" y="1409700"/>
                </a:lnTo>
                <a:lnTo>
                  <a:pt x="1090216" y="1384300"/>
                </a:lnTo>
                <a:lnTo>
                  <a:pt x="1098890" y="1346200"/>
                </a:lnTo>
                <a:lnTo>
                  <a:pt x="1108607" y="1320800"/>
                </a:lnTo>
                <a:lnTo>
                  <a:pt x="1118325" y="1282700"/>
                </a:lnTo>
                <a:lnTo>
                  <a:pt x="1126998" y="1257300"/>
                </a:lnTo>
                <a:lnTo>
                  <a:pt x="1136636" y="1219200"/>
                </a:lnTo>
                <a:lnTo>
                  <a:pt x="1146514" y="1181100"/>
                </a:lnTo>
                <a:lnTo>
                  <a:pt x="1155267" y="1130300"/>
                </a:lnTo>
                <a:lnTo>
                  <a:pt x="1163941" y="1092200"/>
                </a:lnTo>
                <a:lnTo>
                  <a:pt x="1173658" y="1041400"/>
                </a:lnTo>
                <a:lnTo>
                  <a:pt x="1182332" y="1003300"/>
                </a:lnTo>
                <a:lnTo>
                  <a:pt x="1191969" y="952500"/>
                </a:lnTo>
                <a:lnTo>
                  <a:pt x="1200884" y="901700"/>
                </a:lnTo>
                <a:lnTo>
                  <a:pt x="1209557" y="838200"/>
                </a:lnTo>
                <a:lnTo>
                  <a:pt x="1219275" y="787400"/>
                </a:lnTo>
                <a:lnTo>
                  <a:pt x="1227948" y="723900"/>
                </a:lnTo>
                <a:lnTo>
                  <a:pt x="1236621" y="673100"/>
                </a:lnTo>
                <a:lnTo>
                  <a:pt x="1245536" y="609600"/>
                </a:lnTo>
                <a:lnTo>
                  <a:pt x="1254209" y="533400"/>
                </a:lnTo>
                <a:lnTo>
                  <a:pt x="1262963" y="469900"/>
                </a:lnTo>
                <a:lnTo>
                  <a:pt x="1271637" y="406400"/>
                </a:lnTo>
                <a:lnTo>
                  <a:pt x="1280310" y="330200"/>
                </a:lnTo>
                <a:lnTo>
                  <a:pt x="1289224" y="254000"/>
                </a:lnTo>
                <a:lnTo>
                  <a:pt x="1297898" y="177800"/>
                </a:lnTo>
                <a:lnTo>
                  <a:pt x="1306652" y="101600"/>
                </a:lnTo>
                <a:lnTo>
                  <a:pt x="1316289" y="25400"/>
                </a:lnTo>
                <a:lnTo>
                  <a:pt x="1315325" y="12700"/>
                </a:lnTo>
                <a:close/>
              </a:path>
              <a:path w="1316354" h="1562100">
                <a:moveTo>
                  <a:pt x="26277" y="431799"/>
                </a:moveTo>
                <a:lnTo>
                  <a:pt x="10665" y="431799"/>
                </a:lnTo>
                <a:lnTo>
                  <a:pt x="6713" y="444499"/>
                </a:lnTo>
                <a:lnTo>
                  <a:pt x="31023" y="444499"/>
                </a:lnTo>
                <a:lnTo>
                  <a:pt x="26277" y="431799"/>
                </a:lnTo>
                <a:close/>
              </a:path>
              <a:path w="1316354" h="1562100">
                <a:moveTo>
                  <a:pt x="1307615" y="0"/>
                </a:moveTo>
                <a:lnTo>
                  <a:pt x="1282318" y="0"/>
                </a:lnTo>
                <a:lnTo>
                  <a:pt x="1279507" y="12700"/>
                </a:lnTo>
                <a:lnTo>
                  <a:pt x="1311551" y="12700"/>
                </a:lnTo>
                <a:lnTo>
                  <a:pt x="13076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79564" y="5073268"/>
            <a:ext cx="1712595" cy="0"/>
          </a:xfrm>
          <a:custGeom>
            <a:avLst/>
            <a:gdLst/>
            <a:ahLst/>
            <a:cxnLst/>
            <a:rect l="l" t="t" r="r" b="b"/>
            <a:pathLst>
              <a:path w="1712595">
                <a:moveTo>
                  <a:pt x="0" y="0"/>
                </a:moveTo>
                <a:lnTo>
                  <a:pt x="17123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82484" y="5073268"/>
            <a:ext cx="0" cy="798830"/>
          </a:xfrm>
          <a:custGeom>
            <a:avLst/>
            <a:gdLst/>
            <a:ahLst/>
            <a:cxnLst/>
            <a:rect l="l" t="t" r="r" b="b"/>
            <a:pathLst>
              <a:path h="798829">
                <a:moveTo>
                  <a:pt x="0" y="798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55211" y="5073268"/>
            <a:ext cx="53975" cy="54610"/>
          </a:xfrm>
          <a:custGeom>
            <a:avLst/>
            <a:gdLst/>
            <a:ahLst/>
            <a:cxnLst/>
            <a:rect l="l" t="t" r="r" b="b"/>
            <a:pathLst>
              <a:path w="53975" h="54610">
                <a:moveTo>
                  <a:pt x="27273" y="0"/>
                </a:moveTo>
                <a:lnTo>
                  <a:pt x="0" y="54193"/>
                </a:lnTo>
                <a:lnTo>
                  <a:pt x="27273" y="26209"/>
                </a:lnTo>
                <a:lnTo>
                  <a:pt x="39888" y="26209"/>
                </a:lnTo>
                <a:lnTo>
                  <a:pt x="27273" y="0"/>
                </a:lnTo>
                <a:close/>
              </a:path>
              <a:path w="53975" h="54610">
                <a:moveTo>
                  <a:pt x="39888" y="26209"/>
                </a:moveTo>
                <a:lnTo>
                  <a:pt x="27273" y="26209"/>
                </a:lnTo>
                <a:lnTo>
                  <a:pt x="53357" y="54193"/>
                </a:lnTo>
                <a:lnTo>
                  <a:pt x="39888" y="262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55211" y="5073268"/>
            <a:ext cx="53975" cy="54610"/>
          </a:xfrm>
          <a:custGeom>
            <a:avLst/>
            <a:gdLst/>
            <a:ahLst/>
            <a:cxnLst/>
            <a:rect l="l" t="t" r="r" b="b"/>
            <a:pathLst>
              <a:path w="53975" h="54610">
                <a:moveTo>
                  <a:pt x="0" y="54193"/>
                </a:moveTo>
                <a:lnTo>
                  <a:pt x="27273" y="0"/>
                </a:lnTo>
                <a:lnTo>
                  <a:pt x="53357" y="54193"/>
                </a:lnTo>
                <a:lnTo>
                  <a:pt x="27273" y="26209"/>
                </a:lnTo>
                <a:lnTo>
                  <a:pt x="0" y="5419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48269" y="4260292"/>
            <a:ext cx="0" cy="800100"/>
          </a:xfrm>
          <a:custGeom>
            <a:avLst/>
            <a:gdLst/>
            <a:ahLst/>
            <a:cxnLst/>
            <a:rect l="l" t="t" r="r" b="b"/>
            <a:pathLst>
              <a:path h="800100">
                <a:moveTo>
                  <a:pt x="0" y="79950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21204" y="4260292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27064" y="0"/>
                </a:moveTo>
                <a:lnTo>
                  <a:pt x="0" y="54112"/>
                </a:lnTo>
                <a:lnTo>
                  <a:pt x="27064" y="26209"/>
                </a:lnTo>
                <a:lnTo>
                  <a:pt x="39784" y="26209"/>
                </a:lnTo>
                <a:lnTo>
                  <a:pt x="27064" y="0"/>
                </a:lnTo>
                <a:close/>
              </a:path>
              <a:path w="53340" h="54610">
                <a:moveTo>
                  <a:pt x="39784" y="26209"/>
                </a:moveTo>
                <a:lnTo>
                  <a:pt x="27064" y="26209"/>
                </a:lnTo>
                <a:lnTo>
                  <a:pt x="53325" y="54112"/>
                </a:lnTo>
                <a:lnTo>
                  <a:pt x="39784" y="262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21204" y="4260292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112"/>
                </a:moveTo>
                <a:lnTo>
                  <a:pt x="27064" y="0"/>
                </a:lnTo>
                <a:lnTo>
                  <a:pt x="53325" y="54112"/>
                </a:lnTo>
                <a:lnTo>
                  <a:pt x="27064" y="26209"/>
                </a:lnTo>
                <a:lnTo>
                  <a:pt x="0" y="5411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792310" y="3750358"/>
            <a:ext cx="504825" cy="488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" marR="5080" indent="-28575">
              <a:lnSpc>
                <a:spcPct val="132000"/>
              </a:lnSpc>
              <a:spcBef>
                <a:spcPts val="100"/>
              </a:spcBef>
            </a:pPr>
            <a:r>
              <a:rPr sz="1150" spc="-20" dirty="0">
                <a:latin typeface="Arial"/>
                <a:cs typeface="Arial"/>
              </a:rPr>
              <a:t>Target  </a:t>
            </a:r>
            <a:r>
              <a:rPr sz="115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Target</a:t>
            </a:r>
            <a:r>
              <a:rPr sz="115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92708" y="1571244"/>
            <a:ext cx="7188708" cy="47442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6712" y="1847545"/>
            <a:ext cx="7994650" cy="2770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9565" marR="6985" indent="-317500" algn="just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Font typeface="Wingdings"/>
              <a:buChar char=""/>
              <a:tabLst>
                <a:tab pos="3302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meaning of 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trend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finance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isn't all that different from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  general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definition of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 term - a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trend is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really nothing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more 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than 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general</a:t>
            </a:r>
            <a:r>
              <a:rPr sz="20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direction.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F81BC"/>
              </a:buClr>
              <a:buFont typeface="Wingdings"/>
              <a:buChar char=""/>
            </a:pPr>
            <a:endParaRPr sz="2050">
              <a:latin typeface="Times New Roman"/>
              <a:cs typeface="Times New Roman"/>
            </a:endParaRPr>
          </a:p>
          <a:p>
            <a:pPr marL="399415" indent="-387350">
              <a:lnSpc>
                <a:spcPts val="2390"/>
              </a:lnSpc>
              <a:buClr>
                <a:srgbClr val="4F81BC"/>
              </a:buClr>
              <a:buFont typeface="Wingdings"/>
              <a:buChar char=""/>
              <a:tabLst>
                <a:tab pos="399415" algn="l"/>
                <a:tab pos="400050" algn="l"/>
                <a:tab pos="756285" algn="l"/>
                <a:tab pos="1585595" algn="l"/>
                <a:tab pos="3014980" algn="l"/>
                <a:tab pos="3357879" algn="l"/>
                <a:tab pos="4756150" algn="l"/>
                <a:tab pos="5912485" algn="l"/>
                <a:tab pos="6289675" algn="l"/>
                <a:tab pos="7191375" algn="l"/>
                <a:tab pos="7807325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	</a:t>
            </a:r>
            <a:r>
              <a:rPr sz="2000" spc="1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end	r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pr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ts	a	consiste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	change	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n	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pr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ces	</a:t>
            </a:r>
            <a:r>
              <a:rPr sz="2000" spc="-35" dirty="0">
                <a:solidFill>
                  <a:srgbClr val="FFFFFF"/>
                </a:solidFill>
                <a:latin typeface="Century Gothic"/>
                <a:cs typeface="Century Gothic"/>
              </a:rPr>
              <a:t>(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r>
              <a:rPr sz="2000" spc="1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.	a</a:t>
            </a:r>
            <a:endParaRPr sz="2000">
              <a:latin typeface="Century Gothic"/>
              <a:cs typeface="Century Gothic"/>
            </a:endParaRPr>
          </a:p>
          <a:p>
            <a:pPr marL="329565">
              <a:lnSpc>
                <a:spcPts val="2390"/>
              </a:lnSpc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change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investor’s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expectations)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329565" marR="5080" indent="-317500" algn="just">
              <a:lnSpc>
                <a:spcPct val="100000"/>
              </a:lnSpc>
              <a:buClr>
                <a:srgbClr val="4F81BC"/>
              </a:buClr>
              <a:buFont typeface="Wingdings"/>
              <a:buChar char=""/>
              <a:tabLst>
                <a:tab pos="330200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trendline is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simple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charting technique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that adds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line 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 chart 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represent 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trend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market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or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000" spc="-1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stock.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09009" y="548132"/>
            <a:ext cx="174878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006FC0"/>
                </a:solidFill>
                <a:latin typeface="Century Gothic"/>
                <a:cs typeface="Century Gothic"/>
              </a:rPr>
              <a:t>Trends</a:t>
            </a:r>
            <a:endParaRPr sz="4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6712" y="1845056"/>
            <a:ext cx="20955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Font typeface="Wingdings 2"/>
              <a:buChar char=""/>
              <a:tabLst>
                <a:tab pos="330200" algn="l"/>
              </a:tabLst>
            </a:pP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Upt</a:t>
            </a:r>
            <a:r>
              <a:rPr sz="3200" spc="-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ends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33855" y="2438400"/>
            <a:ext cx="6067044" cy="3505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06801" y="395732"/>
            <a:ext cx="38576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006FC0"/>
                </a:solidFill>
                <a:latin typeface="Century Gothic"/>
                <a:cs typeface="Century Gothic"/>
              </a:rPr>
              <a:t>Types </a:t>
            </a:r>
            <a:r>
              <a:rPr sz="4400" b="1" spc="-5" dirty="0">
                <a:solidFill>
                  <a:srgbClr val="006FC0"/>
                </a:solidFill>
                <a:latin typeface="Century Gothic"/>
                <a:cs typeface="Century Gothic"/>
              </a:rPr>
              <a:t>of</a:t>
            </a:r>
            <a:r>
              <a:rPr sz="4400" b="1" spc="-114" dirty="0">
                <a:solidFill>
                  <a:srgbClr val="006FC0"/>
                </a:solidFill>
                <a:latin typeface="Century Gothic"/>
                <a:cs typeface="Century Gothic"/>
              </a:rPr>
              <a:t> </a:t>
            </a:r>
            <a:r>
              <a:rPr sz="4400" b="1" dirty="0">
                <a:solidFill>
                  <a:srgbClr val="006FC0"/>
                </a:solidFill>
                <a:latin typeface="Century Gothic"/>
                <a:cs typeface="Century Gothic"/>
              </a:rPr>
              <a:t>Trend</a:t>
            </a:r>
            <a:endParaRPr sz="4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6712" y="1845056"/>
            <a:ext cx="25495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Font typeface="Wingdings 2"/>
              <a:buChar char=""/>
              <a:tabLst>
                <a:tab pos="330200" algn="l"/>
              </a:tabLst>
            </a:pPr>
            <a:r>
              <a:rPr sz="3200" spc="-5" dirty="0">
                <a:solidFill>
                  <a:srgbClr val="FFFFFF"/>
                </a:solidFill>
                <a:latin typeface="Century Gothic"/>
                <a:cs typeface="Century Gothic"/>
              </a:rPr>
              <a:t>Downtrend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7400" y="2804160"/>
            <a:ext cx="4686300" cy="3083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06801" y="395732"/>
            <a:ext cx="38576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006FC0"/>
                </a:solidFill>
                <a:latin typeface="Century Gothic"/>
                <a:cs typeface="Century Gothic"/>
              </a:rPr>
              <a:t>Types </a:t>
            </a:r>
            <a:r>
              <a:rPr sz="4400" b="1" spc="-5" dirty="0">
                <a:solidFill>
                  <a:srgbClr val="006FC0"/>
                </a:solidFill>
                <a:latin typeface="Century Gothic"/>
                <a:cs typeface="Century Gothic"/>
              </a:rPr>
              <a:t>of</a:t>
            </a:r>
            <a:r>
              <a:rPr sz="4400" b="1" spc="-114" dirty="0">
                <a:solidFill>
                  <a:srgbClr val="006FC0"/>
                </a:solidFill>
                <a:latin typeface="Century Gothic"/>
                <a:cs typeface="Century Gothic"/>
              </a:rPr>
              <a:t> </a:t>
            </a:r>
            <a:r>
              <a:rPr sz="4400" b="1" dirty="0">
                <a:solidFill>
                  <a:srgbClr val="006FC0"/>
                </a:solidFill>
                <a:latin typeface="Century Gothic"/>
                <a:cs typeface="Century Gothic"/>
              </a:rPr>
              <a:t>Trend</a:t>
            </a:r>
            <a:endParaRPr sz="4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607" y="203657"/>
            <a:ext cx="27114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9844" y="741934"/>
            <a:ext cx="7999730" cy="4281941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2997200" marR="85725" indent="-183515">
              <a:lnSpc>
                <a:spcPts val="1730"/>
              </a:lnSpc>
              <a:spcBef>
                <a:spcPts val="310"/>
              </a:spcBef>
              <a:buClr>
                <a:srgbClr val="BBD0DF"/>
              </a:buClr>
              <a:buFont typeface="Arial"/>
              <a:buChar char="•"/>
              <a:tabLst>
                <a:tab pos="2997835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Should I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take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long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position? Should I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take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short 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position? </a:t>
            </a: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What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is going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to be 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tomorrow, 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next </a:t>
            </a: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week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or next</a:t>
            </a:r>
            <a:r>
              <a:rPr sz="16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year?</a:t>
            </a:r>
            <a:endParaRPr sz="16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194945" marR="217804" indent="-182880">
              <a:lnSpc>
                <a:spcPct val="100000"/>
              </a:lnSpc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Technical analysis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attempt to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forecast stock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prices on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basis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market-derived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 data.</a:t>
            </a:r>
            <a:endParaRPr sz="1800" dirty="0">
              <a:latin typeface="Century Gothic"/>
              <a:cs typeface="Century Gothic"/>
            </a:endParaRPr>
          </a:p>
          <a:p>
            <a:pPr marL="194945" marR="339725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Technicians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(also known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as quantitative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analysts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chartists)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usually  look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price, volume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psychological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indicators over</a:t>
            </a:r>
            <a:r>
              <a:rPr sz="18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time.</a:t>
            </a:r>
            <a:endParaRPr sz="1800" dirty="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5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John J.</a:t>
            </a:r>
            <a:r>
              <a:rPr sz="1800" b="1" spc="-3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Murphy:</a:t>
            </a:r>
            <a:endParaRPr sz="1800" dirty="0">
              <a:latin typeface="Century Gothic"/>
              <a:cs typeface="Century Gothic"/>
            </a:endParaRPr>
          </a:p>
          <a:p>
            <a:pPr marL="469900" lvl="1" indent="-183515">
              <a:lnSpc>
                <a:spcPct val="100000"/>
              </a:lnSpc>
              <a:spcBef>
                <a:spcPts val="500"/>
              </a:spcBef>
              <a:buClr>
                <a:srgbClr val="BBD0DF"/>
              </a:buClr>
              <a:buFont typeface="Arial"/>
              <a:buChar char="•"/>
              <a:tabLst>
                <a:tab pos="469900" algn="l"/>
              </a:tabLst>
            </a:pP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TA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study of market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action,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primarily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through 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use of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charts,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sz="1600" spc="2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endParaRPr sz="1600" dirty="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purpose of forecasting future price</a:t>
            </a:r>
            <a:r>
              <a:rPr sz="1600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trends.</a:t>
            </a:r>
            <a:endParaRPr sz="16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BBD0DF"/>
              </a:buClr>
              <a:buFont typeface="Arial"/>
              <a:buChar char="•"/>
              <a:tabLst>
                <a:tab pos="469900" algn="l"/>
              </a:tabLst>
            </a:pPr>
            <a:r>
              <a:rPr sz="1600" b="1" spc="-10" dirty="0">
                <a:solidFill>
                  <a:srgbClr val="FFFF00"/>
                </a:solidFill>
                <a:latin typeface="Century Gothic"/>
                <a:cs typeface="Century Gothic"/>
              </a:rPr>
              <a:t>Bottom</a:t>
            </a: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 Line:</a:t>
            </a:r>
            <a:endParaRPr sz="1600" dirty="0">
              <a:latin typeface="Century Gothic"/>
              <a:cs typeface="Century Gothic"/>
            </a:endParaRPr>
          </a:p>
          <a:p>
            <a:pPr marL="744220" lvl="2" indent="-182880">
              <a:lnSpc>
                <a:spcPct val="100000"/>
              </a:lnSpc>
              <a:spcBef>
                <a:spcPts val="490"/>
              </a:spcBef>
              <a:buClr>
                <a:srgbClr val="BBD0DF"/>
              </a:buClr>
              <a:buFont typeface="Arial"/>
              <a:buChar char="•"/>
              <a:tabLst>
                <a:tab pos="74422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Technical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analysis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a method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predict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future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behaviour of securities, with</a:t>
            </a:r>
            <a:r>
              <a:rPr sz="1400" spc="-229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endParaRPr sz="1400" dirty="0">
              <a:latin typeface="Century Gothic"/>
              <a:cs typeface="Century Gothic"/>
            </a:endParaRPr>
          </a:p>
          <a:p>
            <a:pPr marL="743585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use of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past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data.</a:t>
            </a: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6712" y="1845056"/>
            <a:ext cx="33597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Font typeface="Wingdings 2"/>
              <a:buChar char=""/>
              <a:tabLst>
                <a:tab pos="330200" algn="l"/>
              </a:tabLst>
            </a:pPr>
            <a:r>
              <a:rPr sz="3200" spc="-5" dirty="0">
                <a:solidFill>
                  <a:srgbClr val="FFFFFF"/>
                </a:solidFill>
                <a:latin typeface="Century Gothic"/>
                <a:cs typeface="Century Gothic"/>
              </a:rPr>
              <a:t>Sideways</a:t>
            </a:r>
            <a:r>
              <a:rPr sz="3200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Trend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7400" y="2971800"/>
            <a:ext cx="5457444" cy="31150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06801" y="395732"/>
            <a:ext cx="38576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006FC0"/>
                </a:solidFill>
                <a:latin typeface="Century Gothic"/>
                <a:cs typeface="Century Gothic"/>
              </a:rPr>
              <a:t>Types </a:t>
            </a:r>
            <a:r>
              <a:rPr sz="4400" b="1" spc="-5" dirty="0">
                <a:solidFill>
                  <a:srgbClr val="006FC0"/>
                </a:solidFill>
                <a:latin typeface="Century Gothic"/>
                <a:cs typeface="Century Gothic"/>
              </a:rPr>
              <a:t>of</a:t>
            </a:r>
            <a:r>
              <a:rPr sz="4400" b="1" spc="-114" dirty="0">
                <a:solidFill>
                  <a:srgbClr val="006FC0"/>
                </a:solidFill>
                <a:latin typeface="Century Gothic"/>
                <a:cs typeface="Century Gothic"/>
              </a:rPr>
              <a:t> </a:t>
            </a:r>
            <a:r>
              <a:rPr sz="4400" b="1" dirty="0">
                <a:solidFill>
                  <a:srgbClr val="006FC0"/>
                </a:solidFill>
                <a:latin typeface="Century Gothic"/>
                <a:cs typeface="Century Gothic"/>
              </a:rPr>
              <a:t>Trend</a:t>
            </a:r>
            <a:endParaRPr sz="4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6586" y="411302"/>
            <a:ext cx="63734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solidFill>
                  <a:srgbClr val="347ED7"/>
                </a:solidFill>
                <a:latin typeface="Century Gothic"/>
                <a:cs typeface="Century Gothic"/>
              </a:rPr>
              <a:t>Support </a:t>
            </a:r>
            <a:r>
              <a:rPr sz="4400" b="1" dirty="0">
                <a:solidFill>
                  <a:srgbClr val="347ED7"/>
                </a:solidFill>
                <a:latin typeface="Century Gothic"/>
                <a:cs typeface="Century Gothic"/>
              </a:rPr>
              <a:t>and</a:t>
            </a:r>
            <a:r>
              <a:rPr sz="4400" b="1" spc="-75" dirty="0">
                <a:solidFill>
                  <a:srgbClr val="347ED7"/>
                </a:solidFill>
                <a:latin typeface="Century Gothic"/>
                <a:cs typeface="Century Gothic"/>
              </a:rPr>
              <a:t> </a:t>
            </a:r>
            <a:r>
              <a:rPr sz="4400" b="1" spc="-5" dirty="0">
                <a:solidFill>
                  <a:srgbClr val="347ED7"/>
                </a:solidFill>
                <a:latin typeface="Century Gothic"/>
                <a:cs typeface="Century Gothic"/>
              </a:rPr>
              <a:t>Resistance</a:t>
            </a:r>
            <a:endParaRPr sz="4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1848" y="1746961"/>
            <a:ext cx="7402195" cy="81153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29565" marR="5080" indent="-317500">
              <a:lnSpc>
                <a:spcPts val="3060"/>
              </a:lnSpc>
              <a:spcBef>
                <a:spcPts val="254"/>
              </a:spcBef>
              <a:buClr>
                <a:srgbClr val="4F81BC"/>
              </a:buClr>
              <a:buSzPct val="78846"/>
              <a:buFont typeface="Wingdings 2"/>
              <a:buChar char=""/>
              <a:tabLst>
                <a:tab pos="329565" algn="l"/>
                <a:tab pos="330200" algn="l"/>
              </a:tabLst>
            </a:pPr>
            <a:r>
              <a:rPr sz="2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Support </a:t>
            </a:r>
            <a:r>
              <a:rPr sz="2600" b="1" dirty="0">
                <a:solidFill>
                  <a:srgbClr val="FFFFFF"/>
                </a:solidFill>
                <a:latin typeface="Century Gothic"/>
                <a:cs typeface="Century Gothic"/>
              </a:rPr>
              <a:t>level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level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where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price 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tends to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find support as </a:t>
            </a:r>
            <a:r>
              <a:rPr sz="2600" spc="-1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going</a:t>
            </a:r>
            <a:r>
              <a:rPr sz="26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down</a:t>
            </a:r>
            <a:endParaRPr sz="2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28800" y="3200400"/>
            <a:ext cx="5334000" cy="3339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0221" y="455421"/>
            <a:ext cx="7270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347ED7"/>
                </a:solidFill>
                <a:latin typeface="Calibri"/>
                <a:cs typeface="Calibri"/>
              </a:rPr>
              <a:t>Importance </a:t>
            </a:r>
            <a:r>
              <a:rPr b="1" dirty="0">
                <a:solidFill>
                  <a:srgbClr val="347ED7"/>
                </a:solidFill>
                <a:latin typeface="Calibri"/>
                <a:cs typeface="Calibri"/>
              </a:rPr>
              <a:t>of Support and</a:t>
            </a:r>
            <a:r>
              <a:rPr b="1" spc="-35" dirty="0">
                <a:solidFill>
                  <a:srgbClr val="347ED7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347ED7"/>
                </a:solidFill>
                <a:latin typeface="Calibri"/>
                <a:cs typeface="Calibri"/>
              </a:rPr>
              <a:t>Resistance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6712" y="1839925"/>
            <a:ext cx="7992109" cy="110807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29565" marR="5080" indent="-317500" algn="just">
              <a:lnSpc>
                <a:spcPts val="2820"/>
              </a:lnSpc>
              <a:spcBef>
                <a:spcPts val="245"/>
              </a:spcBef>
              <a:buClr>
                <a:srgbClr val="4F81BC"/>
              </a:buClr>
              <a:buSzPct val="79166"/>
              <a:buFont typeface="Wingdings 2"/>
              <a:buChar char=""/>
              <a:tabLst>
                <a:tab pos="330200" algn="l"/>
              </a:tabLst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Support and resistance analysis 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important part 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of trends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because 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can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used to make trading  decisions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identify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when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trend </a:t>
            </a:r>
            <a:r>
              <a:rPr sz="2400" spc="1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2400" spc="-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reversing.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0" y="3810000"/>
            <a:ext cx="4858511" cy="2590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37945" y="455421"/>
            <a:ext cx="7110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solidFill>
                  <a:srgbClr val="347ED7"/>
                </a:solidFill>
                <a:latin typeface="Calibri"/>
                <a:cs typeface="Calibri"/>
              </a:rPr>
              <a:t>Aware: </a:t>
            </a:r>
            <a:r>
              <a:rPr b="1" dirty="0">
                <a:solidFill>
                  <a:srgbClr val="347ED7"/>
                </a:solidFill>
                <a:latin typeface="Calibri"/>
                <a:cs typeface="Calibri"/>
              </a:rPr>
              <a:t>Support and </a:t>
            </a:r>
            <a:r>
              <a:rPr b="1" spc="-15" dirty="0">
                <a:solidFill>
                  <a:srgbClr val="347ED7"/>
                </a:solidFill>
                <a:latin typeface="Calibri"/>
                <a:cs typeface="Calibri"/>
              </a:rPr>
              <a:t>Resistance</a:t>
            </a:r>
            <a:r>
              <a:rPr b="1" spc="-45" dirty="0">
                <a:solidFill>
                  <a:srgbClr val="347ED7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347ED7"/>
                </a:solidFill>
                <a:latin typeface="Calibri"/>
                <a:cs typeface="Calibri"/>
              </a:rPr>
              <a:t>levels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38455" marR="964565" indent="-317500">
              <a:lnSpc>
                <a:spcPts val="3770"/>
              </a:lnSpc>
              <a:spcBef>
                <a:spcPts val="290"/>
              </a:spcBef>
              <a:buClr>
                <a:srgbClr val="4F81BC"/>
              </a:buClr>
              <a:buSzPct val="79687"/>
              <a:buFont typeface="Wingdings 2"/>
              <a:buChar char=""/>
              <a:tabLst>
                <a:tab pos="338455" algn="l"/>
                <a:tab pos="339090" algn="l"/>
              </a:tabLst>
            </a:pPr>
            <a:r>
              <a:rPr sz="3200" spc="-5" dirty="0"/>
              <a:t>Support </a:t>
            </a:r>
            <a:r>
              <a:rPr sz="3200" dirty="0"/>
              <a:t>and Resistance </a:t>
            </a:r>
            <a:r>
              <a:rPr sz="3200" spc="-5" dirty="0"/>
              <a:t>levels</a:t>
            </a:r>
            <a:r>
              <a:rPr sz="3200" spc="-100" dirty="0"/>
              <a:t> </a:t>
            </a:r>
            <a:r>
              <a:rPr sz="3200" spc="-5" dirty="0"/>
              <a:t>are  </a:t>
            </a:r>
            <a:r>
              <a:rPr sz="3200" dirty="0"/>
              <a:t>highly</a:t>
            </a:r>
            <a:r>
              <a:rPr sz="3200" spc="-35" dirty="0"/>
              <a:t> </a:t>
            </a:r>
            <a:r>
              <a:rPr sz="3200" spc="-5" dirty="0"/>
              <a:t>volatile</a:t>
            </a:r>
            <a:endParaRPr sz="3200"/>
          </a:p>
          <a:p>
            <a:pPr marL="8890"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 2"/>
              <a:buChar char=""/>
            </a:pPr>
            <a:endParaRPr sz="3150">
              <a:latin typeface="Times New Roman"/>
              <a:cs typeface="Times New Roman"/>
            </a:endParaRPr>
          </a:p>
          <a:p>
            <a:pPr marL="338455" marR="5080" indent="-317500">
              <a:lnSpc>
                <a:spcPct val="97100"/>
              </a:lnSpc>
              <a:buClr>
                <a:srgbClr val="4F81BC"/>
              </a:buClr>
              <a:buSzPct val="79687"/>
              <a:buFont typeface="Wingdings 2"/>
              <a:buChar char=""/>
              <a:tabLst>
                <a:tab pos="338455" algn="l"/>
                <a:tab pos="339090" algn="l"/>
              </a:tabLst>
            </a:pPr>
            <a:r>
              <a:rPr sz="3200" dirty="0"/>
              <a:t>Traders </a:t>
            </a:r>
            <a:r>
              <a:rPr sz="3200" spc="-5" dirty="0"/>
              <a:t>should </a:t>
            </a:r>
            <a:r>
              <a:rPr sz="3200" dirty="0"/>
              <a:t>not buy and </a:t>
            </a:r>
            <a:r>
              <a:rPr sz="3200" spc="-5" dirty="0"/>
              <a:t>sell</a:t>
            </a:r>
            <a:r>
              <a:rPr sz="3200" spc="-125" dirty="0"/>
              <a:t> </a:t>
            </a:r>
            <a:r>
              <a:rPr sz="3200" dirty="0"/>
              <a:t>directly  </a:t>
            </a:r>
            <a:r>
              <a:rPr sz="3200" spc="-5" dirty="0"/>
              <a:t>at </a:t>
            </a:r>
            <a:r>
              <a:rPr sz="3200" dirty="0"/>
              <a:t>these </a:t>
            </a:r>
            <a:r>
              <a:rPr sz="3200" spc="-5" dirty="0"/>
              <a:t>points as </a:t>
            </a:r>
            <a:r>
              <a:rPr sz="3200" dirty="0"/>
              <a:t>there </a:t>
            </a:r>
            <a:r>
              <a:rPr sz="3200" spc="-5" dirty="0"/>
              <a:t>may be  breakout</a:t>
            </a:r>
            <a:r>
              <a:rPr sz="3200" spc="-10" dirty="0"/>
              <a:t> </a:t>
            </a:r>
            <a:r>
              <a:rPr sz="3200" spc="-5" dirty="0"/>
              <a:t>also</a:t>
            </a:r>
            <a:endParaRPr sz="3200"/>
          </a:p>
          <a:p>
            <a:pPr marL="8890">
              <a:lnSpc>
                <a:spcPct val="100000"/>
              </a:lnSpc>
              <a:spcBef>
                <a:spcPts val="25"/>
              </a:spcBef>
            </a:pPr>
            <a:endParaRPr sz="4000">
              <a:latin typeface="Times New Roman"/>
              <a:cs typeface="Times New Roman"/>
            </a:endParaRPr>
          </a:p>
          <a:p>
            <a:pPr marL="1172845">
              <a:lnSpc>
                <a:spcPct val="100000"/>
              </a:lnSpc>
            </a:pPr>
            <a:r>
              <a:rPr sz="2400" dirty="0">
                <a:solidFill>
                  <a:srgbClr val="FFFF00"/>
                </a:solidFill>
              </a:rPr>
              <a:t>A </a:t>
            </a:r>
            <a:r>
              <a:rPr sz="2400" spc="-5" dirty="0">
                <a:solidFill>
                  <a:srgbClr val="FFFF00"/>
                </a:solidFill>
              </a:rPr>
              <a:t>support </a:t>
            </a:r>
            <a:r>
              <a:rPr sz="2400" spc="10" dirty="0">
                <a:solidFill>
                  <a:srgbClr val="FFFF00"/>
                </a:solidFill>
              </a:rPr>
              <a:t>is </a:t>
            </a:r>
            <a:r>
              <a:rPr sz="2400" spc="-5" dirty="0">
                <a:solidFill>
                  <a:srgbClr val="FFFF00"/>
                </a:solidFill>
              </a:rPr>
              <a:t>plotted at </a:t>
            </a:r>
            <a:r>
              <a:rPr sz="2400" dirty="0">
                <a:solidFill>
                  <a:srgbClr val="FFFF00"/>
                </a:solidFill>
              </a:rPr>
              <a:t>the daily </a:t>
            </a:r>
            <a:r>
              <a:rPr sz="2400" spc="-5" dirty="0">
                <a:solidFill>
                  <a:srgbClr val="FFFF00"/>
                </a:solidFill>
              </a:rPr>
              <a:t>low</a:t>
            </a:r>
            <a:r>
              <a:rPr sz="2400" spc="-90" dirty="0">
                <a:solidFill>
                  <a:srgbClr val="FFFF00"/>
                </a:solidFill>
              </a:rPr>
              <a:t> </a:t>
            </a:r>
            <a:r>
              <a:rPr sz="2400" dirty="0">
                <a:solidFill>
                  <a:srgbClr val="FFFF00"/>
                </a:solidFill>
              </a:rPr>
              <a:t>price</a:t>
            </a:r>
            <a:endParaRPr sz="2400"/>
          </a:p>
          <a:p>
            <a:pPr marL="1172845">
              <a:lnSpc>
                <a:spcPct val="100000"/>
              </a:lnSpc>
            </a:pPr>
            <a:r>
              <a:rPr sz="2400" spc="-5" dirty="0">
                <a:solidFill>
                  <a:srgbClr val="FFFF00"/>
                </a:solidFill>
              </a:rPr>
              <a:t>and </a:t>
            </a:r>
            <a:r>
              <a:rPr sz="2400" dirty="0">
                <a:solidFill>
                  <a:srgbClr val="FFFF00"/>
                </a:solidFill>
              </a:rPr>
              <a:t>resistance </a:t>
            </a:r>
            <a:r>
              <a:rPr sz="2400" spc="-5" dirty="0">
                <a:solidFill>
                  <a:srgbClr val="FFFF00"/>
                </a:solidFill>
              </a:rPr>
              <a:t>at </a:t>
            </a:r>
            <a:r>
              <a:rPr sz="2400" dirty="0">
                <a:solidFill>
                  <a:srgbClr val="FFFF00"/>
                </a:solidFill>
              </a:rPr>
              <a:t>the daily </a:t>
            </a:r>
            <a:r>
              <a:rPr sz="2400" spc="5" dirty="0">
                <a:solidFill>
                  <a:srgbClr val="FFFF00"/>
                </a:solidFill>
              </a:rPr>
              <a:t>high</a:t>
            </a:r>
            <a:r>
              <a:rPr sz="2400" spc="-120" dirty="0">
                <a:solidFill>
                  <a:srgbClr val="FFFF00"/>
                </a:solidFill>
              </a:rPr>
              <a:t> </a:t>
            </a:r>
            <a:r>
              <a:rPr sz="2400" dirty="0">
                <a:solidFill>
                  <a:srgbClr val="FFFF00"/>
                </a:solidFill>
              </a:rPr>
              <a:t>price.</a:t>
            </a:r>
            <a:endParaRPr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5773" y="385063"/>
            <a:ext cx="2138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5" dirty="0">
                <a:solidFill>
                  <a:srgbClr val="347ED7"/>
                </a:solidFill>
                <a:latin typeface="Calibri"/>
                <a:cs typeface="Calibri"/>
              </a:rPr>
              <a:t>Breakout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6712" y="1833829"/>
            <a:ext cx="6962140" cy="99314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29565" marR="5080" indent="-317500">
              <a:lnSpc>
                <a:spcPts val="3770"/>
              </a:lnSpc>
              <a:spcBef>
                <a:spcPts val="290"/>
              </a:spcBef>
              <a:buClr>
                <a:srgbClr val="4F81BC"/>
              </a:buClr>
              <a:buSzPct val="79687"/>
              <a:buFont typeface="Wingdings 2"/>
              <a:buChar char=""/>
              <a:tabLst>
                <a:tab pos="329565" algn="l"/>
                <a:tab pos="330200" algn="l"/>
              </a:tabLst>
            </a:pP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entury Gothic"/>
                <a:cs typeface="Century Gothic"/>
              </a:rPr>
              <a:t>penetration </a:t>
            </a: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Century Gothic"/>
                <a:cs typeface="Century Gothic"/>
              </a:rPr>
              <a:t>support and  </a:t>
            </a: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resistance </a:t>
            </a:r>
            <a:r>
              <a:rPr sz="3200" spc="-5" dirty="0">
                <a:solidFill>
                  <a:srgbClr val="FFFFFF"/>
                </a:solidFill>
                <a:latin typeface="Century Gothic"/>
                <a:cs typeface="Century Gothic"/>
              </a:rPr>
              <a:t>level is </a:t>
            </a: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called</a:t>
            </a:r>
            <a:r>
              <a:rPr sz="3200" spc="-114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200" dirty="0">
                <a:solidFill>
                  <a:srgbClr val="FFFFFF"/>
                </a:solidFill>
                <a:latin typeface="Century Gothic"/>
                <a:cs typeface="Century Gothic"/>
              </a:rPr>
              <a:t>breakout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24000" y="2819400"/>
            <a:ext cx="5495544" cy="3733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7723" y="170129"/>
            <a:ext cx="4356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Moving</a:t>
            </a:r>
            <a:r>
              <a:rPr sz="4000" spc="-40" dirty="0"/>
              <a:t> </a:t>
            </a:r>
            <a:r>
              <a:rPr sz="4000" spc="-5" dirty="0"/>
              <a:t>Averages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3780" y="901141"/>
            <a:ext cx="7850505" cy="2449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 algn="just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simple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formed by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computing the</a:t>
            </a:r>
            <a:r>
              <a:rPr sz="1800" spc="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</a:t>
            </a:r>
            <a:endParaRPr sz="1800">
              <a:latin typeface="Century Gothic"/>
              <a:cs typeface="Century Gothic"/>
            </a:endParaRPr>
          </a:p>
          <a:p>
            <a:pPr marL="194945" algn="just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(mean)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security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over a specified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number of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periods.</a:t>
            </a:r>
            <a:endParaRPr sz="1800">
              <a:latin typeface="Century Gothic"/>
              <a:cs typeface="Century Gothic"/>
            </a:endParaRPr>
          </a:p>
          <a:p>
            <a:pPr marL="194945" marR="6985" indent="-182880" algn="just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While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it 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possible to create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averages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from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Open,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the  High,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Low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data points,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most moving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averages are created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using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closing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price.</a:t>
            </a:r>
            <a:endParaRPr sz="1800">
              <a:latin typeface="Century Gothic"/>
              <a:cs typeface="Century Gothic"/>
            </a:endParaRPr>
          </a:p>
          <a:p>
            <a:pPr marL="194945" marR="69215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example: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5-day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simple moving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calculated by  adding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closing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prices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last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5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days and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dividing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total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by  5.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97123" y="3275076"/>
            <a:ext cx="3744468" cy="972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8659" y="5027676"/>
            <a:ext cx="3686555" cy="11612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3780" y="4465446"/>
            <a:ext cx="8051165" cy="17519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Continuing our example,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next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closing price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 15,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3813175" marR="5080" algn="just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this new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period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would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 added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oldest day, which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11,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would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dropped.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3059" y="221741"/>
            <a:ext cx="3928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Moving</a:t>
            </a:r>
            <a:r>
              <a:rPr spc="-65" dirty="0"/>
              <a:t> </a:t>
            </a:r>
            <a:r>
              <a:rPr dirty="0"/>
              <a:t>Averages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9487" y="1047369"/>
            <a:ext cx="7487284" cy="58990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indicator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anything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can be used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predict future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financial  or economic</a:t>
            </a:r>
            <a:r>
              <a:rPr sz="1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trends.</a:t>
            </a:r>
            <a:endParaRPr sz="18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 dirty="0">
              <a:latin typeface="Times New Roman"/>
              <a:cs typeface="Times New Roman"/>
            </a:endParaRPr>
          </a:p>
          <a:p>
            <a:pPr marL="203200" indent="-183515">
              <a:lnSpc>
                <a:spcPct val="100000"/>
              </a:lnSpc>
              <a:buClr>
                <a:srgbClr val="BBD0DF"/>
              </a:buClr>
              <a:buFont typeface="Arial"/>
              <a:buChar char="•"/>
              <a:tabLst>
                <a:tab pos="203835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Leading (Bullish)-Above</a:t>
            </a:r>
            <a:r>
              <a:rPr sz="18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</a:t>
            </a:r>
            <a:endParaRPr sz="1800" dirty="0">
              <a:latin typeface="Century Gothic"/>
              <a:cs typeface="Century Gothic"/>
            </a:endParaRPr>
          </a:p>
          <a:p>
            <a:pPr marL="477520" lvl="1" indent="-183515">
              <a:lnSpc>
                <a:spcPct val="100000"/>
              </a:lnSpc>
              <a:spcBef>
                <a:spcPts val="310"/>
              </a:spcBef>
              <a:buClr>
                <a:srgbClr val="BBD0DF"/>
              </a:buClr>
              <a:buFont typeface="Arial"/>
              <a:buChar char="•"/>
              <a:tabLst>
                <a:tab pos="478155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Leading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-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These types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of indicators signal future</a:t>
            </a:r>
            <a:r>
              <a:rPr sz="1600" spc="1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events.</a:t>
            </a:r>
            <a:endParaRPr sz="1600" dirty="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BBD0DF"/>
              </a:buClr>
              <a:buFont typeface="Arial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203200" indent="-183515">
              <a:lnSpc>
                <a:spcPct val="100000"/>
              </a:lnSpc>
              <a:spcBef>
                <a:spcPts val="5"/>
              </a:spcBef>
              <a:buClr>
                <a:srgbClr val="BBD0DF"/>
              </a:buClr>
              <a:buFont typeface="Arial"/>
              <a:buChar char="•"/>
              <a:tabLst>
                <a:tab pos="203835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Lagging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(Bearish)-Below</a:t>
            </a:r>
            <a:r>
              <a:rPr sz="1800" spc="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Average</a:t>
            </a:r>
            <a:endParaRPr sz="1800" dirty="0">
              <a:latin typeface="Century Gothic"/>
              <a:cs typeface="Century Gothic"/>
            </a:endParaRPr>
          </a:p>
          <a:p>
            <a:pPr marL="477520" lvl="1" indent="-183515">
              <a:lnSpc>
                <a:spcPct val="100000"/>
              </a:lnSpc>
              <a:spcBef>
                <a:spcPts val="305"/>
              </a:spcBef>
              <a:buClr>
                <a:srgbClr val="BBD0DF"/>
              </a:buClr>
              <a:buFont typeface="Arial"/>
              <a:buChar char="•"/>
              <a:tabLst>
                <a:tab pos="478155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 lagging indicator is one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follows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1600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event.</a:t>
            </a:r>
            <a:endParaRPr sz="1600" dirty="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buClr>
                <a:srgbClr val="BBD0DF"/>
              </a:buClr>
              <a:buFont typeface="Arial"/>
              <a:buChar char="•"/>
            </a:pPr>
            <a:endParaRPr sz="19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BBD0DF"/>
              </a:buClr>
              <a:buFont typeface="Arial"/>
              <a:buChar char="•"/>
            </a:pPr>
            <a:endParaRPr sz="1900" dirty="0">
              <a:latin typeface="Times New Roman"/>
              <a:cs typeface="Times New Roman"/>
            </a:endParaRPr>
          </a:p>
          <a:p>
            <a:pPr marL="1188085" lvl="2" indent="-3435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188085" algn="l"/>
                <a:tab pos="1188720" algn="l"/>
              </a:tabLst>
            </a:pPr>
            <a:r>
              <a:rPr lang="en-US" sz="1800" dirty="0">
                <a:solidFill>
                  <a:srgbClr val="FFFFFF"/>
                </a:solidFill>
                <a:latin typeface="Century Gothic"/>
                <a:cs typeface="Century Gothic"/>
              </a:rPr>
              <a:t>Relative Strength Ratio</a:t>
            </a:r>
          </a:p>
          <a:p>
            <a:pPr marL="1188085" lvl="2" indent="-3435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188085" algn="l"/>
                <a:tab pos="118872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Relative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Strength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Index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(RSI)</a:t>
            </a:r>
            <a:endParaRPr sz="1800" dirty="0">
              <a:latin typeface="Century Gothic"/>
              <a:cs typeface="Century Gothic"/>
            </a:endParaRPr>
          </a:p>
          <a:p>
            <a:pPr marL="1188085" lvl="2" indent="-343535">
              <a:lnSpc>
                <a:spcPct val="100000"/>
              </a:lnSpc>
              <a:buAutoNum type="arabicPeriod"/>
              <a:tabLst>
                <a:tab pos="1188085" algn="l"/>
                <a:tab pos="118872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 convergence divergence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(MACD)</a:t>
            </a:r>
            <a:endParaRPr lang="en-US" sz="18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844550" lvl="2">
              <a:lnSpc>
                <a:spcPct val="100000"/>
              </a:lnSpc>
              <a:tabLst>
                <a:tab pos="1188085" algn="l"/>
                <a:tab pos="1188720" algn="l"/>
              </a:tabLst>
            </a:pPr>
            <a:endParaRPr lang="en-IN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844550" lvl="2">
              <a:lnSpc>
                <a:spcPct val="100000"/>
              </a:lnSpc>
              <a:tabLst>
                <a:tab pos="1188085" algn="l"/>
                <a:tab pos="1188720" algn="l"/>
              </a:tabLst>
            </a:pPr>
            <a:r>
              <a:rPr lang="en-IN" sz="1800" dirty="0">
                <a:solidFill>
                  <a:srgbClr val="FFFFFF"/>
                </a:solidFill>
                <a:latin typeface="Century Gothic"/>
                <a:cs typeface="Century Gothic"/>
              </a:rPr>
              <a:t>Market Indicators</a:t>
            </a:r>
          </a:p>
          <a:p>
            <a:pPr marL="844550" lvl="2">
              <a:lnSpc>
                <a:spcPct val="100000"/>
              </a:lnSpc>
              <a:tabLst>
                <a:tab pos="1188085" algn="l"/>
                <a:tab pos="1188720" algn="l"/>
              </a:tabLst>
            </a:pPr>
            <a:r>
              <a:rPr lang="en-IN" dirty="0">
                <a:solidFill>
                  <a:srgbClr val="FFFFFF"/>
                </a:solidFill>
                <a:latin typeface="Century Gothic"/>
                <a:cs typeface="Century Gothic"/>
              </a:rPr>
              <a:t>1.Breath of the Market</a:t>
            </a:r>
          </a:p>
          <a:p>
            <a:pPr marL="844550" lvl="2">
              <a:lnSpc>
                <a:spcPct val="100000"/>
              </a:lnSpc>
              <a:tabLst>
                <a:tab pos="1188085" algn="l"/>
                <a:tab pos="1188720" algn="l"/>
              </a:tabLst>
            </a:pPr>
            <a:r>
              <a:rPr lang="en-IN" sz="1800" dirty="0">
                <a:solidFill>
                  <a:srgbClr val="FFFFFF"/>
                </a:solidFill>
                <a:latin typeface="Century Gothic"/>
                <a:cs typeface="Century Gothic"/>
              </a:rPr>
              <a:t>2. Market Breath Index</a:t>
            </a:r>
          </a:p>
          <a:p>
            <a:pPr marL="844550" lvl="2">
              <a:lnSpc>
                <a:spcPct val="100000"/>
              </a:lnSpc>
              <a:tabLst>
                <a:tab pos="1188085" algn="l"/>
                <a:tab pos="1188720" algn="l"/>
              </a:tabLst>
            </a:pPr>
            <a:r>
              <a:rPr lang="en-IN" sz="1800" dirty="0">
                <a:solidFill>
                  <a:srgbClr val="FFFFFF"/>
                </a:solidFill>
                <a:latin typeface="Century Gothic"/>
                <a:cs typeface="Century Gothic"/>
              </a:rPr>
              <a:t>3. The odd lot ratio</a:t>
            </a:r>
          </a:p>
          <a:p>
            <a:pPr marL="844550" lvl="2">
              <a:lnSpc>
                <a:spcPct val="100000"/>
              </a:lnSpc>
              <a:tabLst>
                <a:tab pos="1188085" algn="l"/>
                <a:tab pos="1188720" algn="l"/>
              </a:tabLst>
            </a:pPr>
            <a:r>
              <a:rPr lang="en-IN" dirty="0">
                <a:solidFill>
                  <a:srgbClr val="FFFFFF"/>
                </a:solidFill>
                <a:latin typeface="Century Gothic"/>
                <a:cs typeface="Century Gothic"/>
              </a:rPr>
              <a:t>4. Put-call Ratio</a:t>
            </a:r>
            <a:endParaRPr lang="en-US" sz="18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1188085" lvl="2" indent="-343535">
              <a:lnSpc>
                <a:spcPct val="100000"/>
              </a:lnSpc>
              <a:buAutoNum type="arabicPeriod"/>
              <a:tabLst>
                <a:tab pos="1188085" algn="l"/>
                <a:tab pos="1188720" algn="l"/>
              </a:tabLst>
            </a:pPr>
            <a:endParaRPr lang="en-IN" sz="18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8515" y="321563"/>
            <a:ext cx="2619756" cy="6184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18661" y="2799079"/>
            <a:ext cx="474599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96545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Note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all moving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averages are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lagging indicators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will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always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  "behind"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price.</a:t>
            </a:r>
            <a:endParaRPr sz="18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When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are trending,</a:t>
            </a:r>
            <a:r>
              <a:rPr sz="18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moving</a:t>
            </a:r>
            <a:endParaRPr sz="18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work</a:t>
            </a:r>
            <a:r>
              <a:rPr sz="18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well.</a:t>
            </a:r>
            <a:endParaRPr sz="18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buAutoNum type="arabicPeriod" startAt="3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However, 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when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prices are not trending,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moving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averages can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give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misleading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signals.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5854" y="969721"/>
            <a:ext cx="43548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Moving</a:t>
            </a:r>
            <a:r>
              <a:rPr sz="4000" spc="-55" dirty="0"/>
              <a:t> </a:t>
            </a:r>
            <a:r>
              <a:rPr sz="4000" spc="-5" dirty="0"/>
              <a:t>Averages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990600" y="2229611"/>
            <a:ext cx="6858000" cy="3713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3785" y="386588"/>
            <a:ext cx="5455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solidFill>
                  <a:srgbClr val="347ED7"/>
                </a:solidFill>
                <a:latin typeface="Calibri"/>
                <a:cs typeface="Calibri"/>
              </a:rPr>
              <a:t>Support </a:t>
            </a:r>
            <a:r>
              <a:rPr sz="4400" b="1" dirty="0">
                <a:solidFill>
                  <a:srgbClr val="347ED7"/>
                </a:solidFill>
                <a:latin typeface="Calibri"/>
                <a:cs typeface="Calibri"/>
              </a:rPr>
              <a:t>and</a:t>
            </a:r>
            <a:r>
              <a:rPr sz="4400" b="1" spc="-45" dirty="0">
                <a:solidFill>
                  <a:srgbClr val="347ED7"/>
                </a:solidFill>
                <a:latin typeface="Calibri"/>
                <a:cs typeface="Calibri"/>
              </a:rPr>
              <a:t> </a:t>
            </a:r>
            <a:r>
              <a:rPr sz="4400" b="1" spc="-20" dirty="0">
                <a:solidFill>
                  <a:srgbClr val="347ED7"/>
                </a:solidFill>
                <a:latin typeface="Calibri"/>
                <a:cs typeface="Calibri"/>
              </a:rPr>
              <a:t>Resistance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1848" y="1437894"/>
            <a:ext cx="7958455" cy="81089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29565" marR="5080" indent="-317500">
              <a:lnSpc>
                <a:spcPts val="3060"/>
              </a:lnSpc>
              <a:spcBef>
                <a:spcPts val="254"/>
              </a:spcBef>
              <a:buClr>
                <a:srgbClr val="4F81BC"/>
              </a:buClr>
              <a:buSzPct val="78846"/>
              <a:buFont typeface="Wingdings 2"/>
              <a:buChar char=""/>
              <a:tabLst>
                <a:tab pos="329565" algn="l"/>
                <a:tab pos="330200" algn="l"/>
              </a:tabLst>
            </a:pPr>
            <a:r>
              <a:rPr sz="2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Resistance </a:t>
            </a:r>
            <a:r>
              <a:rPr sz="2600" b="1" dirty="0">
                <a:solidFill>
                  <a:srgbClr val="FFFFFF"/>
                </a:solidFill>
                <a:latin typeface="Century Gothic"/>
                <a:cs typeface="Century Gothic"/>
              </a:rPr>
              <a:t>Level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level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where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price 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tends to </a:t>
            </a:r>
            <a:r>
              <a:rPr sz="2600" spc="-5" dirty="0">
                <a:solidFill>
                  <a:srgbClr val="FFFFFF"/>
                </a:solidFill>
                <a:latin typeface="Century Gothic"/>
                <a:cs typeface="Century Gothic"/>
              </a:rPr>
              <a:t>find resistance as it is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going</a:t>
            </a:r>
            <a:r>
              <a:rPr sz="26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600" dirty="0">
                <a:solidFill>
                  <a:srgbClr val="FFFFFF"/>
                </a:solidFill>
                <a:latin typeface="Century Gothic"/>
                <a:cs typeface="Century Gothic"/>
              </a:rPr>
              <a:t>up</a:t>
            </a:r>
            <a:endParaRPr sz="2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1200" y="2564892"/>
            <a:ext cx="4953000" cy="38511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3107" y="471627"/>
            <a:ext cx="74517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How to do Technical</a:t>
            </a:r>
            <a:r>
              <a:rPr sz="4000" spc="10" dirty="0"/>
              <a:t> </a:t>
            </a:r>
            <a:r>
              <a:rPr sz="4000" spc="-10" dirty="0"/>
              <a:t>Analysis?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842260" y="1708404"/>
            <a:ext cx="1453896" cy="844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67557" y="1887982"/>
            <a:ext cx="996950" cy="4362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95885" marR="5080" indent="-83820">
              <a:lnSpc>
                <a:spcPts val="1550"/>
              </a:lnSpc>
              <a:spcBef>
                <a:spcPts val="265"/>
              </a:spcBef>
            </a:pPr>
            <a:r>
              <a:rPr sz="1400" dirty="0">
                <a:latin typeface="Century Gothic"/>
                <a:cs typeface="Century Gothic"/>
              </a:rPr>
              <a:t>TECHN</a:t>
            </a:r>
            <a:r>
              <a:rPr sz="1400" spc="5" dirty="0">
                <a:latin typeface="Century Gothic"/>
                <a:cs typeface="Century Gothic"/>
              </a:rPr>
              <a:t>I</a:t>
            </a:r>
            <a:r>
              <a:rPr sz="1400" dirty="0">
                <a:latin typeface="Century Gothic"/>
                <a:cs typeface="Century Gothic"/>
              </a:rPr>
              <a:t>CAL  ANALYSIS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82311" y="1708404"/>
            <a:ext cx="1507236" cy="844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922011" y="1887982"/>
            <a:ext cx="1181735" cy="4362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55904" marR="5080" indent="-243840">
              <a:lnSpc>
                <a:spcPts val="1550"/>
              </a:lnSpc>
              <a:spcBef>
                <a:spcPts val="265"/>
              </a:spcBef>
            </a:pPr>
            <a:r>
              <a:rPr sz="1400" dirty="0">
                <a:latin typeface="Century Gothic"/>
                <a:cs typeface="Century Gothic"/>
              </a:rPr>
              <a:t>Fun</a:t>
            </a:r>
            <a:r>
              <a:rPr sz="1400" spc="-5" dirty="0">
                <a:latin typeface="Century Gothic"/>
                <a:cs typeface="Century Gothic"/>
              </a:rPr>
              <a:t>damen</a:t>
            </a:r>
            <a:r>
              <a:rPr sz="1400" spc="-10" dirty="0">
                <a:latin typeface="Century Gothic"/>
                <a:cs typeface="Century Gothic"/>
              </a:rPr>
              <a:t>t</a:t>
            </a:r>
            <a:r>
              <a:rPr sz="1400" spc="-5" dirty="0">
                <a:latin typeface="Century Gothic"/>
                <a:cs typeface="Century Gothic"/>
              </a:rPr>
              <a:t>al  </a:t>
            </a:r>
            <a:r>
              <a:rPr sz="1400" dirty="0">
                <a:latin typeface="Century Gothic"/>
                <a:cs typeface="Century Gothic"/>
              </a:rPr>
              <a:t>Analysis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06240" y="4882896"/>
            <a:ext cx="665988" cy="6659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5683" y="4655820"/>
            <a:ext cx="3467100" cy="3230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96028" y="4006596"/>
            <a:ext cx="1431036" cy="723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33517" y="4104513"/>
            <a:ext cx="957580" cy="46482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0650" marR="5080" indent="-108585">
              <a:lnSpc>
                <a:spcPts val="1660"/>
              </a:lnSpc>
              <a:spcBef>
                <a:spcPts val="270"/>
              </a:spcBef>
            </a:pP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Econom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c  Analysis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96028" y="3331464"/>
            <a:ext cx="1431036" cy="7254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031994" y="3429965"/>
            <a:ext cx="962025" cy="465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3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Com</a:t>
            </a:r>
            <a:r>
              <a:rPr sz="1500" spc="-10" dirty="0">
                <a:solidFill>
                  <a:srgbClr val="FFFFFF"/>
                </a:solidFill>
                <a:latin typeface="Century Gothic"/>
                <a:cs typeface="Century Gothic"/>
              </a:rPr>
              <a:t>pa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ny</a:t>
            </a:r>
            <a:endParaRPr sz="1500">
              <a:latin typeface="Century Gothic"/>
              <a:cs typeface="Century Gothic"/>
            </a:endParaRPr>
          </a:p>
          <a:p>
            <a:pPr marL="121920">
              <a:lnSpc>
                <a:spcPts val="1730"/>
              </a:lnSpc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Analysis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96028" y="2657855"/>
            <a:ext cx="1431036" cy="7254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41721" y="2756408"/>
            <a:ext cx="742315" cy="46482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4445">
              <a:lnSpc>
                <a:spcPts val="1660"/>
              </a:lnSpc>
              <a:spcBef>
                <a:spcPts val="270"/>
              </a:spcBef>
            </a:pPr>
            <a:r>
              <a:rPr sz="1500" spc="3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ndu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try  An</a:t>
            </a:r>
            <a:r>
              <a:rPr sz="1500" spc="-1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5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500" spc="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49879" y="4006596"/>
            <a:ext cx="1431036" cy="723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109086" y="4104513"/>
            <a:ext cx="911860" cy="46482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97155">
              <a:lnSpc>
                <a:spcPts val="1660"/>
              </a:lnSpc>
              <a:spcBef>
                <a:spcPts val="270"/>
              </a:spcBef>
            </a:pP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Moving 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500" spc="1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era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g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es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49879" y="3331464"/>
            <a:ext cx="1431036" cy="7132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48710" y="3535121"/>
            <a:ext cx="83439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Ch</a:t>
            </a:r>
            <a:r>
              <a:rPr sz="1500" spc="-1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500" spc="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ng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849879" y="2657855"/>
            <a:ext cx="1431036" cy="7132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182239" y="2861564"/>
            <a:ext cx="76581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500" spc="-1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eor</a:t>
            </a:r>
            <a:r>
              <a:rPr sz="1500" spc="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es</a:t>
            </a:r>
            <a:endParaRPr sz="1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95016" y="1205483"/>
            <a:ext cx="5105400" cy="2924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5031" y="57277"/>
            <a:ext cx="3348990" cy="99885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/>
              <a:t>Trend</a:t>
            </a:r>
          </a:p>
          <a:p>
            <a:pPr marL="20955">
              <a:lnSpc>
                <a:spcPct val="100000"/>
              </a:lnSpc>
              <a:spcBef>
                <a:spcPts val="395"/>
              </a:spcBef>
            </a:pPr>
            <a:r>
              <a:rPr sz="1800" dirty="0"/>
              <a:t>time horizons </a:t>
            </a:r>
            <a:r>
              <a:rPr sz="1800" spc="-10" dirty="0"/>
              <a:t>that </a:t>
            </a:r>
            <a:r>
              <a:rPr sz="1800" dirty="0"/>
              <a:t>vary</a:t>
            </a:r>
            <a:r>
              <a:rPr sz="1800" spc="-75" dirty="0"/>
              <a:t> </a:t>
            </a:r>
            <a:r>
              <a:rPr sz="1800" spc="-5" dirty="0"/>
              <a:t>greatly</a:t>
            </a:r>
            <a:endParaRPr sz="1800"/>
          </a:p>
        </p:txBody>
      </p:sp>
      <p:sp>
        <p:nvSpPr>
          <p:cNvPr id="5" name="object 5"/>
          <p:cNvSpPr/>
          <p:nvPr/>
        </p:nvSpPr>
        <p:spPr>
          <a:xfrm>
            <a:off x="300227" y="4280915"/>
            <a:ext cx="8543544" cy="22341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32757" y="4328617"/>
            <a:ext cx="34810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Stock </a:t>
            </a:r>
            <a:r>
              <a:rPr sz="1800" spc="5" dirty="0">
                <a:latin typeface="Century Gothic"/>
                <a:cs typeface="Century Gothic"/>
              </a:rPr>
              <a:t>Price </a:t>
            </a:r>
            <a:r>
              <a:rPr sz="1800" spc="-10" dirty="0">
                <a:latin typeface="Century Gothic"/>
                <a:cs typeface="Century Gothic"/>
              </a:rPr>
              <a:t>trend </a:t>
            </a:r>
            <a:r>
              <a:rPr sz="1800" dirty="0">
                <a:latin typeface="Century Gothic"/>
                <a:cs typeface="Century Gothic"/>
              </a:rPr>
              <a:t>of </a:t>
            </a:r>
            <a:r>
              <a:rPr sz="1800" spc="-5" dirty="0">
                <a:latin typeface="Century Gothic"/>
                <a:cs typeface="Century Gothic"/>
              </a:rPr>
              <a:t>Jet</a:t>
            </a:r>
            <a:r>
              <a:rPr sz="1800" spc="-4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Airways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0679" y="1639646"/>
            <a:ext cx="238252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spc="-5" dirty="0">
                <a:solidFill>
                  <a:srgbClr val="FFFF00"/>
                </a:solidFill>
                <a:latin typeface="Century Gothic"/>
                <a:cs typeface="Century Gothic"/>
              </a:rPr>
              <a:t>Do</a:t>
            </a:r>
            <a:r>
              <a:rPr sz="4000" spc="-9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4000" spc="-5" dirty="0">
                <a:solidFill>
                  <a:srgbClr val="FFFF00"/>
                </a:solidFill>
                <a:latin typeface="Century Gothic"/>
                <a:cs typeface="Century Gothic"/>
              </a:rPr>
              <a:t>charts  </a:t>
            </a:r>
            <a:r>
              <a:rPr sz="4000" spc="-10" dirty="0">
                <a:solidFill>
                  <a:srgbClr val="FFFF00"/>
                </a:solidFill>
                <a:latin typeface="Century Gothic"/>
                <a:cs typeface="Century Gothic"/>
              </a:rPr>
              <a:t>Speak?</a:t>
            </a:r>
            <a:endParaRPr sz="4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941" y="118999"/>
            <a:ext cx="316738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dirty="0"/>
              <a:t>Do charts</a:t>
            </a:r>
            <a:r>
              <a:rPr sz="2900" spc="-95" dirty="0"/>
              <a:t> </a:t>
            </a:r>
            <a:r>
              <a:rPr sz="2900" spc="-5" dirty="0"/>
              <a:t>Speak?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538073" y="5080253"/>
            <a:ext cx="8309609" cy="1386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307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Technical analysis is based on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one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major assumption—trend. Markets</a:t>
            </a:r>
            <a:r>
              <a:rPr sz="1600" b="1" spc="1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trend.</a:t>
            </a:r>
            <a:endParaRPr sz="1600">
              <a:latin typeface="Century Gothic"/>
              <a:cs typeface="Century Gothic"/>
            </a:endParaRPr>
          </a:p>
          <a:p>
            <a:pPr marL="299085" marR="5080" indent="-287020">
              <a:lnSpc>
                <a:spcPct val="100000"/>
              </a:lnSpc>
              <a:spcBef>
                <a:spcPts val="1600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Traders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investors hope to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buy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 security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at the beginning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uptrend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 low  price, ride the trend,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sell the security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when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the trend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ends at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 high</a:t>
            </a:r>
            <a:r>
              <a:rPr sz="1500" spc="-1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price.</a:t>
            </a:r>
            <a:endParaRPr sz="1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Wingdings"/>
              <a:buChar char=""/>
            </a:pPr>
            <a:endParaRPr sz="155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Although this strategy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sounds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very simple, implementing 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it is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exceedingly</a:t>
            </a:r>
            <a:r>
              <a:rPr sz="1500" spc="-1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complex.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7179" y="2732532"/>
            <a:ext cx="8543544" cy="22341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8073" y="703325"/>
            <a:ext cx="7634605" cy="2376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945" marR="116839" indent="-182880">
              <a:lnSpc>
                <a:spcPct val="100000"/>
              </a:lnSpc>
              <a:spcBef>
                <a:spcPts val="95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Consider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basic assumptions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presented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by Robert D. </a:t>
            </a: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Edwards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John 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Magee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classic book, </a:t>
            </a:r>
            <a:r>
              <a:rPr sz="16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Technical Analysis of Stock</a:t>
            </a:r>
            <a:r>
              <a:rPr sz="1600" i="1" spc="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Trends:</a:t>
            </a:r>
            <a:endParaRPr sz="1600">
              <a:latin typeface="Century Gothic"/>
              <a:cs typeface="Century Gothic"/>
            </a:endParaRPr>
          </a:p>
          <a:p>
            <a:pPr marL="1018540" lvl="1" indent="-183515">
              <a:lnSpc>
                <a:spcPct val="100000"/>
              </a:lnSpc>
              <a:spcBef>
                <a:spcPts val="509"/>
              </a:spcBef>
              <a:buClr>
                <a:srgbClr val="BBD0DF"/>
              </a:buClr>
              <a:buFont typeface="Arial"/>
              <a:buChar char="•"/>
              <a:tabLst>
                <a:tab pos="1019175" algn="l"/>
              </a:tabLst>
            </a:pP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Stock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prices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are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determined solely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by the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interaction of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demand and</a:t>
            </a:r>
            <a:r>
              <a:rPr sz="1400" spc="-10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supply.</a:t>
            </a:r>
            <a:endParaRPr sz="1400">
              <a:latin typeface="Century Gothic"/>
              <a:cs typeface="Century Gothic"/>
            </a:endParaRPr>
          </a:p>
          <a:p>
            <a:pPr marL="1018540" lvl="1" indent="-183515">
              <a:lnSpc>
                <a:spcPct val="100000"/>
              </a:lnSpc>
              <a:spcBef>
                <a:spcPts val="495"/>
              </a:spcBef>
              <a:buClr>
                <a:srgbClr val="BBD0DF"/>
              </a:buClr>
              <a:buFont typeface="Arial"/>
              <a:buChar char="•"/>
              <a:tabLst>
                <a:tab pos="1019175" algn="l"/>
              </a:tabLst>
            </a:pP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Stock prices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tend to </a:t>
            </a: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move </a:t>
            </a:r>
            <a:r>
              <a:rPr sz="1400" spc="10" dirty="0">
                <a:solidFill>
                  <a:srgbClr val="FFFF00"/>
                </a:solidFill>
                <a:latin typeface="Century Gothic"/>
                <a:cs typeface="Century Gothic"/>
              </a:rPr>
              <a:t>in</a:t>
            </a:r>
            <a:r>
              <a:rPr sz="1400" spc="-14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trends.</a:t>
            </a:r>
            <a:endParaRPr sz="1400">
              <a:latin typeface="Century Gothic"/>
              <a:cs typeface="Century Gothic"/>
            </a:endParaRPr>
          </a:p>
          <a:p>
            <a:pPr marL="1018540" lvl="1" indent="-183515">
              <a:lnSpc>
                <a:spcPct val="100000"/>
              </a:lnSpc>
              <a:spcBef>
                <a:spcPts val="505"/>
              </a:spcBef>
              <a:buClr>
                <a:srgbClr val="BBD0DF"/>
              </a:buClr>
              <a:buFont typeface="Arial"/>
              <a:buChar char="•"/>
              <a:tabLst>
                <a:tab pos="1019175" algn="l"/>
              </a:tabLst>
            </a:pP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Shifts </a:t>
            </a: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in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demand and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supply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cause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reversals </a:t>
            </a: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in</a:t>
            </a:r>
            <a:r>
              <a:rPr sz="1400" spc="-19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trends.</a:t>
            </a:r>
            <a:endParaRPr sz="1400">
              <a:latin typeface="Century Gothic"/>
              <a:cs typeface="Century Gothic"/>
            </a:endParaRPr>
          </a:p>
          <a:p>
            <a:pPr marL="1018540" lvl="1" indent="-183515">
              <a:lnSpc>
                <a:spcPct val="100000"/>
              </a:lnSpc>
              <a:spcBef>
                <a:spcPts val="505"/>
              </a:spcBef>
              <a:buClr>
                <a:srgbClr val="BBD0DF"/>
              </a:buClr>
              <a:buFont typeface="Arial"/>
              <a:buChar char="•"/>
              <a:tabLst>
                <a:tab pos="1019175" algn="l"/>
              </a:tabLst>
            </a:pP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Shifts </a:t>
            </a: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in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demand and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supply can be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detected </a:t>
            </a:r>
            <a:r>
              <a:rPr sz="1400" spc="5" dirty="0">
                <a:solidFill>
                  <a:srgbClr val="FFFF00"/>
                </a:solidFill>
                <a:latin typeface="Century Gothic"/>
                <a:cs typeface="Century Gothic"/>
              </a:rPr>
              <a:t>in</a:t>
            </a:r>
            <a:r>
              <a:rPr sz="1400" spc="-16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charts.</a:t>
            </a:r>
            <a:endParaRPr sz="1400">
              <a:latin typeface="Century Gothic"/>
              <a:cs typeface="Century Gothic"/>
            </a:endParaRPr>
          </a:p>
          <a:p>
            <a:pPr marL="1018540" lvl="1" indent="-183515">
              <a:lnSpc>
                <a:spcPct val="100000"/>
              </a:lnSpc>
              <a:spcBef>
                <a:spcPts val="490"/>
              </a:spcBef>
              <a:buClr>
                <a:srgbClr val="BBD0DF"/>
              </a:buClr>
              <a:buFont typeface="Arial"/>
              <a:buChar char="•"/>
              <a:tabLst>
                <a:tab pos="1019175" algn="l"/>
              </a:tabLst>
            </a:pP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Chart patterns tend to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repeat</a:t>
            </a:r>
            <a:r>
              <a:rPr sz="1400" spc="1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themselves.</a:t>
            </a: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003675">
              <a:lnSpc>
                <a:spcPct val="100000"/>
              </a:lnSpc>
            </a:pPr>
            <a:r>
              <a:rPr sz="1800" spc="-5" dirty="0">
                <a:latin typeface="Century Gothic"/>
                <a:cs typeface="Century Gothic"/>
              </a:rPr>
              <a:t>Stock </a:t>
            </a:r>
            <a:r>
              <a:rPr sz="1800" spc="5" dirty="0">
                <a:latin typeface="Century Gothic"/>
                <a:cs typeface="Century Gothic"/>
              </a:rPr>
              <a:t>Price </a:t>
            </a:r>
            <a:r>
              <a:rPr sz="1800" spc="-10" dirty="0">
                <a:latin typeface="Century Gothic"/>
                <a:cs typeface="Century Gothic"/>
              </a:rPr>
              <a:t>trend </a:t>
            </a:r>
            <a:r>
              <a:rPr sz="1800" dirty="0">
                <a:latin typeface="Century Gothic"/>
                <a:cs typeface="Century Gothic"/>
              </a:rPr>
              <a:t>of </a:t>
            </a:r>
            <a:r>
              <a:rPr sz="1800" spc="-5" dirty="0">
                <a:latin typeface="Century Gothic"/>
                <a:cs typeface="Century Gothic"/>
              </a:rPr>
              <a:t>Jet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Airways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3032" y="365252"/>
            <a:ext cx="64420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Different </a:t>
            </a:r>
            <a:r>
              <a:rPr dirty="0"/>
              <a:t>Kind of Charts</a:t>
            </a:r>
            <a:r>
              <a:rPr spc="-60" dirty="0"/>
              <a:t> </a:t>
            </a:r>
            <a:r>
              <a:rPr dirty="0"/>
              <a:t>used: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6633" y="1350721"/>
            <a:ext cx="168528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2000" dirty="0">
                <a:solidFill>
                  <a:srgbClr val="BBD0DF"/>
                </a:solidFill>
                <a:latin typeface="Century Gothic"/>
                <a:cs typeface="Century Gothic"/>
              </a:rPr>
              <a:t>1.	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Line</a:t>
            </a:r>
            <a:r>
              <a:rPr sz="20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charts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6633" y="2189480"/>
            <a:ext cx="15900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2000" dirty="0">
                <a:solidFill>
                  <a:srgbClr val="BBD0DF"/>
                </a:solidFill>
                <a:latin typeface="Century Gothic"/>
                <a:cs typeface="Century Gothic"/>
              </a:rPr>
              <a:t>2.	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Bar</a:t>
            </a:r>
            <a:r>
              <a:rPr sz="20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charts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633" y="3027375"/>
            <a:ext cx="19240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2000" dirty="0">
                <a:solidFill>
                  <a:srgbClr val="BBD0DF"/>
                </a:solidFill>
                <a:latin typeface="Century Gothic"/>
                <a:cs typeface="Century Gothic"/>
              </a:rPr>
              <a:t>3.	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Candlesticks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2289" y="1246454"/>
            <a:ext cx="22606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00"/>
                </a:solidFill>
                <a:latin typeface="Century Gothic"/>
                <a:cs typeface="Century Gothic"/>
              </a:rPr>
              <a:t>Charting </a:t>
            </a:r>
            <a:r>
              <a:rPr sz="1800" spc="-10" dirty="0">
                <a:solidFill>
                  <a:srgbClr val="FFFF00"/>
                </a:solidFill>
                <a:latin typeface="Century Gothic"/>
                <a:cs typeface="Century Gothic"/>
              </a:rPr>
              <a:t>the</a:t>
            </a:r>
            <a:r>
              <a:rPr sz="1800" spc="-2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00"/>
                </a:solidFill>
                <a:latin typeface="Century Gothic"/>
                <a:cs typeface="Century Gothic"/>
              </a:rPr>
              <a:t>Market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55060" y="2010283"/>
            <a:ext cx="53784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 algn="just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Chartists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use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bar charts, candlestick, or point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figure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charts to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look for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patterns which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may indicate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future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movements.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5060" y="2947542"/>
            <a:ext cx="538226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  <a:tab pos="1000125" algn="l"/>
                <a:tab pos="1741170" algn="l"/>
                <a:tab pos="2903855" algn="l"/>
                <a:tab pos="4027170" algn="l"/>
                <a:tab pos="4780280" algn="l"/>
              </a:tabLst>
            </a:pP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y	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	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yz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	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lu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me	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d	other</a:t>
            </a:r>
            <a:endParaRPr sz="1800">
              <a:latin typeface="Century Gothic"/>
              <a:cs typeface="Century Gothic"/>
            </a:endParaRPr>
          </a:p>
          <a:p>
            <a:pPr marL="194945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psychological indicators (breadth,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%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bulls</a:t>
            </a:r>
            <a:r>
              <a:rPr sz="1800" spc="1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vs</a:t>
            </a:r>
            <a:endParaRPr sz="1800">
              <a:latin typeface="Century Gothic"/>
              <a:cs typeface="Century Gothic"/>
            </a:endParaRPr>
          </a:p>
          <a:p>
            <a:pPr marL="194945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%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bears, put/call ratio,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etc.).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55060" y="3885057"/>
            <a:ext cx="53765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Strict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chartists don’t care about fundamentals  at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 all.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08323" y="226314"/>
            <a:ext cx="1922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00"/>
                </a:solidFill>
                <a:latin typeface="Century Gothic"/>
                <a:cs typeface="Century Gothic"/>
              </a:rPr>
              <a:t>Candlesticks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9128" y="4076191"/>
            <a:ext cx="2968625" cy="57467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95580" marR="5080" indent="-182880">
              <a:lnSpc>
                <a:spcPct val="80000"/>
              </a:lnSpc>
              <a:spcBef>
                <a:spcPts val="585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2000" spc="-5" dirty="0">
                <a:latin typeface="Century Gothic"/>
                <a:cs typeface="Century Gothic"/>
              </a:rPr>
              <a:t>Each bar is</a:t>
            </a:r>
            <a:r>
              <a:rPr sz="2000" spc="-8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composed  of 4</a:t>
            </a:r>
            <a:r>
              <a:rPr sz="2000" spc="-2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elements: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3447" y="4992370"/>
            <a:ext cx="849630" cy="114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latin typeface="Century Gothic"/>
                <a:cs typeface="Century Gothic"/>
              </a:rPr>
              <a:t>O</a:t>
            </a:r>
            <a:r>
              <a:rPr sz="1800" spc="-10" dirty="0">
                <a:latin typeface="Century Gothic"/>
                <a:cs typeface="Century Gothic"/>
              </a:rPr>
              <a:t>pe</a:t>
            </a:r>
            <a:r>
              <a:rPr sz="1800" dirty="0">
                <a:latin typeface="Century Gothic"/>
                <a:cs typeface="Century Gothic"/>
              </a:rPr>
              <a:t>n</a:t>
            </a:r>
            <a:endParaRPr sz="18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7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latin typeface="Century Gothic"/>
                <a:cs typeface="Century Gothic"/>
              </a:rPr>
              <a:t>High</a:t>
            </a:r>
            <a:endParaRPr sz="18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75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latin typeface="Century Gothic"/>
                <a:cs typeface="Century Gothic"/>
              </a:rPr>
              <a:t>Low</a:t>
            </a:r>
            <a:endParaRPr sz="18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6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latin typeface="Century Gothic"/>
                <a:cs typeface="Century Gothic"/>
              </a:rPr>
              <a:t>Close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33053" y="5597847"/>
            <a:ext cx="50800" cy="279400"/>
          </a:xfrm>
          <a:custGeom>
            <a:avLst/>
            <a:gdLst/>
            <a:ahLst/>
            <a:cxnLst/>
            <a:rect l="l" t="t" r="r" b="b"/>
            <a:pathLst>
              <a:path w="50800" h="279400">
                <a:moveTo>
                  <a:pt x="31433" y="0"/>
                </a:moveTo>
                <a:lnTo>
                  <a:pt x="18033" y="0"/>
                </a:lnTo>
                <a:lnTo>
                  <a:pt x="12089" y="2477"/>
                </a:lnTo>
                <a:lnTo>
                  <a:pt x="2417" y="12136"/>
                </a:lnTo>
                <a:lnTo>
                  <a:pt x="0" y="18089"/>
                </a:lnTo>
                <a:lnTo>
                  <a:pt x="0" y="259976"/>
                </a:lnTo>
                <a:lnTo>
                  <a:pt x="2417" y="265919"/>
                </a:lnTo>
                <a:lnTo>
                  <a:pt x="12089" y="275588"/>
                </a:lnTo>
                <a:lnTo>
                  <a:pt x="18033" y="278065"/>
                </a:lnTo>
                <a:lnTo>
                  <a:pt x="25287" y="279304"/>
                </a:lnTo>
                <a:lnTo>
                  <a:pt x="31433" y="278065"/>
                </a:lnTo>
                <a:lnTo>
                  <a:pt x="37377" y="275588"/>
                </a:lnTo>
                <a:lnTo>
                  <a:pt x="47049" y="265919"/>
                </a:lnTo>
                <a:lnTo>
                  <a:pt x="49568" y="259976"/>
                </a:lnTo>
                <a:lnTo>
                  <a:pt x="50777" y="253782"/>
                </a:lnTo>
                <a:lnTo>
                  <a:pt x="50777" y="25280"/>
                </a:lnTo>
                <a:lnTo>
                  <a:pt x="49568" y="18089"/>
                </a:lnTo>
                <a:lnTo>
                  <a:pt x="47049" y="12136"/>
                </a:lnTo>
                <a:lnTo>
                  <a:pt x="37377" y="2477"/>
                </a:lnTo>
                <a:lnTo>
                  <a:pt x="314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31744" y="3949958"/>
            <a:ext cx="52705" cy="297815"/>
          </a:xfrm>
          <a:custGeom>
            <a:avLst/>
            <a:gdLst/>
            <a:ahLst/>
            <a:cxnLst/>
            <a:rect l="l" t="t" r="r" b="b"/>
            <a:pathLst>
              <a:path w="52705" h="297814">
                <a:moveTo>
                  <a:pt x="31534" y="0"/>
                </a:moveTo>
                <a:lnTo>
                  <a:pt x="18134" y="0"/>
                </a:lnTo>
                <a:lnTo>
                  <a:pt x="12190" y="2316"/>
                </a:lnTo>
                <a:lnTo>
                  <a:pt x="2518" y="11985"/>
                </a:lnTo>
                <a:lnTo>
                  <a:pt x="0" y="18129"/>
                </a:lnTo>
                <a:lnTo>
                  <a:pt x="0" y="25280"/>
                </a:lnTo>
                <a:lnTo>
                  <a:pt x="1309" y="271942"/>
                </a:lnTo>
                <a:lnTo>
                  <a:pt x="1309" y="278086"/>
                </a:lnTo>
                <a:lnTo>
                  <a:pt x="26597" y="297424"/>
                </a:lnTo>
                <a:lnTo>
                  <a:pt x="32743" y="296215"/>
                </a:lnTo>
                <a:lnTo>
                  <a:pt x="52086" y="271942"/>
                </a:lnTo>
                <a:lnTo>
                  <a:pt x="50878" y="25280"/>
                </a:lnTo>
                <a:lnTo>
                  <a:pt x="49568" y="18129"/>
                </a:lnTo>
                <a:lnTo>
                  <a:pt x="47150" y="11985"/>
                </a:lnTo>
                <a:lnTo>
                  <a:pt x="37478" y="2316"/>
                </a:lnTo>
                <a:lnTo>
                  <a:pt x="315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20784" y="3924476"/>
            <a:ext cx="0" cy="1957705"/>
          </a:xfrm>
          <a:custGeom>
            <a:avLst/>
            <a:gdLst/>
            <a:ahLst/>
            <a:cxnLst/>
            <a:rect l="l" t="t" r="r" b="b"/>
            <a:pathLst>
              <a:path h="1957704">
                <a:moveTo>
                  <a:pt x="0" y="0"/>
                </a:moveTo>
                <a:lnTo>
                  <a:pt x="0" y="1957379"/>
                </a:lnTo>
              </a:path>
            </a:pathLst>
          </a:custGeom>
          <a:ln w="508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3902" y="5603790"/>
            <a:ext cx="232410" cy="51435"/>
          </a:xfrm>
          <a:custGeom>
            <a:avLst/>
            <a:gdLst/>
            <a:ahLst/>
            <a:cxnLst/>
            <a:rect l="l" t="t" r="r" b="b"/>
            <a:pathLst>
              <a:path w="232409" h="51435">
                <a:moveTo>
                  <a:pt x="212952" y="0"/>
                </a:moveTo>
                <a:lnTo>
                  <a:pt x="18104" y="0"/>
                </a:lnTo>
                <a:lnTo>
                  <a:pt x="12150" y="2477"/>
                </a:lnTo>
                <a:lnTo>
                  <a:pt x="2478" y="12146"/>
                </a:lnTo>
                <a:lnTo>
                  <a:pt x="0" y="18089"/>
                </a:lnTo>
                <a:lnTo>
                  <a:pt x="0" y="31474"/>
                </a:lnTo>
                <a:lnTo>
                  <a:pt x="2478" y="37427"/>
                </a:lnTo>
                <a:lnTo>
                  <a:pt x="12150" y="47086"/>
                </a:lnTo>
                <a:lnTo>
                  <a:pt x="18104" y="49563"/>
                </a:lnTo>
                <a:lnTo>
                  <a:pt x="25287" y="50812"/>
                </a:lnTo>
                <a:lnTo>
                  <a:pt x="207008" y="50812"/>
                </a:lnTo>
                <a:lnTo>
                  <a:pt x="232295" y="25532"/>
                </a:lnTo>
                <a:lnTo>
                  <a:pt x="231046" y="18089"/>
                </a:lnTo>
                <a:lnTo>
                  <a:pt x="228820" y="12146"/>
                </a:lnTo>
                <a:lnTo>
                  <a:pt x="218906" y="2477"/>
                </a:lnTo>
                <a:lnTo>
                  <a:pt x="2129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95371" y="4196620"/>
            <a:ext cx="278765" cy="50800"/>
          </a:xfrm>
          <a:custGeom>
            <a:avLst/>
            <a:gdLst/>
            <a:ahLst/>
            <a:cxnLst/>
            <a:rect l="l" t="t" r="r" b="b"/>
            <a:pathLst>
              <a:path w="278765" h="50800">
                <a:moveTo>
                  <a:pt x="259064" y="0"/>
                </a:moveTo>
                <a:lnTo>
                  <a:pt x="18094" y="0"/>
                </a:lnTo>
                <a:lnTo>
                  <a:pt x="12150" y="2417"/>
                </a:lnTo>
                <a:lnTo>
                  <a:pt x="2478" y="12086"/>
                </a:lnTo>
                <a:lnTo>
                  <a:pt x="0" y="18028"/>
                </a:lnTo>
                <a:lnTo>
                  <a:pt x="0" y="31424"/>
                </a:lnTo>
                <a:lnTo>
                  <a:pt x="2478" y="37366"/>
                </a:lnTo>
                <a:lnTo>
                  <a:pt x="12150" y="47035"/>
                </a:lnTo>
                <a:lnTo>
                  <a:pt x="18094" y="49553"/>
                </a:lnTo>
                <a:lnTo>
                  <a:pt x="25539" y="50762"/>
                </a:lnTo>
                <a:lnTo>
                  <a:pt x="252868" y="50762"/>
                </a:lnTo>
                <a:lnTo>
                  <a:pt x="278398" y="25280"/>
                </a:lnTo>
                <a:lnTo>
                  <a:pt x="277159" y="18028"/>
                </a:lnTo>
                <a:lnTo>
                  <a:pt x="274680" y="12086"/>
                </a:lnTo>
                <a:lnTo>
                  <a:pt x="265008" y="2417"/>
                </a:lnTo>
                <a:lnTo>
                  <a:pt x="2590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72827" y="5508802"/>
            <a:ext cx="419734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5" dirty="0">
                <a:latin typeface="Arial"/>
                <a:cs typeface="Arial"/>
              </a:rPr>
              <a:t>O</a:t>
            </a:r>
            <a:r>
              <a:rPr sz="1250" dirty="0">
                <a:latin typeface="Arial"/>
                <a:cs typeface="Arial"/>
              </a:rPr>
              <a:t>pe</a:t>
            </a:r>
            <a:r>
              <a:rPr sz="1250" spc="10" dirty="0">
                <a:latin typeface="Arial"/>
                <a:cs typeface="Arial"/>
              </a:rPr>
              <a:t>n</a:t>
            </a:r>
            <a:endParaRPr sz="12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26274" y="4101602"/>
            <a:ext cx="43751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5" dirty="0">
                <a:latin typeface="Arial"/>
                <a:cs typeface="Arial"/>
              </a:rPr>
              <a:t>Cl</a:t>
            </a:r>
            <a:r>
              <a:rPr sz="1250" spc="-5" dirty="0">
                <a:latin typeface="Arial"/>
                <a:cs typeface="Arial"/>
              </a:rPr>
              <a:t>o</a:t>
            </a:r>
            <a:r>
              <a:rPr sz="1250" spc="10" dirty="0">
                <a:latin typeface="Arial"/>
                <a:cs typeface="Arial"/>
              </a:rPr>
              <a:t>se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2603" y="3738811"/>
            <a:ext cx="35687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5" dirty="0">
                <a:latin typeface="Arial"/>
                <a:cs typeface="Arial"/>
              </a:rPr>
              <a:t>Hi</a:t>
            </a:r>
            <a:r>
              <a:rPr sz="1250" spc="-5" dirty="0">
                <a:latin typeface="Arial"/>
                <a:cs typeface="Arial"/>
              </a:rPr>
              <a:t>g</a:t>
            </a:r>
            <a:r>
              <a:rPr sz="1250" spc="10" dirty="0">
                <a:latin typeface="Arial"/>
                <a:cs typeface="Arial"/>
              </a:rPr>
              <a:t>h</a:t>
            </a:r>
            <a:endParaRPr sz="12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20416" y="4221880"/>
            <a:ext cx="264160" cy="1400175"/>
          </a:xfrm>
          <a:custGeom>
            <a:avLst/>
            <a:gdLst/>
            <a:ahLst/>
            <a:cxnLst/>
            <a:rect l="l" t="t" r="r" b="b"/>
            <a:pathLst>
              <a:path w="264160" h="1400175">
                <a:moveTo>
                  <a:pt x="0" y="1399998"/>
                </a:moveTo>
                <a:lnTo>
                  <a:pt x="263769" y="1399998"/>
                </a:lnTo>
                <a:lnTo>
                  <a:pt x="263769" y="0"/>
                </a:lnTo>
                <a:lnTo>
                  <a:pt x="0" y="0"/>
                </a:lnTo>
                <a:lnTo>
                  <a:pt x="0" y="1399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20416" y="4221880"/>
            <a:ext cx="264160" cy="1400175"/>
          </a:xfrm>
          <a:custGeom>
            <a:avLst/>
            <a:gdLst/>
            <a:ahLst/>
            <a:cxnLst/>
            <a:rect l="l" t="t" r="r" b="b"/>
            <a:pathLst>
              <a:path w="264160" h="1400175">
                <a:moveTo>
                  <a:pt x="0" y="1399998"/>
                </a:moveTo>
                <a:lnTo>
                  <a:pt x="263769" y="1399998"/>
                </a:lnTo>
                <a:lnTo>
                  <a:pt x="263769" y="0"/>
                </a:lnTo>
                <a:lnTo>
                  <a:pt x="0" y="0"/>
                </a:lnTo>
                <a:lnTo>
                  <a:pt x="0" y="139999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1919" y="5859634"/>
            <a:ext cx="831850" cy="6807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510540">
              <a:lnSpc>
                <a:spcPct val="105600"/>
              </a:lnSpc>
              <a:spcBef>
                <a:spcPts val="135"/>
              </a:spcBef>
            </a:pPr>
            <a:r>
              <a:rPr sz="1250" dirty="0">
                <a:latin typeface="Arial"/>
                <a:cs typeface="Arial"/>
              </a:rPr>
              <a:t>Low  </a:t>
            </a:r>
            <a:r>
              <a:rPr sz="1400" spc="-10" dirty="0">
                <a:latin typeface="Arial"/>
                <a:cs typeface="Arial"/>
              </a:rPr>
              <a:t>Standard  Bar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Chart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41539" y="6079568"/>
            <a:ext cx="929005" cy="4610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95"/>
              </a:spcBef>
            </a:pPr>
            <a:r>
              <a:rPr sz="1400" spc="-15" dirty="0">
                <a:latin typeface="Arial"/>
                <a:cs typeface="Arial"/>
              </a:rPr>
              <a:t>Japanese  </a:t>
            </a:r>
            <a:r>
              <a:rPr sz="1400" spc="-3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8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40" dirty="0">
                <a:latin typeface="Arial"/>
                <a:cs typeface="Arial"/>
              </a:rPr>
              <a:t>l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35" dirty="0">
                <a:latin typeface="Arial"/>
                <a:cs typeface="Arial"/>
              </a:rPr>
              <a:t>t</a:t>
            </a:r>
            <a:r>
              <a:rPr sz="1400" spc="-40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10" dirty="0">
                <a:latin typeface="Arial"/>
                <a:cs typeface="Arial"/>
              </a:rPr>
              <a:t>k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689850" y="5603790"/>
            <a:ext cx="51435" cy="279400"/>
          </a:xfrm>
          <a:custGeom>
            <a:avLst/>
            <a:gdLst/>
            <a:ahLst/>
            <a:cxnLst/>
            <a:rect l="l" t="t" r="r" b="b"/>
            <a:pathLst>
              <a:path w="51435" h="279400">
                <a:moveTo>
                  <a:pt x="31534" y="0"/>
                </a:moveTo>
                <a:lnTo>
                  <a:pt x="18436" y="0"/>
                </a:lnTo>
                <a:lnTo>
                  <a:pt x="12190" y="2477"/>
                </a:lnTo>
                <a:lnTo>
                  <a:pt x="2518" y="12146"/>
                </a:lnTo>
                <a:lnTo>
                  <a:pt x="0" y="18089"/>
                </a:lnTo>
                <a:lnTo>
                  <a:pt x="0" y="259976"/>
                </a:lnTo>
                <a:lnTo>
                  <a:pt x="2518" y="265929"/>
                </a:lnTo>
                <a:lnTo>
                  <a:pt x="12190" y="275588"/>
                </a:lnTo>
                <a:lnTo>
                  <a:pt x="18436" y="278065"/>
                </a:lnTo>
                <a:lnTo>
                  <a:pt x="25590" y="279314"/>
                </a:lnTo>
                <a:lnTo>
                  <a:pt x="31534" y="278065"/>
                </a:lnTo>
                <a:lnTo>
                  <a:pt x="37780" y="275588"/>
                </a:lnTo>
                <a:lnTo>
                  <a:pt x="47351" y="265929"/>
                </a:lnTo>
                <a:lnTo>
                  <a:pt x="49870" y="259976"/>
                </a:lnTo>
                <a:lnTo>
                  <a:pt x="50878" y="254034"/>
                </a:lnTo>
                <a:lnTo>
                  <a:pt x="50878" y="25532"/>
                </a:lnTo>
                <a:lnTo>
                  <a:pt x="49870" y="18089"/>
                </a:lnTo>
                <a:lnTo>
                  <a:pt x="47351" y="12146"/>
                </a:lnTo>
                <a:lnTo>
                  <a:pt x="37780" y="2477"/>
                </a:lnTo>
                <a:lnTo>
                  <a:pt x="315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88943" y="3955901"/>
            <a:ext cx="52069" cy="297815"/>
          </a:xfrm>
          <a:custGeom>
            <a:avLst/>
            <a:gdLst/>
            <a:ahLst/>
            <a:cxnLst/>
            <a:rect l="l" t="t" r="r" b="b"/>
            <a:pathLst>
              <a:path w="52070" h="297814">
                <a:moveTo>
                  <a:pt x="31433" y="0"/>
                </a:moveTo>
                <a:lnTo>
                  <a:pt x="18033" y="0"/>
                </a:lnTo>
                <a:lnTo>
                  <a:pt x="11888" y="2517"/>
                </a:lnTo>
                <a:lnTo>
                  <a:pt x="2216" y="12187"/>
                </a:lnTo>
                <a:lnTo>
                  <a:pt x="0" y="18129"/>
                </a:lnTo>
                <a:lnTo>
                  <a:pt x="0" y="25280"/>
                </a:lnTo>
                <a:lnTo>
                  <a:pt x="906" y="272143"/>
                </a:lnTo>
                <a:lnTo>
                  <a:pt x="906" y="278086"/>
                </a:lnTo>
                <a:lnTo>
                  <a:pt x="26496" y="297424"/>
                </a:lnTo>
                <a:lnTo>
                  <a:pt x="32441" y="296215"/>
                </a:lnTo>
                <a:lnTo>
                  <a:pt x="51784" y="272143"/>
                </a:lnTo>
                <a:lnTo>
                  <a:pt x="50777" y="25280"/>
                </a:lnTo>
                <a:lnTo>
                  <a:pt x="49568" y="18129"/>
                </a:lnTo>
                <a:lnTo>
                  <a:pt x="47049" y="12187"/>
                </a:lnTo>
                <a:lnTo>
                  <a:pt x="37377" y="2517"/>
                </a:lnTo>
                <a:lnTo>
                  <a:pt x="314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79147" y="3930721"/>
            <a:ext cx="0" cy="1957705"/>
          </a:xfrm>
          <a:custGeom>
            <a:avLst/>
            <a:gdLst/>
            <a:ahLst/>
            <a:cxnLst/>
            <a:rect l="l" t="t" r="r" b="b"/>
            <a:pathLst>
              <a:path h="1957704">
                <a:moveTo>
                  <a:pt x="0" y="0"/>
                </a:moveTo>
                <a:lnTo>
                  <a:pt x="0" y="1957339"/>
                </a:lnTo>
              </a:path>
            </a:pathLst>
          </a:custGeom>
          <a:ln w="508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98340" y="5609984"/>
            <a:ext cx="233045" cy="50800"/>
          </a:xfrm>
          <a:custGeom>
            <a:avLst/>
            <a:gdLst/>
            <a:ahLst/>
            <a:cxnLst/>
            <a:rect l="l" t="t" r="r" b="b"/>
            <a:pathLst>
              <a:path w="233045" h="50800">
                <a:moveTo>
                  <a:pt x="212982" y="0"/>
                </a:moveTo>
                <a:lnTo>
                  <a:pt x="18336" y="0"/>
                </a:lnTo>
                <a:lnTo>
                  <a:pt x="12190" y="2235"/>
                </a:lnTo>
                <a:lnTo>
                  <a:pt x="2518" y="11894"/>
                </a:lnTo>
                <a:lnTo>
                  <a:pt x="0" y="18099"/>
                </a:lnTo>
                <a:lnTo>
                  <a:pt x="0" y="31233"/>
                </a:lnTo>
                <a:lnTo>
                  <a:pt x="2518" y="37427"/>
                </a:lnTo>
                <a:lnTo>
                  <a:pt x="12190" y="47096"/>
                </a:lnTo>
                <a:lnTo>
                  <a:pt x="18336" y="49574"/>
                </a:lnTo>
                <a:lnTo>
                  <a:pt x="25590" y="50561"/>
                </a:lnTo>
                <a:lnTo>
                  <a:pt x="207038" y="50561"/>
                </a:lnTo>
                <a:lnTo>
                  <a:pt x="232527" y="25280"/>
                </a:lnTo>
                <a:lnTo>
                  <a:pt x="231318" y="18099"/>
                </a:lnTo>
                <a:lnTo>
                  <a:pt x="228900" y="11894"/>
                </a:lnTo>
                <a:lnTo>
                  <a:pt x="219228" y="2235"/>
                </a:lnTo>
                <a:lnTo>
                  <a:pt x="2129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26218" y="4202562"/>
            <a:ext cx="278765" cy="50800"/>
          </a:xfrm>
          <a:custGeom>
            <a:avLst/>
            <a:gdLst/>
            <a:ahLst/>
            <a:cxnLst/>
            <a:rect l="l" t="t" r="r" b="b"/>
            <a:pathLst>
              <a:path w="278764" h="50800">
                <a:moveTo>
                  <a:pt x="259024" y="0"/>
                </a:moveTo>
                <a:lnTo>
                  <a:pt x="18033" y="0"/>
                </a:lnTo>
                <a:lnTo>
                  <a:pt x="12089" y="2417"/>
                </a:lnTo>
                <a:lnTo>
                  <a:pt x="2417" y="12086"/>
                </a:lnTo>
                <a:lnTo>
                  <a:pt x="0" y="18028"/>
                </a:lnTo>
                <a:lnTo>
                  <a:pt x="0" y="31424"/>
                </a:lnTo>
                <a:lnTo>
                  <a:pt x="2417" y="37366"/>
                </a:lnTo>
                <a:lnTo>
                  <a:pt x="12089" y="47035"/>
                </a:lnTo>
                <a:lnTo>
                  <a:pt x="18033" y="49553"/>
                </a:lnTo>
                <a:lnTo>
                  <a:pt x="25287" y="50762"/>
                </a:lnTo>
                <a:lnTo>
                  <a:pt x="252778" y="50762"/>
                </a:lnTo>
                <a:lnTo>
                  <a:pt x="278368" y="25481"/>
                </a:lnTo>
                <a:lnTo>
                  <a:pt x="277159" y="18028"/>
                </a:lnTo>
                <a:lnTo>
                  <a:pt x="274640" y="12086"/>
                </a:lnTo>
                <a:lnTo>
                  <a:pt x="264968" y="2417"/>
                </a:lnTo>
                <a:lnTo>
                  <a:pt x="2590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892289" y="4123458"/>
            <a:ext cx="419734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5" dirty="0">
                <a:latin typeface="Arial"/>
                <a:cs typeface="Arial"/>
              </a:rPr>
              <a:t>O</a:t>
            </a:r>
            <a:r>
              <a:rPr sz="1250" dirty="0">
                <a:latin typeface="Arial"/>
                <a:cs typeface="Arial"/>
              </a:rPr>
              <a:t>pe</a:t>
            </a:r>
            <a:r>
              <a:rPr sz="1250" spc="10" dirty="0">
                <a:latin typeface="Arial"/>
                <a:cs typeface="Arial"/>
              </a:rPr>
              <a:t>n</a:t>
            </a:r>
            <a:endParaRPr sz="12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54437" y="5522188"/>
            <a:ext cx="43751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5" dirty="0">
                <a:latin typeface="Arial"/>
                <a:cs typeface="Arial"/>
              </a:rPr>
              <a:t>Cl</a:t>
            </a:r>
            <a:r>
              <a:rPr sz="1250" spc="-5" dirty="0">
                <a:latin typeface="Arial"/>
                <a:cs typeface="Arial"/>
              </a:rPr>
              <a:t>o</a:t>
            </a:r>
            <a:r>
              <a:rPr sz="1250" spc="10" dirty="0">
                <a:latin typeface="Arial"/>
                <a:cs typeface="Arial"/>
              </a:rPr>
              <a:t>se</a:t>
            </a:r>
            <a:endParaRPr sz="12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29782" y="3744955"/>
            <a:ext cx="35687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5" dirty="0">
                <a:latin typeface="Arial"/>
                <a:cs typeface="Arial"/>
              </a:rPr>
              <a:t>Hi</a:t>
            </a:r>
            <a:r>
              <a:rPr sz="1250" spc="-5" dirty="0">
                <a:latin typeface="Arial"/>
                <a:cs typeface="Arial"/>
              </a:rPr>
              <a:t>g</a:t>
            </a:r>
            <a:r>
              <a:rPr sz="1250" spc="10" dirty="0">
                <a:latin typeface="Arial"/>
                <a:cs typeface="Arial"/>
              </a:rPr>
              <a:t>h</a:t>
            </a:r>
            <a:endParaRPr sz="12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78624" y="4228084"/>
            <a:ext cx="264160" cy="1400175"/>
          </a:xfrm>
          <a:custGeom>
            <a:avLst/>
            <a:gdLst/>
            <a:ahLst/>
            <a:cxnLst/>
            <a:rect l="l" t="t" r="r" b="b"/>
            <a:pathLst>
              <a:path w="264160" h="1400175">
                <a:moveTo>
                  <a:pt x="0" y="1399998"/>
                </a:moveTo>
                <a:lnTo>
                  <a:pt x="264021" y="1399998"/>
                </a:lnTo>
                <a:lnTo>
                  <a:pt x="264021" y="0"/>
                </a:lnTo>
                <a:lnTo>
                  <a:pt x="0" y="0"/>
                </a:lnTo>
                <a:lnTo>
                  <a:pt x="0" y="139999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78624" y="4228084"/>
            <a:ext cx="264160" cy="1400175"/>
          </a:xfrm>
          <a:custGeom>
            <a:avLst/>
            <a:gdLst/>
            <a:ahLst/>
            <a:cxnLst/>
            <a:rect l="l" t="t" r="r" b="b"/>
            <a:pathLst>
              <a:path w="264160" h="1400175">
                <a:moveTo>
                  <a:pt x="0" y="1399998"/>
                </a:moveTo>
                <a:lnTo>
                  <a:pt x="264021" y="1399998"/>
                </a:lnTo>
                <a:lnTo>
                  <a:pt x="264021" y="0"/>
                </a:lnTo>
                <a:lnTo>
                  <a:pt x="0" y="0"/>
                </a:lnTo>
                <a:lnTo>
                  <a:pt x="0" y="139999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919088" y="5865587"/>
            <a:ext cx="831850" cy="6807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510540">
              <a:lnSpc>
                <a:spcPct val="105600"/>
              </a:lnSpc>
              <a:spcBef>
                <a:spcPts val="135"/>
              </a:spcBef>
            </a:pPr>
            <a:r>
              <a:rPr sz="1250" dirty="0">
                <a:latin typeface="Arial"/>
                <a:cs typeface="Arial"/>
              </a:rPr>
              <a:t>Low  </a:t>
            </a:r>
            <a:r>
              <a:rPr sz="1400" spc="-10" dirty="0">
                <a:latin typeface="Arial"/>
                <a:cs typeface="Arial"/>
              </a:rPr>
              <a:t>Standard  Bar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Chart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98638" y="6085521"/>
            <a:ext cx="929005" cy="4610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95"/>
              </a:spcBef>
            </a:pPr>
            <a:r>
              <a:rPr sz="1400" spc="-15" dirty="0">
                <a:latin typeface="Arial"/>
                <a:cs typeface="Arial"/>
              </a:rPr>
              <a:t>Japanese  </a:t>
            </a:r>
            <a:r>
              <a:rPr sz="1400" spc="-3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8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40" dirty="0">
                <a:latin typeface="Arial"/>
                <a:cs typeface="Arial"/>
              </a:rPr>
              <a:t>l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35" dirty="0">
                <a:latin typeface="Arial"/>
                <a:cs typeface="Arial"/>
              </a:rPr>
              <a:t>t</a:t>
            </a:r>
            <a:r>
              <a:rPr sz="1400" spc="-40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10" dirty="0">
                <a:latin typeface="Arial"/>
                <a:cs typeface="Arial"/>
              </a:rPr>
              <a:t>k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386727" y="3863742"/>
            <a:ext cx="0" cy="2632075"/>
          </a:xfrm>
          <a:custGeom>
            <a:avLst/>
            <a:gdLst/>
            <a:ahLst/>
            <a:cxnLst/>
            <a:rect l="l" t="t" r="r" b="b"/>
            <a:pathLst>
              <a:path h="2632075">
                <a:moveTo>
                  <a:pt x="0" y="0"/>
                </a:moveTo>
                <a:lnTo>
                  <a:pt x="0" y="26320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90880" y="602056"/>
            <a:ext cx="8517255" cy="243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Drawing Bar </a:t>
            </a:r>
            <a:r>
              <a:rPr sz="1800" spc="-10" dirty="0">
                <a:latin typeface="Century Gothic"/>
                <a:cs typeface="Century Gothic"/>
              </a:rPr>
              <a:t>(OHLC)</a:t>
            </a:r>
            <a:r>
              <a:rPr sz="1800" spc="4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Charts</a:t>
            </a:r>
            <a:endParaRPr sz="1800">
              <a:latin typeface="Century Gothic"/>
              <a:cs typeface="Century Gothic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685"/>
              </a:spcBef>
              <a:buFont typeface="Wingdings"/>
              <a:buChar char=""/>
              <a:tabLst>
                <a:tab pos="355600" algn="l"/>
              </a:tabLst>
            </a:pP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candlestick chart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is a style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bar-chart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used primarily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describe price  movements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security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, </a:t>
            </a:r>
            <a:r>
              <a:rPr sz="1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derivative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, or </a:t>
            </a:r>
            <a:r>
              <a:rPr sz="1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currency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designated span </a:t>
            </a:r>
            <a:r>
              <a:rPr sz="18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of 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time.</a:t>
            </a:r>
            <a:endParaRPr sz="18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It is a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combination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line-chart and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bar-chart,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in that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each bar 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represents the range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price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movement over 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given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time</a:t>
            </a:r>
            <a:r>
              <a:rPr sz="180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interval.</a:t>
            </a:r>
            <a:endParaRPr sz="1800"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chart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displays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high,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low,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opening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closing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prices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for a  security for a single</a:t>
            </a:r>
            <a:r>
              <a:rPr sz="18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day.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9744" y="4494276"/>
            <a:ext cx="2834639" cy="20985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80694" y="4475226"/>
            <a:ext cx="2872740" cy="2136775"/>
          </a:xfrm>
          <a:custGeom>
            <a:avLst/>
            <a:gdLst/>
            <a:ahLst/>
            <a:cxnLst/>
            <a:rect l="l" t="t" r="r" b="b"/>
            <a:pathLst>
              <a:path w="2872740" h="2136775">
                <a:moveTo>
                  <a:pt x="0" y="2136648"/>
                </a:moveTo>
                <a:lnTo>
                  <a:pt x="2872739" y="2136648"/>
                </a:lnTo>
                <a:lnTo>
                  <a:pt x="2872739" y="0"/>
                </a:lnTo>
                <a:lnTo>
                  <a:pt x="0" y="0"/>
                </a:lnTo>
                <a:lnTo>
                  <a:pt x="0" y="2136648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28216" y="284988"/>
            <a:ext cx="7142988" cy="4105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09166" y="265938"/>
            <a:ext cx="7181215" cy="4144010"/>
          </a:xfrm>
          <a:custGeom>
            <a:avLst/>
            <a:gdLst/>
            <a:ahLst/>
            <a:cxnLst/>
            <a:rect l="l" t="t" r="r" b="b"/>
            <a:pathLst>
              <a:path w="7181215" h="4144010">
                <a:moveTo>
                  <a:pt x="0" y="4143755"/>
                </a:moveTo>
                <a:lnTo>
                  <a:pt x="7181088" y="4143755"/>
                </a:lnTo>
                <a:lnTo>
                  <a:pt x="7181088" y="0"/>
                </a:lnTo>
                <a:lnTo>
                  <a:pt x="0" y="0"/>
                </a:lnTo>
                <a:lnTo>
                  <a:pt x="0" y="414375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78833" y="4695520"/>
            <a:ext cx="21367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8325" algn="l"/>
                <a:tab pos="1276985" algn="l"/>
                <a:tab pos="1902460" algn="l"/>
              </a:tabLst>
            </a:pP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he	</a:t>
            </a:r>
            <a:r>
              <a:rPr sz="1800" spc="-35" dirty="0">
                <a:solidFill>
                  <a:srgbClr val="FFFFFF"/>
                </a:solidFill>
                <a:latin typeface="Century Gothic"/>
                <a:cs typeface="Century Gothic"/>
              </a:rPr>
              <a:t>w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	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rt	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59118" y="4695520"/>
            <a:ext cx="21355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5465" algn="l"/>
                <a:tab pos="1984375" algn="l"/>
              </a:tabLst>
            </a:pP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he	c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ck	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78833" y="4970526"/>
            <a:ext cx="44145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called the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"real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body"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tells  investors whether the closing price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was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higher or lower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than 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opening price  (black/red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the stock closed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lower,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white/green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stock closed</a:t>
            </a:r>
            <a:r>
              <a:rPr sz="1800" spc="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higher).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9431" y="810768"/>
            <a:ext cx="7620000" cy="50779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1345</Words>
  <Application>Microsoft Office PowerPoint</Application>
  <PresentationFormat>On-screen Show (4:3)</PresentationFormat>
  <Paragraphs>192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TECHNICAL  ANALYSIS</vt:lpstr>
      <vt:lpstr>Introduction</vt:lpstr>
      <vt:lpstr>How to do Technical Analysis?</vt:lpstr>
      <vt:lpstr>Trend time horizons that vary greatly</vt:lpstr>
      <vt:lpstr>Do charts Speak?</vt:lpstr>
      <vt:lpstr>Different Kind of Charts used:</vt:lpstr>
      <vt:lpstr>Candlesticks</vt:lpstr>
      <vt:lpstr>PowerPoint Presentation</vt:lpstr>
      <vt:lpstr>PowerPoint Presentation</vt:lpstr>
      <vt:lpstr>PowerPoint Presentation</vt:lpstr>
      <vt:lpstr>Line Chart</vt:lpstr>
      <vt:lpstr>Head and Shoulders</vt:lpstr>
      <vt:lpstr>How to Trade the Pattern?</vt:lpstr>
      <vt:lpstr>Double Bottom Example</vt:lpstr>
      <vt:lpstr>Double Tops and Bottoms</vt:lpstr>
      <vt:lpstr>PowerPoint Presentation</vt:lpstr>
      <vt:lpstr>Trends</vt:lpstr>
      <vt:lpstr>Types of Trend</vt:lpstr>
      <vt:lpstr>Types of Trend</vt:lpstr>
      <vt:lpstr>Types of Trend</vt:lpstr>
      <vt:lpstr>Support and Resistance</vt:lpstr>
      <vt:lpstr>Importance of Support and Resistance</vt:lpstr>
      <vt:lpstr>Aware: Support and Resistance levels</vt:lpstr>
      <vt:lpstr>Breakout</vt:lpstr>
      <vt:lpstr>Moving Averages</vt:lpstr>
      <vt:lpstr>Moving Averages</vt:lpstr>
      <vt:lpstr>PowerPoint Presentation</vt:lpstr>
      <vt:lpstr>Moving Averages</vt:lpstr>
      <vt:lpstr>Support and Resistance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 ANALYSIS</dc:title>
  <cp:lastModifiedBy>Microsoft</cp:lastModifiedBy>
  <cp:revision>13</cp:revision>
  <dcterms:created xsi:type="dcterms:W3CDTF">2020-04-19T18:47:25Z</dcterms:created>
  <dcterms:modified xsi:type="dcterms:W3CDTF">2021-04-27T18:43:40Z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2020-04-19T00:00:00Z</vt:filetime>
  </property>
</Properties>
</file>