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5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50"/>
  </p:normalViewPr>
  <p:slideViewPr>
    <p:cSldViewPr>
      <p:cViewPr>
        <p:scale>
          <a:sx n="62" d="100"/>
          <a:sy n="62" d="100"/>
        </p:scale>
        <p:origin x="-773" y="-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7723" y="285115"/>
            <a:ext cx="81885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2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64202" y="1540002"/>
            <a:ext cx="3646804" cy="4648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BBD0DF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534" y="26162"/>
            <a:ext cx="8564930" cy="1273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7567" y="1833829"/>
            <a:ext cx="7928864" cy="4209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2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8116" y="1222247"/>
            <a:ext cx="7287768" cy="4413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79932" y="1274063"/>
            <a:ext cx="7184135" cy="43098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88136" y="1385316"/>
            <a:ext cx="6967855" cy="4087495"/>
          </a:xfrm>
          <a:custGeom>
            <a:avLst/>
            <a:gdLst/>
            <a:ahLst/>
            <a:cxnLst/>
            <a:rect l="l" t="t" r="r" b="b"/>
            <a:pathLst>
              <a:path w="6967855" h="4087495">
                <a:moveTo>
                  <a:pt x="0" y="4087367"/>
                </a:moveTo>
                <a:lnTo>
                  <a:pt x="6967727" y="4087367"/>
                </a:lnTo>
                <a:lnTo>
                  <a:pt x="6967727" y="0"/>
                </a:lnTo>
                <a:lnTo>
                  <a:pt x="0" y="0"/>
                </a:lnTo>
                <a:lnTo>
                  <a:pt x="0" y="4087367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8136" y="1385316"/>
            <a:ext cx="6967855" cy="4087495"/>
          </a:xfrm>
          <a:custGeom>
            <a:avLst/>
            <a:gdLst/>
            <a:ahLst/>
            <a:cxnLst/>
            <a:rect l="l" t="t" r="r" b="b"/>
            <a:pathLst>
              <a:path w="6967855" h="4087495">
                <a:moveTo>
                  <a:pt x="0" y="4087367"/>
                </a:moveTo>
                <a:lnTo>
                  <a:pt x="6967727" y="4087367"/>
                </a:lnTo>
                <a:lnTo>
                  <a:pt x="6967727" y="0"/>
                </a:lnTo>
                <a:lnTo>
                  <a:pt x="0" y="0"/>
                </a:lnTo>
                <a:lnTo>
                  <a:pt x="0" y="4087367"/>
                </a:lnTo>
                <a:close/>
              </a:path>
            </a:pathLst>
          </a:custGeom>
          <a:ln w="60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94759" y="1274063"/>
            <a:ext cx="1554480" cy="640080"/>
          </a:xfrm>
          <a:custGeom>
            <a:avLst/>
            <a:gdLst/>
            <a:ahLst/>
            <a:cxnLst/>
            <a:rect l="l" t="t" r="r" b="b"/>
            <a:pathLst>
              <a:path w="1554479" h="640080">
                <a:moveTo>
                  <a:pt x="0" y="640079"/>
                </a:moveTo>
                <a:lnTo>
                  <a:pt x="1554480" y="640079"/>
                </a:lnTo>
                <a:lnTo>
                  <a:pt x="155448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6200" y="1274063"/>
            <a:ext cx="0" cy="544195"/>
          </a:xfrm>
          <a:custGeom>
            <a:avLst/>
            <a:gdLst/>
            <a:ahLst/>
            <a:cxnLst/>
            <a:rect l="l" t="t" r="r" b="b"/>
            <a:pathLst>
              <a:path h="544194">
                <a:moveTo>
                  <a:pt x="0" y="0"/>
                </a:moveTo>
                <a:lnTo>
                  <a:pt x="0" y="544195"/>
                </a:lnTo>
              </a:path>
            </a:pathLst>
          </a:custGeom>
          <a:ln w="6096">
            <a:solidFill>
              <a:srgbClr val="1A49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57800" y="1274063"/>
            <a:ext cx="0" cy="544195"/>
          </a:xfrm>
          <a:custGeom>
            <a:avLst/>
            <a:gdLst/>
            <a:ahLst/>
            <a:cxnLst/>
            <a:rect l="l" t="t" r="r" b="b"/>
            <a:pathLst>
              <a:path h="544194">
                <a:moveTo>
                  <a:pt x="0" y="0"/>
                </a:moveTo>
                <a:lnTo>
                  <a:pt x="0" y="544195"/>
                </a:lnTo>
              </a:path>
            </a:pathLst>
          </a:custGeom>
          <a:ln w="6096">
            <a:solidFill>
              <a:srgbClr val="1A49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86200" y="1822704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6096">
            <a:solidFill>
              <a:srgbClr val="1A49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58953" rIns="0" bIns="0" rtlCol="0">
            <a:spAutoFit/>
          </a:bodyPr>
          <a:lstStyle/>
          <a:p>
            <a:pPr marL="1819275" marR="5080" indent="-1128395">
              <a:lnSpc>
                <a:spcPts val="6180"/>
              </a:lnSpc>
              <a:spcBef>
                <a:spcPts val="1360"/>
              </a:spcBef>
            </a:pPr>
            <a:r>
              <a:rPr spc="-90" dirty="0"/>
              <a:t>EFFICIENT</a:t>
            </a:r>
            <a:r>
              <a:rPr spc="-320" dirty="0"/>
              <a:t> </a:t>
            </a:r>
            <a:r>
              <a:rPr spc="-85" dirty="0"/>
              <a:t>MARKET  </a:t>
            </a:r>
            <a:r>
              <a:rPr spc="-90" dirty="0"/>
              <a:t>HYPOTHESIS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77895" y="4711141"/>
            <a:ext cx="217868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5" dirty="0">
                <a:solidFill>
                  <a:srgbClr val="BBD0DF"/>
                </a:solidFill>
                <a:latin typeface="Century Gothic"/>
                <a:cs typeface="Century Gothic"/>
              </a:rPr>
              <a:t>The </a:t>
            </a:r>
            <a:r>
              <a:rPr sz="1400" spc="70" dirty="0">
                <a:solidFill>
                  <a:srgbClr val="BBD0DF"/>
                </a:solidFill>
                <a:latin typeface="Century Gothic"/>
                <a:cs typeface="Century Gothic"/>
              </a:rPr>
              <a:t>Collective</a:t>
            </a:r>
            <a:r>
              <a:rPr sz="1400" spc="140" dirty="0">
                <a:solidFill>
                  <a:srgbClr val="BBD0DF"/>
                </a:solidFill>
                <a:latin typeface="Century Gothic"/>
                <a:cs typeface="Century Gothic"/>
              </a:rPr>
              <a:t> </a:t>
            </a:r>
            <a:r>
              <a:rPr sz="1400" spc="65" dirty="0">
                <a:solidFill>
                  <a:srgbClr val="BBD0DF"/>
                </a:solidFill>
                <a:latin typeface="Century Gothic"/>
                <a:cs typeface="Century Gothic"/>
              </a:rPr>
              <a:t>Wisdom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0564" y="969721"/>
            <a:ext cx="22548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Concept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810564" y="2204415"/>
            <a:ext cx="7528559" cy="2838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theory that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evolved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from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1960's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Ph.D.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dissertation</a:t>
            </a:r>
            <a:r>
              <a:rPr sz="1800" spc="10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by</a:t>
            </a:r>
            <a:endParaRPr sz="1800">
              <a:latin typeface="Century Gothic"/>
              <a:cs typeface="Century Gothic"/>
            </a:endParaRPr>
          </a:p>
          <a:p>
            <a:pPr marL="19558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Eugene</a:t>
            </a:r>
            <a:r>
              <a:rPr sz="1800" spc="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Fama.</a:t>
            </a:r>
            <a:endParaRPr sz="1800">
              <a:latin typeface="Century Gothic"/>
              <a:cs typeface="Century Gothic"/>
            </a:endParaRPr>
          </a:p>
          <a:p>
            <a:pPr marL="438150" marR="254635" lvl="1" indent="-438150">
              <a:lnSpc>
                <a:spcPct val="100000"/>
              </a:lnSpc>
              <a:spcBef>
                <a:spcPts val="910"/>
              </a:spcBef>
              <a:buClr>
                <a:srgbClr val="BBD0DF"/>
              </a:buClr>
              <a:buFont typeface="Arial"/>
              <a:buChar char="•"/>
              <a:tabLst>
                <a:tab pos="438150" algn="l"/>
              </a:tabLst>
            </a:pP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The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general concept of </a:t>
            </a: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the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efficient </a:t>
            </a: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markets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hypothesis </a:t>
            </a: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is</a:t>
            </a:r>
            <a:r>
              <a:rPr sz="1800" b="1" i="1" spc="-19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that  financial markets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are </a:t>
            </a: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"informationally</a:t>
            </a:r>
            <a:r>
              <a:rPr sz="1800" b="1" i="1" spc="-5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efficient"-</a:t>
            </a:r>
            <a:endParaRPr sz="1800">
              <a:latin typeface="Century Gothic"/>
              <a:cs typeface="Century Gothic"/>
            </a:endParaRPr>
          </a:p>
          <a:p>
            <a:pPr marL="467995" lvl="1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468630" algn="l"/>
              </a:tabLst>
            </a:pP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In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other </a:t>
            </a: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words, that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asset prices </a:t>
            </a: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in financial markets reflect</a:t>
            </a:r>
            <a:r>
              <a:rPr sz="1800" b="1" i="1" spc="-19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all</a:t>
            </a:r>
            <a:endParaRPr sz="1800">
              <a:latin typeface="Century Gothic"/>
              <a:cs typeface="Century Gothic"/>
            </a:endParaRPr>
          </a:p>
          <a:p>
            <a:pPr marL="1833880">
              <a:lnSpc>
                <a:spcPct val="100000"/>
              </a:lnSpc>
            </a:pP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relevant </a:t>
            </a:r>
            <a:r>
              <a:rPr sz="1800" b="1" i="1" dirty="0">
                <a:solidFill>
                  <a:srgbClr val="FFFF00"/>
                </a:solidFill>
                <a:latin typeface="Century Gothic"/>
                <a:cs typeface="Century Gothic"/>
              </a:rPr>
              <a:t>information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about an</a:t>
            </a:r>
            <a:r>
              <a:rPr sz="1800" b="1" i="1" spc="-7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b="1" i="1" spc="-5" dirty="0">
                <a:solidFill>
                  <a:srgbClr val="FFFF00"/>
                </a:solidFill>
                <a:latin typeface="Century Gothic"/>
                <a:cs typeface="Century Gothic"/>
              </a:rPr>
              <a:t>asset.</a:t>
            </a:r>
            <a:endParaRPr sz="1800">
              <a:latin typeface="Century Gothic"/>
              <a:cs typeface="Century Gothic"/>
            </a:endParaRPr>
          </a:p>
          <a:p>
            <a:pPr marL="195580" marR="5080" indent="-182880" algn="just">
              <a:lnSpc>
                <a:spcPct val="100000"/>
              </a:lnSpc>
              <a:spcBef>
                <a:spcPts val="89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consequence of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this, one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cannot consistently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achieve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returns 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in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excess of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average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 returns on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risk-adjusted basis,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given 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information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available at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time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investment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1800" spc="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made.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885"/>
              </a:spcBef>
            </a:pPr>
            <a:r>
              <a:rPr spc="-5" dirty="0"/>
              <a:t>Forms </a:t>
            </a:r>
            <a:r>
              <a:rPr dirty="0"/>
              <a:t>of Market</a:t>
            </a:r>
            <a:r>
              <a:rPr spc="30" dirty="0"/>
              <a:t> </a:t>
            </a:r>
            <a:r>
              <a:rPr dirty="0"/>
              <a:t>Efficiency</a:t>
            </a:r>
          </a:p>
          <a:p>
            <a:pPr marL="3251835" marR="5080">
              <a:lnSpc>
                <a:spcPct val="100000"/>
              </a:lnSpc>
              <a:spcBef>
                <a:spcPts val="395"/>
              </a:spcBef>
            </a:pPr>
            <a:r>
              <a:rPr sz="1800" spc="-10" dirty="0"/>
              <a:t>There </a:t>
            </a:r>
            <a:r>
              <a:rPr sz="1800" spc="-5" dirty="0"/>
              <a:t>are </a:t>
            </a:r>
            <a:r>
              <a:rPr sz="1800" spc="-10" dirty="0"/>
              <a:t>three </a:t>
            </a:r>
            <a:r>
              <a:rPr sz="1800" dirty="0"/>
              <a:t>major versions of </a:t>
            </a:r>
            <a:r>
              <a:rPr sz="1800" spc="-10" dirty="0"/>
              <a:t>the hypothesis:  "weak", </a:t>
            </a:r>
            <a:r>
              <a:rPr sz="1800" spc="-5" dirty="0"/>
              <a:t>"semi-strong", </a:t>
            </a:r>
            <a:r>
              <a:rPr sz="1800" spc="-10" dirty="0"/>
              <a:t>and</a:t>
            </a:r>
            <a:r>
              <a:rPr sz="1800" spc="100" dirty="0"/>
              <a:t> </a:t>
            </a:r>
            <a:r>
              <a:rPr sz="1800" spc="-5" dirty="0"/>
              <a:t>"strong".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432917" y="1560957"/>
            <a:ext cx="8291195" cy="4857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00"/>
                </a:solidFill>
                <a:latin typeface="Century Gothic"/>
                <a:cs typeface="Century Gothic"/>
              </a:rPr>
              <a:t>The Weak form </a:t>
            </a:r>
            <a:r>
              <a:rPr sz="18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of</a:t>
            </a:r>
            <a:r>
              <a:rPr sz="1800" b="1" spc="-5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FFFF00"/>
                </a:solidFill>
                <a:latin typeface="Century Gothic"/>
                <a:cs typeface="Century Gothic"/>
              </a:rPr>
              <a:t>EMH</a:t>
            </a:r>
            <a:endParaRPr sz="1800">
              <a:latin typeface="Century Gothic"/>
              <a:cs typeface="Century Gothic"/>
            </a:endParaRPr>
          </a:p>
          <a:p>
            <a:pPr marL="299085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weak-form efficiency), postulates that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future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stock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cannot</a:t>
            </a:r>
            <a:r>
              <a:rPr sz="1800" spc="2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be</a:t>
            </a:r>
            <a:endParaRPr sz="1800">
              <a:latin typeface="Century Gothic"/>
              <a:cs typeface="Century Gothic"/>
            </a:endParaRPr>
          </a:p>
          <a:p>
            <a:pPr marL="299085" algn="just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predicted from historical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information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about prices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18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returns.</a:t>
            </a:r>
            <a:endParaRPr sz="1800">
              <a:latin typeface="Century Gothic"/>
              <a:cs typeface="Century Gothic"/>
            </a:endParaRPr>
          </a:p>
          <a:p>
            <a:pPr marL="299085" marR="5080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other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words,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weak form of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efficient markets hypothesis  suggests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asset prices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follow 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random walk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any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information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that could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be used to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predict future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prices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independent  of past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prices.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700" spc="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700" spc="-10" dirty="0">
                <a:solidFill>
                  <a:srgbClr val="FFFFFF"/>
                </a:solidFill>
                <a:latin typeface="Century Gothic"/>
                <a:cs typeface="Century Gothic"/>
              </a:rPr>
              <a:t>Weak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form of</a:t>
            </a:r>
            <a:r>
              <a:rPr sz="1700" spc="5" dirty="0">
                <a:solidFill>
                  <a:srgbClr val="FFFFFF"/>
                </a:solidFill>
                <a:latin typeface="Century Gothic"/>
                <a:cs typeface="Century Gothic"/>
              </a:rPr>
              <a:t> EMH</a:t>
            </a:r>
            <a:endParaRPr sz="1700">
              <a:latin typeface="Century Gothic"/>
              <a:cs typeface="Century Gothic"/>
            </a:endParaRPr>
          </a:p>
          <a:p>
            <a:pPr marL="469265" marR="129539" lvl="1" indent="-182880">
              <a:lnSpc>
                <a:spcPts val="1620"/>
              </a:lnSpc>
              <a:spcBef>
                <a:spcPts val="530"/>
              </a:spcBef>
              <a:buClr>
                <a:srgbClr val="BBD0DF"/>
              </a:buClr>
              <a:buFont typeface="Arial"/>
              <a:buChar char="•"/>
              <a:tabLst>
                <a:tab pos="469900" algn="l"/>
              </a:tabLst>
            </a:pPr>
            <a:r>
              <a:rPr sz="15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an weak market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efficiency,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fundamental analysis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can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help you predict prices.  How?</a:t>
            </a:r>
            <a:endParaRPr sz="1500">
              <a:latin typeface="Century Gothic"/>
              <a:cs typeface="Century Gothic"/>
            </a:endParaRPr>
          </a:p>
          <a:p>
            <a:pPr marL="469265" marR="128270" lvl="1" indent="-182880">
              <a:lnSpc>
                <a:spcPts val="1620"/>
              </a:lnSpc>
              <a:spcBef>
                <a:spcPts val="505"/>
              </a:spcBef>
              <a:buClr>
                <a:srgbClr val="BBD0DF"/>
              </a:buClr>
              <a:buFont typeface="Arial"/>
              <a:buChar char="•"/>
              <a:tabLst>
                <a:tab pos="469900" algn="l"/>
              </a:tabLst>
            </a:pP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Fundamental analysis </a:t>
            </a: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based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public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information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about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a company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(reported 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earing,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profit, assets</a:t>
            </a:r>
            <a:r>
              <a:rPr sz="15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etc.)</a:t>
            </a:r>
            <a:endParaRPr sz="1500">
              <a:latin typeface="Century Gothic"/>
              <a:cs typeface="Century Gothic"/>
            </a:endParaRPr>
          </a:p>
          <a:p>
            <a:pPr marL="469900" lvl="1" indent="-182880">
              <a:lnSpc>
                <a:spcPts val="1710"/>
              </a:lnSpc>
              <a:spcBef>
                <a:spcPts val="285"/>
              </a:spcBef>
              <a:buClr>
                <a:srgbClr val="BBD0DF"/>
              </a:buClr>
              <a:buFont typeface="Arial"/>
              <a:buChar char="•"/>
              <a:tabLst>
                <a:tab pos="469900" algn="l"/>
              </a:tabLst>
            </a:pP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Since</a:t>
            </a:r>
            <a:r>
              <a:rPr sz="1500" spc="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even</a:t>
            </a:r>
            <a:r>
              <a:rPr sz="1500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updated</a:t>
            </a:r>
            <a:r>
              <a:rPr sz="1500" spc="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public</a:t>
            </a:r>
            <a:r>
              <a:rPr sz="1500" spc="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information</a:t>
            </a:r>
            <a:r>
              <a:rPr sz="1500" spc="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1500" spc="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not</a:t>
            </a:r>
            <a:r>
              <a:rPr sz="1500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spread</a:t>
            </a:r>
            <a:r>
              <a:rPr sz="1500" spc="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freely</a:t>
            </a:r>
            <a:r>
              <a:rPr sz="1500" spc="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1500" spc="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easily,</a:t>
            </a:r>
            <a:r>
              <a:rPr sz="1500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some</a:t>
            </a:r>
            <a:endParaRPr sz="1500">
              <a:latin typeface="Century Gothic"/>
              <a:cs typeface="Century Gothic"/>
            </a:endParaRPr>
          </a:p>
          <a:p>
            <a:pPr marL="469265">
              <a:lnSpc>
                <a:spcPts val="1710"/>
              </a:lnSpc>
            </a:pP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people know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information,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but not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all</a:t>
            </a:r>
            <a:r>
              <a:rPr sz="15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people.</a:t>
            </a:r>
            <a:endParaRPr sz="1500">
              <a:latin typeface="Century Gothic"/>
              <a:cs typeface="Century Gothic"/>
            </a:endParaRPr>
          </a:p>
          <a:p>
            <a:pPr marL="469265" marR="127000" lvl="1" indent="-182880">
              <a:lnSpc>
                <a:spcPts val="1620"/>
              </a:lnSpc>
              <a:spcBef>
                <a:spcPts val="530"/>
              </a:spcBef>
              <a:buClr>
                <a:srgbClr val="BBD0DF"/>
              </a:buClr>
              <a:buFont typeface="Arial"/>
              <a:buChar char="•"/>
              <a:tabLst>
                <a:tab pos="469900" algn="l"/>
              </a:tabLst>
            </a:pP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The "knowledge"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public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with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this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information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can use </a:t>
            </a: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to do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fundamental analysis 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to help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them predict share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and beat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people who don't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know</a:t>
            </a:r>
            <a:r>
              <a:rPr sz="15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it.</a:t>
            </a:r>
            <a:endParaRPr sz="1500">
              <a:latin typeface="Century Gothic"/>
              <a:cs typeface="Century Gothic"/>
            </a:endParaRPr>
          </a:p>
          <a:p>
            <a:pPr marL="469265" marR="129539" lvl="1" indent="-182880">
              <a:lnSpc>
                <a:spcPts val="1620"/>
              </a:lnSpc>
              <a:spcBef>
                <a:spcPts val="505"/>
              </a:spcBef>
              <a:buClr>
                <a:srgbClr val="BBD0DF"/>
              </a:buClr>
              <a:buFont typeface="Arial"/>
              <a:buChar char="•"/>
              <a:tabLst>
                <a:tab pos="469900" algn="l"/>
              </a:tabLst>
            </a:pP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But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technical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analysis </a:t>
            </a:r>
            <a:r>
              <a:rPr sz="15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still not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effective, because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it's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based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past share prices.  </a:t>
            </a:r>
            <a:r>
              <a:rPr sz="1500" spc="-15" dirty="0">
                <a:solidFill>
                  <a:srgbClr val="FFFFFF"/>
                </a:solidFill>
                <a:latin typeface="Century Gothic"/>
                <a:cs typeface="Century Gothic"/>
              </a:rPr>
              <a:t>(We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assume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all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people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know </a:t>
            </a:r>
            <a:r>
              <a:rPr sz="1500" spc="-5" dirty="0">
                <a:solidFill>
                  <a:srgbClr val="FFFFFF"/>
                </a:solidFill>
                <a:latin typeface="Century Gothic"/>
                <a:cs typeface="Century Gothic"/>
              </a:rPr>
              <a:t>past</a:t>
            </a:r>
            <a:r>
              <a:rPr sz="1500" spc="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00" dirty="0">
                <a:solidFill>
                  <a:srgbClr val="FFFFFF"/>
                </a:solidFill>
                <a:latin typeface="Century Gothic"/>
                <a:cs typeface="Century Gothic"/>
              </a:rPr>
              <a:t>prices)</a:t>
            </a:r>
            <a:endParaRPr sz="1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9480" y="538353"/>
            <a:ext cx="7616190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pc="-5" dirty="0"/>
              <a:t>Hero Honda split, little </a:t>
            </a:r>
            <a:r>
              <a:rPr dirty="0"/>
              <a:t>short-term  </a:t>
            </a:r>
            <a:r>
              <a:rPr spc="-5" dirty="0"/>
              <a:t>impact, more </a:t>
            </a:r>
            <a:r>
              <a:rPr dirty="0"/>
              <a:t>long-term</a:t>
            </a:r>
            <a:r>
              <a:rPr spc="-35" dirty="0"/>
              <a:t> </a:t>
            </a:r>
            <a:r>
              <a:rPr dirty="0"/>
              <a:t>negatives</a:t>
            </a:r>
          </a:p>
        </p:txBody>
      </p:sp>
      <p:sp>
        <p:nvSpPr>
          <p:cNvPr id="4" name="object 4"/>
          <p:cNvSpPr/>
          <p:nvPr/>
        </p:nvSpPr>
        <p:spPr>
          <a:xfrm>
            <a:off x="667512" y="2182367"/>
            <a:ext cx="3374136" cy="2380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45642" y="4760721"/>
            <a:ext cx="757174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news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split drove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stock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down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Rs1,560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15th  December from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high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Rs2,062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30th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November—a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24%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fall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fortnight.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885"/>
              </a:spcBef>
            </a:pPr>
            <a:r>
              <a:rPr spc="-5" dirty="0"/>
              <a:t>Forms </a:t>
            </a:r>
            <a:r>
              <a:rPr dirty="0"/>
              <a:t>of Market</a:t>
            </a:r>
            <a:r>
              <a:rPr spc="30" dirty="0"/>
              <a:t> </a:t>
            </a:r>
            <a:r>
              <a:rPr dirty="0"/>
              <a:t>Efficiency</a:t>
            </a:r>
          </a:p>
          <a:p>
            <a:pPr marL="3251835" marR="5080">
              <a:lnSpc>
                <a:spcPct val="100000"/>
              </a:lnSpc>
              <a:spcBef>
                <a:spcPts val="395"/>
              </a:spcBef>
            </a:pPr>
            <a:r>
              <a:rPr sz="1800" spc="-10" dirty="0"/>
              <a:t>There </a:t>
            </a:r>
            <a:r>
              <a:rPr sz="1800" spc="-5" dirty="0"/>
              <a:t>are </a:t>
            </a:r>
            <a:r>
              <a:rPr sz="1800" spc="-10" dirty="0"/>
              <a:t>three </a:t>
            </a:r>
            <a:r>
              <a:rPr sz="1800" dirty="0"/>
              <a:t>major versions of </a:t>
            </a:r>
            <a:r>
              <a:rPr sz="1800" spc="-10" dirty="0"/>
              <a:t>the hypothesis:  "weak", </a:t>
            </a:r>
            <a:r>
              <a:rPr sz="1800" spc="-5" dirty="0"/>
              <a:t>"semi-strong", </a:t>
            </a:r>
            <a:r>
              <a:rPr sz="1800" spc="-10" dirty="0"/>
              <a:t>and</a:t>
            </a:r>
            <a:r>
              <a:rPr sz="1800" spc="100" dirty="0"/>
              <a:t> </a:t>
            </a:r>
            <a:r>
              <a:rPr sz="1800" spc="-5" dirty="0"/>
              <a:t>"strong".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432917" y="1560957"/>
            <a:ext cx="8291195" cy="4418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00"/>
                </a:solidFill>
                <a:latin typeface="Century Gothic"/>
                <a:cs typeface="Century Gothic"/>
              </a:rPr>
              <a:t>The Strong form </a:t>
            </a:r>
            <a:r>
              <a:rPr sz="18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of</a:t>
            </a:r>
            <a:r>
              <a:rPr sz="1800" b="1" spc="-7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FFFF00"/>
                </a:solidFill>
                <a:latin typeface="Century Gothic"/>
                <a:cs typeface="Century Gothic"/>
              </a:rPr>
              <a:t>EMH</a:t>
            </a:r>
            <a:endParaRPr sz="1800">
              <a:latin typeface="Century Gothic"/>
              <a:cs typeface="Century Gothic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All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relevant information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flows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instantly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super</a:t>
            </a:r>
            <a:r>
              <a:rPr sz="1800" spc="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quickly.</a:t>
            </a:r>
            <a:endParaRPr sz="1800">
              <a:latin typeface="Century Gothic"/>
              <a:cs typeface="Century Gothic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  <a:tab pos="1781810" algn="l"/>
                <a:tab pos="3441700" algn="l"/>
                <a:tab pos="4020820" algn="l"/>
                <a:tab pos="7366634" algn="l"/>
              </a:tabLst>
            </a:pP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 an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one	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me, 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yo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e	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d	e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er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e 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ea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k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w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	r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  information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about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share/stock.</a:t>
            </a:r>
            <a:endParaRPr sz="1800">
              <a:latin typeface="Century Gothic"/>
              <a:cs typeface="Century Gothic"/>
            </a:endParaRPr>
          </a:p>
          <a:p>
            <a:pPr marL="299085" marR="635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No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body can earn money by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using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any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information to "analyze"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predict future share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movements 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(up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1800" spc="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down).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Wingdings"/>
              <a:buChar char=""/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FFFF"/>
              </a:buClr>
              <a:buFont typeface="Wingdings"/>
              <a:buChar char=""/>
            </a:pPr>
            <a:endParaRPr sz="1700">
              <a:latin typeface="Times New Roman"/>
              <a:cs typeface="Times New Roman"/>
            </a:endParaRPr>
          </a:p>
          <a:p>
            <a:pPr marL="320040" lvl="1" indent="-183515" algn="just">
              <a:lnSpc>
                <a:spcPct val="100000"/>
              </a:lnSpc>
              <a:buClr>
                <a:srgbClr val="BBD0DF"/>
              </a:buClr>
              <a:buFont typeface="Arial"/>
              <a:buChar char="•"/>
              <a:tabLst>
                <a:tab pos="320675" algn="l"/>
              </a:tabLst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Weak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form of</a:t>
            </a:r>
            <a:r>
              <a:rPr sz="1800" spc="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EMH</a:t>
            </a:r>
            <a:endParaRPr sz="1800">
              <a:latin typeface="Century Gothic"/>
              <a:cs typeface="Century Gothic"/>
            </a:endParaRPr>
          </a:p>
          <a:p>
            <a:pPr marL="594360" marR="6350" lvl="2" indent="-183515" algn="just">
              <a:lnSpc>
                <a:spcPct val="100000"/>
              </a:lnSpc>
              <a:spcBef>
                <a:spcPts val="505"/>
              </a:spcBef>
              <a:buClr>
                <a:srgbClr val="BBD0DF"/>
              </a:buClr>
              <a:buFont typeface="Arial"/>
              <a:buChar char="•"/>
              <a:tabLst>
                <a:tab pos="594995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The strong form of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EMH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assumes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current stock prices fully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reflect all public 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private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information.</a:t>
            </a:r>
            <a:endParaRPr sz="1600">
              <a:latin typeface="Century Gothic"/>
              <a:cs typeface="Century Gothic"/>
            </a:endParaRPr>
          </a:p>
          <a:p>
            <a:pPr marL="594360" marR="5080" lvl="2" indent="-183515" algn="just">
              <a:lnSpc>
                <a:spcPct val="100000"/>
              </a:lnSpc>
              <a:spcBef>
                <a:spcPts val="500"/>
              </a:spcBef>
              <a:buClr>
                <a:srgbClr val="BBD0DF"/>
              </a:buClr>
              <a:buFont typeface="Arial"/>
              <a:buChar char="•"/>
              <a:tabLst>
                <a:tab pos="594995" algn="l"/>
              </a:tabLst>
            </a:pPr>
            <a:r>
              <a:rPr sz="1600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contends that market, non-market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inside information is all factored into  security prices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and that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no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one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has monopolistic access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relevant 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information.</a:t>
            </a:r>
            <a:endParaRPr sz="1600">
              <a:latin typeface="Century Gothic"/>
              <a:cs typeface="Century Gothic"/>
            </a:endParaRPr>
          </a:p>
          <a:p>
            <a:pPr marL="594360" marR="6350" lvl="2" indent="-183515" algn="just">
              <a:lnSpc>
                <a:spcPct val="100000"/>
              </a:lnSpc>
              <a:spcBef>
                <a:spcPts val="495"/>
              </a:spcBef>
              <a:buClr>
                <a:srgbClr val="BBD0DF"/>
              </a:buClr>
              <a:buFont typeface="Arial"/>
              <a:buChar char="•"/>
              <a:tabLst>
                <a:tab pos="594995" algn="l"/>
              </a:tabLst>
            </a:pPr>
            <a:r>
              <a:rPr sz="1600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assumes a perfect market and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concludes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excess returns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are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impossible 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achieve</a:t>
            </a:r>
            <a:r>
              <a:rPr sz="16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consistently.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970" y="237871"/>
            <a:ext cx="46697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Insider </a:t>
            </a:r>
            <a:r>
              <a:rPr sz="2800" dirty="0"/>
              <a:t>trading in</a:t>
            </a:r>
            <a:r>
              <a:rPr sz="2800" spc="-65" dirty="0"/>
              <a:t> </a:t>
            </a:r>
            <a:r>
              <a:rPr sz="2800" spc="-5" dirty="0"/>
              <a:t>Ranbaxy?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758444" y="1144000"/>
            <a:ext cx="7531100" cy="3387725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95580" indent="-182880" algn="just">
              <a:lnSpc>
                <a:spcPct val="100000"/>
              </a:lnSpc>
              <a:spcBef>
                <a:spcPts val="1005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Apr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10,</a:t>
            </a:r>
            <a:r>
              <a:rPr sz="18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2014,</a:t>
            </a:r>
            <a:endParaRPr sz="1800">
              <a:latin typeface="Century Gothic"/>
              <a:cs typeface="Century Gothic"/>
            </a:endParaRPr>
          </a:p>
          <a:p>
            <a:pPr marL="195580" marR="5080" indent="-182880" algn="just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Over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six trading days,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prior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announcement of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its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acquisition  by Sun Pharma on Monday, Ranbaxy shares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rallied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34%.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Could 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it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case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insider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trading?</a:t>
            </a:r>
            <a:endParaRPr sz="1800">
              <a:latin typeface="Century Gothic"/>
              <a:cs typeface="Century Gothic"/>
            </a:endParaRPr>
          </a:p>
          <a:p>
            <a:pPr marL="195580" marR="10160" indent="-182880" algn="just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On 7th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April,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Ranbaxy Laboratories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Ltd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(Ranbaxy) announced  about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its acquisition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by Sun Pharmaceutical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Industries Ltd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(Sun  Pharma)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$4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billion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deal. Because of this announcement,  Ranbaxy share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opened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10%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up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made its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52-week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high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Rs.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505 on BSE before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ended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lower. But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why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was there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sudden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rise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volumes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and prices over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six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trading days,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prior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to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this takeover?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30779" y="605027"/>
            <a:ext cx="4477512" cy="5506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885"/>
              </a:spcBef>
            </a:pPr>
            <a:r>
              <a:rPr spc="-5" dirty="0"/>
              <a:t>Forms </a:t>
            </a:r>
            <a:r>
              <a:rPr dirty="0"/>
              <a:t>of Market</a:t>
            </a:r>
            <a:r>
              <a:rPr spc="30" dirty="0"/>
              <a:t> </a:t>
            </a:r>
            <a:r>
              <a:rPr dirty="0"/>
              <a:t>Efficiency</a:t>
            </a:r>
          </a:p>
          <a:p>
            <a:pPr marL="3251835" marR="5080">
              <a:lnSpc>
                <a:spcPct val="100000"/>
              </a:lnSpc>
              <a:spcBef>
                <a:spcPts val="395"/>
              </a:spcBef>
            </a:pPr>
            <a:r>
              <a:rPr sz="1800" spc="-10" dirty="0"/>
              <a:t>There </a:t>
            </a:r>
            <a:r>
              <a:rPr sz="1800" spc="-5" dirty="0"/>
              <a:t>are </a:t>
            </a:r>
            <a:r>
              <a:rPr sz="1800" spc="-10" dirty="0"/>
              <a:t>three </a:t>
            </a:r>
            <a:r>
              <a:rPr sz="1800" dirty="0"/>
              <a:t>major versions of </a:t>
            </a:r>
            <a:r>
              <a:rPr sz="1800" spc="-10" dirty="0"/>
              <a:t>the hypothesis:  "weak", </a:t>
            </a:r>
            <a:r>
              <a:rPr sz="1800" spc="-5" dirty="0"/>
              <a:t>"semi-strong", </a:t>
            </a:r>
            <a:r>
              <a:rPr sz="1800" spc="-10" dirty="0"/>
              <a:t>and</a:t>
            </a:r>
            <a:r>
              <a:rPr sz="1800" spc="100" dirty="0"/>
              <a:t> </a:t>
            </a:r>
            <a:r>
              <a:rPr sz="1800" spc="-5" dirty="0"/>
              <a:t>"strong".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432917" y="1560957"/>
            <a:ext cx="8294370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00"/>
                </a:solidFill>
                <a:latin typeface="Century Gothic"/>
                <a:cs typeface="Century Gothic"/>
              </a:rPr>
              <a:t>The Semi-Strong form </a:t>
            </a:r>
            <a:r>
              <a:rPr sz="18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of</a:t>
            </a:r>
            <a:r>
              <a:rPr sz="1800" b="1" spc="-7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FFFF00"/>
                </a:solidFill>
                <a:latin typeface="Century Gothic"/>
                <a:cs typeface="Century Gothic"/>
              </a:rPr>
              <a:t>EMH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99085" marR="8890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What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if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certain country has something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between "Strong" 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entury Gothic"/>
                <a:cs typeface="Century Gothic"/>
              </a:rPr>
              <a:t>"weak"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</a:t>
            </a:r>
            <a:r>
              <a:rPr sz="1800" spc="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efficiency?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FFFF"/>
              </a:buClr>
              <a:buFont typeface="Wingdings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25" dirty="0">
                <a:solidFill>
                  <a:srgbClr val="FFFFFF"/>
                </a:solidFill>
                <a:latin typeface="Century Gothic"/>
                <a:cs typeface="Century Gothic"/>
              </a:rPr>
              <a:t>We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usually call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"Semi-strong" market</a:t>
            </a:r>
            <a:r>
              <a:rPr sz="1800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efficiency.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Wingdings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299085" marR="5080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Information moves and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flows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semi-quickly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(but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not too quickly, not as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case of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"strong"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</a:t>
            </a:r>
            <a:r>
              <a:rPr sz="1800" spc="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efficiency)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Wingdings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299085" marR="6985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So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company officers/insiders/relatives/friends know information slightly 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advance of 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public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have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slight advantage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over normal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investors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like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you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18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Wingdings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299085" marR="5080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Inside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information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may give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advantage, but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public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information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useless.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FFFF"/>
              </a:buClr>
              <a:buFont typeface="Wingdings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Fundamental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technical analysis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 no</a:t>
            </a:r>
            <a:r>
              <a:rPr sz="1800" spc="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use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619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Concept</vt:lpstr>
      <vt:lpstr>Forms of Market Efficiency There are three major versions of the hypothesis:  "weak", "semi-strong", and "strong".</vt:lpstr>
      <vt:lpstr>Hero Honda split, little short-term  impact, more long-term negatives</vt:lpstr>
      <vt:lpstr>Forms of Market Efficiency There are three major versions of the hypothesis:  "weak", "semi-strong", and "strong".</vt:lpstr>
      <vt:lpstr>Insider trading in Ranbaxy?</vt:lpstr>
      <vt:lpstr>PowerPoint Presentation</vt:lpstr>
      <vt:lpstr>Forms of Market Efficiency There are three major versions of the hypothesis:  "weak", "semi-strong", and "strong".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 ANALYSIS</dc:title>
  <cp:lastModifiedBy>Microsoft</cp:lastModifiedBy>
  <cp:revision>13</cp:revision>
  <dcterms:created xsi:type="dcterms:W3CDTF">2020-04-19T18:47:25Z</dcterms:created>
  <dcterms:modified xsi:type="dcterms:W3CDTF">2021-04-27T18:47:00Z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2020-04-19T00:00:00Z</vt:filetime>
  </property>
</Properties>
</file>