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1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50"/>
  </p:normalViewPr>
  <p:slideViewPr>
    <p:cSldViewPr>
      <p:cViewPr varScale="1">
        <p:scale>
          <a:sx n="101" d="100"/>
          <a:sy n="101" d="100"/>
        </p:scale>
        <p:origin x="186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77723" y="285115"/>
            <a:ext cx="81885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2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64202" y="1540002"/>
            <a:ext cx="3646804" cy="4648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BBD0DF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3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534" y="26162"/>
            <a:ext cx="8564930" cy="1273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7567" y="1833829"/>
            <a:ext cx="7928864" cy="4209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2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8116" y="1222247"/>
            <a:ext cx="7287768" cy="4413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79932" y="1274063"/>
            <a:ext cx="7184135" cy="4309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088136" y="1385316"/>
            <a:ext cx="6967855" cy="4087495"/>
          </a:xfrm>
          <a:custGeom>
            <a:avLst/>
            <a:gdLst/>
            <a:ahLst/>
            <a:cxnLst/>
            <a:rect l="l" t="t" r="r" b="b"/>
            <a:pathLst>
              <a:path w="6967855" h="4087495">
                <a:moveTo>
                  <a:pt x="0" y="4087367"/>
                </a:moveTo>
                <a:lnTo>
                  <a:pt x="6967727" y="4087367"/>
                </a:lnTo>
                <a:lnTo>
                  <a:pt x="6967727" y="0"/>
                </a:lnTo>
                <a:lnTo>
                  <a:pt x="0" y="0"/>
                </a:lnTo>
                <a:lnTo>
                  <a:pt x="0" y="4087367"/>
                </a:lnTo>
                <a:close/>
              </a:path>
            </a:pathLst>
          </a:custGeom>
          <a:ln w="60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6200" y="1274063"/>
            <a:ext cx="0" cy="544195"/>
          </a:xfrm>
          <a:custGeom>
            <a:avLst/>
            <a:gdLst/>
            <a:ahLst/>
            <a:cxnLst/>
            <a:rect l="l" t="t" r="r" b="b"/>
            <a:pathLst>
              <a:path h="544194">
                <a:moveTo>
                  <a:pt x="0" y="0"/>
                </a:moveTo>
                <a:lnTo>
                  <a:pt x="0" y="544195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57800" y="1274063"/>
            <a:ext cx="0" cy="544195"/>
          </a:xfrm>
          <a:custGeom>
            <a:avLst/>
            <a:gdLst/>
            <a:ahLst/>
            <a:cxnLst/>
            <a:rect l="l" t="t" r="r" b="b"/>
            <a:pathLst>
              <a:path h="544194">
                <a:moveTo>
                  <a:pt x="0" y="0"/>
                </a:moveTo>
                <a:lnTo>
                  <a:pt x="0" y="544195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86200" y="1822704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6096">
            <a:solidFill>
              <a:srgbClr val="1A49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797557" y="2411679"/>
            <a:ext cx="5565775" cy="175641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053465" marR="5080" indent="-1041400">
              <a:lnSpc>
                <a:spcPts val="6180"/>
              </a:lnSpc>
              <a:spcBef>
                <a:spcPts val="1360"/>
              </a:spcBef>
            </a:pPr>
            <a:r>
              <a:rPr sz="6200" spc="-95" dirty="0"/>
              <a:t>FU</a:t>
            </a:r>
            <a:r>
              <a:rPr sz="6200" spc="-100" dirty="0"/>
              <a:t>N</a:t>
            </a:r>
            <a:r>
              <a:rPr sz="6200" spc="-95" dirty="0"/>
              <a:t>DAM</a:t>
            </a:r>
            <a:r>
              <a:rPr sz="6200" spc="-110" dirty="0"/>
              <a:t>E</a:t>
            </a:r>
            <a:r>
              <a:rPr sz="6200" spc="-100" dirty="0"/>
              <a:t>NTA</a:t>
            </a:r>
            <a:r>
              <a:rPr sz="6200" dirty="0"/>
              <a:t>L  </a:t>
            </a:r>
            <a:r>
              <a:rPr sz="6200" spc="-90" dirty="0"/>
              <a:t>ANALYSIS</a:t>
            </a:r>
            <a:endParaRPr sz="6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046214" y="3618052"/>
            <a:ext cx="1624965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z="2800" spc="-20" dirty="0">
                <a:solidFill>
                  <a:srgbClr val="FFFFFF"/>
                </a:solidFill>
                <a:latin typeface="Century Gothic"/>
                <a:cs typeface="Century Gothic"/>
              </a:rPr>
              <a:t>SWOT  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2800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Century Gothic"/>
                <a:cs typeface="Century Gothic"/>
              </a:rPr>
              <a:t>AL</a:t>
            </a:r>
            <a:r>
              <a:rPr sz="2800" spc="25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2800" spc="-10" dirty="0">
                <a:solidFill>
                  <a:srgbClr val="FFFFFF"/>
                </a:solidFill>
                <a:latin typeface="Century Gothic"/>
                <a:cs typeface="Century Gothic"/>
              </a:rPr>
              <a:t>SIS</a:t>
            </a:r>
            <a:endParaRPr sz="2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6804" y="266700"/>
            <a:ext cx="3028315" cy="538480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142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25"/>
              </a:spcBef>
            </a:pP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Strengths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804" y="947927"/>
            <a:ext cx="3028315" cy="2577465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74320" indent="-183515">
              <a:lnSpc>
                <a:spcPct val="100000"/>
              </a:lnSpc>
              <a:spcBef>
                <a:spcPts val="32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Latest</a:t>
            </a:r>
            <a:r>
              <a:rPr sz="16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Technology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Lower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delivered</a:t>
            </a:r>
            <a:r>
              <a:rPr sz="1600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Cost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Established</a:t>
            </a:r>
            <a:r>
              <a:rPr sz="16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products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Committed</a:t>
            </a:r>
            <a:r>
              <a:rPr sz="16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manpower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5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Advantageous</a:t>
            </a: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location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Strong</a:t>
            </a:r>
            <a:r>
              <a:rPr sz="16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finances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Well- known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brand</a:t>
            </a:r>
            <a:r>
              <a:rPr sz="1600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names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9396" y="266700"/>
            <a:ext cx="3028315" cy="538480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142875" rIns="0" bIns="0" rtlCol="0">
            <a:spAutoFit/>
          </a:bodyPr>
          <a:lstStyle/>
          <a:p>
            <a:pPr marL="908050">
              <a:lnSpc>
                <a:spcPct val="100000"/>
              </a:lnSpc>
              <a:spcBef>
                <a:spcPts val="1125"/>
              </a:spcBef>
            </a:pP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Weaknesses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49396" y="947927"/>
            <a:ext cx="3028315" cy="2578735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74955" indent="-183515">
              <a:lnSpc>
                <a:spcPct val="100000"/>
              </a:lnSpc>
              <a:spcBef>
                <a:spcPts val="325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Loose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controls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Untrained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labour</a:t>
            </a:r>
            <a:r>
              <a:rPr sz="1600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force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Strained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cash</a:t>
            </a:r>
            <a:r>
              <a:rPr sz="16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flows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905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Poor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product</a:t>
            </a:r>
            <a:r>
              <a:rPr sz="1600" spc="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quality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Family funds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Poor public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image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6804" y="3634740"/>
            <a:ext cx="3028315" cy="538480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854710">
              <a:lnSpc>
                <a:spcPct val="100000"/>
              </a:lnSpc>
              <a:spcBef>
                <a:spcPts val="1130"/>
              </a:spcBef>
            </a:pP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Opportunities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6804" y="4315967"/>
            <a:ext cx="3028315" cy="2272665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73685" marR="935990" indent="-182880">
              <a:lnSpc>
                <a:spcPct val="100000"/>
              </a:lnSpc>
              <a:spcBef>
                <a:spcPts val="33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Growing domestic  demand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Expanding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export markets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Cheap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 labour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Booming capital</a:t>
            </a:r>
            <a:r>
              <a:rPr sz="16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markets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Low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interest</a:t>
            </a:r>
            <a:r>
              <a:rPr sz="1600" spc="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rates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49396" y="3634740"/>
            <a:ext cx="3028315" cy="538480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908050">
              <a:lnSpc>
                <a:spcPct val="100000"/>
              </a:lnSpc>
              <a:spcBef>
                <a:spcPts val="1130"/>
              </a:spcBef>
            </a:pP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Weaknesses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49396" y="4317491"/>
            <a:ext cx="3028315" cy="2270760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74955" indent="-183515">
              <a:lnSpc>
                <a:spcPct val="100000"/>
              </a:lnSpc>
              <a:spcBef>
                <a:spcPts val="130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Price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entury Gothic"/>
                <a:cs typeface="Century Gothic"/>
              </a:rPr>
              <a:t>War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705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Intensive</a:t>
            </a:r>
            <a:r>
              <a:rPr sz="16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competition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ts val="1825"/>
              </a:lnSpc>
              <a:spcBef>
                <a:spcPts val="710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Undependable</a:t>
            </a:r>
            <a:endParaRPr sz="1600">
              <a:latin typeface="Century Gothic"/>
              <a:cs typeface="Century Gothic"/>
            </a:endParaRPr>
          </a:p>
          <a:p>
            <a:pPr marL="274955">
              <a:lnSpc>
                <a:spcPts val="1825"/>
              </a:lnSpc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component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705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Suppliers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710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Infrastructure</a:t>
            </a:r>
            <a:r>
              <a:rPr sz="16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bottlenecks</a:t>
            </a:r>
            <a:endParaRPr sz="1600">
              <a:latin typeface="Century Gothic"/>
              <a:cs typeface="Century Gothic"/>
            </a:endParaRPr>
          </a:p>
          <a:p>
            <a:pPr marL="274955" indent="-183515">
              <a:lnSpc>
                <a:spcPct val="100000"/>
              </a:lnSpc>
              <a:spcBef>
                <a:spcPts val="710"/>
              </a:spcBef>
              <a:buClr>
                <a:srgbClr val="BBD0DF"/>
              </a:buClr>
              <a:buFont typeface="Arial"/>
              <a:buChar char="•"/>
              <a:tabLst>
                <a:tab pos="27559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Power</a:t>
            </a:r>
            <a:r>
              <a:rPr sz="1600" spc="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cuts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759" y="108330"/>
            <a:ext cx="48983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Industry</a:t>
            </a:r>
            <a:r>
              <a:rPr sz="4000" spc="5" dirty="0"/>
              <a:t> </a:t>
            </a:r>
            <a:r>
              <a:rPr sz="4000" spc="-10" dirty="0"/>
              <a:t>intelligence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77723" y="1104391"/>
            <a:ext cx="8136255" cy="482917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165735">
              <a:lnSpc>
                <a:spcPts val="1839"/>
              </a:lnSpc>
              <a:spcBef>
                <a:spcPts val="330"/>
              </a:spcBef>
            </a:pPr>
            <a:r>
              <a:rPr sz="1700" spc="20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industry intelligence is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business tool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carried out </a:t>
            </a:r>
            <a:r>
              <a:rPr sz="17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assess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profit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potential  and the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complexity of a particular</a:t>
            </a:r>
            <a:r>
              <a:rPr sz="17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industry.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629920" marR="538480" indent="-342900">
              <a:lnSpc>
                <a:spcPts val="1839"/>
              </a:lnSpc>
              <a:buClr>
                <a:srgbClr val="BBD0DF"/>
              </a:buClr>
              <a:buAutoNum type="arabicPeriod"/>
              <a:tabLst>
                <a:tab pos="629920" algn="l"/>
                <a:tab pos="630555" algn="l"/>
              </a:tabLst>
            </a:pP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Industry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intelligence is assessed based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key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factors relating </a:t>
            </a:r>
            <a:r>
              <a:rPr sz="17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the  industry such as the history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700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industry,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BBD0DF"/>
              </a:buClr>
              <a:buFont typeface="Century Gothic"/>
              <a:buAutoNum type="arabicPeriod"/>
            </a:pPr>
            <a:endParaRPr sz="2250">
              <a:latin typeface="Times New Roman"/>
              <a:cs typeface="Times New Roman"/>
            </a:endParaRPr>
          </a:p>
          <a:p>
            <a:pPr marL="629920" indent="-343535">
              <a:lnSpc>
                <a:spcPct val="100000"/>
              </a:lnSpc>
              <a:buClr>
                <a:srgbClr val="BBD0DF"/>
              </a:buClr>
              <a:buAutoNum type="arabicPeriod"/>
              <a:tabLst>
                <a:tab pos="629920" algn="l"/>
                <a:tab pos="630555" algn="l"/>
              </a:tabLst>
            </a:pP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Analysis of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industries financial</a:t>
            </a:r>
            <a:r>
              <a:rPr sz="17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performance,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BBD0DF"/>
              </a:buClr>
              <a:buFont typeface="Century Gothic"/>
              <a:buAutoNum type="arabicPeriod"/>
            </a:pPr>
            <a:endParaRPr sz="2250">
              <a:latin typeface="Times New Roman"/>
              <a:cs typeface="Times New Roman"/>
            </a:endParaRPr>
          </a:p>
          <a:p>
            <a:pPr marL="629920" indent="-343535">
              <a:lnSpc>
                <a:spcPct val="100000"/>
              </a:lnSpc>
              <a:buClr>
                <a:srgbClr val="BBD0DF"/>
              </a:buClr>
              <a:buAutoNum type="arabicPeriod"/>
              <a:tabLst>
                <a:tab pos="629920" algn="l"/>
                <a:tab pos="630555" algn="l"/>
              </a:tabLst>
            </a:pP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Industry </a:t>
            </a:r>
            <a:r>
              <a:rPr sz="1700" spc="5" dirty="0">
                <a:solidFill>
                  <a:srgbClr val="FFFFFF"/>
                </a:solidFill>
                <a:latin typeface="Century Gothic"/>
                <a:cs typeface="Century Gothic"/>
              </a:rPr>
              <a:t>life</a:t>
            </a:r>
            <a:r>
              <a:rPr sz="17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cycle,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BBD0DF"/>
              </a:buClr>
              <a:buFont typeface="Century Gothic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629920" marR="5080" indent="-342900">
              <a:lnSpc>
                <a:spcPts val="1839"/>
              </a:lnSpc>
              <a:buClr>
                <a:srgbClr val="BBD0DF"/>
              </a:buClr>
              <a:buAutoNum type="arabicPeriod"/>
              <a:tabLst>
                <a:tab pos="629920" algn="l"/>
                <a:tab pos="630555" algn="l"/>
              </a:tabLst>
            </a:pP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A review of how differing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trends such as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seasonal fluctuations affect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the  industry,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BBD0DF"/>
              </a:buClr>
              <a:buFont typeface="Century Gothic"/>
              <a:buAutoNum type="arabicPeriod"/>
            </a:pPr>
            <a:endParaRPr sz="2250">
              <a:latin typeface="Times New Roman"/>
              <a:cs typeface="Times New Roman"/>
            </a:endParaRPr>
          </a:p>
          <a:p>
            <a:pPr marL="629920" indent="-343535">
              <a:lnSpc>
                <a:spcPct val="100000"/>
              </a:lnSpc>
              <a:buClr>
                <a:srgbClr val="BBD0DF"/>
              </a:buClr>
              <a:buAutoNum type="arabicPeriod"/>
              <a:tabLst>
                <a:tab pos="629920" algn="l"/>
                <a:tab pos="630555" algn="l"/>
              </a:tabLst>
            </a:pP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External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influences on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the industry such as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government laws</a:t>
            </a:r>
            <a:r>
              <a:rPr sz="1700" spc="-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endParaRPr sz="17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BBD0DF"/>
              </a:buClr>
              <a:buFont typeface="Century Gothic"/>
              <a:buAutoNum type="arabicPeriod"/>
            </a:pPr>
            <a:endParaRPr sz="2450">
              <a:latin typeface="Times New Roman"/>
              <a:cs typeface="Times New Roman"/>
            </a:endParaRPr>
          </a:p>
          <a:p>
            <a:pPr marL="629920" marR="795020" indent="-342900">
              <a:lnSpc>
                <a:spcPts val="1839"/>
              </a:lnSpc>
              <a:spcBef>
                <a:spcPts val="5"/>
              </a:spcBef>
              <a:buClr>
                <a:srgbClr val="BBD0DF"/>
              </a:buClr>
              <a:buAutoNum type="arabicPeriod"/>
              <a:tabLst>
                <a:tab pos="629920" algn="l"/>
                <a:tab pos="630555" algn="l"/>
              </a:tabLst>
            </a:pP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A review of levels of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competition both present and future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for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the  </a:t>
            </a:r>
            <a:r>
              <a:rPr sz="1700" dirty="0">
                <a:solidFill>
                  <a:srgbClr val="FFFFFF"/>
                </a:solidFill>
                <a:latin typeface="Century Gothic"/>
                <a:cs typeface="Century Gothic"/>
              </a:rPr>
              <a:t>specific</a:t>
            </a:r>
            <a:r>
              <a:rPr sz="1700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entury Gothic"/>
                <a:cs typeface="Century Gothic"/>
              </a:rPr>
              <a:t>industry.</a:t>
            </a:r>
            <a:endParaRPr sz="17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0564" y="477773"/>
            <a:ext cx="6525259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b="1" dirty="0">
                <a:latin typeface="Lucida Sans Unicode"/>
                <a:cs typeface="Lucida Sans Unicode"/>
              </a:rPr>
              <a:t>Porter’s Five </a:t>
            </a:r>
            <a:r>
              <a:rPr b="1" spc="10" dirty="0">
                <a:latin typeface="Lucida Sans Unicode"/>
                <a:cs typeface="Lucida Sans Unicode"/>
              </a:rPr>
              <a:t>Forces-</a:t>
            </a:r>
            <a:r>
              <a:rPr b="1" spc="-484" dirty="0">
                <a:latin typeface="Lucida Sans Unicode"/>
                <a:cs typeface="Lucida Sans Unicode"/>
              </a:rPr>
              <a:t> </a:t>
            </a:r>
            <a:r>
              <a:rPr b="1" spc="-5" dirty="0">
                <a:latin typeface="Lucida Sans Unicode"/>
                <a:cs typeface="Lucida Sans Unicode"/>
              </a:rPr>
              <a:t>Industry  Analysis: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564" y="2103247"/>
            <a:ext cx="7525384" cy="326009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6350" indent="-342900" algn="just">
              <a:lnSpc>
                <a:spcPct val="107800"/>
              </a:lnSpc>
              <a:spcBef>
                <a:spcPts val="85"/>
              </a:spcBef>
              <a:buClr>
                <a:srgbClr val="BBD0DF"/>
              </a:buClr>
              <a:buAutoNum type="arabicPeriod"/>
              <a:tabLst>
                <a:tab pos="355600" algn="l"/>
              </a:tabLst>
            </a:pPr>
            <a:r>
              <a:rPr sz="1800" b="1" spc="-5" dirty="0">
                <a:solidFill>
                  <a:srgbClr val="FFC000"/>
                </a:solidFill>
                <a:latin typeface="Lucida Sans Unicode"/>
                <a:cs typeface="Lucida Sans Unicode"/>
              </a:rPr>
              <a:t>Industry </a:t>
            </a:r>
            <a:r>
              <a:rPr sz="1800" b="1" dirty="0">
                <a:solidFill>
                  <a:srgbClr val="FFC000"/>
                </a:solidFill>
                <a:latin typeface="Lucida Sans Unicode"/>
                <a:cs typeface="Lucida Sans Unicode"/>
              </a:rPr>
              <a:t>rivalry: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Indicates degree of competition among existing  firms, cut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throat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competition leads to reduced profit potential 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for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companies in the same</a:t>
            </a:r>
            <a:r>
              <a:rPr sz="1800" spc="1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industry</a:t>
            </a:r>
            <a:endParaRPr sz="1800">
              <a:latin typeface="Lucida Sans Unicode"/>
              <a:cs typeface="Lucida Sans Unicode"/>
            </a:endParaRPr>
          </a:p>
          <a:p>
            <a:pPr marL="355600" indent="-342900" algn="just">
              <a:lnSpc>
                <a:spcPct val="100000"/>
              </a:lnSpc>
              <a:spcBef>
                <a:spcPts val="120"/>
              </a:spcBef>
              <a:buClr>
                <a:srgbClr val="BBD0DF"/>
              </a:buClr>
              <a:buAutoNum type="arabicPeriod"/>
              <a:tabLst>
                <a:tab pos="355600" algn="l"/>
              </a:tabLst>
            </a:pPr>
            <a:r>
              <a:rPr sz="1800" b="1" spc="-5" dirty="0">
                <a:solidFill>
                  <a:srgbClr val="FFC000"/>
                </a:solidFill>
                <a:latin typeface="Lucida Sans Unicode"/>
                <a:cs typeface="Lucida Sans Unicode"/>
              </a:rPr>
              <a:t>Threat </a:t>
            </a:r>
            <a:r>
              <a:rPr sz="1800" b="1" dirty="0">
                <a:solidFill>
                  <a:srgbClr val="FFC000"/>
                </a:solidFill>
                <a:latin typeface="Lucida Sans Unicode"/>
                <a:cs typeface="Lucida Sans Unicode"/>
              </a:rPr>
              <a:t>of </a:t>
            </a:r>
            <a:r>
              <a:rPr sz="1800" b="1" spc="-5" dirty="0">
                <a:solidFill>
                  <a:srgbClr val="FFC000"/>
                </a:solidFill>
                <a:latin typeface="Lucida Sans Unicode"/>
                <a:cs typeface="Lucida Sans Unicode"/>
              </a:rPr>
              <a:t>substitutes: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Availability of substitute products</a:t>
            </a:r>
            <a:r>
              <a:rPr sz="1800" spc="55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or</a:t>
            </a:r>
            <a:endParaRPr sz="1800">
              <a:latin typeface="Lucida Sans Unicode"/>
              <a:cs typeface="Lucida Sans Unicode"/>
            </a:endParaRPr>
          </a:p>
          <a:p>
            <a:pPr marL="355600" algn="just">
              <a:lnSpc>
                <a:spcPct val="100000"/>
              </a:lnSpc>
              <a:spcBef>
                <a:spcPts val="195"/>
              </a:spcBef>
            </a:pP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services will limit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firm’s ability to raise</a:t>
            </a:r>
            <a:r>
              <a:rPr sz="1800" spc="15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Lucida Sans Unicode"/>
                <a:cs typeface="Lucida Sans Unicode"/>
              </a:rPr>
              <a:t>prices</a:t>
            </a:r>
            <a:endParaRPr sz="1800">
              <a:latin typeface="Lucida Sans Unicode"/>
              <a:cs typeface="Lucida Sans Unicode"/>
            </a:endParaRPr>
          </a:p>
          <a:p>
            <a:pPr marL="355600" marR="5715" indent="-342900" algn="just">
              <a:lnSpc>
                <a:spcPts val="2350"/>
              </a:lnSpc>
              <a:spcBef>
                <a:spcPts val="30"/>
              </a:spcBef>
              <a:buClr>
                <a:srgbClr val="BBD0DF"/>
              </a:buClr>
              <a:buAutoNum type="arabicPeriod" startAt="3"/>
              <a:tabLst>
                <a:tab pos="355600" algn="l"/>
              </a:tabLst>
            </a:pPr>
            <a:r>
              <a:rPr sz="1800" b="1" spc="-5" dirty="0">
                <a:solidFill>
                  <a:srgbClr val="FFC000"/>
                </a:solidFill>
                <a:latin typeface="Lucida Sans Unicode"/>
                <a:cs typeface="Lucida Sans Unicode"/>
              </a:rPr>
              <a:t>Bargaining </a:t>
            </a:r>
            <a:r>
              <a:rPr sz="1800" b="1" dirty="0">
                <a:solidFill>
                  <a:srgbClr val="FFC000"/>
                </a:solidFill>
                <a:latin typeface="Lucida Sans Unicode"/>
                <a:cs typeface="Lucida Sans Unicode"/>
              </a:rPr>
              <a:t>power </a:t>
            </a:r>
            <a:r>
              <a:rPr sz="1800" b="1" spc="-5" dirty="0">
                <a:solidFill>
                  <a:srgbClr val="FFC000"/>
                </a:solidFill>
                <a:latin typeface="Lucida Sans Unicode"/>
                <a:cs typeface="Lucida Sans Unicode"/>
              </a:rPr>
              <a:t>of </a:t>
            </a:r>
            <a:r>
              <a:rPr sz="1800" b="1" spc="-10" dirty="0">
                <a:solidFill>
                  <a:srgbClr val="FFC000"/>
                </a:solidFill>
                <a:latin typeface="Lucida Sans Unicode"/>
                <a:cs typeface="Lucida Sans Unicode"/>
              </a:rPr>
              <a:t>buyers: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It represents powerful buyers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have  a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significant impact on</a:t>
            </a:r>
            <a:r>
              <a:rPr sz="1800" spc="8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Lucida Sans Unicode"/>
                <a:cs typeface="Lucida Sans Unicode"/>
              </a:rPr>
              <a:t>prices</a:t>
            </a:r>
            <a:endParaRPr sz="1800">
              <a:latin typeface="Lucida Sans Unicode"/>
              <a:cs typeface="Lucida Sans Unicode"/>
            </a:endParaRPr>
          </a:p>
          <a:p>
            <a:pPr marL="355600" indent="-342900" algn="just">
              <a:lnSpc>
                <a:spcPct val="100000"/>
              </a:lnSpc>
              <a:buClr>
                <a:srgbClr val="BBD0DF"/>
              </a:buClr>
              <a:buAutoNum type="arabicPeriod" startAt="3"/>
              <a:tabLst>
                <a:tab pos="355600" algn="l"/>
              </a:tabLst>
            </a:pPr>
            <a:r>
              <a:rPr sz="1800" b="1" spc="-5" dirty="0">
                <a:solidFill>
                  <a:srgbClr val="FFC000"/>
                </a:solidFill>
                <a:latin typeface="Lucida Sans Unicode"/>
                <a:cs typeface="Lucida Sans Unicode"/>
              </a:rPr>
              <a:t>Bargaining power of suppliers: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It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highlights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powerful</a:t>
            </a:r>
            <a:r>
              <a:rPr sz="18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suppliers</a:t>
            </a:r>
            <a:endParaRPr sz="1800">
              <a:latin typeface="Lucida Sans Unicode"/>
              <a:cs typeface="Lucida Sans Unicode"/>
            </a:endParaRPr>
          </a:p>
          <a:p>
            <a:pPr marL="355600" algn="just">
              <a:lnSpc>
                <a:spcPct val="100000"/>
              </a:lnSpc>
              <a:spcBef>
                <a:spcPts val="190"/>
              </a:spcBef>
            </a:pP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can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demand premium prices and limit your</a:t>
            </a:r>
            <a:r>
              <a:rPr sz="1800" spc="9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Lucida Sans Unicode"/>
                <a:cs typeface="Lucida Sans Unicode"/>
              </a:rPr>
              <a:t>profit</a:t>
            </a:r>
            <a:endParaRPr sz="1800">
              <a:latin typeface="Lucida Sans Unicode"/>
              <a:cs typeface="Lucida Sans Unicode"/>
            </a:endParaRPr>
          </a:p>
          <a:p>
            <a:pPr marL="355600" indent="-342900" algn="just">
              <a:lnSpc>
                <a:spcPct val="100000"/>
              </a:lnSpc>
              <a:spcBef>
                <a:spcPts val="110"/>
              </a:spcBef>
              <a:buClr>
                <a:srgbClr val="BBD0DF"/>
              </a:buClr>
              <a:buAutoNum type="arabicPeriod" startAt="5"/>
              <a:tabLst>
                <a:tab pos="355600" algn="l"/>
              </a:tabLst>
            </a:pPr>
            <a:r>
              <a:rPr sz="1800" b="1" spc="-5" dirty="0">
                <a:solidFill>
                  <a:srgbClr val="FFC000"/>
                </a:solidFill>
                <a:latin typeface="Lucida Sans Unicode"/>
                <a:cs typeface="Lucida Sans Unicode"/>
              </a:rPr>
              <a:t>Barriers </a:t>
            </a:r>
            <a:r>
              <a:rPr sz="1800" b="1" dirty="0">
                <a:solidFill>
                  <a:srgbClr val="FFC000"/>
                </a:solidFill>
                <a:latin typeface="Lucida Sans Unicode"/>
                <a:cs typeface="Lucida Sans Unicode"/>
              </a:rPr>
              <a:t>to </a:t>
            </a:r>
            <a:r>
              <a:rPr sz="1800" b="1" spc="-5" dirty="0">
                <a:solidFill>
                  <a:srgbClr val="FFC000"/>
                </a:solidFill>
                <a:latin typeface="Lucida Sans Unicode"/>
                <a:cs typeface="Lucida Sans Unicode"/>
              </a:rPr>
              <a:t>entry: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it includes threats of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new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entrants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that can</a:t>
            </a:r>
            <a:r>
              <a:rPr sz="1800" spc="38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act</a:t>
            </a:r>
            <a:endParaRPr sz="1800">
              <a:latin typeface="Lucida Sans Unicode"/>
              <a:cs typeface="Lucida Sans Unicode"/>
            </a:endParaRPr>
          </a:p>
          <a:p>
            <a:pPr marL="355600" algn="just">
              <a:lnSpc>
                <a:spcPct val="100000"/>
              </a:lnSpc>
              <a:spcBef>
                <a:spcPts val="195"/>
              </a:spcBef>
            </a:pP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as a </a:t>
            </a:r>
            <a:r>
              <a:rPr sz="1800" spc="-5" dirty="0">
                <a:solidFill>
                  <a:srgbClr val="FFFFFF"/>
                </a:solidFill>
                <a:latin typeface="Lucida Sans Unicode"/>
                <a:cs typeface="Lucida Sans Unicode"/>
              </a:rPr>
              <a:t>deterrent against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new</a:t>
            </a:r>
            <a:r>
              <a:rPr sz="18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FFFFFF"/>
                </a:solidFill>
                <a:latin typeface="Lucida Sans Unicode"/>
                <a:cs typeface="Lucida Sans Unicode"/>
              </a:rPr>
              <a:t>competitors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0880" y="193370"/>
            <a:ext cx="56146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Competitors’</a:t>
            </a:r>
            <a:r>
              <a:rPr spc="-30" dirty="0"/>
              <a:t> </a:t>
            </a:r>
            <a:r>
              <a:rPr spc="-5" dirty="0"/>
              <a:t>intelligence</a:t>
            </a:r>
          </a:p>
        </p:txBody>
      </p:sp>
      <p:sp>
        <p:nvSpPr>
          <p:cNvPr id="4" name="object 4"/>
          <p:cNvSpPr/>
          <p:nvPr/>
        </p:nvSpPr>
        <p:spPr>
          <a:xfrm>
            <a:off x="911352" y="3878579"/>
            <a:ext cx="1595628" cy="1391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61872" y="4335779"/>
            <a:ext cx="893064" cy="4998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50975" y="3906011"/>
            <a:ext cx="1516380" cy="13121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59153" y="4347209"/>
            <a:ext cx="69913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825" marR="5080" indent="-111760">
              <a:lnSpc>
                <a:spcPct val="1278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00"/>
                </a:solidFill>
                <a:latin typeface="Century Gothic"/>
                <a:cs typeface="Century Gothic"/>
              </a:rPr>
              <a:t>C</a:t>
            </a:r>
            <a:r>
              <a:rPr sz="9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o</a:t>
            </a:r>
            <a:r>
              <a:rPr sz="900" b="1" spc="5" dirty="0">
                <a:solidFill>
                  <a:srgbClr val="FFFF00"/>
                </a:solidFill>
                <a:latin typeface="Century Gothic"/>
                <a:cs typeface="Century Gothic"/>
              </a:rPr>
              <a:t>mp</a:t>
            </a:r>
            <a:r>
              <a:rPr sz="9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e</a:t>
            </a:r>
            <a:r>
              <a:rPr sz="900" b="1" spc="-10" dirty="0">
                <a:solidFill>
                  <a:srgbClr val="FFFF00"/>
                </a:solidFill>
                <a:latin typeface="Century Gothic"/>
                <a:cs typeface="Century Gothic"/>
              </a:rPr>
              <a:t>t</a:t>
            </a:r>
            <a:r>
              <a:rPr sz="900" b="1" dirty="0">
                <a:solidFill>
                  <a:srgbClr val="FFFF00"/>
                </a:solidFill>
                <a:latin typeface="Century Gothic"/>
                <a:cs typeface="Century Gothic"/>
              </a:rPr>
              <a:t>i</a:t>
            </a:r>
            <a:r>
              <a:rPr sz="900" b="1" spc="-10" dirty="0">
                <a:solidFill>
                  <a:srgbClr val="FFFF00"/>
                </a:solidFill>
                <a:latin typeface="Century Gothic"/>
                <a:cs typeface="Century Gothic"/>
              </a:rPr>
              <a:t>t</a:t>
            </a:r>
            <a:r>
              <a:rPr sz="9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ors  Analysis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60804" y="3250692"/>
            <a:ext cx="650748" cy="5714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00427" y="3278123"/>
            <a:ext cx="571500" cy="492759"/>
          </a:xfrm>
          <a:custGeom>
            <a:avLst/>
            <a:gdLst/>
            <a:ahLst/>
            <a:cxnLst/>
            <a:rect l="l" t="t" r="r" b="b"/>
            <a:pathLst>
              <a:path w="571500" h="492760">
                <a:moveTo>
                  <a:pt x="429260" y="0"/>
                </a:moveTo>
                <a:lnTo>
                  <a:pt x="142240" y="0"/>
                </a:lnTo>
                <a:lnTo>
                  <a:pt x="0" y="246125"/>
                </a:lnTo>
                <a:lnTo>
                  <a:pt x="142240" y="492251"/>
                </a:lnTo>
                <a:lnTo>
                  <a:pt x="429260" y="492251"/>
                </a:lnTo>
                <a:lnTo>
                  <a:pt x="571500" y="246125"/>
                </a:lnTo>
                <a:lnTo>
                  <a:pt x="429260" y="0"/>
                </a:lnTo>
                <a:close/>
              </a:path>
            </a:pathLst>
          </a:custGeom>
          <a:solidFill>
            <a:srgbClr val="CECE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50036" y="2685288"/>
            <a:ext cx="1322832" cy="11536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72539" y="3048000"/>
            <a:ext cx="877823" cy="4511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89660" y="2712720"/>
            <a:ext cx="1243584" cy="10744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69567" y="3097784"/>
            <a:ext cx="685165" cy="2895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38100">
              <a:lnSpc>
                <a:spcPts val="1000"/>
              </a:lnSpc>
              <a:spcBef>
                <a:spcPts val="200"/>
              </a:spcBef>
            </a:pP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Identifying  c</a:t>
            </a:r>
            <a:r>
              <a:rPr sz="900" b="1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900" b="1" spc="5" dirty="0">
                <a:solidFill>
                  <a:srgbClr val="FFFFFF"/>
                </a:solidFill>
                <a:latin typeface="Century Gothic"/>
                <a:cs typeface="Century Gothic"/>
              </a:rPr>
              <a:t>mp</a:t>
            </a: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et</a:t>
            </a:r>
            <a:r>
              <a:rPr sz="900" b="1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28316" y="4172711"/>
            <a:ext cx="652271" cy="571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67939" y="4200144"/>
            <a:ext cx="573405" cy="492759"/>
          </a:xfrm>
          <a:custGeom>
            <a:avLst/>
            <a:gdLst/>
            <a:ahLst/>
            <a:cxnLst/>
            <a:rect l="l" t="t" r="r" b="b"/>
            <a:pathLst>
              <a:path w="573405" h="492760">
                <a:moveTo>
                  <a:pt x="430784" y="0"/>
                </a:moveTo>
                <a:lnTo>
                  <a:pt x="142240" y="0"/>
                </a:lnTo>
                <a:lnTo>
                  <a:pt x="0" y="246125"/>
                </a:lnTo>
                <a:lnTo>
                  <a:pt x="142240" y="492251"/>
                </a:lnTo>
                <a:lnTo>
                  <a:pt x="430784" y="492251"/>
                </a:lnTo>
                <a:lnTo>
                  <a:pt x="573024" y="246125"/>
                </a:lnTo>
                <a:lnTo>
                  <a:pt x="430784" y="0"/>
                </a:lnTo>
                <a:close/>
              </a:path>
            </a:pathLst>
          </a:custGeom>
          <a:solidFill>
            <a:srgbClr val="CECE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89988" y="3346703"/>
            <a:ext cx="1322832" cy="11536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04872" y="3709415"/>
            <a:ext cx="893063" cy="4511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29611" y="3374135"/>
            <a:ext cx="1243584" cy="107442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502154" y="3759454"/>
            <a:ext cx="700405" cy="2895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120650">
              <a:lnSpc>
                <a:spcPts val="1000"/>
              </a:lnSpc>
              <a:spcBef>
                <a:spcPts val="200"/>
              </a:spcBef>
            </a:pP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Profiling  Co</a:t>
            </a:r>
            <a:r>
              <a:rPr sz="900" b="1" spc="5" dirty="0">
                <a:solidFill>
                  <a:srgbClr val="FFFFFF"/>
                </a:solidFill>
                <a:latin typeface="Century Gothic"/>
                <a:cs typeface="Century Gothic"/>
              </a:rPr>
              <a:t>mp</a:t>
            </a: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et</a:t>
            </a:r>
            <a:r>
              <a:rPr sz="900" b="1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9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ors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65020" y="5212079"/>
            <a:ext cx="650748" cy="57302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104644" y="5239511"/>
            <a:ext cx="571500" cy="494030"/>
          </a:xfrm>
          <a:custGeom>
            <a:avLst/>
            <a:gdLst/>
            <a:ahLst/>
            <a:cxnLst/>
            <a:rect l="l" t="t" r="r" b="b"/>
            <a:pathLst>
              <a:path w="571500" h="494029">
                <a:moveTo>
                  <a:pt x="428751" y="0"/>
                </a:moveTo>
                <a:lnTo>
                  <a:pt x="142748" y="0"/>
                </a:lnTo>
                <a:lnTo>
                  <a:pt x="0" y="246887"/>
                </a:lnTo>
                <a:lnTo>
                  <a:pt x="142748" y="493775"/>
                </a:lnTo>
                <a:lnTo>
                  <a:pt x="428751" y="493775"/>
                </a:lnTo>
                <a:lnTo>
                  <a:pt x="571500" y="246887"/>
                </a:lnTo>
                <a:lnTo>
                  <a:pt x="428751" y="0"/>
                </a:lnTo>
                <a:close/>
              </a:path>
            </a:pathLst>
          </a:custGeom>
          <a:solidFill>
            <a:srgbClr val="CECE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89988" y="4646676"/>
            <a:ext cx="1322832" cy="11536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45435" y="4882896"/>
            <a:ext cx="1043939" cy="70408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29611" y="4674108"/>
            <a:ext cx="1243584" cy="107442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442717" y="4933950"/>
            <a:ext cx="817880" cy="5422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-635" algn="ctr">
              <a:lnSpc>
                <a:spcPts val="1000"/>
              </a:lnSpc>
              <a:spcBef>
                <a:spcPts val="200"/>
              </a:spcBef>
            </a:pPr>
            <a:r>
              <a:rPr sz="900" b="1" dirty="0">
                <a:solidFill>
                  <a:srgbClr val="FFFFFF"/>
                </a:solidFill>
                <a:latin typeface="Century Gothic"/>
                <a:cs typeface="Century Gothic"/>
              </a:rPr>
              <a:t>Comparison  </a:t>
            </a: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of your  potentials</a:t>
            </a:r>
            <a:r>
              <a:rPr sz="9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with  competitors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50036" y="5308091"/>
            <a:ext cx="1322832" cy="115519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81683" y="5608320"/>
            <a:ext cx="888491" cy="5775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89660" y="5335523"/>
            <a:ext cx="1243584" cy="107594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378711" y="5658713"/>
            <a:ext cx="667385" cy="41655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algn="ctr">
              <a:lnSpc>
                <a:spcPct val="92300"/>
              </a:lnSpc>
              <a:spcBef>
                <a:spcPts val="185"/>
              </a:spcBef>
            </a:pPr>
            <a:r>
              <a:rPr sz="900" b="1" spc="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ev</a:t>
            </a:r>
            <a:r>
              <a:rPr sz="900" b="1" dirty="0">
                <a:solidFill>
                  <a:srgbClr val="FFFFFF"/>
                </a:solidFill>
                <a:latin typeface="Century Gothic"/>
                <a:cs typeface="Century Gothic"/>
              </a:rPr>
              <a:t>elo</a:t>
            </a:r>
            <a:r>
              <a:rPr sz="900" b="1" spc="5" dirty="0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sz="900" b="1" dirty="0">
                <a:solidFill>
                  <a:srgbClr val="FFFFFF"/>
                </a:solidFill>
                <a:latin typeface="Century Gothic"/>
                <a:cs typeface="Century Gothic"/>
              </a:rPr>
              <a:t>ing  Marketing  </a:t>
            </a:r>
            <a:r>
              <a:rPr sz="9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Strategy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0187" y="884935"/>
            <a:ext cx="8238490" cy="2075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Competitors’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intelligence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international business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assessment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 strengths and weaknesses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current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potential</a:t>
            </a:r>
            <a:r>
              <a:rPr sz="1800" spc="2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competitors.</a:t>
            </a:r>
            <a:endParaRPr sz="1800" dirty="0">
              <a:latin typeface="Century Gothic"/>
              <a:cs typeface="Century Gothic"/>
            </a:endParaRPr>
          </a:p>
          <a:p>
            <a:pPr marL="259079" indent="-2470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259079" algn="l"/>
                <a:tab pos="259715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involves primarily 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two</a:t>
            </a:r>
            <a:r>
              <a:rPr sz="1800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activities:</a:t>
            </a:r>
            <a:endParaRPr sz="1800" dirty="0">
              <a:latin typeface="Century Gothic"/>
              <a:cs typeface="Century Gothic"/>
            </a:endParaRPr>
          </a:p>
          <a:p>
            <a:pPr marL="904240" lvl="1" indent="-344170">
              <a:lnSpc>
                <a:spcPct val="100000"/>
              </a:lnSpc>
              <a:spcBef>
                <a:spcPts val="509"/>
              </a:spcBef>
              <a:buClr>
                <a:srgbClr val="BBD0DF"/>
              </a:buClr>
              <a:buAutoNum type="arabicPeriod"/>
              <a:tabLst>
                <a:tab pos="903605" algn="l"/>
                <a:tab pos="904875" algn="l"/>
              </a:tabLst>
            </a:pP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obtaining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information about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important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competitors</a:t>
            </a:r>
            <a:r>
              <a:rPr sz="1400" spc="-16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and</a:t>
            </a:r>
            <a:endParaRPr sz="1400" dirty="0">
              <a:latin typeface="Century Gothic"/>
              <a:cs typeface="Century Gothic"/>
            </a:endParaRPr>
          </a:p>
          <a:p>
            <a:pPr marL="904240" lvl="1" indent="-344170">
              <a:lnSpc>
                <a:spcPct val="100000"/>
              </a:lnSpc>
              <a:spcBef>
                <a:spcPts val="490"/>
              </a:spcBef>
              <a:buClr>
                <a:srgbClr val="BBD0DF"/>
              </a:buClr>
              <a:buAutoNum type="arabicPeriod"/>
              <a:tabLst>
                <a:tab pos="903605" algn="l"/>
                <a:tab pos="904875" algn="l"/>
              </a:tabLst>
            </a:pP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using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that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information </a:t>
            </a:r>
            <a:r>
              <a:rPr sz="1400" spc="-5" dirty="0">
                <a:solidFill>
                  <a:srgbClr val="FFFF00"/>
                </a:solidFill>
                <a:latin typeface="Century Gothic"/>
                <a:cs typeface="Century Gothic"/>
              </a:rPr>
              <a:t>to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predict competitor</a:t>
            </a:r>
            <a:r>
              <a:rPr sz="1400" spc="-160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00"/>
                </a:solidFill>
                <a:latin typeface="Century Gothic"/>
                <a:cs typeface="Century Gothic"/>
              </a:rPr>
              <a:t>behavior.</a:t>
            </a:r>
            <a:endParaRPr sz="14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 marL="3171825">
              <a:lnSpc>
                <a:spcPct val="100000"/>
              </a:lnSpc>
              <a:spcBef>
                <a:spcPts val="1005"/>
              </a:spcBef>
            </a:pP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Most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firms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face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four basic types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of</a:t>
            </a:r>
            <a:r>
              <a:rPr sz="1200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Competition: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39490" y="3057245"/>
            <a:ext cx="5206365" cy="3351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3535" algn="just">
              <a:lnSpc>
                <a:spcPct val="114999"/>
              </a:lnSpc>
              <a:spcBef>
                <a:spcPts val="100"/>
              </a:spcBef>
              <a:buAutoNum type="arabicPeriod"/>
              <a:tabLst>
                <a:tab pos="356235" algn="l"/>
              </a:tabLst>
            </a:pPr>
            <a:r>
              <a:rPr sz="1400" b="1" spc="-5" dirty="0">
                <a:solidFill>
                  <a:srgbClr val="FFFF00"/>
                </a:solidFill>
                <a:latin typeface="Cambria"/>
                <a:cs typeface="Cambria"/>
              </a:rPr>
              <a:t>Brand competitors</a:t>
            </a:r>
            <a:r>
              <a:rPr sz="1400" spc="-5" dirty="0">
                <a:solidFill>
                  <a:srgbClr val="FFFF00"/>
                </a:solidFill>
                <a:latin typeface="Cambria"/>
                <a:cs typeface="Cambria"/>
              </a:rPr>
              <a:t>,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refers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to competition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with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different  brands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offering with similar features, prices and benefits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to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the  same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potential</a:t>
            </a:r>
            <a:r>
              <a:rPr sz="1400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customers.</a:t>
            </a:r>
            <a:endParaRPr sz="1400">
              <a:latin typeface="Cambria"/>
              <a:cs typeface="Cambria"/>
            </a:endParaRPr>
          </a:p>
          <a:p>
            <a:pPr marL="355600" marR="5080" indent="-343535" algn="just">
              <a:lnSpc>
                <a:spcPct val="114999"/>
              </a:lnSpc>
              <a:spcBef>
                <a:spcPts val="994"/>
              </a:spcBef>
              <a:buAutoNum type="arabicPeriod"/>
              <a:tabLst>
                <a:tab pos="356235" algn="l"/>
              </a:tabLst>
            </a:pPr>
            <a:r>
              <a:rPr sz="1400" b="1" spc="-5" dirty="0">
                <a:solidFill>
                  <a:srgbClr val="FFFF00"/>
                </a:solidFill>
                <a:latin typeface="Cambria"/>
                <a:cs typeface="Cambria"/>
              </a:rPr>
              <a:t>Product competitors</a:t>
            </a:r>
            <a:r>
              <a:rPr sz="1400" spc="-5" dirty="0">
                <a:solidFill>
                  <a:srgbClr val="FFFF00"/>
                </a:solidFill>
                <a:latin typeface="Cambria"/>
                <a:cs typeface="Cambria"/>
              </a:rPr>
              <a:t>,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offer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same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product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class but with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offer  different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benefits, features, and</a:t>
            </a:r>
            <a:r>
              <a:rPr sz="1400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prices.</a:t>
            </a:r>
            <a:endParaRPr sz="1400">
              <a:latin typeface="Cambria"/>
              <a:cs typeface="Cambria"/>
            </a:endParaRPr>
          </a:p>
          <a:p>
            <a:pPr marL="355600" marR="5080" indent="-343535" algn="just">
              <a:lnSpc>
                <a:spcPct val="115100"/>
              </a:lnSpc>
              <a:spcBef>
                <a:spcPts val="1005"/>
              </a:spcBef>
              <a:buAutoNum type="arabicPeriod"/>
              <a:tabLst>
                <a:tab pos="356235" algn="l"/>
              </a:tabLst>
            </a:pPr>
            <a:r>
              <a:rPr sz="1400" b="1" spc="-5" dirty="0">
                <a:solidFill>
                  <a:srgbClr val="FFFF00"/>
                </a:solidFill>
                <a:latin typeface="Cambria"/>
                <a:cs typeface="Cambria"/>
              </a:rPr>
              <a:t>Generic competitors</a:t>
            </a:r>
            <a:r>
              <a:rPr sz="1400" spc="-5" dirty="0">
                <a:solidFill>
                  <a:srgbClr val="FFFF00"/>
                </a:solidFill>
                <a:latin typeface="Cambria"/>
                <a:cs typeface="Cambria"/>
              </a:rPr>
              <a:t>,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are rival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firms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offering products which 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are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different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but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are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capable of satisfying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the same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basic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want 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or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provide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the same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benefit or utility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to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the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prospective 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customer.</a:t>
            </a:r>
            <a:endParaRPr sz="1400">
              <a:latin typeface="Cambria"/>
              <a:cs typeface="Cambria"/>
            </a:endParaRPr>
          </a:p>
          <a:p>
            <a:pPr marL="355600" marR="6350" indent="-343535" algn="just">
              <a:lnSpc>
                <a:spcPct val="114999"/>
              </a:lnSpc>
              <a:spcBef>
                <a:spcPts val="1000"/>
              </a:spcBef>
              <a:buAutoNum type="arabicPeriod"/>
              <a:tabLst>
                <a:tab pos="356235" algn="l"/>
              </a:tabLst>
            </a:pPr>
            <a:r>
              <a:rPr sz="1400" b="1" spc="-25" dirty="0">
                <a:solidFill>
                  <a:srgbClr val="FFFF00"/>
                </a:solidFill>
                <a:latin typeface="Cambria"/>
                <a:cs typeface="Cambria"/>
              </a:rPr>
              <a:t>Total </a:t>
            </a:r>
            <a:r>
              <a:rPr sz="1400" b="1" spc="-5" dirty="0">
                <a:solidFill>
                  <a:srgbClr val="FFFF00"/>
                </a:solidFill>
                <a:latin typeface="Cambria"/>
                <a:cs typeface="Cambria"/>
              </a:rPr>
              <a:t>budget competitors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,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primarily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focus on prices, they  compete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for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the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limited financial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resources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of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the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same  customers.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123" y="223215"/>
            <a:ext cx="678878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WHAT </a:t>
            </a:r>
            <a:r>
              <a:rPr sz="3200" spc="-10" dirty="0"/>
              <a:t>IS </a:t>
            </a:r>
            <a:r>
              <a:rPr sz="3200" dirty="0"/>
              <a:t>FUNDAMENTAL</a:t>
            </a:r>
            <a:r>
              <a:rPr sz="3200" spc="-85" dirty="0"/>
              <a:t> </a:t>
            </a:r>
            <a:r>
              <a:rPr sz="3200" dirty="0"/>
              <a:t>ANALYSIS?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249123" y="990600"/>
            <a:ext cx="8641715" cy="4067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44830" marR="5080" indent="-182880" algn="just">
              <a:lnSpc>
                <a:spcPct val="100000"/>
              </a:lnSpc>
              <a:spcBef>
                <a:spcPts val="105"/>
              </a:spcBef>
              <a:buClr>
                <a:srgbClr val="BBD0DF"/>
              </a:buClr>
              <a:buFont typeface="Arial"/>
              <a:buChar char="•"/>
              <a:tabLst>
                <a:tab pos="545465" algn="l"/>
              </a:tabLst>
            </a:pP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Fundamental analysis is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technique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that attempts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determine </a:t>
            </a:r>
            <a:r>
              <a:rPr sz="2000" spc="-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00"/>
                </a:solidFill>
                <a:latin typeface="Century Gothic"/>
                <a:cs typeface="Century Gothic"/>
              </a:rPr>
              <a:t>a </a:t>
            </a:r>
            <a:r>
              <a:rPr sz="2000" spc="-5" dirty="0">
                <a:solidFill>
                  <a:srgbClr val="FFFF00"/>
                </a:solidFill>
                <a:latin typeface="Century Gothic"/>
                <a:cs typeface="Century Gothic"/>
              </a:rPr>
              <a:t>security‘s value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by focusing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underlying factors that </a:t>
            </a:r>
            <a:r>
              <a:rPr sz="2000" spc="-10" dirty="0">
                <a:solidFill>
                  <a:srgbClr val="FFFFFF"/>
                </a:solidFill>
                <a:latin typeface="Century Gothic"/>
                <a:cs typeface="Century Gothic"/>
              </a:rPr>
              <a:t>affect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a  company's actual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business and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its </a:t>
            </a:r>
            <a:r>
              <a:rPr sz="2000" spc="5" dirty="0">
                <a:solidFill>
                  <a:srgbClr val="FFFFFF"/>
                </a:solidFill>
                <a:latin typeface="Century Gothic"/>
                <a:cs typeface="Century Gothic"/>
              </a:rPr>
              <a:t>future</a:t>
            </a:r>
            <a:r>
              <a:rPr sz="2000" spc="-1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prospects.</a:t>
            </a:r>
            <a:endParaRPr sz="20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BBD0DF"/>
              </a:buClr>
              <a:buFont typeface="Arial"/>
              <a:buChar char="•"/>
            </a:pPr>
            <a:endParaRPr sz="3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WHY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FUNDAMENTAL</a:t>
            </a:r>
            <a:r>
              <a:rPr sz="1800" spc="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ANALYSIS?</a:t>
            </a:r>
            <a:endParaRPr sz="1800" dirty="0">
              <a:latin typeface="Century Gothic"/>
              <a:cs typeface="Century Gothic"/>
            </a:endParaRPr>
          </a:p>
          <a:p>
            <a:pPr marL="361950">
              <a:lnSpc>
                <a:spcPct val="100000"/>
              </a:lnSpc>
              <a:spcBef>
                <a:spcPts val="900"/>
              </a:spcBef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Fundamental analysis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answers 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following</a:t>
            </a:r>
            <a:r>
              <a:rPr sz="1800" spc="1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question</a:t>
            </a:r>
            <a:endParaRPr sz="18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1619250" lvl="1" indent="-343535">
              <a:lnSpc>
                <a:spcPct val="100000"/>
              </a:lnSpc>
              <a:buAutoNum type="arabicPeriod"/>
              <a:tabLst>
                <a:tab pos="1619250" algn="l"/>
                <a:tab pos="1619885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company’s revenue</a:t>
            </a:r>
            <a:r>
              <a:rPr sz="18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growing?</a:t>
            </a:r>
            <a:endParaRPr sz="1800" dirty="0">
              <a:latin typeface="Century Gothic"/>
              <a:cs typeface="Century Gothic"/>
            </a:endParaRPr>
          </a:p>
          <a:p>
            <a:pPr marL="1619250" lvl="1" indent="-343535">
              <a:lnSpc>
                <a:spcPct val="100000"/>
              </a:lnSpc>
              <a:buAutoNum type="arabicPeriod"/>
              <a:tabLst>
                <a:tab pos="1619250" algn="l"/>
                <a:tab pos="1619885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it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actually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making a</a:t>
            </a:r>
            <a:r>
              <a:rPr sz="18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profit?</a:t>
            </a:r>
            <a:endParaRPr sz="1800" dirty="0">
              <a:latin typeface="Century Gothic"/>
              <a:cs typeface="Century Gothic"/>
            </a:endParaRPr>
          </a:p>
          <a:p>
            <a:pPr marL="1619250" lvl="1" indent="-343535">
              <a:lnSpc>
                <a:spcPct val="100000"/>
              </a:lnSpc>
              <a:buAutoNum type="arabicPeriod"/>
              <a:tabLst>
                <a:tab pos="1619250" algn="l"/>
                <a:tab pos="1619885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it in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position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strong-enough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outrun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its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competitors</a:t>
            </a:r>
            <a:r>
              <a:rPr sz="18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endParaRPr sz="1800" dirty="0">
              <a:latin typeface="Century Gothic"/>
              <a:cs typeface="Century Gothic"/>
            </a:endParaRPr>
          </a:p>
          <a:p>
            <a:pPr marL="161925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8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future?</a:t>
            </a:r>
            <a:endParaRPr sz="1800" dirty="0">
              <a:latin typeface="Century Gothic"/>
              <a:cs typeface="Century Gothic"/>
            </a:endParaRPr>
          </a:p>
          <a:p>
            <a:pPr marL="1619250" lvl="1" indent="-34353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1619250" algn="l"/>
                <a:tab pos="1619885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it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able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repay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its</a:t>
            </a:r>
            <a:r>
              <a:rPr sz="1800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debts?</a:t>
            </a:r>
            <a:endParaRPr sz="1800" dirty="0">
              <a:latin typeface="Century Gothic"/>
              <a:cs typeface="Century Gothic"/>
            </a:endParaRPr>
          </a:p>
          <a:p>
            <a:pPr marL="1619250" lvl="1" indent="-343535">
              <a:lnSpc>
                <a:spcPct val="100000"/>
              </a:lnSpc>
              <a:buAutoNum type="arabicPeriod" startAt="4"/>
              <a:tabLst>
                <a:tab pos="1619250" algn="l"/>
                <a:tab pos="1619885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management trying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"cook the</a:t>
            </a:r>
            <a:r>
              <a:rPr sz="1800" spc="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books"?</a:t>
            </a:r>
            <a:endParaRPr sz="18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5907" y="177749"/>
            <a:ext cx="54978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FUNDAMENTAL</a:t>
            </a:r>
            <a:r>
              <a:rPr spc="-80" dirty="0"/>
              <a:t> </a:t>
            </a:r>
            <a:r>
              <a:rPr dirty="0"/>
              <a:t>ANALYSIS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1997" y="1050747"/>
            <a:ext cx="775144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 algn="just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Fundamental analysis can be composed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many different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aspects:  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analysis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economy as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whole, 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analysis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 industry 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or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that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individual</a:t>
            </a:r>
            <a:r>
              <a:rPr sz="18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company.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34384" y="4559808"/>
            <a:ext cx="1869948" cy="1868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165219" y="5268544"/>
            <a:ext cx="1209675" cy="405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spc="-1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300" spc="-2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300" spc="-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300" spc="-1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300" spc="1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300" spc="-1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Century Gothic"/>
                <a:cs typeface="Century Gothic"/>
              </a:rPr>
              <a:t>EN</a:t>
            </a:r>
            <a:r>
              <a:rPr sz="1300" spc="-3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300" spc="1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300" spc="-5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495"/>
              </a:lnSpc>
            </a:pPr>
            <a:r>
              <a:rPr sz="1300" dirty="0">
                <a:solidFill>
                  <a:srgbClr val="FFFFFF"/>
                </a:solidFill>
                <a:latin typeface="Century Gothic"/>
                <a:cs typeface="Century Gothic"/>
              </a:rPr>
              <a:t>ANALYSIS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80132" y="3840479"/>
            <a:ext cx="1536192" cy="12908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55648" y="3345179"/>
            <a:ext cx="2031492" cy="14401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71548" y="3669283"/>
            <a:ext cx="1518285" cy="7270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84785" marR="5080" indent="-172720">
              <a:lnSpc>
                <a:spcPts val="2640"/>
              </a:lnSpc>
              <a:spcBef>
                <a:spcPts val="385"/>
              </a:spcBef>
            </a:pPr>
            <a:r>
              <a:rPr sz="2400" spc="-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2400" spc="-1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onom</a:t>
            </a:r>
            <a:r>
              <a:rPr sz="2400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  Analysis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74464" y="2961132"/>
            <a:ext cx="589788" cy="15941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90188" y="2282951"/>
            <a:ext cx="2040636" cy="14401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07358" y="2606751"/>
            <a:ext cx="1525905" cy="727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6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Company</a:t>
            </a:r>
            <a:endParaRPr sz="2400">
              <a:latin typeface="Century Gothic"/>
              <a:cs typeface="Century Gothic"/>
            </a:endParaRPr>
          </a:p>
          <a:p>
            <a:pPr marL="189230">
              <a:lnSpc>
                <a:spcPts val="2760"/>
              </a:lnSpc>
            </a:pP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Analysis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22391" y="3840479"/>
            <a:ext cx="1536191" cy="12908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19215" y="3345179"/>
            <a:ext cx="1778508" cy="14401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224396" y="3669283"/>
            <a:ext cx="1171575" cy="7270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indent="10160">
              <a:lnSpc>
                <a:spcPts val="2640"/>
              </a:lnSpc>
              <a:spcBef>
                <a:spcPts val="385"/>
              </a:spcBef>
            </a:pPr>
            <a:r>
              <a:rPr sz="2400" spc="-1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ndu</a:t>
            </a:r>
            <a:r>
              <a:rPr sz="2400" spc="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try  Analys</a:t>
            </a:r>
            <a:r>
              <a:rPr sz="2400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6633" y="339344"/>
            <a:ext cx="4646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ECONOMY</a:t>
            </a:r>
            <a:r>
              <a:rPr spc="-105" dirty="0"/>
              <a:t> </a:t>
            </a:r>
            <a:r>
              <a:rPr dirty="0"/>
              <a:t>ANALYSIS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8423" y="1019936"/>
            <a:ext cx="7854950" cy="1237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performance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a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company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depends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much on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800" spc="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performance</a:t>
            </a:r>
            <a:endParaRPr sz="1800">
              <a:latin typeface="Century Gothic"/>
              <a:cs typeface="Century Gothic"/>
            </a:endParaRPr>
          </a:p>
          <a:p>
            <a:pPr marL="19558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economy </a:t>
            </a: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8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economy.</a:t>
            </a:r>
            <a:endParaRPr sz="1800">
              <a:latin typeface="Century Gothic"/>
              <a:cs typeface="Century Gothic"/>
            </a:endParaRPr>
          </a:p>
          <a:p>
            <a:pPr marL="195580" marR="1287145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first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step to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this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type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analysis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includes looking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at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macroeconomic</a:t>
            </a:r>
            <a:r>
              <a:rPr sz="18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situation.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26564" y="2627376"/>
            <a:ext cx="4600955" cy="3566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0564" y="346710"/>
            <a:ext cx="66452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ECONOMIC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INDICATORS AND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THEIR 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IMPACT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1600" spc="-1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STOCK</a:t>
            </a:r>
            <a:r>
              <a:rPr sz="16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</a:t>
            </a:r>
            <a:endParaRPr sz="1600">
              <a:latin typeface="Century Gothic"/>
              <a:cs typeface="Century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91362" y="887222"/>
          <a:ext cx="8219440" cy="5726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93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5505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spc="-1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INDICATOR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805815" marR="391795" indent="-4038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FAVO</a:t>
                      </a:r>
                      <a:r>
                        <a:rPr sz="2400" spc="-3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240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RABLE  </a:t>
                      </a:r>
                      <a:r>
                        <a:rPr sz="2400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IMPACT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693420" marR="179070" indent="-5029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spc="-2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240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NFAVO</a:t>
                      </a:r>
                      <a:r>
                        <a:rPr sz="2400" spc="-1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240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RABLE  </a:t>
                      </a:r>
                      <a:r>
                        <a:rPr sz="2400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IMAPACT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39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GDP/GROWTH</a:t>
                      </a:r>
                      <a:r>
                        <a:rPr sz="1800" spc="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 </a:t>
                      </a:r>
                      <a:r>
                        <a:rPr sz="1800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GROWTH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SLOW </a:t>
                      </a:r>
                      <a:r>
                        <a:rPr sz="1800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GROWTH</a:t>
                      </a:r>
                      <a:r>
                        <a:rPr sz="1800" spc="3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DOMESTIC</a:t>
                      </a:r>
                      <a:r>
                        <a:rPr sz="1800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SAVINGS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68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INTEREST</a:t>
                      </a:r>
                      <a:r>
                        <a:rPr sz="1800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34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TAX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21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INFLATION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1440" marR="10788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II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P/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ND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1800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 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PRODUCTION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733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BALANCE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OF</a:t>
                      </a:r>
                      <a:r>
                        <a:rPr sz="1800" spc="-5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TRADE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POSITIVE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NEGATIVE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BALANCE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OF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PAYMENTS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POSITIVE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NEGATIVE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5571" y="759714"/>
            <a:ext cx="7652384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712085" marR="5080" indent="-2700020">
              <a:lnSpc>
                <a:spcPts val="2590"/>
              </a:lnSpc>
              <a:spcBef>
                <a:spcPts val="425"/>
              </a:spcBef>
            </a:pPr>
            <a:r>
              <a:rPr sz="2400" spc="-5" dirty="0"/>
              <a:t>ECONOMIC INDICATORS </a:t>
            </a:r>
            <a:r>
              <a:rPr sz="2400" dirty="0"/>
              <a:t>AND </a:t>
            </a:r>
            <a:r>
              <a:rPr sz="2400" spc="-10" dirty="0"/>
              <a:t>THEIR </a:t>
            </a:r>
            <a:r>
              <a:rPr sz="2400" spc="-5" dirty="0"/>
              <a:t>IMPACT ON THE  STOCK</a:t>
            </a:r>
            <a:r>
              <a:rPr sz="2400" dirty="0"/>
              <a:t> </a:t>
            </a:r>
            <a:r>
              <a:rPr sz="2400" spc="-5" dirty="0"/>
              <a:t>MARKET</a:t>
            </a:r>
            <a:endParaRPr sz="24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70585" y="1641601"/>
          <a:ext cx="8261984" cy="3690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39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39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39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47471">
                <a:tc>
                  <a:txBody>
                    <a:bodyPr/>
                    <a:lstStyle/>
                    <a:p>
                      <a:pPr marL="5568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spc="-1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INDICATOR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811530" marR="399415" indent="-4038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FAVO</a:t>
                      </a:r>
                      <a:r>
                        <a:rPr sz="2400" spc="-3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240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RABLE  </a:t>
                      </a:r>
                      <a:r>
                        <a:rPr sz="2400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IMPACT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699135" marR="186690" indent="-5029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spc="-2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240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NFAVO</a:t>
                      </a:r>
                      <a:r>
                        <a:rPr sz="2400" spc="-1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240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RABLE  </a:t>
                      </a:r>
                      <a:r>
                        <a:rPr sz="2400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IMAPACT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1440" marR="3333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FOREIGN</a:t>
                      </a:r>
                      <a:r>
                        <a:rPr sz="1800" spc="-9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EXCHANGE  POSITION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 marR="530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DEFICIT  F</a:t>
                      </a:r>
                      <a:r>
                        <a:rPr sz="1800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1800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NC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NG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/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F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1800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  DEFICIT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8081">
                <a:tc>
                  <a:txBody>
                    <a:bodyPr/>
                    <a:lstStyle/>
                    <a:p>
                      <a:pPr marL="91440" marR="9937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GR</a:t>
                      </a:r>
                      <a:r>
                        <a:rPr sz="1800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1800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1800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 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PRODUCTION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HIGH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 marR="66929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NFR</a:t>
                      </a:r>
                      <a:r>
                        <a:rPr sz="1800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1800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800" spc="-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1800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L  FACILITIES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GOOD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NOT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GOOD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7354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607" y="147065"/>
            <a:ext cx="4114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Company</a:t>
            </a:r>
            <a:r>
              <a:rPr spc="-90" dirty="0"/>
              <a:t> </a:t>
            </a:r>
            <a:r>
              <a:rPr dirty="0"/>
              <a:t>Analysis</a:t>
            </a:r>
          </a:p>
        </p:txBody>
      </p:sp>
      <p:sp>
        <p:nvSpPr>
          <p:cNvPr id="4" name="object 4"/>
          <p:cNvSpPr/>
          <p:nvPr/>
        </p:nvSpPr>
        <p:spPr>
          <a:xfrm>
            <a:off x="4735067" y="2717292"/>
            <a:ext cx="553720" cy="595630"/>
          </a:xfrm>
          <a:custGeom>
            <a:avLst/>
            <a:gdLst/>
            <a:ahLst/>
            <a:cxnLst/>
            <a:rect l="l" t="t" r="r" b="b"/>
            <a:pathLst>
              <a:path w="553720" h="595629">
                <a:moveTo>
                  <a:pt x="0" y="0"/>
                </a:moveTo>
                <a:lnTo>
                  <a:pt x="276860" y="0"/>
                </a:lnTo>
                <a:lnTo>
                  <a:pt x="276860" y="595122"/>
                </a:lnTo>
                <a:lnTo>
                  <a:pt x="553593" y="595122"/>
                </a:lnTo>
              </a:path>
            </a:pathLst>
          </a:custGeom>
          <a:ln w="12192">
            <a:solidFill>
              <a:srgbClr val="2A28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35067" y="2122932"/>
            <a:ext cx="553720" cy="595630"/>
          </a:xfrm>
          <a:custGeom>
            <a:avLst/>
            <a:gdLst/>
            <a:ahLst/>
            <a:cxnLst/>
            <a:rect l="l" t="t" r="r" b="b"/>
            <a:pathLst>
              <a:path w="553720" h="595630">
                <a:moveTo>
                  <a:pt x="0" y="595121"/>
                </a:moveTo>
                <a:lnTo>
                  <a:pt x="276860" y="595121"/>
                </a:lnTo>
                <a:lnTo>
                  <a:pt x="276860" y="0"/>
                </a:lnTo>
                <a:lnTo>
                  <a:pt x="553593" y="0"/>
                </a:lnTo>
              </a:path>
            </a:pathLst>
          </a:custGeom>
          <a:ln w="12192">
            <a:solidFill>
              <a:srgbClr val="2A28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05000" y="2252472"/>
            <a:ext cx="2891028" cy="9662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27320" y="1658111"/>
            <a:ext cx="2889504" cy="9677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27320" y="2848355"/>
            <a:ext cx="2889504" cy="9677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5180" y="853821"/>
            <a:ext cx="8056880" cy="260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 algn="just">
              <a:lnSpc>
                <a:spcPct val="100000"/>
              </a:lnSpc>
              <a:spcBef>
                <a:spcPts val="100"/>
              </a:spcBef>
              <a:buClr>
                <a:srgbClr val="BBD0DF"/>
              </a:buClr>
              <a:buFont typeface="Arial"/>
              <a:buChar char="•"/>
              <a:tabLst>
                <a:tab pos="195580" algn="l"/>
              </a:tabLst>
            </a:pPr>
            <a:r>
              <a:rPr sz="1800" spc="10" dirty="0">
                <a:solidFill>
                  <a:srgbClr val="FFFFFF"/>
                </a:solidFill>
                <a:latin typeface="Century Gothic"/>
                <a:cs typeface="Century Gothic"/>
              </a:rPr>
              <a:t>It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involves a close investigative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scrutiny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companies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financial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and 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non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financial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aspects with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a </a:t>
            </a:r>
            <a:r>
              <a:rPr sz="1800" spc="5" dirty="0">
                <a:solidFill>
                  <a:srgbClr val="FFFFFF"/>
                </a:solidFill>
                <a:latin typeface="Century Gothic"/>
                <a:cs typeface="Century Gothic"/>
              </a:rPr>
              <a:t>view </a:t>
            </a:r>
            <a:r>
              <a:rPr sz="1800" dirty="0">
                <a:solidFill>
                  <a:srgbClr val="FFFFFF"/>
                </a:solidFill>
                <a:latin typeface="Century Gothic"/>
                <a:cs typeface="Century Gothic"/>
              </a:rPr>
              <a:t>to identifying its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strength, weaknesses  and </a:t>
            </a:r>
            <a:r>
              <a:rPr sz="1800" spc="-5" dirty="0">
                <a:solidFill>
                  <a:srgbClr val="FFFFFF"/>
                </a:solidFill>
                <a:latin typeface="Century Gothic"/>
                <a:cs typeface="Century Gothic"/>
              </a:rPr>
              <a:t>future business</a:t>
            </a:r>
            <a:r>
              <a:rPr sz="1800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entury Gothic"/>
                <a:cs typeface="Century Gothic"/>
              </a:rPr>
              <a:t>prospects.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4480560" algn="ctr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financial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180848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Company</a:t>
            </a:r>
            <a:r>
              <a:rPr sz="2000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entury Gothic"/>
                <a:cs typeface="Century Gothic"/>
              </a:rPr>
              <a:t>Analysis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4479925" algn="ctr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non</a:t>
            </a:r>
            <a:r>
              <a:rPr sz="2000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FFFFFF"/>
                </a:solidFill>
                <a:latin typeface="Century Gothic"/>
                <a:cs typeface="Century Gothic"/>
              </a:rPr>
              <a:t>financial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15639" y="3995928"/>
            <a:ext cx="3027045" cy="538480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274320" indent="-183515">
              <a:lnSpc>
                <a:spcPct val="100000"/>
              </a:lnSpc>
              <a:spcBef>
                <a:spcPts val="345"/>
              </a:spcBef>
              <a:buClr>
                <a:srgbClr val="BBD0DF"/>
              </a:buClr>
              <a:buFont typeface="Arial"/>
              <a:buChar char="•"/>
              <a:tabLst>
                <a:tab pos="274320" algn="l"/>
              </a:tabLst>
            </a:pPr>
            <a:r>
              <a:rPr sz="1600" b="1" spc="-10" dirty="0">
                <a:solidFill>
                  <a:srgbClr val="FFFF00"/>
                </a:solidFill>
                <a:latin typeface="Century Gothic"/>
                <a:cs typeface="Century Gothic"/>
              </a:rPr>
              <a:t>Non </a:t>
            </a: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Financial</a:t>
            </a:r>
            <a:r>
              <a:rPr sz="1600" b="1" spc="4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6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Factors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15639" y="4678679"/>
            <a:ext cx="3027045" cy="1877695"/>
          </a:xfrm>
          <a:prstGeom prst="rect">
            <a:avLst/>
          </a:prstGeom>
          <a:solidFill>
            <a:srgbClr val="373545"/>
          </a:solidFill>
          <a:ln w="9144">
            <a:solidFill>
              <a:srgbClr val="F1F1F1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74320" indent="-183515">
              <a:lnSpc>
                <a:spcPct val="100000"/>
              </a:lnSpc>
              <a:spcBef>
                <a:spcPts val="325"/>
              </a:spcBef>
              <a:buClr>
                <a:srgbClr val="BBD0DF"/>
              </a:buClr>
              <a:buFont typeface="Wingdings"/>
              <a:buChar char=""/>
              <a:tabLst>
                <a:tab pos="27432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Marketing</a:t>
            </a:r>
            <a:r>
              <a:rPr sz="16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success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"/>
              <a:tabLst>
                <a:tab pos="274320" algn="l"/>
              </a:tabLst>
            </a:pPr>
            <a:r>
              <a:rPr sz="1600" spc="-10" dirty="0">
                <a:solidFill>
                  <a:srgbClr val="FFFFFF"/>
                </a:solidFill>
                <a:latin typeface="Century Gothic"/>
                <a:cs typeface="Century Gothic"/>
              </a:rPr>
              <a:t>Business</a:t>
            </a:r>
            <a:r>
              <a:rPr sz="1600" spc="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Model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"/>
              <a:tabLst>
                <a:tab pos="27432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Competitive</a:t>
            </a:r>
            <a:r>
              <a:rPr sz="16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Advantage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"/>
              <a:tabLst>
                <a:tab pos="27432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Management</a:t>
            </a:r>
            <a:endParaRPr sz="1600">
              <a:latin typeface="Century Gothic"/>
              <a:cs typeface="Century Gothic"/>
            </a:endParaRPr>
          </a:p>
          <a:p>
            <a:pPr marL="274320" indent="-18351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"/>
              <a:tabLst>
                <a:tab pos="274320" algn="l"/>
              </a:tabLst>
            </a:pP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Corporate</a:t>
            </a:r>
            <a:r>
              <a:rPr sz="1600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entury Gothic"/>
                <a:cs typeface="Century Gothic"/>
              </a:rPr>
              <a:t>Governance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0927" y="577037"/>
            <a:ext cx="728725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Company Analysis-Non</a:t>
            </a:r>
            <a:r>
              <a:rPr spc="45" dirty="0"/>
              <a:t> </a:t>
            </a:r>
            <a:r>
              <a:rPr spc="-5" dirty="0"/>
              <a:t>Financial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9876" y="1540002"/>
            <a:ext cx="3701415" cy="300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065" marR="260350" indent="-47307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BBD0DF"/>
                </a:solidFill>
                <a:latin typeface="Century Gothic"/>
                <a:cs typeface="Century Gothic"/>
              </a:rPr>
              <a:t>Aspects </a:t>
            </a:r>
            <a:r>
              <a:rPr sz="1800" dirty="0">
                <a:solidFill>
                  <a:srgbClr val="BBD0DF"/>
                </a:solidFill>
                <a:latin typeface="Century Gothic"/>
                <a:cs typeface="Century Gothic"/>
              </a:rPr>
              <a:t>: </a:t>
            </a:r>
            <a:r>
              <a:rPr sz="1800" spc="-5" dirty="0">
                <a:solidFill>
                  <a:srgbClr val="BBD0DF"/>
                </a:solidFill>
                <a:latin typeface="Century Gothic"/>
                <a:cs typeface="Century Gothic"/>
              </a:rPr>
              <a:t>History, Promoters  </a:t>
            </a:r>
            <a:r>
              <a:rPr sz="1800" spc="-10" dirty="0">
                <a:solidFill>
                  <a:srgbClr val="BBD0DF"/>
                </a:solidFill>
                <a:latin typeface="Century Gothic"/>
                <a:cs typeface="Century Gothic"/>
              </a:rPr>
              <a:t>and</a:t>
            </a:r>
            <a:r>
              <a:rPr sz="1800" spc="5" dirty="0">
                <a:solidFill>
                  <a:srgbClr val="BBD0DF"/>
                </a:solidFill>
                <a:latin typeface="Century Gothic"/>
                <a:cs typeface="Century Gothic"/>
              </a:rPr>
              <a:t> </a:t>
            </a:r>
            <a:r>
              <a:rPr sz="1800" spc="-5" dirty="0">
                <a:solidFill>
                  <a:srgbClr val="BBD0DF"/>
                </a:solidFill>
                <a:latin typeface="Century Gothic"/>
                <a:cs typeface="Century Gothic"/>
              </a:rPr>
              <a:t>Management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FFFFFF"/>
                </a:solidFill>
                <a:latin typeface="Century Gothic"/>
                <a:cs typeface="Century Gothic"/>
              </a:rPr>
              <a:t>Review</a:t>
            </a:r>
            <a:r>
              <a:rPr sz="14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Questions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How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old 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400" spc="-9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company?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Who are the</a:t>
            </a:r>
            <a:r>
              <a:rPr sz="14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promoters?</a:t>
            </a:r>
            <a:endParaRPr sz="1400">
              <a:latin typeface="Century Gothic"/>
              <a:cs typeface="Century Gothic"/>
            </a:endParaRPr>
          </a:p>
          <a:p>
            <a:pPr marL="243840" indent="-23177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244475" algn="l"/>
              </a:tabLst>
            </a:pP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it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family managed or</a:t>
            </a:r>
            <a:r>
              <a:rPr sz="1400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professionally</a:t>
            </a:r>
            <a:endParaRPr sz="1400">
              <a:latin typeface="Century Gothic"/>
              <a:cs typeface="Century Gothic"/>
            </a:endParaRPr>
          </a:p>
          <a:p>
            <a:pPr marL="195580">
              <a:lnSpc>
                <a:spcPct val="100000"/>
              </a:lnSpc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managed?</a:t>
            </a:r>
            <a:endParaRPr sz="1400">
              <a:latin typeface="Century Gothic"/>
              <a:cs typeface="Century Gothic"/>
            </a:endParaRPr>
          </a:p>
          <a:p>
            <a:pPr marL="195580" marR="50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What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public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image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1400" spc="-114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reputation  of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company, its promoters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its 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products?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7435" marR="5080" indent="-8401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Aspects </a:t>
            </a:r>
            <a:r>
              <a:rPr dirty="0"/>
              <a:t>: </a:t>
            </a:r>
            <a:r>
              <a:rPr spc="-5" dirty="0"/>
              <a:t>Technology, </a:t>
            </a:r>
            <a:r>
              <a:rPr dirty="0"/>
              <a:t>Facilities  </a:t>
            </a:r>
            <a:r>
              <a:rPr spc="-10" dirty="0"/>
              <a:t>and</a:t>
            </a:r>
            <a:r>
              <a:rPr spc="5" dirty="0"/>
              <a:t> </a:t>
            </a:r>
            <a:r>
              <a:rPr dirty="0"/>
              <a:t>Production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6096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Century Gothic"/>
                <a:cs typeface="Century Gothic"/>
              </a:rPr>
              <a:t>Review</a:t>
            </a:r>
            <a:r>
              <a:rPr sz="14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Questions</a:t>
            </a:r>
            <a:endParaRPr sz="1400">
              <a:latin typeface="Century Gothic"/>
              <a:cs typeface="Century Gothic"/>
            </a:endParaRPr>
          </a:p>
          <a:p>
            <a:pPr marL="195580" marR="680720" indent="-182880">
              <a:lnSpc>
                <a:spcPct val="100000"/>
              </a:lnSpc>
              <a:spcBef>
                <a:spcPts val="89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</a:rPr>
              <a:t>Does the </a:t>
            </a:r>
            <a:r>
              <a:rPr sz="1400" dirty="0">
                <a:solidFill>
                  <a:srgbClr val="FFFFFF"/>
                </a:solidFill>
              </a:rPr>
              <a:t>company </a:t>
            </a:r>
            <a:r>
              <a:rPr sz="1400" spc="-5" dirty="0">
                <a:solidFill>
                  <a:srgbClr val="FFFFFF"/>
                </a:solidFill>
              </a:rPr>
              <a:t>use</a:t>
            </a:r>
            <a:r>
              <a:rPr sz="1400" spc="-95" dirty="0">
                <a:solidFill>
                  <a:srgbClr val="FFFFFF"/>
                </a:solidFill>
              </a:rPr>
              <a:t> </a:t>
            </a:r>
            <a:r>
              <a:rPr sz="1400" dirty="0">
                <a:solidFill>
                  <a:srgbClr val="FFFFFF"/>
                </a:solidFill>
              </a:rPr>
              <a:t>relevant  </a:t>
            </a:r>
            <a:r>
              <a:rPr sz="1400" spc="-5" dirty="0">
                <a:solidFill>
                  <a:srgbClr val="FFFFFF"/>
                </a:solidFill>
              </a:rPr>
              <a:t>technology?</a:t>
            </a:r>
            <a:endParaRPr sz="1400"/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5" dirty="0">
                <a:solidFill>
                  <a:srgbClr val="FFFFFF"/>
                </a:solidFill>
              </a:rPr>
              <a:t>Is </a:t>
            </a:r>
            <a:r>
              <a:rPr sz="1400" spc="-5" dirty="0">
                <a:solidFill>
                  <a:srgbClr val="FFFFFF"/>
                </a:solidFill>
              </a:rPr>
              <a:t>there </a:t>
            </a:r>
            <a:r>
              <a:rPr sz="1400" dirty="0">
                <a:solidFill>
                  <a:srgbClr val="FFFFFF"/>
                </a:solidFill>
              </a:rPr>
              <a:t>any foreign</a:t>
            </a:r>
            <a:r>
              <a:rPr sz="1400" spc="-85" dirty="0">
                <a:solidFill>
                  <a:srgbClr val="FFFFFF"/>
                </a:solidFill>
              </a:rPr>
              <a:t> </a:t>
            </a:r>
            <a:r>
              <a:rPr sz="1400" spc="-5" dirty="0">
                <a:solidFill>
                  <a:srgbClr val="FFFFFF"/>
                </a:solidFill>
              </a:rPr>
              <a:t>collaboration?</a:t>
            </a:r>
            <a:endParaRPr sz="1400"/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</a:rPr>
              <a:t>Where </a:t>
            </a:r>
            <a:r>
              <a:rPr sz="1400" spc="5" dirty="0">
                <a:solidFill>
                  <a:srgbClr val="FFFFFF"/>
                </a:solidFill>
              </a:rPr>
              <a:t>is </a:t>
            </a:r>
            <a:r>
              <a:rPr sz="1400" spc="-5" dirty="0">
                <a:solidFill>
                  <a:srgbClr val="FFFFFF"/>
                </a:solidFill>
              </a:rPr>
              <a:t>the </a:t>
            </a:r>
            <a:r>
              <a:rPr sz="1400" dirty="0">
                <a:solidFill>
                  <a:srgbClr val="FFFFFF"/>
                </a:solidFill>
              </a:rPr>
              <a:t>unit</a:t>
            </a:r>
            <a:r>
              <a:rPr sz="1400" spc="-60" dirty="0">
                <a:solidFill>
                  <a:srgbClr val="FFFFFF"/>
                </a:solidFill>
              </a:rPr>
              <a:t> </a:t>
            </a:r>
            <a:r>
              <a:rPr sz="1400" dirty="0">
                <a:solidFill>
                  <a:srgbClr val="FFFFFF"/>
                </a:solidFill>
              </a:rPr>
              <a:t>located?</a:t>
            </a:r>
            <a:endParaRPr sz="1400"/>
          </a:p>
          <a:p>
            <a:pPr marL="195580" marR="694055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5" dirty="0">
                <a:solidFill>
                  <a:srgbClr val="FFFFFF"/>
                </a:solidFill>
              </a:rPr>
              <a:t>Are </a:t>
            </a:r>
            <a:r>
              <a:rPr sz="1400" spc="-5" dirty="0">
                <a:solidFill>
                  <a:srgbClr val="FFFFFF"/>
                </a:solidFill>
              </a:rPr>
              <a:t>the production </a:t>
            </a:r>
            <a:r>
              <a:rPr sz="1400" dirty="0">
                <a:solidFill>
                  <a:srgbClr val="FFFFFF"/>
                </a:solidFill>
              </a:rPr>
              <a:t>facilities</a:t>
            </a:r>
            <a:r>
              <a:rPr sz="1400" spc="-135" dirty="0">
                <a:solidFill>
                  <a:srgbClr val="FFFFFF"/>
                </a:solidFill>
              </a:rPr>
              <a:t> </a:t>
            </a:r>
            <a:r>
              <a:rPr sz="1400" dirty="0">
                <a:solidFill>
                  <a:srgbClr val="FFFFFF"/>
                </a:solidFill>
              </a:rPr>
              <a:t>well  balanced?</a:t>
            </a:r>
            <a:endParaRPr sz="1400"/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5" dirty="0">
                <a:solidFill>
                  <a:srgbClr val="FFFFFF"/>
                </a:solidFill>
              </a:rPr>
              <a:t>Is </a:t>
            </a:r>
            <a:r>
              <a:rPr sz="1400" spc="-5" dirty="0">
                <a:solidFill>
                  <a:srgbClr val="FFFFFF"/>
                </a:solidFill>
              </a:rPr>
              <a:t>the </a:t>
            </a:r>
            <a:r>
              <a:rPr sz="1400" dirty="0">
                <a:solidFill>
                  <a:srgbClr val="FFFFFF"/>
                </a:solidFill>
              </a:rPr>
              <a:t>size </a:t>
            </a:r>
            <a:r>
              <a:rPr sz="1400" spc="-5" dirty="0">
                <a:solidFill>
                  <a:srgbClr val="FFFFFF"/>
                </a:solidFill>
              </a:rPr>
              <a:t>the </a:t>
            </a:r>
            <a:r>
              <a:rPr sz="1400" dirty="0">
                <a:solidFill>
                  <a:srgbClr val="FFFFFF"/>
                </a:solidFill>
              </a:rPr>
              <a:t>right economic</a:t>
            </a:r>
            <a:r>
              <a:rPr sz="1400" spc="-160" dirty="0">
                <a:solidFill>
                  <a:srgbClr val="FFFFFF"/>
                </a:solidFill>
              </a:rPr>
              <a:t> </a:t>
            </a:r>
            <a:r>
              <a:rPr sz="1400" dirty="0">
                <a:solidFill>
                  <a:srgbClr val="FFFFFF"/>
                </a:solidFill>
              </a:rPr>
              <a:t>size?</a:t>
            </a:r>
            <a:endParaRPr sz="1400"/>
          </a:p>
          <a:p>
            <a:pPr marL="243840" indent="-231775">
              <a:lnSpc>
                <a:spcPct val="100000"/>
              </a:lnSpc>
              <a:spcBef>
                <a:spcPts val="905"/>
              </a:spcBef>
              <a:buClr>
                <a:srgbClr val="BBD0DF"/>
              </a:buClr>
              <a:buFont typeface="Wingdings"/>
              <a:buChar char=""/>
              <a:tabLst>
                <a:tab pos="244475" algn="l"/>
              </a:tabLst>
            </a:pPr>
            <a:r>
              <a:rPr sz="1400" spc="-5" dirty="0">
                <a:solidFill>
                  <a:srgbClr val="FFFFFF"/>
                </a:solidFill>
              </a:rPr>
              <a:t>What are the production</a:t>
            </a:r>
            <a:r>
              <a:rPr sz="1400" spc="-15" dirty="0">
                <a:solidFill>
                  <a:srgbClr val="FFFFFF"/>
                </a:solidFill>
              </a:rPr>
              <a:t> </a:t>
            </a:r>
            <a:r>
              <a:rPr sz="1400" spc="-5" dirty="0">
                <a:solidFill>
                  <a:srgbClr val="FFFFFF"/>
                </a:solidFill>
              </a:rPr>
              <a:t>trends?</a:t>
            </a:r>
            <a:endParaRPr sz="1400"/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</a:rPr>
              <a:t>What </a:t>
            </a:r>
            <a:r>
              <a:rPr sz="1400" spc="5" dirty="0">
                <a:solidFill>
                  <a:srgbClr val="FFFFFF"/>
                </a:solidFill>
              </a:rPr>
              <a:t>is </a:t>
            </a:r>
            <a:r>
              <a:rPr sz="1400" spc="-5" dirty="0">
                <a:solidFill>
                  <a:srgbClr val="FFFFFF"/>
                </a:solidFill>
              </a:rPr>
              <a:t>the </a:t>
            </a:r>
            <a:r>
              <a:rPr sz="1400" dirty="0">
                <a:solidFill>
                  <a:srgbClr val="FFFFFF"/>
                </a:solidFill>
              </a:rPr>
              <a:t>raw material</a:t>
            </a:r>
            <a:r>
              <a:rPr sz="1400" spc="-70" dirty="0">
                <a:solidFill>
                  <a:srgbClr val="FFFFFF"/>
                </a:solidFill>
              </a:rPr>
              <a:t> </a:t>
            </a:r>
            <a:r>
              <a:rPr sz="1400" spc="-5" dirty="0">
                <a:solidFill>
                  <a:srgbClr val="FFFFFF"/>
                </a:solidFill>
              </a:rPr>
              <a:t>position?</a:t>
            </a:r>
            <a:endParaRPr sz="1400"/>
          </a:p>
          <a:p>
            <a:pPr marL="243840" indent="-23177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244475" algn="l"/>
              </a:tabLst>
            </a:pPr>
            <a:r>
              <a:rPr sz="1400" spc="5" dirty="0">
                <a:solidFill>
                  <a:srgbClr val="FFFFFF"/>
                </a:solidFill>
              </a:rPr>
              <a:t>Is </a:t>
            </a:r>
            <a:r>
              <a:rPr sz="1400" spc="-5" dirty="0">
                <a:solidFill>
                  <a:srgbClr val="FFFFFF"/>
                </a:solidFill>
              </a:rPr>
              <a:t>the </a:t>
            </a:r>
            <a:r>
              <a:rPr sz="1400" dirty="0">
                <a:solidFill>
                  <a:srgbClr val="FFFFFF"/>
                </a:solidFill>
              </a:rPr>
              <a:t>process power-</a:t>
            </a:r>
            <a:r>
              <a:rPr sz="1400" spc="-125" dirty="0">
                <a:solidFill>
                  <a:srgbClr val="FFFFFF"/>
                </a:solidFill>
              </a:rPr>
              <a:t> </a:t>
            </a:r>
            <a:r>
              <a:rPr sz="1400" dirty="0">
                <a:solidFill>
                  <a:srgbClr val="FFFFFF"/>
                </a:solidFill>
              </a:rPr>
              <a:t>intense?</a:t>
            </a:r>
            <a:endParaRPr sz="1400"/>
          </a:p>
          <a:p>
            <a:pPr marL="243840" indent="-23177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244475" algn="l"/>
              </a:tabLst>
            </a:pPr>
            <a:r>
              <a:rPr sz="1400" spc="5" dirty="0">
                <a:solidFill>
                  <a:srgbClr val="FFFFFF"/>
                </a:solidFill>
              </a:rPr>
              <a:t>Are </a:t>
            </a:r>
            <a:r>
              <a:rPr sz="1400" spc="-5" dirty="0">
                <a:solidFill>
                  <a:srgbClr val="FFFFFF"/>
                </a:solidFill>
              </a:rPr>
              <a:t>there adequate arrangements</a:t>
            </a:r>
            <a:r>
              <a:rPr sz="1400" spc="-20" dirty="0">
                <a:solidFill>
                  <a:srgbClr val="FFFFFF"/>
                </a:solidFill>
              </a:rPr>
              <a:t> </a:t>
            </a:r>
            <a:r>
              <a:rPr sz="1400" dirty="0">
                <a:solidFill>
                  <a:srgbClr val="FFFFFF"/>
                </a:solidFill>
              </a:rPr>
              <a:t>for</a:t>
            </a:r>
            <a:endParaRPr sz="1400"/>
          </a:p>
          <a:p>
            <a:pPr marL="195580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</a:rPr>
              <a:t>power?</a:t>
            </a: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212" y="169163"/>
            <a:ext cx="8801100" cy="6519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486" y="176275"/>
            <a:ext cx="506539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Company Analysis-Non Financial</a:t>
            </a:r>
            <a:endParaRPr sz="2500"/>
          </a:p>
        </p:txBody>
      </p:sp>
      <p:sp>
        <p:nvSpPr>
          <p:cNvPr id="4" name="object 4"/>
          <p:cNvSpPr txBox="1"/>
          <p:nvPr/>
        </p:nvSpPr>
        <p:spPr>
          <a:xfrm>
            <a:off x="415544" y="648055"/>
            <a:ext cx="8195309" cy="5808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234690">
              <a:lnSpc>
                <a:spcPct val="1536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Aspect: Product range, Marketing, </a:t>
            </a:r>
            <a:r>
              <a:rPr sz="1400" b="1" dirty="0">
                <a:solidFill>
                  <a:srgbClr val="FFFF00"/>
                </a:solidFill>
                <a:latin typeface="Century Gothic"/>
                <a:cs typeface="Century Gothic"/>
              </a:rPr>
              <a:t>Selling </a:t>
            </a:r>
            <a:r>
              <a:rPr sz="14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and Distribution  </a:t>
            </a:r>
            <a:r>
              <a:rPr sz="1400" b="1" dirty="0">
                <a:solidFill>
                  <a:srgbClr val="FFFFFF"/>
                </a:solidFill>
                <a:latin typeface="Century Gothic"/>
                <a:cs typeface="Century Gothic"/>
              </a:rPr>
              <a:t>Review</a:t>
            </a:r>
            <a:r>
              <a:rPr sz="14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Question: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89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What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company‘s product</a:t>
            </a:r>
            <a:r>
              <a:rPr sz="14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range?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Are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there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any cash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cows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among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product</a:t>
            </a:r>
            <a:r>
              <a:rPr sz="1400" spc="-1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portfolio?</a:t>
            </a:r>
            <a:endParaRPr sz="1400">
              <a:latin typeface="Century Gothic"/>
              <a:cs typeface="Century Gothic"/>
            </a:endParaRPr>
          </a:p>
          <a:p>
            <a:pPr marL="243840" indent="-231775">
              <a:lnSpc>
                <a:spcPct val="100000"/>
              </a:lnSpc>
              <a:spcBef>
                <a:spcPts val="905"/>
              </a:spcBef>
              <a:buClr>
                <a:srgbClr val="BBD0DF"/>
              </a:buClr>
              <a:buFont typeface="Wingdings"/>
              <a:buChar char=""/>
              <a:tabLst>
                <a:tab pos="244475" algn="l"/>
              </a:tabLst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How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distribution-effective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marketing</a:t>
            </a:r>
            <a:r>
              <a:rPr sz="1400" spc="-9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network?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What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brand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image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4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products?</a:t>
            </a:r>
            <a:endParaRPr sz="1400">
              <a:latin typeface="Century Gothic"/>
              <a:cs typeface="Century Gothic"/>
            </a:endParaRPr>
          </a:p>
          <a:p>
            <a:pPr marL="243840" indent="-23177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244475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What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market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share enjoyed by the products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in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relevant</a:t>
            </a:r>
            <a:r>
              <a:rPr sz="1400" spc="-1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segments?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What are 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effects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and costs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of sales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promotion and</a:t>
            </a:r>
            <a:r>
              <a:rPr sz="14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distribution?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4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Aspect: Industrial relations, Productivity and Personnel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400" b="1" dirty="0">
                <a:solidFill>
                  <a:srgbClr val="FFFFFF"/>
                </a:solidFill>
                <a:latin typeface="Century Gothic"/>
                <a:cs typeface="Century Gothic"/>
              </a:rPr>
              <a:t>Review</a:t>
            </a:r>
            <a:r>
              <a:rPr sz="14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Question: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89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How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important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labour</a:t>
            </a:r>
            <a:r>
              <a:rPr sz="1400" spc="-1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component?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What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labour situation </a:t>
            </a: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1400" spc="-1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general?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4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Aspect:</a:t>
            </a:r>
            <a:r>
              <a:rPr sz="1400" b="1" spc="-15" dirty="0">
                <a:solidFill>
                  <a:srgbClr val="FFFF00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FFFF00"/>
                </a:solidFill>
                <a:latin typeface="Century Gothic"/>
                <a:cs typeface="Century Gothic"/>
              </a:rPr>
              <a:t>Environment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400" b="1" dirty="0">
                <a:solidFill>
                  <a:srgbClr val="FFFFFF"/>
                </a:solidFill>
                <a:latin typeface="Century Gothic"/>
                <a:cs typeface="Century Gothic"/>
              </a:rPr>
              <a:t>Review</a:t>
            </a:r>
            <a:r>
              <a:rPr sz="14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Question: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89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Are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there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any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statutory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controls on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production,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price,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distribution,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raw material,</a:t>
            </a:r>
            <a:r>
              <a:rPr sz="1400" spc="-1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etc?</a:t>
            </a:r>
            <a:endParaRPr sz="1400">
              <a:latin typeface="Century Gothic"/>
              <a:cs typeface="Century Gothic"/>
            </a:endParaRPr>
          </a:p>
          <a:p>
            <a:pPr marL="243840" indent="-231775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244475" algn="l"/>
              </a:tabLst>
            </a:pPr>
            <a:r>
              <a:rPr sz="1400" spc="5" dirty="0">
                <a:solidFill>
                  <a:srgbClr val="FFFFFF"/>
                </a:solidFill>
                <a:latin typeface="Century Gothic"/>
                <a:cs typeface="Century Gothic"/>
              </a:rPr>
              <a:t>Is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there any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major legal</a:t>
            </a:r>
            <a:r>
              <a:rPr sz="1400" spc="-8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constraint?</a:t>
            </a:r>
            <a:endParaRPr sz="1400">
              <a:latin typeface="Century Gothic"/>
              <a:cs typeface="Century Gothic"/>
            </a:endParaRPr>
          </a:p>
          <a:p>
            <a:pPr marL="195580" indent="-182880">
              <a:lnSpc>
                <a:spcPct val="100000"/>
              </a:lnSpc>
              <a:spcBef>
                <a:spcPts val="900"/>
              </a:spcBef>
              <a:buClr>
                <a:srgbClr val="BBD0DF"/>
              </a:buClr>
              <a:buFont typeface="Wingdings"/>
              <a:buChar char=""/>
              <a:tabLst>
                <a:tab pos="195580" algn="l"/>
              </a:tabLst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What are 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government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policies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on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industry (domestic as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well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as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related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to imports</a:t>
            </a:r>
            <a:r>
              <a:rPr sz="1400" spc="-5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endParaRPr sz="1400">
              <a:latin typeface="Century Gothic"/>
              <a:cs typeface="Century Gothic"/>
            </a:endParaRPr>
          </a:p>
          <a:p>
            <a:pPr marL="194945">
              <a:lnSpc>
                <a:spcPct val="100000"/>
              </a:lnSpc>
            </a:pP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exports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final </a:t>
            </a:r>
            <a:r>
              <a:rPr sz="1400" spc="-5" dirty="0">
                <a:solidFill>
                  <a:srgbClr val="FFFFFF"/>
                </a:solidFill>
                <a:latin typeface="Century Gothic"/>
                <a:cs typeface="Century Gothic"/>
              </a:rPr>
              <a:t>products and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raw</a:t>
            </a:r>
            <a:r>
              <a:rPr sz="1400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400" dirty="0">
                <a:solidFill>
                  <a:srgbClr val="FFFFFF"/>
                </a:solidFill>
                <a:latin typeface="Century Gothic"/>
                <a:cs typeface="Century Gothic"/>
              </a:rPr>
              <a:t>materials)?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988</Words>
  <Application>Microsoft Office PowerPoint</Application>
  <PresentationFormat>On-screen Show (4:3)</PresentationFormat>
  <Paragraphs>194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FUNDAMENTAL  ANALYSIS</vt:lpstr>
      <vt:lpstr>WHAT IS FUNDAMENTAL ANALYSIS?</vt:lpstr>
      <vt:lpstr>FUNDAMENTAL ANALYSIS</vt:lpstr>
      <vt:lpstr>ECONOMY ANALYSIS</vt:lpstr>
      <vt:lpstr>PowerPoint Presentation</vt:lpstr>
      <vt:lpstr>ECONOMIC INDICATORS AND THEIR IMPACT ON THE  STOCK MARKET</vt:lpstr>
      <vt:lpstr>Company Analysis</vt:lpstr>
      <vt:lpstr>Company Analysis-Non Financial</vt:lpstr>
      <vt:lpstr>Company Analysis-Non Financial</vt:lpstr>
      <vt:lpstr>PowerPoint Presentation</vt:lpstr>
      <vt:lpstr>Industry intelligence</vt:lpstr>
      <vt:lpstr>Porter’s Five Forces- Industry  Analysis:</vt:lpstr>
      <vt:lpstr>Competitors’ intelligence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 ANALYSIS</dc:title>
  <cp:lastModifiedBy>Microsoft</cp:lastModifiedBy>
  <cp:revision>13</cp:revision>
  <dcterms:created xsi:type="dcterms:W3CDTF">2020-04-19T18:47:25Z</dcterms:created>
  <dcterms:modified xsi:type="dcterms:W3CDTF">2021-04-27T18:37:10Z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2020-04-19T00:00:00Z</vt:filetime>
  </property>
</Properties>
</file>