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84"/>
  </p:normalViewPr>
  <p:slideViewPr>
    <p:cSldViewPr>
      <p:cViewPr>
        <p:scale>
          <a:sx n="62" d="100"/>
          <a:sy n="62" d="100"/>
        </p:scale>
        <p:origin x="-773" y="-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213868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35890" cy="6858000"/>
          </a:xfrm>
          <a:custGeom>
            <a:avLst/>
            <a:gdLst/>
            <a:ahLst/>
            <a:cxnLst/>
            <a:rect l="l" t="t" r="r" b="b"/>
            <a:pathLst>
              <a:path w="135890" h="6858000">
                <a:moveTo>
                  <a:pt x="135890" y="0"/>
                </a:moveTo>
                <a:lnTo>
                  <a:pt x="0" y="0"/>
                </a:lnTo>
                <a:lnTo>
                  <a:pt x="0" y="6858000"/>
                </a:lnTo>
                <a:lnTo>
                  <a:pt x="135890" y="6858000"/>
                </a:lnTo>
                <a:lnTo>
                  <a:pt x="135890" y="0"/>
                </a:lnTo>
                <a:close/>
              </a:path>
            </a:pathLst>
          </a:custGeom>
          <a:solidFill>
            <a:srgbClr val="766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2138680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35890" cy="6858000"/>
          </a:xfrm>
          <a:custGeom>
            <a:avLst/>
            <a:gdLst/>
            <a:ahLst/>
            <a:cxnLst/>
            <a:rect l="l" t="t" r="r" b="b"/>
            <a:pathLst>
              <a:path w="135890" h="6858000">
                <a:moveTo>
                  <a:pt x="135890" y="0"/>
                </a:moveTo>
                <a:lnTo>
                  <a:pt x="0" y="0"/>
                </a:lnTo>
                <a:lnTo>
                  <a:pt x="0" y="6858000"/>
                </a:lnTo>
                <a:lnTo>
                  <a:pt x="135890" y="6858000"/>
                </a:lnTo>
                <a:lnTo>
                  <a:pt x="135890" y="0"/>
                </a:lnTo>
                <a:close/>
              </a:path>
            </a:pathLst>
          </a:custGeom>
          <a:solidFill>
            <a:srgbClr val="766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9359" y="580390"/>
            <a:ext cx="668528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21889" y="2072640"/>
            <a:ext cx="5970270" cy="167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0779" y="580390"/>
            <a:ext cx="51257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The </a:t>
            </a:r>
            <a:r>
              <a:rPr sz="2800" spc="-5" dirty="0"/>
              <a:t>Foreign Exchange</a:t>
            </a:r>
            <a:r>
              <a:rPr sz="2800" spc="-100" dirty="0"/>
              <a:t> </a:t>
            </a:r>
            <a:r>
              <a:rPr sz="2800" spc="-5" dirty="0"/>
              <a:t>Market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421889" y="1526540"/>
            <a:ext cx="5969000" cy="3074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Century Gothic"/>
                <a:cs typeface="Century Gothic"/>
              </a:rPr>
              <a:t>Foreign exchange means the </a:t>
            </a:r>
            <a:r>
              <a:rPr sz="2000" b="1" dirty="0">
                <a:latin typeface="Century Gothic"/>
                <a:cs typeface="Century Gothic"/>
              </a:rPr>
              <a:t>money </a:t>
            </a:r>
            <a:r>
              <a:rPr sz="2000" b="1" spc="-5" dirty="0">
                <a:latin typeface="Century Gothic"/>
                <a:cs typeface="Century Gothic"/>
              </a:rPr>
              <a:t>of </a:t>
            </a:r>
            <a:r>
              <a:rPr sz="2000" b="1" dirty="0">
                <a:latin typeface="Century Gothic"/>
                <a:cs typeface="Century Gothic"/>
              </a:rPr>
              <a:t>a  </a:t>
            </a:r>
            <a:r>
              <a:rPr sz="2000" b="1" spc="-5" dirty="0">
                <a:latin typeface="Century Gothic"/>
                <a:cs typeface="Century Gothic"/>
              </a:rPr>
              <a:t>foreign country; that is, foreign currency, bank  balances, banknotes, checks and drafts. </a:t>
            </a:r>
            <a:r>
              <a:rPr sz="2000" b="1" dirty="0">
                <a:latin typeface="Century Gothic"/>
                <a:cs typeface="Century Gothic"/>
              </a:rPr>
              <a:t>A  </a:t>
            </a:r>
            <a:r>
              <a:rPr sz="2000" b="1" spc="-5" dirty="0">
                <a:latin typeface="Century Gothic"/>
                <a:cs typeface="Century Gothic"/>
              </a:rPr>
              <a:t>foreign exchange transaction is </a:t>
            </a:r>
            <a:r>
              <a:rPr sz="2000" b="1" spc="-10" dirty="0">
                <a:latin typeface="Century Gothic"/>
                <a:cs typeface="Century Gothic"/>
              </a:rPr>
              <a:t>an </a:t>
            </a:r>
            <a:r>
              <a:rPr sz="2000" b="1" spc="-5" dirty="0">
                <a:latin typeface="Century Gothic"/>
                <a:cs typeface="Century Gothic"/>
              </a:rPr>
              <a:t>agreement  between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buyer and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seller that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fixed  amount of </a:t>
            </a:r>
            <a:r>
              <a:rPr sz="2000" b="1" dirty="0">
                <a:latin typeface="Century Gothic"/>
                <a:cs typeface="Century Gothic"/>
              </a:rPr>
              <a:t>one </a:t>
            </a:r>
            <a:r>
              <a:rPr sz="2000" b="1" spc="-5" dirty="0">
                <a:latin typeface="Century Gothic"/>
                <a:cs typeface="Century Gothic"/>
              </a:rPr>
              <a:t>currency will be delivered for  some other currency at </a:t>
            </a:r>
            <a:r>
              <a:rPr sz="2000" b="1" dirty="0">
                <a:latin typeface="Century Gothic"/>
                <a:cs typeface="Century Gothic"/>
              </a:rPr>
              <a:t>a </a:t>
            </a:r>
            <a:r>
              <a:rPr sz="2000" b="1" spc="-5" dirty="0">
                <a:latin typeface="Century Gothic"/>
                <a:cs typeface="Century Gothic"/>
              </a:rPr>
              <a:t>specified rate. The  foreign exchange market spans the globe, with  currencies trading somewhere every hour </a:t>
            </a:r>
            <a:r>
              <a:rPr sz="2000" b="1" dirty="0">
                <a:latin typeface="Century Gothic"/>
                <a:cs typeface="Century Gothic"/>
              </a:rPr>
              <a:t>of  </a:t>
            </a:r>
            <a:r>
              <a:rPr sz="2000" b="1" spc="-5" dirty="0">
                <a:latin typeface="Century Gothic"/>
                <a:cs typeface="Century Gothic"/>
              </a:rPr>
              <a:t>every business</a:t>
            </a:r>
            <a:r>
              <a:rPr sz="2000" b="1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day.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71089" y="1531620"/>
            <a:ext cx="6069965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Example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63500" marR="54610" algn="just">
              <a:lnSpc>
                <a:spcPct val="100000"/>
              </a:lnSpc>
            </a:pPr>
            <a:r>
              <a:rPr sz="2700" spc="30" baseline="6172" dirty="0">
                <a:latin typeface="Symbol"/>
                <a:cs typeface="Symbol"/>
              </a:rPr>
              <a:t></a:t>
            </a:r>
            <a:r>
              <a:rPr sz="1800" b="1" spc="20" dirty="0">
                <a:latin typeface="Century Gothic"/>
                <a:cs typeface="Century Gothic"/>
              </a:rPr>
              <a:t>Exxon </a:t>
            </a:r>
            <a:r>
              <a:rPr sz="1800" b="1" spc="-5" dirty="0">
                <a:latin typeface="Century Gothic"/>
                <a:cs typeface="Century Gothic"/>
              </a:rPr>
              <a:t>has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scheduled payment of £25 million in </a:t>
            </a:r>
            <a:r>
              <a:rPr sz="1800" b="1" dirty="0">
                <a:latin typeface="Century Gothic"/>
                <a:cs typeface="Century Gothic"/>
              </a:rPr>
              <a:t>8  </a:t>
            </a:r>
            <a:r>
              <a:rPr sz="1800" b="1" spc="-5" dirty="0">
                <a:latin typeface="Century Gothic"/>
                <a:cs typeface="Century Gothic"/>
              </a:rPr>
              <a:t>months and buys that amount of British pounds  forward today. No money will change hands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now.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63500" marR="55880" algn="just">
              <a:lnSpc>
                <a:spcPct val="100000"/>
              </a:lnSpc>
            </a:pPr>
            <a:r>
              <a:rPr sz="2700" spc="75" baseline="6172" dirty="0">
                <a:latin typeface="Symbol"/>
                <a:cs typeface="Symbol"/>
              </a:rPr>
              <a:t></a:t>
            </a:r>
            <a:r>
              <a:rPr sz="1800" b="1" spc="50" dirty="0">
                <a:latin typeface="Century Gothic"/>
                <a:cs typeface="Century Gothic"/>
              </a:rPr>
              <a:t>FD </a:t>
            </a:r>
            <a:r>
              <a:rPr sz="1800" b="1" spc="-5" dirty="0">
                <a:latin typeface="Century Gothic"/>
                <a:cs typeface="Century Gothic"/>
              </a:rPr>
              <a:t>(forward discount) </a:t>
            </a:r>
            <a:r>
              <a:rPr sz="1800" b="1" dirty="0">
                <a:latin typeface="Century Gothic"/>
                <a:cs typeface="Century Gothic"/>
              </a:rPr>
              <a:t>- If </a:t>
            </a:r>
            <a:r>
              <a:rPr sz="1800" b="1" spc="-5" dirty="0">
                <a:latin typeface="Century Gothic"/>
                <a:cs typeface="Century Gothic"/>
              </a:rPr>
              <a:t>the forward rate is below  the present spot rate, the foreign currency is said to  be at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forward discount with respect to the domestic  currency.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63500" marR="55244" algn="just">
              <a:lnSpc>
                <a:spcPct val="100000"/>
              </a:lnSpc>
            </a:pPr>
            <a:r>
              <a:rPr sz="2700" spc="75" baseline="6172" dirty="0">
                <a:latin typeface="Symbol"/>
                <a:cs typeface="Symbol"/>
              </a:rPr>
              <a:t></a:t>
            </a:r>
            <a:r>
              <a:rPr sz="1800" b="1" spc="50" dirty="0">
                <a:latin typeface="Century Gothic"/>
                <a:cs typeface="Century Gothic"/>
              </a:rPr>
              <a:t>FP </a:t>
            </a:r>
            <a:r>
              <a:rPr sz="1800" b="1" spc="-5" dirty="0">
                <a:latin typeface="Century Gothic"/>
                <a:cs typeface="Century Gothic"/>
              </a:rPr>
              <a:t>(forward premium) </a:t>
            </a:r>
            <a:r>
              <a:rPr sz="1800" b="1" dirty="0">
                <a:latin typeface="Century Gothic"/>
                <a:cs typeface="Century Gothic"/>
              </a:rPr>
              <a:t>- If </a:t>
            </a:r>
            <a:r>
              <a:rPr sz="1800" b="1" spc="-5" dirty="0">
                <a:latin typeface="Century Gothic"/>
                <a:cs typeface="Century Gothic"/>
              </a:rPr>
              <a:t>the forward rate is above  the present spot rate, the foreign currency is said to  be at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forward premium with respect to the  domestic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currency.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9906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S</a:t>
            </a:r>
            <a:r>
              <a:rPr sz="2800" spc="-5" dirty="0"/>
              <a:t>W</a:t>
            </a:r>
            <a:r>
              <a:rPr sz="2800" spc="-15" dirty="0"/>
              <a:t>A</a:t>
            </a:r>
            <a:r>
              <a:rPr sz="2800" dirty="0"/>
              <a:t>P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383789" y="1521459"/>
            <a:ext cx="604583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4480" marR="43815" indent="-233679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284480" algn="l"/>
              </a:tabLst>
            </a:pP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sale (purchase) of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foreign currency with </a:t>
            </a:r>
            <a:r>
              <a:rPr sz="1800" b="1" dirty="0">
                <a:latin typeface="Century Gothic"/>
                <a:cs typeface="Century Gothic"/>
              </a:rPr>
              <a:t>a  </a:t>
            </a:r>
            <a:r>
              <a:rPr sz="1800" b="1" spc="-5" dirty="0">
                <a:latin typeface="Century Gothic"/>
                <a:cs typeface="Century Gothic"/>
              </a:rPr>
              <a:t>simultaneous agreement to repurchase (resell) it at  some date in the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future.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284480" marR="43180" indent="-233679" algn="just">
              <a:lnSpc>
                <a:spcPct val="100000"/>
              </a:lnSpc>
              <a:buFont typeface="Symbol"/>
              <a:buChar char=""/>
              <a:tabLst>
                <a:tab pos="28448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Usually in the inter-bank market. Refer to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spot  sale </a:t>
            </a:r>
            <a:r>
              <a:rPr sz="1800" b="1" dirty="0">
                <a:latin typeface="Century Gothic"/>
                <a:cs typeface="Century Gothic"/>
              </a:rPr>
              <a:t>of a </a:t>
            </a:r>
            <a:r>
              <a:rPr sz="1800" b="1" spc="-5" dirty="0">
                <a:latin typeface="Century Gothic"/>
                <a:cs typeface="Century Gothic"/>
              </a:rPr>
              <a:t>currency combined with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forward  repurchase of the same currency-as part of </a:t>
            </a:r>
            <a:r>
              <a:rPr sz="1800" b="1" dirty="0">
                <a:latin typeface="Century Gothic"/>
                <a:cs typeface="Century Gothic"/>
              </a:rPr>
              <a:t>a  </a:t>
            </a:r>
            <a:r>
              <a:rPr sz="1800" b="1" spc="-5" dirty="0">
                <a:latin typeface="Century Gothic"/>
                <a:cs typeface="Century Gothic"/>
              </a:rPr>
              <a:t>single transaction.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83789" y="1524000"/>
            <a:ext cx="604520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9890" marR="4445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3898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Swap rate: is the difference between the spot and  forward rates in the currency swap. (a yearly  basis).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389890">
              <a:lnSpc>
                <a:spcPct val="100000"/>
              </a:lnSpc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Example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89890" indent="-339090">
              <a:lnSpc>
                <a:spcPct val="100000"/>
              </a:lnSpc>
              <a:buFont typeface="Symbol"/>
              <a:buChar char=""/>
              <a:tabLst>
                <a:tab pos="389255" algn="l"/>
                <a:tab pos="3898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Citibank buys DM 2.5 million from Deutsch Bank</a:t>
            </a:r>
            <a:r>
              <a:rPr sz="1800" b="1" spc="6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for</a:t>
            </a:r>
            <a:endParaRPr sz="1800">
              <a:latin typeface="Century Gothic"/>
              <a:cs typeface="Century Gothic"/>
            </a:endParaRPr>
          </a:p>
          <a:p>
            <a:pPr marL="389890" marR="43180">
              <a:lnSpc>
                <a:spcPct val="100000"/>
              </a:lnSpc>
            </a:pPr>
            <a:r>
              <a:rPr sz="1800" b="1" spc="-5" dirty="0">
                <a:latin typeface="Century Gothic"/>
                <a:cs typeface="Century Gothic"/>
              </a:rPr>
              <a:t>$1 million, with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simultaneous agreement to sell  </a:t>
            </a:r>
            <a:r>
              <a:rPr sz="1800" b="1" dirty="0">
                <a:latin typeface="Century Gothic"/>
                <a:cs typeface="Century Gothic"/>
              </a:rPr>
              <a:t>the</a:t>
            </a:r>
            <a:r>
              <a:rPr sz="1800" b="1" spc="10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DM</a:t>
            </a:r>
            <a:r>
              <a:rPr sz="1800" b="1" spc="1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back</a:t>
            </a:r>
            <a:r>
              <a:rPr sz="1800" b="1" spc="12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in</a:t>
            </a:r>
            <a:r>
              <a:rPr sz="1800" b="1" spc="110" dirty="0">
                <a:latin typeface="Century Gothic"/>
                <a:cs typeface="Century Gothic"/>
              </a:rPr>
              <a:t> </a:t>
            </a:r>
            <a:r>
              <a:rPr sz="1800" b="1" dirty="0">
                <a:latin typeface="Century Gothic"/>
                <a:cs typeface="Century Gothic"/>
              </a:rPr>
              <a:t>6</a:t>
            </a:r>
            <a:r>
              <a:rPr sz="1800" b="1" spc="10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months</a:t>
            </a:r>
            <a:r>
              <a:rPr sz="1800" b="1" spc="1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for</a:t>
            </a:r>
            <a:r>
              <a:rPr sz="1800" b="1" spc="114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$1.05</a:t>
            </a:r>
            <a:r>
              <a:rPr sz="1800" b="1" spc="114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million.</a:t>
            </a:r>
            <a:r>
              <a:rPr sz="1800" b="1" spc="120" dirty="0">
                <a:latin typeface="Century Gothic"/>
                <a:cs typeface="Century Gothic"/>
              </a:rPr>
              <a:t> </a:t>
            </a:r>
            <a:r>
              <a:rPr sz="1800" b="1" spc="-10" dirty="0">
                <a:latin typeface="Century Gothic"/>
                <a:cs typeface="Century Gothic"/>
              </a:rPr>
              <a:t>$50,000</a:t>
            </a:r>
            <a:endParaRPr sz="1800">
              <a:latin typeface="Century Gothic"/>
              <a:cs typeface="Century Gothic"/>
            </a:endParaRPr>
          </a:p>
          <a:p>
            <a:pPr marL="389890">
              <a:lnSpc>
                <a:spcPct val="100000"/>
              </a:lnSpc>
            </a:pPr>
            <a:r>
              <a:rPr sz="1800" b="1" dirty="0">
                <a:latin typeface="Century Gothic"/>
                <a:cs typeface="Century Gothic"/>
              </a:rPr>
              <a:t>= </a:t>
            </a:r>
            <a:r>
              <a:rPr sz="1800" b="1" spc="-5" dirty="0">
                <a:latin typeface="Century Gothic"/>
                <a:cs typeface="Century Gothic"/>
              </a:rPr>
              <a:t>swap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rate.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5605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Foreign exchange futures and</a:t>
            </a:r>
            <a:r>
              <a:rPr spc="-45" dirty="0"/>
              <a:t> </a:t>
            </a:r>
            <a:r>
              <a:rPr spc="-5" dirty="0"/>
              <a:t>options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83789" y="1526540"/>
            <a:ext cx="604647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9890" marR="43180" indent="-339090" algn="just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3898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Foreign exchange futures: </a:t>
            </a:r>
            <a:r>
              <a:rPr sz="1800" b="1" dirty="0">
                <a:latin typeface="Century Gothic"/>
                <a:cs typeface="Century Gothic"/>
              </a:rPr>
              <a:t>is a </a:t>
            </a:r>
            <a:r>
              <a:rPr sz="1800" b="1" spc="-5" dirty="0">
                <a:latin typeface="Century Gothic"/>
                <a:cs typeface="Century Gothic"/>
              </a:rPr>
              <a:t>forward contract for  standardized currency amounts and selected  calendar dates traded </a:t>
            </a:r>
            <a:r>
              <a:rPr sz="1800" b="1" dirty="0">
                <a:latin typeface="Century Gothic"/>
                <a:cs typeface="Century Gothic"/>
              </a:rPr>
              <a:t>on </a:t>
            </a:r>
            <a:r>
              <a:rPr sz="1800" b="1" spc="-5" dirty="0">
                <a:latin typeface="Century Gothic"/>
                <a:cs typeface="Century Gothic"/>
              </a:rPr>
              <a:t>an organized market  (exchange).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Symbol"/>
              <a:buChar char=""/>
            </a:pPr>
            <a:endParaRPr sz="1850">
              <a:latin typeface="Times New Roman"/>
              <a:cs typeface="Times New Roman"/>
            </a:endParaRPr>
          </a:p>
          <a:p>
            <a:pPr marL="389890" marR="45085" indent="-339090" algn="just">
              <a:lnSpc>
                <a:spcPct val="100000"/>
              </a:lnSpc>
              <a:buFont typeface="Symbol"/>
              <a:buChar char=""/>
              <a:tabLst>
                <a:tab pos="3898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Foreign exchange option: Is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contract giving </a:t>
            </a:r>
            <a:r>
              <a:rPr sz="1800" b="1" spc="-10" dirty="0">
                <a:latin typeface="Century Gothic"/>
                <a:cs typeface="Century Gothic"/>
              </a:rPr>
              <a:t>the  </a:t>
            </a:r>
            <a:r>
              <a:rPr sz="1800" b="1" spc="-5" dirty="0">
                <a:latin typeface="Century Gothic"/>
                <a:cs typeface="Century Gothic"/>
              </a:rPr>
              <a:t>purchaser the right, but not the obligation, to </a:t>
            </a:r>
            <a:r>
              <a:rPr sz="1800" b="1" spc="-10" dirty="0">
                <a:latin typeface="Century Gothic"/>
                <a:cs typeface="Century Gothic"/>
              </a:rPr>
              <a:t>buy  </a:t>
            </a:r>
            <a:r>
              <a:rPr sz="1800" b="1" dirty="0">
                <a:latin typeface="Century Gothic"/>
                <a:cs typeface="Century Gothic"/>
              </a:rPr>
              <a:t>(a </a:t>
            </a:r>
            <a:r>
              <a:rPr sz="1800" b="1" spc="-5" dirty="0">
                <a:latin typeface="Century Gothic"/>
                <a:cs typeface="Century Gothic"/>
              </a:rPr>
              <a:t>call option) or </a:t>
            </a:r>
            <a:r>
              <a:rPr sz="1800" b="1" spc="-10" dirty="0">
                <a:latin typeface="Century Gothic"/>
                <a:cs typeface="Century Gothic"/>
              </a:rPr>
              <a:t>to </a:t>
            </a:r>
            <a:r>
              <a:rPr sz="1800" b="1" spc="-5" dirty="0">
                <a:latin typeface="Century Gothic"/>
                <a:cs typeface="Century Gothic"/>
              </a:rPr>
              <a:t>sell (a put option)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standard  amount of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traded currency </a:t>
            </a:r>
            <a:r>
              <a:rPr sz="1800" b="1" dirty="0">
                <a:latin typeface="Century Gothic"/>
                <a:cs typeface="Century Gothic"/>
              </a:rPr>
              <a:t>on a </a:t>
            </a:r>
            <a:r>
              <a:rPr sz="1800" b="1" spc="-5" dirty="0">
                <a:latin typeface="Century Gothic"/>
                <a:cs typeface="Century Gothic"/>
              </a:rPr>
              <a:t>stated date </a:t>
            </a:r>
            <a:r>
              <a:rPr sz="1800" b="1" spc="-10" dirty="0">
                <a:latin typeface="Century Gothic"/>
                <a:cs typeface="Century Gothic"/>
              </a:rPr>
              <a:t>(the  </a:t>
            </a:r>
            <a:r>
              <a:rPr sz="1800" b="1" spc="-5" dirty="0">
                <a:latin typeface="Century Gothic"/>
                <a:cs typeface="Century Gothic"/>
              </a:rPr>
              <a:t>European option) or at any time before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stated  date (the American option) and at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stated price  (the strike or exercise</a:t>
            </a:r>
            <a:r>
              <a:rPr sz="1800" b="1" spc="-2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price).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96489" y="1526540"/>
            <a:ext cx="6059170" cy="3134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The Foreign Exchange Market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provides: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834390" marR="67310" indent="-339090" algn="just">
              <a:lnSpc>
                <a:spcPct val="100000"/>
              </a:lnSpc>
              <a:buFont typeface="Symbol"/>
              <a:buChar char=""/>
              <a:tabLst>
                <a:tab pos="834390" algn="l"/>
              </a:tabLst>
            </a:pP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physical and institutional structure through  which </a:t>
            </a:r>
            <a:r>
              <a:rPr sz="1800" b="1" spc="-10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money of </a:t>
            </a:r>
            <a:r>
              <a:rPr sz="1800" b="1" dirty="0">
                <a:latin typeface="Century Gothic"/>
                <a:cs typeface="Century Gothic"/>
              </a:rPr>
              <a:t>one </a:t>
            </a:r>
            <a:r>
              <a:rPr sz="1800" b="1" spc="-5" dirty="0">
                <a:latin typeface="Century Gothic"/>
                <a:cs typeface="Century Gothic"/>
              </a:rPr>
              <a:t>country </a:t>
            </a:r>
            <a:r>
              <a:rPr sz="1800" b="1" dirty="0">
                <a:latin typeface="Century Gothic"/>
                <a:cs typeface="Century Gothic"/>
              </a:rPr>
              <a:t>is  </a:t>
            </a:r>
            <a:r>
              <a:rPr sz="1800" b="1" spc="-5" dirty="0">
                <a:latin typeface="Century Gothic"/>
                <a:cs typeface="Century Gothic"/>
              </a:rPr>
              <a:t>exchanged for that of another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country;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34390" marR="68580" indent="-339090" algn="just">
              <a:lnSpc>
                <a:spcPct val="100000"/>
              </a:lnSpc>
              <a:buFont typeface="Symbol"/>
              <a:buChar char=""/>
              <a:tabLst>
                <a:tab pos="834390" algn="l"/>
              </a:tabLst>
            </a:pP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determination of rate of exchange  between currencies, and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34390" marR="68580" indent="-339090" algn="just">
              <a:lnSpc>
                <a:spcPct val="100000"/>
              </a:lnSpc>
              <a:buFont typeface="Symbol"/>
              <a:buChar char=""/>
              <a:tabLst>
                <a:tab pos="8343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is where foreign exchange transactions are  physically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completed.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48323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Characteristics </a:t>
            </a:r>
            <a:r>
              <a:rPr sz="2800" spc="-10" dirty="0"/>
              <a:t>of </a:t>
            </a:r>
            <a:r>
              <a:rPr sz="2800" dirty="0"/>
              <a:t>FX</a:t>
            </a:r>
            <a:r>
              <a:rPr sz="2800" spc="-80" dirty="0"/>
              <a:t> </a:t>
            </a:r>
            <a:r>
              <a:rPr sz="2800" spc="-5" dirty="0"/>
              <a:t>Market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421889" y="1522729"/>
            <a:ext cx="5970270" cy="2250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1790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351155" algn="l"/>
                <a:tab pos="3517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 FX market is an over-the-counter market.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351790" marR="5080" indent="-339090" algn="just">
              <a:lnSpc>
                <a:spcPct val="100000"/>
              </a:lnSpc>
              <a:buFont typeface="Symbol"/>
              <a:buChar char=""/>
              <a:tabLst>
                <a:tab pos="3517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There is no physical location where traders get  together </a:t>
            </a:r>
            <a:r>
              <a:rPr sz="1800" b="1" dirty="0">
                <a:latin typeface="Century Gothic"/>
                <a:cs typeface="Century Gothic"/>
              </a:rPr>
              <a:t>to </a:t>
            </a:r>
            <a:r>
              <a:rPr sz="1800" b="1" spc="-5" dirty="0">
                <a:latin typeface="Century Gothic"/>
                <a:cs typeface="Century Gothic"/>
              </a:rPr>
              <a:t>exchange currencies. Rather traders  are located in the offices of major commercial  banks around the world and communicate using  computer terminals, telephones, telexes, and  other information channels.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48323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Characteristics </a:t>
            </a:r>
            <a:r>
              <a:rPr sz="2800" spc="-10" dirty="0"/>
              <a:t>of </a:t>
            </a:r>
            <a:r>
              <a:rPr sz="2800" dirty="0"/>
              <a:t>FX</a:t>
            </a:r>
            <a:r>
              <a:rPr sz="2800" spc="-80" dirty="0"/>
              <a:t> </a:t>
            </a:r>
            <a:r>
              <a:rPr sz="2800" spc="-5" dirty="0"/>
              <a:t>Market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307589" y="1525270"/>
            <a:ext cx="6134100" cy="20800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6090" indent="-339090">
              <a:lnSpc>
                <a:spcPct val="100000"/>
              </a:lnSpc>
              <a:spcBef>
                <a:spcPts val="100"/>
              </a:spcBef>
              <a:buFont typeface="Symbol"/>
              <a:buChar char=""/>
              <a:tabLst>
                <a:tab pos="465455" algn="l"/>
                <a:tab pos="4660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The FX market is almost </a:t>
            </a:r>
            <a:r>
              <a:rPr sz="1800" b="1" dirty="0">
                <a:latin typeface="Century Gothic"/>
                <a:cs typeface="Century Gothic"/>
              </a:rPr>
              <a:t>a </a:t>
            </a:r>
            <a:r>
              <a:rPr sz="1800" b="1" spc="-5" dirty="0">
                <a:latin typeface="Century Gothic"/>
                <a:cs typeface="Century Gothic"/>
              </a:rPr>
              <a:t>24 hour</a:t>
            </a:r>
            <a:r>
              <a:rPr sz="1800" b="1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market.</a:t>
            </a:r>
            <a:endParaRPr sz="18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 dirty="0">
              <a:latin typeface="Times New Roman"/>
              <a:cs typeface="Times New Roman"/>
            </a:endParaRPr>
          </a:p>
          <a:p>
            <a:pPr marL="466090" indent="-339090">
              <a:lnSpc>
                <a:spcPct val="100000"/>
              </a:lnSpc>
              <a:buFont typeface="Symbol"/>
              <a:buChar char=""/>
              <a:tabLst>
                <a:tab pos="465455" algn="l"/>
                <a:tab pos="4660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Inter-bank </a:t>
            </a:r>
            <a:r>
              <a:rPr sz="1800" b="1" spc="-10" dirty="0">
                <a:latin typeface="Century Gothic"/>
                <a:cs typeface="Century Gothic"/>
              </a:rPr>
              <a:t>traders </a:t>
            </a:r>
            <a:r>
              <a:rPr sz="1800" b="1" spc="-5" dirty="0">
                <a:latin typeface="Century Gothic"/>
                <a:cs typeface="Century Gothic"/>
              </a:rPr>
              <a:t>are major players in FX</a:t>
            </a:r>
            <a:r>
              <a:rPr sz="1800" b="1" spc="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market.</a:t>
            </a:r>
            <a:endParaRPr sz="18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"/>
            </a:pPr>
            <a:endParaRPr sz="2050" dirty="0">
              <a:latin typeface="Times New Roman"/>
              <a:cs typeface="Times New Roman"/>
            </a:endParaRPr>
          </a:p>
          <a:p>
            <a:pPr marL="466090" marR="57785" indent="-339090" algn="just">
              <a:lnSpc>
                <a:spcPct val="100000"/>
              </a:lnSpc>
              <a:buFont typeface="Symbol"/>
              <a:buChar char=""/>
              <a:tabLst>
                <a:tab pos="4660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90% </a:t>
            </a:r>
            <a:r>
              <a:rPr sz="1800" b="1" dirty="0">
                <a:latin typeface="Century Gothic"/>
                <a:cs typeface="Century Gothic"/>
              </a:rPr>
              <a:t>of </a:t>
            </a:r>
            <a:r>
              <a:rPr sz="1800" b="1" spc="-5" dirty="0">
                <a:latin typeface="Century Gothic"/>
                <a:cs typeface="Century Gothic"/>
              </a:rPr>
              <a:t>trading takes place with respect to </a:t>
            </a:r>
            <a:r>
              <a:rPr sz="1800" b="1" spc="-10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US  dollars.</a:t>
            </a:r>
            <a:endParaRPr sz="18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79120"/>
            <a:ext cx="517398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Functions of the Foreign Exchange</a:t>
            </a:r>
            <a:r>
              <a:rPr sz="2000" spc="-15" dirty="0"/>
              <a:t> </a:t>
            </a:r>
            <a:r>
              <a:rPr sz="2000" spc="-5" dirty="0"/>
              <a:t>Market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2383789" y="1527809"/>
            <a:ext cx="6068695" cy="343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6667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The foreign exchange Market is the mechanism by  which</a:t>
            </a:r>
            <a:r>
              <a:rPr sz="1800" b="1" spc="-1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participants: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847090" indent="-339090">
              <a:lnSpc>
                <a:spcPct val="100000"/>
              </a:lnSpc>
              <a:buFont typeface="Symbol"/>
              <a:buChar char=""/>
              <a:tabLst>
                <a:tab pos="846455" algn="l"/>
                <a:tab pos="8470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transfer purchasing power between</a:t>
            </a:r>
            <a:r>
              <a:rPr sz="1800" b="1" spc="-2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countries;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47090" marR="68580" indent="-339090">
              <a:lnSpc>
                <a:spcPct val="100000"/>
              </a:lnSpc>
              <a:buFont typeface="Symbol"/>
              <a:buChar char=""/>
              <a:tabLst>
                <a:tab pos="846455" algn="l"/>
                <a:tab pos="8470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obtain </a:t>
            </a:r>
            <a:r>
              <a:rPr sz="1800" b="1" dirty="0">
                <a:latin typeface="Century Gothic"/>
                <a:cs typeface="Century Gothic"/>
              </a:rPr>
              <a:t>or </a:t>
            </a:r>
            <a:r>
              <a:rPr sz="1800" b="1" spc="-5" dirty="0">
                <a:latin typeface="Century Gothic"/>
                <a:cs typeface="Century Gothic"/>
              </a:rPr>
              <a:t>provide credit for international trade  transactions, and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47090" marR="65405" indent="-339090">
              <a:lnSpc>
                <a:spcPct val="100000"/>
              </a:lnSpc>
              <a:buFont typeface="Symbol"/>
              <a:buChar char=""/>
              <a:tabLst>
                <a:tab pos="846455" algn="l"/>
                <a:tab pos="8470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minimize exposure to the risks of exchange  rate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changes.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47090" indent="-339090">
              <a:lnSpc>
                <a:spcPct val="100000"/>
              </a:lnSpc>
              <a:buFont typeface="Symbol"/>
              <a:buChar char=""/>
              <a:tabLst>
                <a:tab pos="846455" algn="l"/>
                <a:tab pos="847090" algn="l"/>
              </a:tabLst>
            </a:pP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facilities for hedging and</a:t>
            </a:r>
            <a:r>
              <a:rPr sz="1800" b="1" spc="-2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speculation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28105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Market</a:t>
            </a:r>
            <a:r>
              <a:rPr sz="2800" spc="-55" dirty="0"/>
              <a:t> </a:t>
            </a:r>
            <a:r>
              <a:rPr sz="2800" spc="-5" dirty="0"/>
              <a:t>structure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396489" y="1521459"/>
            <a:ext cx="6045200" cy="2282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The foreign exchange market consists of two</a:t>
            </a:r>
            <a:r>
              <a:rPr sz="1800" b="1" spc="-15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tiers: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834390" marR="55880" indent="-339090" algn="just">
              <a:lnSpc>
                <a:spcPct val="100000"/>
              </a:lnSpc>
              <a:buFont typeface="Symbol"/>
              <a:buChar char=""/>
              <a:tabLst>
                <a:tab pos="834390" algn="l"/>
              </a:tabLst>
            </a:pP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inter-bank or wholesale market (multiples  of $1 trillion </a:t>
            </a:r>
            <a:r>
              <a:rPr sz="1800" b="1" dirty="0">
                <a:latin typeface="Century Gothic"/>
                <a:cs typeface="Century Gothic"/>
              </a:rPr>
              <a:t>US </a:t>
            </a:r>
            <a:r>
              <a:rPr sz="1800" b="1" spc="-5" dirty="0">
                <a:latin typeface="Century Gothic"/>
                <a:cs typeface="Century Gothic"/>
              </a:rPr>
              <a:t>or equivalent in transaction  size), and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34390" marR="55880" indent="-339090" algn="just">
              <a:lnSpc>
                <a:spcPct val="100000"/>
              </a:lnSpc>
              <a:buFont typeface="Symbol"/>
              <a:buChar char=""/>
              <a:tabLst>
                <a:tab pos="834390" algn="l"/>
              </a:tabLst>
            </a:pPr>
            <a:r>
              <a:rPr sz="1800" b="1" dirty="0">
                <a:latin typeface="Century Gothic"/>
                <a:cs typeface="Century Gothic"/>
              </a:rPr>
              <a:t>the </a:t>
            </a:r>
            <a:r>
              <a:rPr sz="1800" b="1" spc="-5" dirty="0">
                <a:latin typeface="Century Gothic"/>
                <a:cs typeface="Century Gothic"/>
              </a:rPr>
              <a:t>client or retail market (specific, smaller  amounts).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36410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Types of</a:t>
            </a:r>
            <a:r>
              <a:rPr sz="2800" spc="-75" dirty="0"/>
              <a:t> </a:t>
            </a:r>
            <a:r>
              <a:rPr sz="2800" spc="-5" dirty="0"/>
              <a:t>Transactions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409189" y="1521459"/>
            <a:ext cx="3047365" cy="2037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entury Gothic"/>
                <a:cs typeface="Century Gothic"/>
              </a:rPr>
              <a:t>Three types of</a:t>
            </a:r>
            <a:r>
              <a:rPr sz="1800" b="1" spc="-50" dirty="0">
                <a:latin typeface="Century Gothic"/>
                <a:cs typeface="Century Gothic"/>
              </a:rPr>
              <a:t> </a:t>
            </a:r>
            <a:r>
              <a:rPr sz="1800" b="1" spc="-5" dirty="0">
                <a:latin typeface="Century Gothic"/>
                <a:cs typeface="Century Gothic"/>
              </a:rPr>
              <a:t>transactions: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821690" indent="-339090">
              <a:lnSpc>
                <a:spcPct val="100000"/>
              </a:lnSpc>
              <a:buFont typeface="Symbol"/>
              <a:buChar char=""/>
              <a:tabLst>
                <a:tab pos="821055" algn="l"/>
                <a:tab pos="8216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Spot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21690" indent="-339090">
              <a:lnSpc>
                <a:spcPct val="100000"/>
              </a:lnSpc>
              <a:buFont typeface="Symbol"/>
              <a:buChar char=""/>
              <a:tabLst>
                <a:tab pos="821055" algn="l"/>
                <a:tab pos="8216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Forward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"/>
            </a:pPr>
            <a:endParaRPr sz="2050">
              <a:latin typeface="Times New Roman"/>
              <a:cs typeface="Times New Roman"/>
            </a:endParaRPr>
          </a:p>
          <a:p>
            <a:pPr marL="821690" indent="-339090">
              <a:lnSpc>
                <a:spcPct val="100000"/>
              </a:lnSpc>
              <a:buFont typeface="Symbol"/>
              <a:buChar char=""/>
              <a:tabLst>
                <a:tab pos="821055" algn="l"/>
                <a:tab pos="821690" algn="l"/>
              </a:tabLst>
            </a:pPr>
            <a:r>
              <a:rPr sz="1800" b="1" spc="-5" dirty="0">
                <a:latin typeface="Century Gothic"/>
                <a:cs typeface="Century Gothic"/>
              </a:rPr>
              <a:t>Swap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4350"/>
            <a:ext cx="1306830" cy="778510"/>
          </a:xfrm>
          <a:custGeom>
            <a:avLst/>
            <a:gdLst/>
            <a:ahLst/>
            <a:cxnLst/>
            <a:rect l="l" t="t" r="r" b="b"/>
            <a:pathLst>
              <a:path w="1306830" h="778510">
                <a:moveTo>
                  <a:pt x="1019810" y="0"/>
                </a:moveTo>
                <a:lnTo>
                  <a:pt x="0" y="0"/>
                </a:lnTo>
                <a:lnTo>
                  <a:pt x="0" y="778510"/>
                </a:lnTo>
                <a:lnTo>
                  <a:pt x="1019810" y="778510"/>
                </a:lnTo>
                <a:lnTo>
                  <a:pt x="1027430" y="773430"/>
                </a:lnTo>
                <a:lnTo>
                  <a:pt x="1031240" y="768350"/>
                </a:lnTo>
                <a:lnTo>
                  <a:pt x="1031240" y="763269"/>
                </a:lnTo>
                <a:lnTo>
                  <a:pt x="1033780" y="763269"/>
                </a:lnTo>
                <a:lnTo>
                  <a:pt x="1301750" y="407669"/>
                </a:lnTo>
                <a:lnTo>
                  <a:pt x="1305321" y="398601"/>
                </a:lnTo>
                <a:lnTo>
                  <a:pt x="1306512" y="387508"/>
                </a:lnTo>
                <a:lnTo>
                  <a:pt x="1305321" y="375701"/>
                </a:lnTo>
                <a:lnTo>
                  <a:pt x="1301750" y="364489"/>
                </a:lnTo>
                <a:lnTo>
                  <a:pt x="1033780" y="13969"/>
                </a:lnTo>
                <a:lnTo>
                  <a:pt x="1033780" y="8889"/>
                </a:lnTo>
                <a:lnTo>
                  <a:pt x="1031240" y="8889"/>
                </a:lnTo>
                <a:lnTo>
                  <a:pt x="1027430" y="3810"/>
                </a:lnTo>
                <a:lnTo>
                  <a:pt x="1019810" y="0"/>
                </a:lnTo>
                <a:close/>
              </a:path>
            </a:pathLst>
          </a:custGeom>
          <a:solidFill>
            <a:srgbClr val="A5301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21889" y="1527809"/>
            <a:ext cx="5969000" cy="3074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1790" marR="5080" indent="-339090" algn="just">
              <a:lnSpc>
                <a:spcPct val="100000"/>
              </a:lnSpc>
              <a:spcBef>
                <a:spcPts val="100"/>
              </a:spcBef>
            </a:pPr>
            <a:r>
              <a:rPr sz="3000" spc="247" baseline="5555" dirty="0">
                <a:latin typeface="Symbol"/>
                <a:cs typeface="Symbol"/>
              </a:rPr>
              <a:t></a:t>
            </a:r>
            <a:r>
              <a:rPr sz="3000" spc="247" baseline="55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Century Gothic"/>
                <a:cs typeface="Century Gothic"/>
              </a:rPr>
              <a:t>An </a:t>
            </a:r>
            <a:r>
              <a:rPr sz="2000" b="1" spc="-5" dirty="0">
                <a:latin typeface="Century Gothic"/>
                <a:cs typeface="Century Gothic"/>
              </a:rPr>
              <a:t>agreement on price today, with  settlement usually </a:t>
            </a:r>
            <a:r>
              <a:rPr sz="2000" b="1" dirty="0">
                <a:latin typeface="Century Gothic"/>
                <a:cs typeface="Century Gothic"/>
              </a:rPr>
              <a:t>two </a:t>
            </a:r>
            <a:r>
              <a:rPr sz="2000" b="1" spc="-5" dirty="0">
                <a:latin typeface="Century Gothic"/>
                <a:cs typeface="Century Gothic"/>
              </a:rPr>
              <a:t>business days later.  The most common type </a:t>
            </a:r>
            <a:r>
              <a:rPr sz="2000" b="1" dirty="0">
                <a:latin typeface="Century Gothic"/>
                <a:cs typeface="Century Gothic"/>
              </a:rPr>
              <a:t>of </a:t>
            </a:r>
            <a:r>
              <a:rPr sz="2000" b="1" spc="-5" dirty="0">
                <a:latin typeface="Century Gothic"/>
                <a:cs typeface="Century Gothic"/>
              </a:rPr>
              <a:t>foreign exchange  transaction involves the payment and receipt  </a:t>
            </a:r>
            <a:r>
              <a:rPr sz="2000" b="1" dirty="0">
                <a:latin typeface="Century Gothic"/>
                <a:cs typeface="Century Gothic"/>
              </a:rPr>
              <a:t>of </a:t>
            </a:r>
            <a:r>
              <a:rPr sz="2000" b="1" spc="-5" dirty="0">
                <a:latin typeface="Century Gothic"/>
                <a:cs typeface="Century Gothic"/>
              </a:rPr>
              <a:t>the foreign exchange within </a:t>
            </a:r>
            <a:r>
              <a:rPr sz="2000" b="1" dirty="0">
                <a:latin typeface="Century Gothic"/>
                <a:cs typeface="Century Gothic"/>
              </a:rPr>
              <a:t>two </a:t>
            </a:r>
            <a:r>
              <a:rPr sz="2000" b="1" spc="-5" dirty="0">
                <a:latin typeface="Century Gothic"/>
                <a:cs typeface="Century Gothic"/>
              </a:rPr>
              <a:t>business  days after the day the transaction is agreed  upon. The two-day period gives adequate  time </a:t>
            </a:r>
            <a:r>
              <a:rPr sz="2000" b="1" dirty="0">
                <a:latin typeface="Century Gothic"/>
                <a:cs typeface="Century Gothic"/>
              </a:rPr>
              <a:t>for </a:t>
            </a:r>
            <a:r>
              <a:rPr sz="2000" b="1" spc="-5" dirty="0">
                <a:latin typeface="Century Gothic"/>
                <a:cs typeface="Century Gothic"/>
              </a:rPr>
              <a:t>the parties to send instructions to  debit and credit the appropriate bank  accounts at home and abroad.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70850" y="274320"/>
            <a:ext cx="957579" cy="5168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2050" y="580390"/>
            <a:ext cx="279590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/>
              <a:t>Spot</a:t>
            </a:r>
            <a:r>
              <a:rPr sz="2800" spc="-85" dirty="0"/>
              <a:t> </a:t>
            </a:r>
            <a:r>
              <a:rPr sz="2800" spc="-5" dirty="0"/>
              <a:t>transaction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617470" y="1522729"/>
            <a:ext cx="581025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3685" marR="43180" indent="-223520" algn="just">
              <a:lnSpc>
                <a:spcPct val="100000"/>
              </a:lnSpc>
              <a:spcBef>
                <a:spcPts val="100"/>
              </a:spcBef>
            </a:pPr>
            <a:r>
              <a:rPr sz="3000" spc="37" baseline="5555" dirty="0">
                <a:latin typeface="Symbol"/>
                <a:cs typeface="Symbol"/>
              </a:rPr>
              <a:t></a:t>
            </a:r>
            <a:r>
              <a:rPr sz="2000" b="1" spc="25" dirty="0">
                <a:latin typeface="Century Gothic"/>
                <a:cs typeface="Century Gothic"/>
              </a:rPr>
              <a:t>Settlement </a:t>
            </a:r>
            <a:r>
              <a:rPr sz="2000" b="1" dirty="0">
                <a:latin typeface="Century Gothic"/>
                <a:cs typeface="Century Gothic"/>
              </a:rPr>
              <a:t>= </a:t>
            </a:r>
            <a:r>
              <a:rPr sz="2000" b="1" spc="-5" dirty="0">
                <a:latin typeface="Century Gothic"/>
                <a:cs typeface="Century Gothic"/>
              </a:rPr>
              <a:t>actual delivery of currency for  currency</a:t>
            </a:r>
            <a:endParaRPr sz="2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273685" marR="43180" indent="-223520" algn="just">
              <a:lnSpc>
                <a:spcPct val="100000"/>
              </a:lnSpc>
            </a:pPr>
            <a:r>
              <a:rPr sz="3000" spc="157" baseline="5555" dirty="0">
                <a:latin typeface="Symbol"/>
                <a:cs typeface="Symbol"/>
              </a:rPr>
              <a:t></a:t>
            </a:r>
            <a:r>
              <a:rPr sz="2000" b="1" spc="105" dirty="0">
                <a:latin typeface="Century Gothic"/>
                <a:cs typeface="Century Gothic"/>
              </a:rPr>
              <a:t>In </a:t>
            </a:r>
            <a:r>
              <a:rPr sz="2000" b="1" spc="-5" dirty="0">
                <a:latin typeface="Century Gothic"/>
                <a:cs typeface="Century Gothic"/>
              </a:rPr>
              <a:t>the case of the US dollar </a:t>
            </a:r>
            <a:r>
              <a:rPr sz="2000" b="1" dirty="0">
                <a:latin typeface="Century Gothic"/>
                <a:cs typeface="Century Gothic"/>
              </a:rPr>
              <a:t>for </a:t>
            </a:r>
            <a:r>
              <a:rPr sz="2000" b="1" spc="-5" dirty="0">
                <a:latin typeface="Century Gothic"/>
                <a:cs typeface="Century Gothic"/>
              </a:rPr>
              <a:t>the Canadian  dollar (or the Mexican peso), settlement is  on the next day of the</a:t>
            </a:r>
            <a:r>
              <a:rPr sz="2000" b="1" spc="30" dirty="0">
                <a:latin typeface="Century Gothic"/>
                <a:cs typeface="Century Gothic"/>
              </a:rPr>
              <a:t> </a:t>
            </a:r>
            <a:r>
              <a:rPr sz="2000" b="1" spc="-5" dirty="0">
                <a:latin typeface="Century Gothic"/>
                <a:cs typeface="Century Gothic"/>
              </a:rPr>
              <a:t>transaction.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746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Foreign Exchange Market</vt:lpstr>
      <vt:lpstr>PowerPoint Presentation</vt:lpstr>
      <vt:lpstr>Characteristics of FX Market</vt:lpstr>
      <vt:lpstr>Characteristics of FX Market</vt:lpstr>
      <vt:lpstr>Functions of the Foreign Exchange Market</vt:lpstr>
      <vt:lpstr>Market structure</vt:lpstr>
      <vt:lpstr>Types of Transactions</vt:lpstr>
      <vt:lpstr>PowerPoint Presentation</vt:lpstr>
      <vt:lpstr>Spot transaction</vt:lpstr>
      <vt:lpstr>PowerPoint Presentation</vt:lpstr>
      <vt:lpstr>SWAP</vt:lpstr>
      <vt:lpstr>PowerPoint Presentation</vt:lpstr>
      <vt:lpstr>Foreign exchange futures and options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Foreign Exchange Market</dc:title>
  <cp:lastModifiedBy>Microsoft</cp:lastModifiedBy>
  <cp:revision>2</cp:revision>
  <dcterms:created xsi:type="dcterms:W3CDTF">2020-04-11T13:59:06Z</dcterms:created>
  <dcterms:modified xsi:type="dcterms:W3CDTF">2021-04-27T19:15:26Z</dcterms:modified>
</cp:coreProperties>
</file>