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5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94" r:id="rId2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4"/>
  </p:normalViewPr>
  <p:slideViewPr>
    <p:cSldViewPr>
      <p:cViewPr>
        <p:scale>
          <a:sx n="62" d="100"/>
          <a:sy n="62" d="100"/>
        </p:scale>
        <p:origin x="-773" y="-1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2138680" cy="685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135890" cy="6858000"/>
          </a:xfrm>
          <a:custGeom>
            <a:avLst/>
            <a:gdLst/>
            <a:ahLst/>
            <a:cxnLst/>
            <a:rect l="l" t="t" r="r" b="b"/>
            <a:pathLst>
              <a:path w="135890" h="6858000">
                <a:moveTo>
                  <a:pt x="135890" y="0"/>
                </a:moveTo>
                <a:lnTo>
                  <a:pt x="0" y="0"/>
                </a:lnTo>
                <a:lnTo>
                  <a:pt x="0" y="6858000"/>
                </a:lnTo>
                <a:lnTo>
                  <a:pt x="135890" y="6858000"/>
                </a:lnTo>
                <a:lnTo>
                  <a:pt x="135890" y="0"/>
                </a:lnTo>
                <a:close/>
              </a:path>
            </a:pathLst>
          </a:custGeom>
          <a:solidFill>
            <a:srgbClr val="766F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4324350"/>
            <a:ext cx="1306830" cy="778510"/>
          </a:xfrm>
          <a:custGeom>
            <a:avLst/>
            <a:gdLst/>
            <a:ahLst/>
            <a:cxnLst/>
            <a:rect l="l" t="t" r="r" b="b"/>
            <a:pathLst>
              <a:path w="1306830" h="778510">
                <a:moveTo>
                  <a:pt x="1019810" y="0"/>
                </a:moveTo>
                <a:lnTo>
                  <a:pt x="0" y="0"/>
                </a:lnTo>
                <a:lnTo>
                  <a:pt x="0" y="778510"/>
                </a:lnTo>
                <a:lnTo>
                  <a:pt x="1019810" y="778510"/>
                </a:lnTo>
                <a:lnTo>
                  <a:pt x="1027430" y="773430"/>
                </a:lnTo>
                <a:lnTo>
                  <a:pt x="1031240" y="768350"/>
                </a:lnTo>
                <a:lnTo>
                  <a:pt x="1031240" y="763269"/>
                </a:lnTo>
                <a:lnTo>
                  <a:pt x="1033780" y="763269"/>
                </a:lnTo>
                <a:lnTo>
                  <a:pt x="1301750" y="407669"/>
                </a:lnTo>
                <a:lnTo>
                  <a:pt x="1305321" y="398601"/>
                </a:lnTo>
                <a:lnTo>
                  <a:pt x="1306512" y="387508"/>
                </a:lnTo>
                <a:lnTo>
                  <a:pt x="1305321" y="375701"/>
                </a:lnTo>
                <a:lnTo>
                  <a:pt x="1301750" y="364489"/>
                </a:lnTo>
                <a:lnTo>
                  <a:pt x="1033780" y="13969"/>
                </a:lnTo>
                <a:lnTo>
                  <a:pt x="1033780" y="8889"/>
                </a:lnTo>
                <a:lnTo>
                  <a:pt x="1031240" y="8889"/>
                </a:lnTo>
                <a:lnTo>
                  <a:pt x="1027430" y="3810"/>
                </a:lnTo>
                <a:lnTo>
                  <a:pt x="1019810" y="0"/>
                </a:lnTo>
                <a:close/>
              </a:path>
            </a:pathLst>
          </a:custGeom>
          <a:solidFill>
            <a:srgbClr val="A5301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2138680" cy="68580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135890" cy="6858000"/>
          </a:xfrm>
          <a:custGeom>
            <a:avLst/>
            <a:gdLst/>
            <a:ahLst/>
            <a:cxnLst/>
            <a:rect l="l" t="t" r="r" b="b"/>
            <a:pathLst>
              <a:path w="135890" h="6858000">
                <a:moveTo>
                  <a:pt x="135890" y="0"/>
                </a:moveTo>
                <a:lnTo>
                  <a:pt x="0" y="0"/>
                </a:lnTo>
                <a:lnTo>
                  <a:pt x="0" y="6858000"/>
                </a:lnTo>
                <a:lnTo>
                  <a:pt x="135890" y="6858000"/>
                </a:lnTo>
                <a:lnTo>
                  <a:pt x="135890" y="0"/>
                </a:lnTo>
                <a:close/>
              </a:path>
            </a:pathLst>
          </a:custGeom>
          <a:solidFill>
            <a:srgbClr val="766F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29359" y="580390"/>
            <a:ext cx="6685280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 u="heavy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421889" y="2072640"/>
            <a:ext cx="5970270" cy="1671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0390"/>
            <a:ext cx="7686039" cy="1107996"/>
          </a:xfrm>
        </p:spPr>
        <p:txBody>
          <a:bodyPr/>
          <a:lstStyle/>
          <a:p>
            <a:r>
              <a:rPr lang="en-IN" sz="3600" spc="-5" dirty="0"/>
              <a:t>Market</a:t>
            </a:r>
            <a:r>
              <a:rPr lang="en-IN" sz="3600" spc="-65" dirty="0"/>
              <a:t> </a:t>
            </a:r>
            <a:r>
              <a:rPr lang="en-IN" sz="3600" spc="-5" dirty="0" smtClean="0"/>
              <a:t>Participants  of Foreign Exchange Market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659012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1539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Transactions </a:t>
            </a:r>
            <a:r>
              <a:rPr dirty="0"/>
              <a:t>in </a:t>
            </a:r>
            <a:r>
              <a:rPr spc="-5" dirty="0"/>
              <a:t>the Inter-bank</a:t>
            </a:r>
            <a:r>
              <a:rPr spc="-65" dirty="0"/>
              <a:t> </a:t>
            </a:r>
            <a:r>
              <a:rPr spc="-5" dirty="0"/>
              <a:t>Market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71089" y="1526540"/>
            <a:ext cx="6070600" cy="3317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2590" marR="55880" indent="-339090" algn="just">
              <a:lnSpc>
                <a:spcPct val="100000"/>
              </a:lnSpc>
              <a:spcBef>
                <a:spcPts val="100"/>
              </a:spcBef>
              <a:buFont typeface="Symbol"/>
              <a:buChar char=""/>
              <a:tabLst>
                <a:tab pos="4025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The exchange rate </a:t>
            </a:r>
            <a:r>
              <a:rPr sz="1800" b="1" dirty="0">
                <a:latin typeface="Century Gothic"/>
                <a:cs typeface="Century Gothic"/>
              </a:rPr>
              <a:t>is </a:t>
            </a:r>
            <a:r>
              <a:rPr sz="1800" b="1" spc="-5" dirty="0">
                <a:latin typeface="Century Gothic"/>
                <a:cs typeface="Century Gothic"/>
              </a:rPr>
              <a:t>established at the time </a:t>
            </a:r>
            <a:r>
              <a:rPr sz="1800" b="1" dirty="0">
                <a:latin typeface="Century Gothic"/>
                <a:cs typeface="Century Gothic"/>
              </a:rPr>
              <a:t>of </a:t>
            </a:r>
            <a:r>
              <a:rPr sz="1800" b="1" spc="-5" dirty="0">
                <a:latin typeface="Century Gothic"/>
                <a:cs typeface="Century Gothic"/>
              </a:rPr>
              <a:t>the  agreement, but payment and delivery are not  required until</a:t>
            </a:r>
            <a:r>
              <a:rPr sz="1800" b="1" spc="-10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maturity.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Symbol"/>
              <a:buChar char=""/>
            </a:pPr>
            <a:endParaRPr sz="1850">
              <a:latin typeface="Times New Roman"/>
              <a:cs typeface="Times New Roman"/>
            </a:endParaRPr>
          </a:p>
          <a:p>
            <a:pPr marL="402590" marR="55880" indent="-339090" algn="just">
              <a:lnSpc>
                <a:spcPct val="100000"/>
              </a:lnSpc>
              <a:buFont typeface="Symbol"/>
              <a:buChar char=""/>
              <a:tabLst>
                <a:tab pos="4025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Forward exchange rates are usually quoted for  value dates of one, two, three, six and twelve  months.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Symbol"/>
              <a:buChar char=""/>
            </a:pPr>
            <a:endParaRPr sz="1850">
              <a:latin typeface="Times New Roman"/>
              <a:cs typeface="Times New Roman"/>
            </a:endParaRPr>
          </a:p>
          <a:p>
            <a:pPr marL="402590" marR="53975" indent="-339090" algn="just">
              <a:lnSpc>
                <a:spcPct val="100000"/>
              </a:lnSpc>
              <a:buFont typeface="Symbol"/>
              <a:buChar char=""/>
              <a:tabLst>
                <a:tab pos="402590" algn="l"/>
              </a:tabLst>
            </a:pPr>
            <a:r>
              <a:rPr sz="1800" b="1" dirty="0">
                <a:latin typeface="Century Gothic"/>
                <a:cs typeface="Century Gothic"/>
              </a:rPr>
              <a:t>A </a:t>
            </a:r>
            <a:r>
              <a:rPr sz="1800" b="1" spc="-5" dirty="0">
                <a:latin typeface="Century Gothic"/>
                <a:cs typeface="Century Gothic"/>
              </a:rPr>
              <a:t>swap transaction in the inter-bank market is the  simultaneous purchase and </a:t>
            </a:r>
            <a:r>
              <a:rPr sz="1800" b="1" dirty="0">
                <a:latin typeface="Century Gothic"/>
                <a:cs typeface="Century Gothic"/>
              </a:rPr>
              <a:t>sale of a </a:t>
            </a:r>
            <a:r>
              <a:rPr sz="1800" b="1" spc="-5" dirty="0">
                <a:latin typeface="Century Gothic"/>
                <a:cs typeface="Century Gothic"/>
              </a:rPr>
              <a:t>given  amount of foreign exchange for two different  value dates (settlement date).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70850" y="274320"/>
            <a:ext cx="957579" cy="5168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1539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Transactions </a:t>
            </a:r>
            <a:r>
              <a:rPr dirty="0"/>
              <a:t>in </a:t>
            </a:r>
            <a:r>
              <a:rPr spc="-5" dirty="0"/>
              <a:t>the Inter-bank</a:t>
            </a:r>
            <a:r>
              <a:rPr spc="-65" dirty="0"/>
              <a:t> </a:t>
            </a:r>
            <a:r>
              <a:rPr spc="-5" dirty="0"/>
              <a:t>Market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83789" y="1521459"/>
            <a:ext cx="5699760" cy="1153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9890" marR="43180" indent="-339090">
              <a:lnSpc>
                <a:spcPct val="100000"/>
              </a:lnSpc>
              <a:spcBef>
                <a:spcPts val="100"/>
              </a:spcBef>
              <a:buFont typeface="Symbol"/>
              <a:buChar char=""/>
              <a:tabLst>
                <a:tab pos="389255" algn="l"/>
                <a:tab pos="3898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Both purchase </a:t>
            </a:r>
            <a:r>
              <a:rPr sz="1800" b="1" dirty="0">
                <a:latin typeface="Century Gothic"/>
                <a:cs typeface="Century Gothic"/>
              </a:rPr>
              <a:t>and </a:t>
            </a:r>
            <a:r>
              <a:rPr sz="1800" b="1" spc="-5" dirty="0">
                <a:latin typeface="Century Gothic"/>
                <a:cs typeface="Century Gothic"/>
              </a:rPr>
              <a:t>sale are conducted with the  same counterparty.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Symbol"/>
              <a:buChar char=""/>
            </a:pPr>
            <a:endParaRPr sz="2050">
              <a:latin typeface="Times New Roman"/>
              <a:cs typeface="Times New Roman"/>
            </a:endParaRPr>
          </a:p>
          <a:p>
            <a:pPr marL="389890" indent="-339090">
              <a:lnSpc>
                <a:spcPct val="100000"/>
              </a:lnSpc>
              <a:buFont typeface="Symbol"/>
              <a:buChar char=""/>
              <a:tabLst>
                <a:tab pos="389255" algn="l"/>
                <a:tab pos="389890" algn="l"/>
              </a:tabLst>
            </a:pPr>
            <a:r>
              <a:rPr sz="1800" b="1" dirty="0">
                <a:latin typeface="Century Gothic"/>
                <a:cs typeface="Century Gothic"/>
              </a:rPr>
              <a:t>Some </a:t>
            </a:r>
            <a:r>
              <a:rPr sz="1800" b="1" spc="-5" dirty="0">
                <a:latin typeface="Century Gothic"/>
                <a:cs typeface="Century Gothic"/>
              </a:rPr>
              <a:t>different types of swaps</a:t>
            </a:r>
            <a:r>
              <a:rPr sz="1800" b="1" spc="-25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are: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79089" y="2617470"/>
            <a:ext cx="16319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urier New"/>
                <a:cs typeface="Courier New"/>
              </a:rPr>
              <a:t>o  o  o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18179" y="2649220"/>
            <a:ext cx="354330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10945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entury Gothic"/>
                <a:cs typeface="Century Gothic"/>
              </a:rPr>
              <a:t>spot </a:t>
            </a:r>
            <a:r>
              <a:rPr sz="1800" b="1" spc="-5" dirty="0">
                <a:latin typeface="Century Gothic"/>
                <a:cs typeface="Century Gothic"/>
              </a:rPr>
              <a:t>against</a:t>
            </a:r>
            <a:r>
              <a:rPr sz="1800" b="1" spc="-90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forward,  forward-forward,</a:t>
            </a:r>
            <a:endParaRPr sz="18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Century Gothic"/>
                <a:cs typeface="Century Gothic"/>
              </a:rPr>
              <a:t>non-deliverable forwards</a:t>
            </a:r>
            <a:r>
              <a:rPr sz="1800" b="1" spc="-65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(NDF).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070850" y="274320"/>
            <a:ext cx="957579" cy="5168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2050" y="580390"/>
            <a:ext cx="59277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Foreign Exchange Rates and</a:t>
            </a:r>
            <a:r>
              <a:rPr spc="-55" dirty="0"/>
              <a:t> </a:t>
            </a:r>
            <a:r>
              <a:rPr spc="-5" dirty="0"/>
              <a:t>Quotations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96489" y="1499870"/>
            <a:ext cx="5848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376555" algn="l"/>
              </a:tabLst>
            </a:pPr>
            <a:r>
              <a:rPr sz="1800" spc="150" dirty="0">
                <a:latin typeface="Symbol"/>
                <a:cs typeface="Symbol"/>
              </a:rPr>
              <a:t></a:t>
            </a:r>
            <a:r>
              <a:rPr sz="1800" spc="150" dirty="0">
                <a:latin typeface="Times New Roman"/>
                <a:cs typeface="Times New Roman"/>
              </a:rPr>
              <a:t>	</a:t>
            </a:r>
            <a:r>
              <a:rPr sz="2700" b="1" baseline="-6172" dirty="0">
                <a:latin typeface="Century Gothic"/>
                <a:cs typeface="Century Gothic"/>
              </a:rPr>
              <a:t>A</a:t>
            </a:r>
            <a:endParaRPr sz="2700" baseline="-6172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00679" y="1524000"/>
            <a:ext cx="52901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55040" algn="l"/>
                <a:tab pos="2268220" algn="l"/>
                <a:tab pos="2877185" algn="l"/>
                <a:tab pos="3203575" algn="l"/>
                <a:tab pos="3724910" algn="l"/>
                <a:tab pos="4465955" algn="l"/>
                <a:tab pos="4846320" algn="l"/>
              </a:tabLst>
            </a:pPr>
            <a:r>
              <a:rPr sz="1800" b="1" dirty="0">
                <a:latin typeface="Century Gothic"/>
                <a:cs typeface="Century Gothic"/>
              </a:rPr>
              <a:t>f</a:t>
            </a:r>
            <a:r>
              <a:rPr sz="1800" b="1" spc="-5" dirty="0">
                <a:latin typeface="Century Gothic"/>
                <a:cs typeface="Century Gothic"/>
              </a:rPr>
              <a:t>o</a:t>
            </a:r>
            <a:r>
              <a:rPr sz="1800" b="1" spc="-10" dirty="0">
                <a:latin typeface="Century Gothic"/>
                <a:cs typeface="Century Gothic"/>
              </a:rPr>
              <a:t>r</a:t>
            </a:r>
            <a:r>
              <a:rPr sz="1800" b="1" spc="5" dirty="0">
                <a:latin typeface="Century Gothic"/>
                <a:cs typeface="Century Gothic"/>
              </a:rPr>
              <a:t>e</a:t>
            </a:r>
            <a:r>
              <a:rPr sz="1800" b="1" spc="-5" dirty="0">
                <a:latin typeface="Century Gothic"/>
                <a:cs typeface="Century Gothic"/>
              </a:rPr>
              <a:t>ig</a:t>
            </a:r>
            <a:r>
              <a:rPr sz="1800" b="1" dirty="0">
                <a:latin typeface="Century Gothic"/>
                <a:cs typeface="Century Gothic"/>
              </a:rPr>
              <a:t>n	</a:t>
            </a:r>
            <a:r>
              <a:rPr sz="1800" b="1" spc="-5" dirty="0">
                <a:latin typeface="Century Gothic"/>
                <a:cs typeface="Century Gothic"/>
              </a:rPr>
              <a:t>exchang</a:t>
            </a:r>
            <a:r>
              <a:rPr sz="1800" b="1" dirty="0">
                <a:latin typeface="Century Gothic"/>
                <a:cs typeface="Century Gothic"/>
              </a:rPr>
              <a:t>e	</a:t>
            </a:r>
            <a:r>
              <a:rPr sz="1800" b="1" spc="-10" dirty="0">
                <a:latin typeface="Century Gothic"/>
                <a:cs typeface="Century Gothic"/>
              </a:rPr>
              <a:t>r</a:t>
            </a:r>
            <a:r>
              <a:rPr sz="1800" b="1" spc="-5" dirty="0">
                <a:latin typeface="Century Gothic"/>
                <a:cs typeface="Century Gothic"/>
              </a:rPr>
              <a:t>at</a:t>
            </a:r>
            <a:r>
              <a:rPr sz="1800" b="1" dirty="0">
                <a:latin typeface="Century Gothic"/>
                <a:cs typeface="Century Gothic"/>
              </a:rPr>
              <a:t>e	</a:t>
            </a:r>
            <a:r>
              <a:rPr sz="1800" b="1" spc="-5" dirty="0">
                <a:latin typeface="Century Gothic"/>
                <a:cs typeface="Century Gothic"/>
              </a:rPr>
              <a:t>i</a:t>
            </a:r>
            <a:r>
              <a:rPr sz="1800" b="1" dirty="0">
                <a:latin typeface="Century Gothic"/>
                <a:cs typeface="Century Gothic"/>
              </a:rPr>
              <a:t>s	</a:t>
            </a:r>
            <a:r>
              <a:rPr sz="1800" b="1" spc="-5" dirty="0">
                <a:latin typeface="Century Gothic"/>
                <a:cs typeface="Century Gothic"/>
              </a:rPr>
              <a:t>th</a:t>
            </a:r>
            <a:r>
              <a:rPr sz="1800" b="1" dirty="0">
                <a:latin typeface="Century Gothic"/>
                <a:cs typeface="Century Gothic"/>
              </a:rPr>
              <a:t>e	</a:t>
            </a:r>
            <a:r>
              <a:rPr sz="1800" b="1" spc="-5" dirty="0">
                <a:latin typeface="Century Gothic"/>
                <a:cs typeface="Century Gothic"/>
              </a:rPr>
              <a:t>p</a:t>
            </a:r>
            <a:r>
              <a:rPr sz="1800" b="1" spc="-10" dirty="0">
                <a:latin typeface="Century Gothic"/>
                <a:cs typeface="Century Gothic"/>
              </a:rPr>
              <a:t>r</a:t>
            </a:r>
            <a:r>
              <a:rPr sz="1800" b="1" spc="5" dirty="0">
                <a:latin typeface="Century Gothic"/>
                <a:cs typeface="Century Gothic"/>
              </a:rPr>
              <a:t>i</a:t>
            </a:r>
            <a:r>
              <a:rPr sz="1800" b="1" spc="-5" dirty="0">
                <a:latin typeface="Century Gothic"/>
                <a:cs typeface="Century Gothic"/>
              </a:rPr>
              <a:t>c</a:t>
            </a:r>
            <a:r>
              <a:rPr sz="1800" b="1" dirty="0">
                <a:latin typeface="Century Gothic"/>
                <a:cs typeface="Century Gothic"/>
              </a:rPr>
              <a:t>e	</a:t>
            </a:r>
            <a:r>
              <a:rPr sz="1800" b="1" spc="5" dirty="0">
                <a:latin typeface="Century Gothic"/>
                <a:cs typeface="Century Gothic"/>
              </a:rPr>
              <a:t>o</a:t>
            </a:r>
            <a:r>
              <a:rPr sz="1800" b="1" dirty="0">
                <a:latin typeface="Century Gothic"/>
                <a:cs typeface="Century Gothic"/>
              </a:rPr>
              <a:t>f	</a:t>
            </a:r>
            <a:r>
              <a:rPr sz="1800" b="1" spc="5" dirty="0">
                <a:latin typeface="Century Gothic"/>
                <a:cs typeface="Century Gothic"/>
              </a:rPr>
              <a:t>o</a:t>
            </a:r>
            <a:r>
              <a:rPr sz="1800" b="1" spc="-5" dirty="0">
                <a:latin typeface="Century Gothic"/>
                <a:cs typeface="Century Gothic"/>
              </a:rPr>
              <a:t>ne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71089" y="1798320"/>
            <a:ext cx="6071870" cy="2219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259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entury Gothic"/>
                <a:cs typeface="Century Gothic"/>
              </a:rPr>
              <a:t>currency expressed in terms of another currency.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402590" marR="55880" indent="-339090" algn="just">
              <a:lnSpc>
                <a:spcPct val="100000"/>
              </a:lnSpc>
              <a:buFont typeface="Symbol"/>
              <a:buChar char=""/>
              <a:tabLst>
                <a:tab pos="402590" algn="l"/>
              </a:tabLst>
            </a:pPr>
            <a:r>
              <a:rPr sz="1800" b="1" dirty="0">
                <a:latin typeface="Century Gothic"/>
                <a:cs typeface="Century Gothic"/>
              </a:rPr>
              <a:t>A </a:t>
            </a:r>
            <a:r>
              <a:rPr sz="1800" b="1" spc="-5" dirty="0">
                <a:latin typeface="Century Gothic"/>
                <a:cs typeface="Century Gothic"/>
              </a:rPr>
              <a:t>foreign exchange quotation </a:t>
            </a:r>
            <a:r>
              <a:rPr sz="1800" b="1" dirty="0">
                <a:latin typeface="Century Gothic"/>
                <a:cs typeface="Century Gothic"/>
              </a:rPr>
              <a:t>(or </a:t>
            </a:r>
            <a:r>
              <a:rPr sz="1800" b="1" spc="-5" dirty="0">
                <a:latin typeface="Century Gothic"/>
                <a:cs typeface="Century Gothic"/>
              </a:rPr>
              <a:t>quote) is </a:t>
            </a:r>
            <a:r>
              <a:rPr sz="1800" b="1" dirty="0">
                <a:latin typeface="Century Gothic"/>
                <a:cs typeface="Century Gothic"/>
              </a:rPr>
              <a:t>a  </a:t>
            </a:r>
            <a:r>
              <a:rPr sz="1800" b="1" spc="-5" dirty="0">
                <a:latin typeface="Century Gothic"/>
                <a:cs typeface="Century Gothic"/>
              </a:rPr>
              <a:t>statement of willingness to buy or sell at an   announced</a:t>
            </a:r>
            <a:r>
              <a:rPr sz="1800" b="1" spc="-10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rate.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Symbol"/>
              <a:buChar char=""/>
            </a:pPr>
            <a:endParaRPr sz="1850">
              <a:latin typeface="Times New Roman"/>
              <a:cs typeface="Times New Roman"/>
            </a:endParaRPr>
          </a:p>
          <a:p>
            <a:pPr marL="402590" marR="57150" indent="-339090" algn="just">
              <a:lnSpc>
                <a:spcPct val="100000"/>
              </a:lnSpc>
              <a:buFont typeface="Symbol"/>
              <a:buChar char=""/>
              <a:tabLst>
                <a:tab pos="4025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Most foreign exchange transactions involve the US  dollar.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324350"/>
            <a:ext cx="1306830" cy="778510"/>
          </a:xfrm>
          <a:custGeom>
            <a:avLst/>
            <a:gdLst/>
            <a:ahLst/>
            <a:cxnLst/>
            <a:rect l="l" t="t" r="r" b="b"/>
            <a:pathLst>
              <a:path w="1306830" h="778510">
                <a:moveTo>
                  <a:pt x="1019810" y="0"/>
                </a:moveTo>
                <a:lnTo>
                  <a:pt x="0" y="0"/>
                </a:lnTo>
                <a:lnTo>
                  <a:pt x="0" y="778510"/>
                </a:lnTo>
                <a:lnTo>
                  <a:pt x="1019810" y="778510"/>
                </a:lnTo>
                <a:lnTo>
                  <a:pt x="1027430" y="773430"/>
                </a:lnTo>
                <a:lnTo>
                  <a:pt x="1031240" y="768350"/>
                </a:lnTo>
                <a:lnTo>
                  <a:pt x="1031240" y="763269"/>
                </a:lnTo>
                <a:lnTo>
                  <a:pt x="1033780" y="763269"/>
                </a:lnTo>
                <a:lnTo>
                  <a:pt x="1301750" y="407669"/>
                </a:lnTo>
                <a:lnTo>
                  <a:pt x="1305321" y="398601"/>
                </a:lnTo>
                <a:lnTo>
                  <a:pt x="1306512" y="387508"/>
                </a:lnTo>
                <a:lnTo>
                  <a:pt x="1305321" y="375701"/>
                </a:lnTo>
                <a:lnTo>
                  <a:pt x="1301750" y="364489"/>
                </a:lnTo>
                <a:lnTo>
                  <a:pt x="1033780" y="13969"/>
                </a:lnTo>
                <a:lnTo>
                  <a:pt x="1033780" y="8889"/>
                </a:lnTo>
                <a:lnTo>
                  <a:pt x="1031240" y="8889"/>
                </a:lnTo>
                <a:lnTo>
                  <a:pt x="1027430" y="3810"/>
                </a:lnTo>
                <a:lnTo>
                  <a:pt x="1019810" y="0"/>
                </a:lnTo>
                <a:close/>
              </a:path>
            </a:pathLst>
          </a:custGeom>
          <a:solidFill>
            <a:srgbClr val="A5301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58389" y="1525270"/>
            <a:ext cx="6095365" cy="2861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5290" marR="68580" indent="-339090" algn="just">
              <a:lnSpc>
                <a:spcPct val="100000"/>
              </a:lnSpc>
              <a:spcBef>
                <a:spcPts val="100"/>
              </a:spcBef>
              <a:buFont typeface="Symbol"/>
              <a:buChar char=""/>
              <a:tabLst>
                <a:tab pos="4152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Professional dealers and brokers may state foreign  exchange quotations </a:t>
            </a:r>
            <a:r>
              <a:rPr sz="1800" b="1" dirty="0">
                <a:latin typeface="Century Gothic"/>
                <a:cs typeface="Century Gothic"/>
              </a:rPr>
              <a:t>in </a:t>
            </a:r>
            <a:r>
              <a:rPr sz="1800" b="1" spc="-5" dirty="0">
                <a:latin typeface="Century Gothic"/>
                <a:cs typeface="Century Gothic"/>
              </a:rPr>
              <a:t>one of two</a:t>
            </a:r>
            <a:r>
              <a:rPr sz="1800" b="1" spc="-10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ways: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Symbol"/>
              <a:buChar char=""/>
            </a:pPr>
            <a:endParaRPr sz="2050">
              <a:latin typeface="Times New Roman"/>
              <a:cs typeface="Times New Roman"/>
            </a:endParaRPr>
          </a:p>
          <a:p>
            <a:pPr marL="872490" lvl="1" indent="-339090">
              <a:lnSpc>
                <a:spcPct val="100000"/>
              </a:lnSpc>
              <a:buFont typeface="Courier New"/>
              <a:buChar char="o"/>
              <a:tabLst>
                <a:tab pos="872490" algn="l"/>
              </a:tabLst>
            </a:pPr>
            <a:r>
              <a:rPr sz="1800" b="1" dirty="0">
                <a:latin typeface="Century Gothic"/>
                <a:cs typeface="Century Gothic"/>
              </a:rPr>
              <a:t>the </a:t>
            </a:r>
            <a:r>
              <a:rPr sz="1800" b="1" spc="-5" dirty="0">
                <a:latin typeface="Century Gothic"/>
                <a:cs typeface="Century Gothic"/>
              </a:rPr>
              <a:t>foreign currency price of one dollar,</a:t>
            </a:r>
            <a:r>
              <a:rPr sz="1800" b="1" spc="-15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or</a:t>
            </a:r>
            <a:endParaRPr sz="1800">
              <a:latin typeface="Century Gothic"/>
              <a:cs typeface="Century Gothic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Font typeface="Courier New"/>
              <a:buChar char="o"/>
            </a:pPr>
            <a:endParaRPr sz="2050">
              <a:latin typeface="Times New Roman"/>
              <a:cs typeface="Times New Roman"/>
            </a:endParaRPr>
          </a:p>
          <a:p>
            <a:pPr marL="872490" lvl="1" indent="-339090">
              <a:lnSpc>
                <a:spcPct val="100000"/>
              </a:lnSpc>
              <a:buFont typeface="Courier New"/>
              <a:buChar char="o"/>
              <a:tabLst>
                <a:tab pos="872490" algn="l"/>
              </a:tabLst>
            </a:pPr>
            <a:r>
              <a:rPr sz="1800" b="1" dirty="0">
                <a:latin typeface="Century Gothic"/>
                <a:cs typeface="Century Gothic"/>
              </a:rPr>
              <a:t>the </a:t>
            </a:r>
            <a:r>
              <a:rPr sz="1800" b="1" spc="-5" dirty="0">
                <a:latin typeface="Century Gothic"/>
                <a:cs typeface="Century Gothic"/>
              </a:rPr>
              <a:t>dollar price </a:t>
            </a:r>
            <a:r>
              <a:rPr sz="1800" b="1" dirty="0">
                <a:latin typeface="Century Gothic"/>
                <a:cs typeface="Century Gothic"/>
              </a:rPr>
              <a:t>of a </a:t>
            </a:r>
            <a:r>
              <a:rPr sz="1800" b="1" spc="-5" dirty="0">
                <a:latin typeface="Century Gothic"/>
                <a:cs typeface="Century Gothic"/>
              </a:rPr>
              <a:t>unit of foreign</a:t>
            </a:r>
            <a:r>
              <a:rPr sz="1800" b="1" spc="-45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currency.</a:t>
            </a:r>
            <a:endParaRPr sz="1800">
              <a:latin typeface="Century Gothic"/>
              <a:cs typeface="Century Gothic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Font typeface="Courier New"/>
              <a:buChar char="o"/>
            </a:pPr>
            <a:endParaRPr sz="2050">
              <a:latin typeface="Times New Roman"/>
              <a:cs typeface="Times New Roman"/>
            </a:endParaRPr>
          </a:p>
          <a:p>
            <a:pPr marL="415290" marR="67945" indent="-339090" algn="just">
              <a:lnSpc>
                <a:spcPct val="100000"/>
              </a:lnSpc>
              <a:buFont typeface="Symbol"/>
              <a:buChar char=""/>
              <a:tabLst>
                <a:tab pos="4152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Most foreign currencies in the world are stated </a:t>
            </a:r>
            <a:r>
              <a:rPr sz="1800" b="1" dirty="0">
                <a:latin typeface="Century Gothic"/>
                <a:cs typeface="Century Gothic"/>
              </a:rPr>
              <a:t>in  </a:t>
            </a:r>
            <a:r>
              <a:rPr sz="1800" b="1" spc="-5" dirty="0">
                <a:latin typeface="Century Gothic"/>
                <a:cs typeface="Century Gothic"/>
              </a:rPr>
              <a:t>terms </a:t>
            </a:r>
            <a:r>
              <a:rPr sz="1800" b="1" dirty="0">
                <a:latin typeface="Century Gothic"/>
                <a:cs typeface="Century Gothic"/>
              </a:rPr>
              <a:t>of the </a:t>
            </a:r>
            <a:r>
              <a:rPr sz="1800" b="1" spc="-5" dirty="0">
                <a:latin typeface="Century Gothic"/>
                <a:cs typeface="Century Gothic"/>
              </a:rPr>
              <a:t>number of units of foreign currency   needed to buy </a:t>
            </a:r>
            <a:r>
              <a:rPr sz="1800" b="1" dirty="0">
                <a:latin typeface="Century Gothic"/>
                <a:cs typeface="Century Gothic"/>
              </a:rPr>
              <a:t>one</a:t>
            </a:r>
            <a:r>
              <a:rPr sz="1800" b="1" spc="-10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dollar.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70850" y="274320"/>
            <a:ext cx="957579" cy="5168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324350"/>
            <a:ext cx="1306830" cy="778510"/>
          </a:xfrm>
          <a:custGeom>
            <a:avLst/>
            <a:gdLst/>
            <a:ahLst/>
            <a:cxnLst/>
            <a:rect l="l" t="t" r="r" b="b"/>
            <a:pathLst>
              <a:path w="1306830" h="778510">
                <a:moveTo>
                  <a:pt x="1019810" y="0"/>
                </a:moveTo>
                <a:lnTo>
                  <a:pt x="0" y="0"/>
                </a:lnTo>
                <a:lnTo>
                  <a:pt x="0" y="778510"/>
                </a:lnTo>
                <a:lnTo>
                  <a:pt x="1019810" y="778510"/>
                </a:lnTo>
                <a:lnTo>
                  <a:pt x="1027430" y="773430"/>
                </a:lnTo>
                <a:lnTo>
                  <a:pt x="1031240" y="768350"/>
                </a:lnTo>
                <a:lnTo>
                  <a:pt x="1031240" y="763269"/>
                </a:lnTo>
                <a:lnTo>
                  <a:pt x="1033780" y="763269"/>
                </a:lnTo>
                <a:lnTo>
                  <a:pt x="1301750" y="407669"/>
                </a:lnTo>
                <a:lnTo>
                  <a:pt x="1305321" y="398601"/>
                </a:lnTo>
                <a:lnTo>
                  <a:pt x="1306512" y="387508"/>
                </a:lnTo>
                <a:lnTo>
                  <a:pt x="1305321" y="375701"/>
                </a:lnTo>
                <a:lnTo>
                  <a:pt x="1301750" y="364489"/>
                </a:lnTo>
                <a:lnTo>
                  <a:pt x="1033780" y="13969"/>
                </a:lnTo>
                <a:lnTo>
                  <a:pt x="1033780" y="8889"/>
                </a:lnTo>
                <a:lnTo>
                  <a:pt x="1031240" y="8889"/>
                </a:lnTo>
                <a:lnTo>
                  <a:pt x="1027430" y="3810"/>
                </a:lnTo>
                <a:lnTo>
                  <a:pt x="1019810" y="0"/>
                </a:lnTo>
                <a:close/>
              </a:path>
            </a:pathLst>
          </a:custGeom>
          <a:solidFill>
            <a:srgbClr val="A5301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96489" y="1532890"/>
            <a:ext cx="33178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376555" algn="l"/>
              </a:tabLst>
            </a:pPr>
            <a:r>
              <a:rPr sz="2700" spc="225" baseline="6172" dirty="0">
                <a:latin typeface="Symbol"/>
                <a:cs typeface="Symbol"/>
              </a:rPr>
              <a:t></a:t>
            </a:r>
            <a:r>
              <a:rPr sz="2700" spc="225" baseline="6172" dirty="0">
                <a:latin typeface="Times New Roman"/>
                <a:cs typeface="Times New Roman"/>
              </a:rPr>
              <a:t>	</a:t>
            </a:r>
            <a:r>
              <a:rPr sz="1800" b="1" spc="-5" dirty="0">
                <a:latin typeface="Century Gothic"/>
                <a:cs typeface="Century Gothic"/>
              </a:rPr>
              <a:t>Foreign exchange</a:t>
            </a:r>
            <a:r>
              <a:rPr sz="1800" b="1" spc="-45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quotes: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79089" y="1776729"/>
            <a:ext cx="1631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urier New"/>
                <a:cs typeface="Courier New"/>
              </a:rPr>
              <a:t>o  o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18179" y="1807209"/>
            <a:ext cx="15703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entury Gothic"/>
                <a:cs typeface="Century Gothic"/>
              </a:rPr>
              <a:t>direct or  indirect</a:t>
            </a:r>
            <a:r>
              <a:rPr sz="1800" b="1" spc="-75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quote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56789" y="2477770"/>
            <a:ext cx="6209665" cy="34086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16890" marR="82550" indent="-339090">
              <a:lnSpc>
                <a:spcPct val="100000"/>
              </a:lnSpc>
              <a:spcBef>
                <a:spcPts val="100"/>
              </a:spcBef>
              <a:buFont typeface="Symbol"/>
              <a:buChar char=""/>
              <a:tabLst>
                <a:tab pos="516255" algn="l"/>
                <a:tab pos="516890" algn="l"/>
              </a:tabLst>
            </a:pPr>
            <a:r>
              <a:rPr sz="1800" b="1" dirty="0">
                <a:latin typeface="Century Gothic"/>
                <a:cs typeface="Century Gothic"/>
              </a:rPr>
              <a:t>A </a:t>
            </a:r>
            <a:r>
              <a:rPr sz="1800" b="1" spc="-5" dirty="0">
                <a:latin typeface="Century Gothic"/>
                <a:cs typeface="Century Gothic"/>
              </a:rPr>
              <a:t>direct quote is </a:t>
            </a:r>
            <a:r>
              <a:rPr sz="1800" b="1" dirty="0">
                <a:latin typeface="Century Gothic"/>
                <a:cs typeface="Century Gothic"/>
              </a:rPr>
              <a:t>a </a:t>
            </a:r>
            <a:r>
              <a:rPr sz="1800" b="1" spc="-5" dirty="0">
                <a:latin typeface="Century Gothic"/>
                <a:cs typeface="Century Gothic"/>
              </a:rPr>
              <a:t>home currency price </a:t>
            </a:r>
            <a:r>
              <a:rPr sz="1800" b="1" dirty="0">
                <a:latin typeface="Century Gothic"/>
                <a:cs typeface="Century Gothic"/>
              </a:rPr>
              <a:t>of a </a:t>
            </a:r>
            <a:r>
              <a:rPr sz="1800" b="1" spc="-5" dirty="0">
                <a:latin typeface="Century Gothic"/>
                <a:cs typeface="Century Gothic"/>
              </a:rPr>
              <a:t>unit  of foreign currency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Symbol"/>
              <a:buChar char=""/>
            </a:pPr>
            <a:endParaRPr sz="2050">
              <a:latin typeface="Times New Roman"/>
              <a:cs typeface="Times New Roman"/>
            </a:endParaRPr>
          </a:p>
          <a:p>
            <a:pPr marL="516890" marR="82550" indent="-339090">
              <a:lnSpc>
                <a:spcPct val="100000"/>
              </a:lnSpc>
              <a:buFont typeface="Symbol"/>
              <a:buChar char=""/>
              <a:tabLst>
                <a:tab pos="516255" algn="l"/>
                <a:tab pos="516890" algn="l"/>
              </a:tabLst>
            </a:pPr>
            <a:r>
              <a:rPr sz="1800" b="1" dirty="0">
                <a:latin typeface="Century Gothic"/>
                <a:cs typeface="Century Gothic"/>
              </a:rPr>
              <a:t>An </a:t>
            </a:r>
            <a:r>
              <a:rPr sz="1800" b="1" spc="-5" dirty="0">
                <a:latin typeface="Century Gothic"/>
                <a:cs typeface="Century Gothic"/>
              </a:rPr>
              <a:t>indirect quote is </a:t>
            </a:r>
            <a:r>
              <a:rPr sz="1800" b="1" dirty="0">
                <a:latin typeface="Century Gothic"/>
                <a:cs typeface="Century Gothic"/>
              </a:rPr>
              <a:t>a </a:t>
            </a:r>
            <a:r>
              <a:rPr sz="1800" b="1" spc="-5" dirty="0">
                <a:latin typeface="Century Gothic"/>
                <a:cs typeface="Century Gothic"/>
              </a:rPr>
              <a:t>foreign currency price of </a:t>
            </a:r>
            <a:r>
              <a:rPr sz="1800" b="1" dirty="0">
                <a:latin typeface="Century Gothic"/>
                <a:cs typeface="Century Gothic"/>
              </a:rPr>
              <a:t>a  </a:t>
            </a:r>
            <a:r>
              <a:rPr sz="1800" b="1" spc="-5" dirty="0">
                <a:latin typeface="Century Gothic"/>
                <a:cs typeface="Century Gothic"/>
              </a:rPr>
              <a:t>unit of home</a:t>
            </a:r>
            <a:r>
              <a:rPr sz="1800" b="1" spc="10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currency.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Symbol"/>
              <a:buChar char=""/>
            </a:pPr>
            <a:endParaRPr sz="2050">
              <a:latin typeface="Times New Roman"/>
              <a:cs typeface="Times New Roman"/>
            </a:endParaRPr>
          </a:p>
          <a:p>
            <a:pPr marL="516890" marR="81280" indent="-339090">
              <a:lnSpc>
                <a:spcPct val="100000"/>
              </a:lnSpc>
              <a:buFont typeface="Symbol"/>
              <a:buChar char=""/>
              <a:tabLst>
                <a:tab pos="516255" algn="l"/>
                <a:tab pos="516890" algn="l"/>
                <a:tab pos="1066165" algn="l"/>
                <a:tab pos="1734185" algn="l"/>
                <a:tab pos="2113915" algn="l"/>
                <a:tab pos="2636520" algn="l"/>
                <a:tab pos="3455670" algn="l"/>
                <a:tab pos="4607560" algn="l"/>
                <a:tab pos="5060950" algn="l"/>
                <a:tab pos="5769610" algn="l"/>
              </a:tabLst>
            </a:pPr>
            <a:r>
              <a:rPr sz="1800" b="1" dirty="0">
                <a:latin typeface="Century Gothic"/>
                <a:cs typeface="Century Gothic"/>
              </a:rPr>
              <a:t>T</a:t>
            </a:r>
            <a:r>
              <a:rPr sz="1800" b="1" spc="-5" dirty="0">
                <a:latin typeface="Century Gothic"/>
                <a:cs typeface="Century Gothic"/>
              </a:rPr>
              <a:t>h</a:t>
            </a:r>
            <a:r>
              <a:rPr sz="1800" b="1" dirty="0">
                <a:latin typeface="Century Gothic"/>
                <a:cs typeface="Century Gothic"/>
              </a:rPr>
              <a:t>e	f</a:t>
            </a:r>
            <a:r>
              <a:rPr sz="1800" b="1" spc="-5" dirty="0">
                <a:latin typeface="Century Gothic"/>
                <a:cs typeface="Century Gothic"/>
              </a:rPr>
              <a:t>o</a:t>
            </a:r>
            <a:r>
              <a:rPr sz="1800" b="1" spc="-10" dirty="0">
                <a:latin typeface="Century Gothic"/>
                <a:cs typeface="Century Gothic"/>
              </a:rPr>
              <a:t>r</a:t>
            </a:r>
            <a:r>
              <a:rPr sz="1800" b="1" dirty="0">
                <a:latin typeface="Century Gothic"/>
                <a:cs typeface="Century Gothic"/>
              </a:rPr>
              <a:t>m	</a:t>
            </a:r>
            <a:r>
              <a:rPr sz="1800" b="1" spc="-5" dirty="0">
                <a:latin typeface="Century Gothic"/>
                <a:cs typeface="Century Gothic"/>
              </a:rPr>
              <a:t>o</a:t>
            </a:r>
            <a:r>
              <a:rPr sz="1800" b="1" dirty="0">
                <a:latin typeface="Century Gothic"/>
                <a:cs typeface="Century Gothic"/>
              </a:rPr>
              <a:t>f	</a:t>
            </a:r>
            <a:r>
              <a:rPr sz="1800" b="1" spc="-5" dirty="0">
                <a:latin typeface="Century Gothic"/>
                <a:cs typeface="Century Gothic"/>
              </a:rPr>
              <a:t>th</a:t>
            </a:r>
            <a:r>
              <a:rPr sz="1800" b="1" dirty="0">
                <a:latin typeface="Century Gothic"/>
                <a:cs typeface="Century Gothic"/>
              </a:rPr>
              <a:t>e	</a:t>
            </a:r>
            <a:r>
              <a:rPr sz="1800" b="1" spc="-10" dirty="0">
                <a:latin typeface="Century Gothic"/>
                <a:cs typeface="Century Gothic"/>
              </a:rPr>
              <a:t>q</a:t>
            </a:r>
            <a:r>
              <a:rPr sz="1800" b="1" spc="-5" dirty="0">
                <a:latin typeface="Century Gothic"/>
                <a:cs typeface="Century Gothic"/>
              </a:rPr>
              <a:t>uo</a:t>
            </a:r>
            <a:r>
              <a:rPr sz="1800" b="1" spc="5" dirty="0">
                <a:latin typeface="Century Gothic"/>
                <a:cs typeface="Century Gothic"/>
              </a:rPr>
              <a:t>t</a:t>
            </a:r>
            <a:r>
              <a:rPr sz="1800" b="1" dirty="0">
                <a:latin typeface="Century Gothic"/>
                <a:cs typeface="Century Gothic"/>
              </a:rPr>
              <a:t>e	</a:t>
            </a:r>
            <a:r>
              <a:rPr sz="1800" b="1" spc="-10" dirty="0">
                <a:latin typeface="Century Gothic"/>
                <a:cs typeface="Century Gothic"/>
              </a:rPr>
              <a:t>d</a:t>
            </a:r>
            <a:r>
              <a:rPr sz="1800" b="1" spc="5" dirty="0">
                <a:latin typeface="Century Gothic"/>
                <a:cs typeface="Century Gothic"/>
              </a:rPr>
              <a:t>e</a:t>
            </a:r>
            <a:r>
              <a:rPr sz="1800" b="1" spc="-5" dirty="0">
                <a:latin typeface="Century Gothic"/>
                <a:cs typeface="Century Gothic"/>
              </a:rPr>
              <a:t>pen</a:t>
            </a:r>
            <a:r>
              <a:rPr sz="1800" b="1" spc="-10" dirty="0">
                <a:latin typeface="Century Gothic"/>
                <a:cs typeface="Century Gothic"/>
              </a:rPr>
              <a:t>d</a:t>
            </a:r>
            <a:r>
              <a:rPr sz="1800" b="1" dirty="0">
                <a:latin typeface="Century Gothic"/>
                <a:cs typeface="Century Gothic"/>
              </a:rPr>
              <a:t>s	</a:t>
            </a:r>
            <a:r>
              <a:rPr sz="1800" b="1" spc="-5" dirty="0">
                <a:latin typeface="Century Gothic"/>
                <a:cs typeface="Century Gothic"/>
              </a:rPr>
              <a:t>o</a:t>
            </a:r>
            <a:r>
              <a:rPr sz="1800" b="1" dirty="0">
                <a:latin typeface="Century Gothic"/>
                <a:cs typeface="Century Gothic"/>
              </a:rPr>
              <a:t>n	</a:t>
            </a:r>
            <a:r>
              <a:rPr sz="1800" b="1" spc="-5" dirty="0">
                <a:latin typeface="Century Gothic"/>
                <a:cs typeface="Century Gothic"/>
              </a:rPr>
              <a:t>wha</a:t>
            </a:r>
            <a:r>
              <a:rPr sz="1800" b="1" dirty="0">
                <a:latin typeface="Century Gothic"/>
                <a:cs typeface="Century Gothic"/>
              </a:rPr>
              <a:t>t	</a:t>
            </a:r>
            <a:r>
              <a:rPr sz="1800" b="1" spc="-15" dirty="0">
                <a:latin typeface="Century Gothic"/>
                <a:cs typeface="Century Gothic"/>
              </a:rPr>
              <a:t>t</a:t>
            </a:r>
            <a:r>
              <a:rPr sz="1800" b="1" spc="-5" dirty="0">
                <a:latin typeface="Century Gothic"/>
                <a:cs typeface="Century Gothic"/>
              </a:rPr>
              <a:t>he  speaker regard as “home.”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Symbol"/>
              <a:buChar char=""/>
            </a:pPr>
            <a:endParaRPr sz="2050">
              <a:latin typeface="Times New Roman"/>
              <a:cs typeface="Times New Roman"/>
            </a:endParaRPr>
          </a:p>
          <a:p>
            <a:pPr marL="516890" marR="80645" indent="-339090">
              <a:lnSpc>
                <a:spcPct val="100000"/>
              </a:lnSpc>
              <a:buFont typeface="Symbol"/>
              <a:buChar char=""/>
              <a:tabLst>
                <a:tab pos="516255" algn="l"/>
                <a:tab pos="516890" algn="l"/>
                <a:tab pos="1020444" algn="l"/>
                <a:tab pos="2249805" algn="l"/>
                <a:tab pos="2776220" algn="l"/>
                <a:tab pos="4092575" algn="l"/>
                <a:tab pos="4704080" algn="l"/>
                <a:tab pos="5855335" algn="l"/>
              </a:tabLst>
            </a:pPr>
            <a:r>
              <a:rPr sz="1800" b="1" dirty="0">
                <a:latin typeface="Century Gothic"/>
                <a:cs typeface="Century Gothic"/>
              </a:rPr>
              <a:t>F</a:t>
            </a:r>
            <a:r>
              <a:rPr sz="1800" b="1" spc="-5" dirty="0">
                <a:latin typeface="Century Gothic"/>
                <a:cs typeface="Century Gothic"/>
              </a:rPr>
              <a:t>o</a:t>
            </a:r>
            <a:r>
              <a:rPr sz="1800" b="1" dirty="0">
                <a:latin typeface="Century Gothic"/>
                <a:cs typeface="Century Gothic"/>
              </a:rPr>
              <a:t>r	</a:t>
            </a:r>
            <a:r>
              <a:rPr sz="1800" b="1" spc="-5" dirty="0">
                <a:latin typeface="Century Gothic"/>
                <a:cs typeface="Century Gothic"/>
              </a:rPr>
              <a:t>example</a:t>
            </a:r>
            <a:r>
              <a:rPr sz="1800" b="1" dirty="0">
                <a:latin typeface="Century Gothic"/>
                <a:cs typeface="Century Gothic"/>
              </a:rPr>
              <a:t>,	</a:t>
            </a:r>
            <a:r>
              <a:rPr sz="1800" b="1" spc="-5" dirty="0">
                <a:latin typeface="Century Gothic"/>
                <a:cs typeface="Century Gothic"/>
              </a:rPr>
              <a:t>th</a:t>
            </a:r>
            <a:r>
              <a:rPr sz="1800" b="1" dirty="0">
                <a:latin typeface="Century Gothic"/>
                <a:cs typeface="Century Gothic"/>
              </a:rPr>
              <a:t>e	</a:t>
            </a:r>
            <a:r>
              <a:rPr sz="1800" b="1" spc="-5" dirty="0">
                <a:latin typeface="Century Gothic"/>
                <a:cs typeface="Century Gothic"/>
              </a:rPr>
              <a:t>exchan</a:t>
            </a:r>
            <a:r>
              <a:rPr sz="1800" b="1" spc="-10" dirty="0">
                <a:latin typeface="Century Gothic"/>
                <a:cs typeface="Century Gothic"/>
              </a:rPr>
              <a:t>g</a:t>
            </a:r>
            <a:r>
              <a:rPr sz="1800" b="1" dirty="0">
                <a:latin typeface="Century Gothic"/>
                <a:cs typeface="Century Gothic"/>
              </a:rPr>
              <a:t>e	</a:t>
            </a:r>
            <a:r>
              <a:rPr sz="1800" b="1" spc="-10" dirty="0">
                <a:latin typeface="Century Gothic"/>
                <a:cs typeface="Century Gothic"/>
              </a:rPr>
              <a:t>r</a:t>
            </a:r>
            <a:r>
              <a:rPr sz="1800" b="1" spc="-5" dirty="0">
                <a:latin typeface="Century Gothic"/>
                <a:cs typeface="Century Gothic"/>
              </a:rPr>
              <a:t>at</a:t>
            </a:r>
            <a:r>
              <a:rPr sz="1800" b="1" dirty="0">
                <a:latin typeface="Century Gothic"/>
                <a:cs typeface="Century Gothic"/>
              </a:rPr>
              <a:t>e	</a:t>
            </a:r>
            <a:r>
              <a:rPr sz="1800" b="1" spc="-5" dirty="0">
                <a:latin typeface="Century Gothic"/>
                <a:cs typeface="Century Gothic"/>
              </a:rPr>
              <a:t>b</a:t>
            </a:r>
            <a:r>
              <a:rPr sz="1800" b="1" spc="5" dirty="0">
                <a:latin typeface="Century Gothic"/>
                <a:cs typeface="Century Gothic"/>
              </a:rPr>
              <a:t>e</a:t>
            </a:r>
            <a:r>
              <a:rPr sz="1800" b="1" spc="-15" dirty="0">
                <a:latin typeface="Century Gothic"/>
                <a:cs typeface="Century Gothic"/>
              </a:rPr>
              <a:t>t</a:t>
            </a:r>
            <a:r>
              <a:rPr sz="1800" b="1" spc="-5" dirty="0">
                <a:latin typeface="Century Gothic"/>
                <a:cs typeface="Century Gothic"/>
              </a:rPr>
              <a:t>w</a:t>
            </a:r>
            <a:r>
              <a:rPr sz="1800" b="1" spc="5" dirty="0">
                <a:latin typeface="Century Gothic"/>
                <a:cs typeface="Century Gothic"/>
              </a:rPr>
              <a:t>e</a:t>
            </a:r>
            <a:r>
              <a:rPr sz="1800" b="1" spc="-5" dirty="0">
                <a:latin typeface="Century Gothic"/>
                <a:cs typeface="Century Gothic"/>
              </a:rPr>
              <a:t>e</a:t>
            </a:r>
            <a:r>
              <a:rPr sz="1800" b="1" dirty="0">
                <a:latin typeface="Century Gothic"/>
                <a:cs typeface="Century Gothic"/>
              </a:rPr>
              <a:t>n	</a:t>
            </a:r>
            <a:r>
              <a:rPr sz="1800" b="1" spc="-5" dirty="0">
                <a:latin typeface="Century Gothic"/>
                <a:cs typeface="Century Gothic"/>
              </a:rPr>
              <a:t>U</a:t>
            </a:r>
            <a:r>
              <a:rPr sz="1800" b="1" dirty="0">
                <a:latin typeface="Century Gothic"/>
                <a:cs typeface="Century Gothic"/>
              </a:rPr>
              <a:t>S  </a:t>
            </a:r>
            <a:r>
              <a:rPr sz="1800" b="1" spc="-5" dirty="0">
                <a:latin typeface="Century Gothic"/>
                <a:cs typeface="Century Gothic"/>
              </a:rPr>
              <a:t>dollars and the Swiss franc is normally</a:t>
            </a:r>
            <a:r>
              <a:rPr sz="1800" b="1" spc="-10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stated:</a:t>
            </a:r>
            <a:endParaRPr sz="1800">
              <a:latin typeface="Century Gothic"/>
              <a:cs typeface="Century Gothic"/>
            </a:endParaRPr>
          </a:p>
          <a:p>
            <a:pPr marL="635000">
              <a:lnSpc>
                <a:spcPct val="100000"/>
              </a:lnSpc>
            </a:pPr>
            <a:r>
              <a:rPr sz="2700" baseline="7716" dirty="0">
                <a:latin typeface="Courier New"/>
                <a:cs typeface="Courier New"/>
              </a:rPr>
              <a:t>o </a:t>
            </a:r>
            <a:r>
              <a:rPr sz="1800" b="1" dirty="0">
                <a:latin typeface="Century Gothic"/>
                <a:cs typeface="Century Gothic"/>
              </a:rPr>
              <a:t>SF </a:t>
            </a:r>
            <a:r>
              <a:rPr sz="1800" b="1" spc="-5" dirty="0">
                <a:latin typeface="Century Gothic"/>
                <a:cs typeface="Century Gothic"/>
              </a:rPr>
              <a:t>1.6000/$ (European terms or direct</a:t>
            </a:r>
            <a:r>
              <a:rPr sz="1800" b="1" spc="470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quote)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070850" y="274320"/>
            <a:ext cx="957579" cy="5168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324350"/>
            <a:ext cx="1306830" cy="778510"/>
          </a:xfrm>
          <a:custGeom>
            <a:avLst/>
            <a:gdLst/>
            <a:ahLst/>
            <a:cxnLst/>
            <a:rect l="l" t="t" r="r" b="b"/>
            <a:pathLst>
              <a:path w="1306830" h="778510">
                <a:moveTo>
                  <a:pt x="1019810" y="0"/>
                </a:moveTo>
                <a:lnTo>
                  <a:pt x="0" y="0"/>
                </a:lnTo>
                <a:lnTo>
                  <a:pt x="0" y="778510"/>
                </a:lnTo>
                <a:lnTo>
                  <a:pt x="1019810" y="778510"/>
                </a:lnTo>
                <a:lnTo>
                  <a:pt x="1027430" y="773430"/>
                </a:lnTo>
                <a:lnTo>
                  <a:pt x="1031240" y="768350"/>
                </a:lnTo>
                <a:lnTo>
                  <a:pt x="1031240" y="763269"/>
                </a:lnTo>
                <a:lnTo>
                  <a:pt x="1033780" y="763269"/>
                </a:lnTo>
                <a:lnTo>
                  <a:pt x="1301750" y="407669"/>
                </a:lnTo>
                <a:lnTo>
                  <a:pt x="1305321" y="398601"/>
                </a:lnTo>
                <a:lnTo>
                  <a:pt x="1306512" y="387508"/>
                </a:lnTo>
                <a:lnTo>
                  <a:pt x="1305321" y="375701"/>
                </a:lnTo>
                <a:lnTo>
                  <a:pt x="1301750" y="364489"/>
                </a:lnTo>
                <a:lnTo>
                  <a:pt x="1033780" y="13969"/>
                </a:lnTo>
                <a:lnTo>
                  <a:pt x="1033780" y="8889"/>
                </a:lnTo>
                <a:lnTo>
                  <a:pt x="1031240" y="8889"/>
                </a:lnTo>
                <a:lnTo>
                  <a:pt x="1027430" y="3810"/>
                </a:lnTo>
                <a:lnTo>
                  <a:pt x="1019810" y="0"/>
                </a:lnTo>
                <a:close/>
              </a:path>
            </a:pathLst>
          </a:custGeom>
          <a:solidFill>
            <a:srgbClr val="A5301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282189" y="1526540"/>
            <a:ext cx="6158230" cy="3317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1490" indent="-339090">
              <a:lnSpc>
                <a:spcPct val="100000"/>
              </a:lnSpc>
              <a:spcBef>
                <a:spcPts val="100"/>
              </a:spcBef>
              <a:buFont typeface="Symbol"/>
              <a:buChar char=""/>
              <a:tabLst>
                <a:tab pos="490855" algn="l"/>
                <a:tab pos="4914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However, this rate can also be stated </a:t>
            </a:r>
            <a:r>
              <a:rPr sz="1800" b="1" dirty="0">
                <a:latin typeface="Century Gothic"/>
                <a:cs typeface="Century Gothic"/>
              </a:rPr>
              <a:t>as:</a:t>
            </a:r>
            <a:endParaRPr sz="1800">
              <a:latin typeface="Century Gothic"/>
              <a:cs typeface="Century Gothic"/>
            </a:endParaRPr>
          </a:p>
          <a:p>
            <a:pPr marL="609600">
              <a:lnSpc>
                <a:spcPct val="100000"/>
              </a:lnSpc>
            </a:pPr>
            <a:r>
              <a:rPr sz="2700" baseline="7716" dirty="0">
                <a:latin typeface="Courier New"/>
                <a:cs typeface="Courier New"/>
              </a:rPr>
              <a:t>o </a:t>
            </a:r>
            <a:r>
              <a:rPr sz="1800" b="1" spc="-5" dirty="0">
                <a:latin typeface="Century Gothic"/>
                <a:cs typeface="Century Gothic"/>
              </a:rPr>
              <a:t>$0.6250/SF (American terms or indirect</a:t>
            </a:r>
            <a:r>
              <a:rPr sz="1800" b="1" spc="484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quote)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491490" marR="55880" indent="-339090" algn="just">
              <a:lnSpc>
                <a:spcPct val="100000"/>
              </a:lnSpc>
              <a:buFont typeface="Symbol"/>
              <a:buChar char=""/>
              <a:tabLst>
                <a:tab pos="4914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most inter-bank quotations around the world are  stated in European terms.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Symbol"/>
              <a:buChar char=""/>
            </a:pPr>
            <a:endParaRPr sz="1850">
              <a:latin typeface="Times New Roman"/>
              <a:cs typeface="Times New Roman"/>
            </a:endParaRPr>
          </a:p>
          <a:p>
            <a:pPr marL="491490" marR="54610" indent="-339090" algn="just">
              <a:lnSpc>
                <a:spcPct val="100000"/>
              </a:lnSpc>
              <a:buFont typeface="Symbol"/>
              <a:buChar char=""/>
              <a:tabLst>
                <a:tab pos="4914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Forward quotations may also be expressed as </a:t>
            </a:r>
            <a:r>
              <a:rPr sz="1800" b="1" spc="-10" dirty="0">
                <a:latin typeface="Century Gothic"/>
                <a:cs typeface="Century Gothic"/>
              </a:rPr>
              <a:t>the  </a:t>
            </a:r>
            <a:r>
              <a:rPr sz="1800" b="1" spc="-5" dirty="0">
                <a:latin typeface="Century Gothic"/>
                <a:cs typeface="Century Gothic"/>
              </a:rPr>
              <a:t>percent-per-annum deviation from the spot</a:t>
            </a:r>
            <a:r>
              <a:rPr sz="1800" b="1" spc="-20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rate.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Symbol"/>
              <a:buChar char=""/>
            </a:pPr>
            <a:endParaRPr sz="1850">
              <a:latin typeface="Times New Roman"/>
              <a:cs typeface="Times New Roman"/>
            </a:endParaRPr>
          </a:p>
          <a:p>
            <a:pPr marL="491490" marR="54610" indent="-339090" algn="just">
              <a:lnSpc>
                <a:spcPct val="100000"/>
              </a:lnSpc>
              <a:buFont typeface="Symbol"/>
              <a:buChar char=""/>
              <a:tabLst>
                <a:tab pos="4914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This method of quotation makes it easier </a:t>
            </a:r>
            <a:r>
              <a:rPr sz="1800" b="1" spc="-10" dirty="0">
                <a:latin typeface="Century Gothic"/>
                <a:cs typeface="Century Gothic"/>
              </a:rPr>
              <a:t>to  </a:t>
            </a:r>
            <a:r>
              <a:rPr sz="1800" b="1" spc="-5" dirty="0">
                <a:latin typeface="Century Gothic"/>
                <a:cs typeface="Century Gothic"/>
              </a:rPr>
              <a:t>compare premiums </a:t>
            </a:r>
            <a:r>
              <a:rPr sz="1800" b="1" dirty="0">
                <a:latin typeface="Century Gothic"/>
                <a:cs typeface="Century Gothic"/>
              </a:rPr>
              <a:t>or </a:t>
            </a:r>
            <a:r>
              <a:rPr sz="1800" b="1" spc="-5" dirty="0">
                <a:latin typeface="Century Gothic"/>
                <a:cs typeface="Century Gothic"/>
              </a:rPr>
              <a:t>discounts </a:t>
            </a:r>
            <a:r>
              <a:rPr sz="1800" b="1" dirty="0">
                <a:latin typeface="Century Gothic"/>
                <a:cs typeface="Century Gothic"/>
              </a:rPr>
              <a:t>in </a:t>
            </a:r>
            <a:r>
              <a:rPr sz="1800" b="1" spc="-5" dirty="0">
                <a:latin typeface="Century Gothic"/>
                <a:cs typeface="Century Gothic"/>
              </a:rPr>
              <a:t>the forward  market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70850" y="274320"/>
            <a:ext cx="957579" cy="5168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324350"/>
            <a:ext cx="1306830" cy="778510"/>
          </a:xfrm>
          <a:custGeom>
            <a:avLst/>
            <a:gdLst/>
            <a:ahLst/>
            <a:cxnLst/>
            <a:rect l="l" t="t" r="r" b="b"/>
            <a:pathLst>
              <a:path w="1306830" h="778510">
                <a:moveTo>
                  <a:pt x="1019810" y="0"/>
                </a:moveTo>
                <a:lnTo>
                  <a:pt x="0" y="0"/>
                </a:lnTo>
                <a:lnTo>
                  <a:pt x="0" y="778510"/>
                </a:lnTo>
                <a:lnTo>
                  <a:pt x="1019810" y="778510"/>
                </a:lnTo>
                <a:lnTo>
                  <a:pt x="1027430" y="773430"/>
                </a:lnTo>
                <a:lnTo>
                  <a:pt x="1031240" y="768350"/>
                </a:lnTo>
                <a:lnTo>
                  <a:pt x="1031240" y="763269"/>
                </a:lnTo>
                <a:lnTo>
                  <a:pt x="1033780" y="763269"/>
                </a:lnTo>
                <a:lnTo>
                  <a:pt x="1301750" y="407669"/>
                </a:lnTo>
                <a:lnTo>
                  <a:pt x="1305321" y="398601"/>
                </a:lnTo>
                <a:lnTo>
                  <a:pt x="1306512" y="387508"/>
                </a:lnTo>
                <a:lnTo>
                  <a:pt x="1305321" y="375701"/>
                </a:lnTo>
                <a:lnTo>
                  <a:pt x="1301750" y="364489"/>
                </a:lnTo>
                <a:lnTo>
                  <a:pt x="1033780" y="13969"/>
                </a:lnTo>
                <a:lnTo>
                  <a:pt x="1033780" y="8889"/>
                </a:lnTo>
                <a:lnTo>
                  <a:pt x="1031240" y="8889"/>
                </a:lnTo>
                <a:lnTo>
                  <a:pt x="1027430" y="3810"/>
                </a:lnTo>
                <a:lnTo>
                  <a:pt x="1019810" y="0"/>
                </a:lnTo>
                <a:close/>
              </a:path>
            </a:pathLst>
          </a:custGeom>
          <a:solidFill>
            <a:srgbClr val="A5301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58389" y="1531620"/>
            <a:ext cx="6096635" cy="414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5290" marR="68580" indent="-339090" algn="just">
              <a:lnSpc>
                <a:spcPct val="100000"/>
              </a:lnSpc>
              <a:spcBef>
                <a:spcPts val="100"/>
              </a:spcBef>
              <a:buFont typeface="Symbol"/>
              <a:buChar char=""/>
              <a:tabLst>
                <a:tab pos="415290" algn="l"/>
              </a:tabLst>
            </a:pPr>
            <a:r>
              <a:rPr sz="1800" b="1" dirty="0">
                <a:latin typeface="Century Gothic"/>
                <a:cs typeface="Century Gothic"/>
              </a:rPr>
              <a:t>If a </a:t>
            </a:r>
            <a:r>
              <a:rPr sz="1800" b="1" spc="-5" dirty="0">
                <a:latin typeface="Century Gothic"/>
                <a:cs typeface="Century Gothic"/>
              </a:rPr>
              <a:t>currency increases </a:t>
            </a:r>
            <a:r>
              <a:rPr sz="1800" b="1" dirty="0">
                <a:latin typeface="Century Gothic"/>
                <a:cs typeface="Century Gothic"/>
              </a:rPr>
              <a:t>in </a:t>
            </a:r>
            <a:r>
              <a:rPr sz="1800" b="1" spc="-5" dirty="0">
                <a:latin typeface="Century Gothic"/>
                <a:cs typeface="Century Gothic"/>
              </a:rPr>
              <a:t>value in the future, it </a:t>
            </a:r>
            <a:r>
              <a:rPr sz="1800" b="1" dirty="0">
                <a:latin typeface="Century Gothic"/>
                <a:cs typeface="Century Gothic"/>
              </a:rPr>
              <a:t>is  </a:t>
            </a:r>
            <a:r>
              <a:rPr sz="1800" b="1" spc="-5" dirty="0">
                <a:latin typeface="Century Gothic"/>
                <a:cs typeface="Century Gothic"/>
              </a:rPr>
              <a:t>traded at </a:t>
            </a:r>
            <a:r>
              <a:rPr sz="1800" b="1" dirty="0">
                <a:latin typeface="Century Gothic"/>
                <a:cs typeface="Century Gothic"/>
              </a:rPr>
              <a:t>a </a:t>
            </a:r>
            <a:r>
              <a:rPr sz="1800" b="1" spc="-5" dirty="0">
                <a:latin typeface="Century Gothic"/>
                <a:cs typeface="Century Gothic"/>
              </a:rPr>
              <a:t>premium, if decreases, it </a:t>
            </a:r>
            <a:r>
              <a:rPr sz="1800" b="1" dirty="0">
                <a:latin typeface="Century Gothic"/>
                <a:cs typeface="Century Gothic"/>
              </a:rPr>
              <a:t>is </a:t>
            </a:r>
            <a:r>
              <a:rPr sz="1800" b="1" spc="-5" dirty="0">
                <a:latin typeface="Century Gothic"/>
                <a:cs typeface="Century Gothic"/>
              </a:rPr>
              <a:t>at </a:t>
            </a:r>
            <a:r>
              <a:rPr sz="1800" b="1" dirty="0">
                <a:latin typeface="Century Gothic"/>
                <a:cs typeface="Century Gothic"/>
              </a:rPr>
              <a:t>a  </a:t>
            </a:r>
            <a:r>
              <a:rPr sz="1800" b="1" spc="-5" dirty="0">
                <a:latin typeface="Century Gothic"/>
                <a:cs typeface="Century Gothic"/>
              </a:rPr>
              <a:t>discount against </a:t>
            </a:r>
            <a:r>
              <a:rPr sz="1800" b="1" dirty="0">
                <a:latin typeface="Century Gothic"/>
                <a:cs typeface="Century Gothic"/>
              </a:rPr>
              <a:t>the </a:t>
            </a:r>
            <a:r>
              <a:rPr sz="1800" b="1" spc="-5" dirty="0">
                <a:latin typeface="Century Gothic"/>
                <a:cs typeface="Century Gothic"/>
              </a:rPr>
              <a:t>other</a:t>
            </a:r>
            <a:r>
              <a:rPr sz="1800" b="1" spc="-30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currency.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Symbol"/>
              <a:buChar char=""/>
            </a:pPr>
            <a:endParaRPr sz="1850">
              <a:latin typeface="Times New Roman"/>
              <a:cs typeface="Times New Roman"/>
            </a:endParaRPr>
          </a:p>
          <a:p>
            <a:pPr marL="415290" marR="68580" indent="-339090" algn="just">
              <a:lnSpc>
                <a:spcPct val="100000"/>
              </a:lnSpc>
              <a:buFont typeface="Symbol"/>
              <a:buChar char=""/>
              <a:tabLst>
                <a:tab pos="415290" algn="l"/>
              </a:tabLst>
            </a:pPr>
            <a:r>
              <a:rPr sz="1800" b="1" dirty="0">
                <a:latin typeface="Century Gothic"/>
                <a:cs typeface="Century Gothic"/>
              </a:rPr>
              <a:t>Some </a:t>
            </a:r>
            <a:r>
              <a:rPr sz="1800" b="1" spc="-5" dirty="0">
                <a:latin typeface="Century Gothic"/>
                <a:cs typeface="Century Gothic"/>
              </a:rPr>
              <a:t>currency pairs are only inactively traded, </a:t>
            </a:r>
            <a:r>
              <a:rPr sz="1800" b="1" dirty="0">
                <a:latin typeface="Century Gothic"/>
                <a:cs typeface="Century Gothic"/>
              </a:rPr>
              <a:t>so  </a:t>
            </a:r>
            <a:r>
              <a:rPr sz="1800" b="1" spc="-5" dirty="0">
                <a:latin typeface="Century Gothic"/>
                <a:cs typeface="Century Gothic"/>
              </a:rPr>
              <a:t>their exchange rate </a:t>
            </a:r>
            <a:r>
              <a:rPr sz="1800" b="1" dirty="0">
                <a:latin typeface="Century Gothic"/>
                <a:cs typeface="Century Gothic"/>
              </a:rPr>
              <a:t>is </a:t>
            </a:r>
            <a:r>
              <a:rPr sz="1800" b="1" spc="-5" dirty="0">
                <a:latin typeface="Century Gothic"/>
                <a:cs typeface="Century Gothic"/>
              </a:rPr>
              <a:t>determined through their  relationship to </a:t>
            </a:r>
            <a:r>
              <a:rPr sz="1800" b="1" dirty="0">
                <a:latin typeface="Century Gothic"/>
                <a:cs typeface="Century Gothic"/>
              </a:rPr>
              <a:t>a </a:t>
            </a:r>
            <a:r>
              <a:rPr sz="1800" b="1" spc="-5" dirty="0">
                <a:latin typeface="Century Gothic"/>
                <a:cs typeface="Century Gothic"/>
              </a:rPr>
              <a:t>widely traded third currency  (cross rate).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Symbol"/>
              <a:buChar char=""/>
            </a:pPr>
            <a:endParaRPr sz="1850">
              <a:latin typeface="Times New Roman"/>
              <a:cs typeface="Times New Roman"/>
            </a:endParaRPr>
          </a:p>
          <a:p>
            <a:pPr marL="415290" marR="68580" indent="-339090" algn="just">
              <a:lnSpc>
                <a:spcPct val="100000"/>
              </a:lnSpc>
              <a:buFont typeface="Symbol"/>
              <a:buChar char=""/>
              <a:tabLst>
                <a:tab pos="4152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Cross rates can be used to check on opportunities  for inter-market</a:t>
            </a:r>
            <a:r>
              <a:rPr sz="1800" b="1" spc="-10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arbitrage.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Symbol"/>
              <a:buChar char=""/>
            </a:pPr>
            <a:endParaRPr sz="1850">
              <a:latin typeface="Times New Roman"/>
              <a:cs typeface="Times New Roman"/>
            </a:endParaRPr>
          </a:p>
          <a:p>
            <a:pPr marL="415290" marR="68580" indent="-339090" algn="just">
              <a:lnSpc>
                <a:spcPct val="100000"/>
              </a:lnSpc>
              <a:buFont typeface="Symbol"/>
              <a:buChar char=""/>
              <a:tabLst>
                <a:tab pos="4152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one bank’s (Dresdner) quotation on €/£ is not the  same as calculated cross rate between $/£  (Barclay’s) </a:t>
            </a:r>
            <a:r>
              <a:rPr sz="1800" b="1" dirty="0">
                <a:latin typeface="Century Gothic"/>
                <a:cs typeface="Century Gothic"/>
              </a:rPr>
              <a:t>and </a:t>
            </a:r>
            <a:r>
              <a:rPr sz="1800" b="1" spc="-5" dirty="0">
                <a:latin typeface="Century Gothic"/>
                <a:cs typeface="Century Gothic"/>
              </a:rPr>
              <a:t>$/€</a:t>
            </a:r>
            <a:r>
              <a:rPr sz="1800" b="1" spc="-25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(Citibank).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70850" y="274320"/>
            <a:ext cx="957579" cy="5168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2050" y="580390"/>
            <a:ext cx="46183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Understanding Exchange</a:t>
            </a:r>
            <a:r>
              <a:rPr spc="-60" dirty="0"/>
              <a:t> </a:t>
            </a:r>
            <a:r>
              <a:rPr spc="-5" dirty="0"/>
              <a:t>Rates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32989" y="1526540"/>
            <a:ext cx="6094730" cy="3317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0690" indent="-339090">
              <a:lnSpc>
                <a:spcPct val="100000"/>
              </a:lnSpc>
              <a:spcBef>
                <a:spcPts val="100"/>
              </a:spcBef>
              <a:buFont typeface="Symbol"/>
              <a:buChar char=""/>
              <a:tabLst>
                <a:tab pos="440055" algn="l"/>
                <a:tab pos="440690" algn="l"/>
                <a:tab pos="265176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Dollar/Swiss</a:t>
            </a:r>
            <a:r>
              <a:rPr sz="1800" b="1" spc="10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Francs	</a:t>
            </a:r>
            <a:r>
              <a:rPr sz="1800" b="1" dirty="0">
                <a:latin typeface="Century Gothic"/>
                <a:cs typeface="Century Gothic"/>
              </a:rPr>
              <a:t>--</a:t>
            </a:r>
            <a:r>
              <a:rPr sz="1800" b="1" spc="-15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USD/CHF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Symbol"/>
              <a:buChar char=""/>
            </a:pPr>
            <a:endParaRPr sz="1850">
              <a:latin typeface="Times New Roman"/>
              <a:cs typeface="Times New Roman"/>
            </a:endParaRPr>
          </a:p>
          <a:p>
            <a:pPr marL="440690" indent="-339090">
              <a:lnSpc>
                <a:spcPct val="100000"/>
              </a:lnSpc>
              <a:buFont typeface="Symbol"/>
              <a:buChar char=""/>
              <a:tabLst>
                <a:tab pos="440055" algn="l"/>
                <a:tab pos="4406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Note </a:t>
            </a:r>
            <a:r>
              <a:rPr sz="1800" b="1" dirty="0">
                <a:latin typeface="Century Gothic"/>
                <a:cs typeface="Century Gothic"/>
              </a:rPr>
              <a:t>the </a:t>
            </a:r>
            <a:r>
              <a:rPr sz="1800" b="1" spc="-5" dirty="0">
                <a:latin typeface="Century Gothic"/>
                <a:cs typeface="Century Gothic"/>
              </a:rPr>
              <a:t>order of the</a:t>
            </a:r>
            <a:r>
              <a:rPr sz="1800" b="1" spc="-20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currencies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Symbol"/>
              <a:buChar char=""/>
            </a:pPr>
            <a:endParaRPr sz="1850">
              <a:latin typeface="Times New Roman"/>
              <a:cs typeface="Times New Roman"/>
            </a:endParaRPr>
          </a:p>
          <a:p>
            <a:pPr marL="440690" indent="-339090">
              <a:lnSpc>
                <a:spcPct val="100000"/>
              </a:lnSpc>
              <a:buFont typeface="Symbol"/>
              <a:buChar char=""/>
              <a:tabLst>
                <a:tab pos="440055" algn="l"/>
                <a:tab pos="4406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“USD” comes before the</a:t>
            </a:r>
            <a:r>
              <a:rPr sz="1800" b="1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“CHF”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Symbol"/>
              <a:buChar char=""/>
            </a:pPr>
            <a:endParaRPr sz="1850">
              <a:latin typeface="Times New Roman"/>
              <a:cs typeface="Times New Roman"/>
            </a:endParaRPr>
          </a:p>
          <a:p>
            <a:pPr marL="440690" indent="-339090">
              <a:lnSpc>
                <a:spcPct val="100000"/>
              </a:lnSpc>
              <a:buFont typeface="Symbol"/>
              <a:buChar char=""/>
              <a:tabLst>
                <a:tab pos="440055" algn="l"/>
                <a:tab pos="440690" algn="l"/>
                <a:tab pos="272923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The</a:t>
            </a:r>
            <a:r>
              <a:rPr sz="1800" b="1" spc="5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first</a:t>
            </a:r>
            <a:r>
              <a:rPr sz="1800" b="1" spc="5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currency($)	</a:t>
            </a:r>
            <a:r>
              <a:rPr sz="1800" b="1" dirty="0">
                <a:latin typeface="Century Gothic"/>
                <a:cs typeface="Century Gothic"/>
              </a:rPr>
              <a:t>- </a:t>
            </a:r>
            <a:r>
              <a:rPr sz="1800" b="1" spc="-5" dirty="0">
                <a:latin typeface="Century Gothic"/>
                <a:cs typeface="Century Gothic"/>
              </a:rPr>
              <a:t>Base</a:t>
            </a:r>
            <a:r>
              <a:rPr sz="1800" b="1" spc="-10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currency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Symbol"/>
              <a:buChar char=""/>
            </a:pPr>
            <a:endParaRPr sz="1850">
              <a:latin typeface="Times New Roman"/>
              <a:cs typeface="Times New Roman"/>
            </a:endParaRPr>
          </a:p>
          <a:p>
            <a:pPr marL="440690" indent="-339090">
              <a:lnSpc>
                <a:spcPct val="100000"/>
              </a:lnSpc>
              <a:buFont typeface="Symbol"/>
              <a:buChar char=""/>
              <a:tabLst>
                <a:tab pos="440055" algn="l"/>
                <a:tab pos="440690" algn="l"/>
                <a:tab pos="3150235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Second</a:t>
            </a:r>
            <a:r>
              <a:rPr sz="1800" b="1" spc="10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currency</a:t>
            </a:r>
            <a:r>
              <a:rPr sz="1800" b="1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(CHF)	</a:t>
            </a:r>
            <a:r>
              <a:rPr sz="1800" b="1" dirty="0">
                <a:latin typeface="Century Gothic"/>
                <a:cs typeface="Century Gothic"/>
              </a:rPr>
              <a:t>- </a:t>
            </a:r>
            <a:r>
              <a:rPr sz="1800" b="1" spc="-5" dirty="0">
                <a:latin typeface="Century Gothic"/>
                <a:cs typeface="Century Gothic"/>
              </a:rPr>
              <a:t>Terms</a:t>
            </a:r>
            <a:r>
              <a:rPr sz="1800" b="1" spc="-15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currency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Symbol"/>
              <a:buChar char=""/>
            </a:pPr>
            <a:endParaRPr sz="1850">
              <a:latin typeface="Times New Roman"/>
              <a:cs typeface="Times New Roman"/>
            </a:endParaRPr>
          </a:p>
          <a:p>
            <a:pPr marL="440690" marR="43180" indent="-339090">
              <a:lnSpc>
                <a:spcPct val="100000"/>
              </a:lnSpc>
              <a:buFont typeface="Symbol"/>
              <a:buChar char=""/>
              <a:tabLst>
                <a:tab pos="440055" algn="l"/>
                <a:tab pos="440690" algn="l"/>
                <a:tab pos="708660" algn="l"/>
                <a:tab pos="999490" algn="l"/>
                <a:tab pos="2199005" algn="l"/>
                <a:tab pos="2548890" algn="l"/>
                <a:tab pos="3850640" algn="l"/>
                <a:tab pos="4411345" algn="l"/>
                <a:tab pos="4884420" algn="l"/>
                <a:tab pos="5176520" algn="l"/>
                <a:tab pos="5850255" algn="l"/>
              </a:tabLst>
            </a:pPr>
            <a:r>
              <a:rPr sz="1800" b="1" dirty="0">
                <a:latin typeface="Century Gothic"/>
                <a:cs typeface="Century Gothic"/>
              </a:rPr>
              <a:t>It	</a:t>
            </a:r>
            <a:r>
              <a:rPr sz="1800" b="1" spc="-5" dirty="0">
                <a:latin typeface="Century Gothic"/>
                <a:cs typeface="Century Gothic"/>
              </a:rPr>
              <a:t>i</a:t>
            </a:r>
            <a:r>
              <a:rPr sz="1800" b="1" dirty="0">
                <a:latin typeface="Century Gothic"/>
                <a:cs typeface="Century Gothic"/>
              </a:rPr>
              <a:t>s	</a:t>
            </a:r>
            <a:r>
              <a:rPr sz="1800" b="1" spc="5" dirty="0">
                <a:latin typeface="Century Gothic"/>
                <a:cs typeface="Century Gothic"/>
              </a:rPr>
              <a:t>i</a:t>
            </a:r>
            <a:r>
              <a:rPr sz="1800" b="1" spc="-5" dirty="0">
                <a:latin typeface="Century Gothic"/>
                <a:cs typeface="Century Gothic"/>
              </a:rPr>
              <a:t>mpo</a:t>
            </a:r>
            <a:r>
              <a:rPr sz="1800" b="1" spc="-10" dirty="0">
                <a:latin typeface="Century Gothic"/>
                <a:cs typeface="Century Gothic"/>
              </a:rPr>
              <a:t>r</a:t>
            </a:r>
            <a:r>
              <a:rPr sz="1800" b="1" spc="-5" dirty="0">
                <a:latin typeface="Century Gothic"/>
                <a:cs typeface="Century Gothic"/>
              </a:rPr>
              <a:t>tan</a:t>
            </a:r>
            <a:r>
              <a:rPr sz="1800" b="1" dirty="0">
                <a:latin typeface="Century Gothic"/>
                <a:cs typeface="Century Gothic"/>
              </a:rPr>
              <a:t>t	</a:t>
            </a:r>
            <a:r>
              <a:rPr sz="1800" b="1" spc="-5" dirty="0">
                <a:latin typeface="Century Gothic"/>
                <a:cs typeface="Century Gothic"/>
              </a:rPr>
              <a:t>t</a:t>
            </a:r>
            <a:r>
              <a:rPr sz="1800" b="1" dirty="0">
                <a:latin typeface="Century Gothic"/>
                <a:cs typeface="Century Gothic"/>
              </a:rPr>
              <a:t>o	r</a:t>
            </a:r>
            <a:r>
              <a:rPr sz="1800" b="1" spc="-5" dirty="0">
                <a:latin typeface="Century Gothic"/>
                <a:cs typeface="Century Gothic"/>
              </a:rPr>
              <a:t>e</a:t>
            </a:r>
            <a:r>
              <a:rPr sz="1800" b="1" spc="5" dirty="0">
                <a:latin typeface="Century Gothic"/>
                <a:cs typeface="Century Gothic"/>
              </a:rPr>
              <a:t>m</a:t>
            </a:r>
            <a:r>
              <a:rPr sz="1800" b="1" spc="-5" dirty="0">
                <a:latin typeface="Century Gothic"/>
                <a:cs typeface="Century Gothic"/>
              </a:rPr>
              <a:t>embe</a:t>
            </a:r>
            <a:r>
              <a:rPr sz="1800" b="1" dirty="0">
                <a:latin typeface="Century Gothic"/>
                <a:cs typeface="Century Gothic"/>
              </a:rPr>
              <a:t>r	</a:t>
            </a:r>
            <a:r>
              <a:rPr sz="1800" b="1" spc="-5" dirty="0">
                <a:latin typeface="Century Gothic"/>
                <a:cs typeface="Century Gothic"/>
              </a:rPr>
              <a:t>th</a:t>
            </a:r>
            <a:r>
              <a:rPr sz="1800" b="1" spc="-10" dirty="0">
                <a:latin typeface="Century Gothic"/>
                <a:cs typeface="Century Gothic"/>
              </a:rPr>
              <a:t>a</a:t>
            </a:r>
            <a:r>
              <a:rPr sz="1800" b="1" dirty="0">
                <a:latin typeface="Century Gothic"/>
                <a:cs typeface="Century Gothic"/>
              </a:rPr>
              <a:t>t	</a:t>
            </a:r>
            <a:r>
              <a:rPr sz="1800" b="1" spc="-5" dirty="0">
                <a:latin typeface="Century Gothic"/>
                <a:cs typeface="Century Gothic"/>
              </a:rPr>
              <a:t>Bi</a:t>
            </a:r>
            <a:r>
              <a:rPr sz="1800" b="1" dirty="0">
                <a:latin typeface="Century Gothic"/>
                <a:cs typeface="Century Gothic"/>
              </a:rPr>
              <a:t>d	&amp;	</a:t>
            </a:r>
            <a:r>
              <a:rPr sz="1800" b="1" spc="-5" dirty="0">
                <a:latin typeface="Century Gothic"/>
                <a:cs typeface="Century Gothic"/>
              </a:rPr>
              <a:t>Of</a:t>
            </a:r>
            <a:r>
              <a:rPr sz="1800" b="1" dirty="0">
                <a:latin typeface="Century Gothic"/>
                <a:cs typeface="Century Gothic"/>
              </a:rPr>
              <a:t>f</a:t>
            </a:r>
            <a:r>
              <a:rPr sz="1800" b="1" spc="-5" dirty="0">
                <a:latin typeface="Century Gothic"/>
                <a:cs typeface="Century Gothic"/>
              </a:rPr>
              <a:t>e</a:t>
            </a:r>
            <a:r>
              <a:rPr sz="1800" b="1" dirty="0">
                <a:latin typeface="Century Gothic"/>
                <a:cs typeface="Century Gothic"/>
              </a:rPr>
              <a:t>r	</a:t>
            </a:r>
            <a:r>
              <a:rPr sz="1800" b="1" spc="5" dirty="0">
                <a:latin typeface="Century Gothic"/>
                <a:cs typeface="Century Gothic"/>
              </a:rPr>
              <a:t>i</a:t>
            </a:r>
            <a:r>
              <a:rPr sz="1800" b="1" dirty="0">
                <a:latin typeface="Century Gothic"/>
                <a:cs typeface="Century Gothic"/>
              </a:rPr>
              <a:t>n  </a:t>
            </a:r>
            <a:r>
              <a:rPr sz="1800" b="1" spc="-5" dirty="0">
                <a:latin typeface="Century Gothic"/>
                <a:cs typeface="Century Gothic"/>
              </a:rPr>
              <a:t>trading always refers </a:t>
            </a:r>
            <a:r>
              <a:rPr sz="1800" b="1" spc="-10" dirty="0">
                <a:latin typeface="Century Gothic"/>
                <a:cs typeface="Century Gothic"/>
              </a:rPr>
              <a:t>to </a:t>
            </a:r>
            <a:r>
              <a:rPr sz="1800" b="1" spc="-5" dirty="0">
                <a:latin typeface="Century Gothic"/>
                <a:cs typeface="Century Gothic"/>
              </a:rPr>
              <a:t>the BASE</a:t>
            </a:r>
            <a:r>
              <a:rPr sz="1800" b="1" spc="5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CURRENCY.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324350"/>
            <a:ext cx="1306830" cy="778510"/>
          </a:xfrm>
          <a:custGeom>
            <a:avLst/>
            <a:gdLst/>
            <a:ahLst/>
            <a:cxnLst/>
            <a:rect l="l" t="t" r="r" b="b"/>
            <a:pathLst>
              <a:path w="1306830" h="778510">
                <a:moveTo>
                  <a:pt x="1019810" y="0"/>
                </a:moveTo>
                <a:lnTo>
                  <a:pt x="0" y="0"/>
                </a:lnTo>
                <a:lnTo>
                  <a:pt x="0" y="778510"/>
                </a:lnTo>
                <a:lnTo>
                  <a:pt x="1019810" y="778510"/>
                </a:lnTo>
                <a:lnTo>
                  <a:pt x="1027430" y="773430"/>
                </a:lnTo>
                <a:lnTo>
                  <a:pt x="1031240" y="768350"/>
                </a:lnTo>
                <a:lnTo>
                  <a:pt x="1031240" y="763269"/>
                </a:lnTo>
                <a:lnTo>
                  <a:pt x="1033780" y="763269"/>
                </a:lnTo>
                <a:lnTo>
                  <a:pt x="1301750" y="407669"/>
                </a:lnTo>
                <a:lnTo>
                  <a:pt x="1305321" y="398601"/>
                </a:lnTo>
                <a:lnTo>
                  <a:pt x="1306512" y="387508"/>
                </a:lnTo>
                <a:lnTo>
                  <a:pt x="1305321" y="375701"/>
                </a:lnTo>
                <a:lnTo>
                  <a:pt x="1301750" y="364489"/>
                </a:lnTo>
                <a:lnTo>
                  <a:pt x="1033780" y="13969"/>
                </a:lnTo>
                <a:lnTo>
                  <a:pt x="1033780" y="8889"/>
                </a:lnTo>
                <a:lnTo>
                  <a:pt x="1031240" y="8889"/>
                </a:lnTo>
                <a:lnTo>
                  <a:pt x="1027430" y="3810"/>
                </a:lnTo>
                <a:lnTo>
                  <a:pt x="1019810" y="0"/>
                </a:lnTo>
                <a:close/>
              </a:path>
            </a:pathLst>
          </a:custGeom>
          <a:solidFill>
            <a:srgbClr val="A5301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305050" y="1463039"/>
            <a:ext cx="6223000" cy="39928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070850" y="274320"/>
            <a:ext cx="957579" cy="5168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2050" y="580390"/>
            <a:ext cx="20897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Forward</a:t>
            </a:r>
            <a:r>
              <a:rPr spc="-80" dirty="0"/>
              <a:t> </a:t>
            </a:r>
            <a:r>
              <a:rPr spc="-5" dirty="0"/>
              <a:t>Rates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32989" y="1524000"/>
            <a:ext cx="6108065" cy="2768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0690" marR="55244" indent="-339090">
              <a:lnSpc>
                <a:spcPct val="100000"/>
              </a:lnSpc>
              <a:spcBef>
                <a:spcPts val="100"/>
              </a:spcBef>
              <a:buFont typeface="Symbol"/>
              <a:buChar char=""/>
              <a:tabLst>
                <a:tab pos="440055" algn="l"/>
                <a:tab pos="4406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Rate agreed for settlement on an agreed date in  </a:t>
            </a:r>
            <a:r>
              <a:rPr sz="1800" b="1" dirty="0">
                <a:latin typeface="Century Gothic"/>
                <a:cs typeface="Century Gothic"/>
              </a:rPr>
              <a:t>the</a:t>
            </a:r>
            <a:r>
              <a:rPr sz="1800" b="1" spc="-15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future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Symbol"/>
              <a:buChar char=""/>
            </a:pPr>
            <a:endParaRPr sz="1850">
              <a:latin typeface="Times New Roman"/>
              <a:cs typeface="Times New Roman"/>
            </a:endParaRPr>
          </a:p>
          <a:p>
            <a:pPr marL="440690" indent="-339090">
              <a:lnSpc>
                <a:spcPct val="100000"/>
              </a:lnSpc>
              <a:buFont typeface="Symbol"/>
              <a:buChar char=""/>
              <a:tabLst>
                <a:tab pos="440055" algn="l"/>
                <a:tab pos="440690" algn="l"/>
              </a:tabLst>
            </a:pPr>
            <a:r>
              <a:rPr sz="1800" b="1" dirty="0">
                <a:latin typeface="Century Gothic"/>
                <a:cs typeface="Century Gothic"/>
              </a:rPr>
              <a:t>All </a:t>
            </a:r>
            <a:r>
              <a:rPr sz="1800" b="1" spc="-5" dirty="0">
                <a:latin typeface="Century Gothic"/>
                <a:cs typeface="Century Gothic"/>
              </a:rPr>
              <a:t>rates are derived from Spot</a:t>
            </a:r>
            <a:r>
              <a:rPr sz="1800" b="1" spc="-15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rates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Symbol"/>
              <a:buChar char=""/>
            </a:pPr>
            <a:endParaRPr sz="1850">
              <a:latin typeface="Times New Roman"/>
              <a:cs typeface="Times New Roman"/>
            </a:endParaRPr>
          </a:p>
          <a:p>
            <a:pPr marL="440690" marR="57150" indent="-339090">
              <a:lnSpc>
                <a:spcPct val="100000"/>
              </a:lnSpc>
              <a:buFont typeface="Symbol"/>
              <a:buChar char=""/>
              <a:tabLst>
                <a:tab pos="440055" algn="l"/>
                <a:tab pos="440690" algn="l"/>
                <a:tab pos="1485900" algn="l"/>
                <a:tab pos="2082800" algn="l"/>
                <a:tab pos="2396490" algn="l"/>
                <a:tab pos="2906395" algn="l"/>
                <a:tab pos="3529965" algn="l"/>
                <a:tab pos="4127500" algn="l"/>
                <a:tab pos="5248910" algn="l"/>
                <a:tab pos="5691505" algn="l"/>
              </a:tabLst>
            </a:pPr>
            <a:r>
              <a:rPr sz="1800" b="1" dirty="0">
                <a:latin typeface="Century Gothic"/>
                <a:cs typeface="Century Gothic"/>
              </a:rPr>
              <a:t>F</a:t>
            </a:r>
            <a:r>
              <a:rPr sz="1800" b="1" spc="-5" dirty="0">
                <a:latin typeface="Century Gothic"/>
                <a:cs typeface="Century Gothic"/>
              </a:rPr>
              <a:t>o</a:t>
            </a:r>
            <a:r>
              <a:rPr sz="1800" b="1" spc="-10" dirty="0">
                <a:latin typeface="Century Gothic"/>
                <a:cs typeface="Century Gothic"/>
              </a:rPr>
              <a:t>r</a:t>
            </a:r>
            <a:r>
              <a:rPr sz="1800" b="1" spc="-5" dirty="0">
                <a:latin typeface="Century Gothic"/>
                <a:cs typeface="Century Gothic"/>
              </a:rPr>
              <a:t>w</a:t>
            </a:r>
            <a:r>
              <a:rPr sz="1800" b="1" spc="10" dirty="0">
                <a:latin typeface="Century Gothic"/>
                <a:cs typeface="Century Gothic"/>
              </a:rPr>
              <a:t>a</a:t>
            </a:r>
            <a:r>
              <a:rPr sz="1800" b="1" spc="-10" dirty="0">
                <a:latin typeface="Century Gothic"/>
                <a:cs typeface="Century Gothic"/>
              </a:rPr>
              <a:t>r</a:t>
            </a:r>
            <a:r>
              <a:rPr sz="1800" b="1" dirty="0">
                <a:latin typeface="Century Gothic"/>
                <a:cs typeface="Century Gothic"/>
              </a:rPr>
              <a:t>d	r</a:t>
            </a:r>
            <a:r>
              <a:rPr sz="1800" b="1" spc="-10" dirty="0">
                <a:latin typeface="Century Gothic"/>
                <a:cs typeface="Century Gothic"/>
              </a:rPr>
              <a:t>a</a:t>
            </a:r>
            <a:r>
              <a:rPr sz="1800" b="1" spc="-5" dirty="0">
                <a:latin typeface="Century Gothic"/>
                <a:cs typeface="Century Gothic"/>
              </a:rPr>
              <a:t>t</a:t>
            </a:r>
            <a:r>
              <a:rPr sz="1800" b="1" dirty="0">
                <a:latin typeface="Century Gothic"/>
                <a:cs typeface="Century Gothic"/>
              </a:rPr>
              <a:t>e	</a:t>
            </a:r>
            <a:r>
              <a:rPr sz="1800" b="1" spc="-5" dirty="0">
                <a:latin typeface="Century Gothic"/>
                <a:cs typeface="Century Gothic"/>
              </a:rPr>
              <a:t>i</a:t>
            </a:r>
            <a:r>
              <a:rPr sz="1800" b="1" dirty="0">
                <a:latin typeface="Century Gothic"/>
                <a:cs typeface="Century Gothic"/>
              </a:rPr>
              <a:t>s	</a:t>
            </a:r>
            <a:r>
              <a:rPr sz="1800" b="1" spc="-5" dirty="0">
                <a:latin typeface="Century Gothic"/>
                <a:cs typeface="Century Gothic"/>
              </a:rPr>
              <a:t>th</a:t>
            </a:r>
            <a:r>
              <a:rPr sz="1800" b="1" dirty="0">
                <a:latin typeface="Century Gothic"/>
                <a:cs typeface="Century Gothic"/>
              </a:rPr>
              <a:t>e	</a:t>
            </a:r>
            <a:r>
              <a:rPr sz="1800" b="1" spc="-5" dirty="0">
                <a:latin typeface="Century Gothic"/>
                <a:cs typeface="Century Gothic"/>
              </a:rPr>
              <a:t>spo</a:t>
            </a:r>
            <a:r>
              <a:rPr sz="1800" b="1" dirty="0">
                <a:latin typeface="Century Gothic"/>
                <a:cs typeface="Century Gothic"/>
              </a:rPr>
              <a:t>t	r</a:t>
            </a:r>
            <a:r>
              <a:rPr sz="1800" b="1" spc="-5" dirty="0">
                <a:latin typeface="Century Gothic"/>
                <a:cs typeface="Century Gothic"/>
              </a:rPr>
              <a:t>at</a:t>
            </a:r>
            <a:r>
              <a:rPr sz="1800" b="1" dirty="0">
                <a:latin typeface="Century Gothic"/>
                <a:cs typeface="Century Gothic"/>
              </a:rPr>
              <a:t>e	</a:t>
            </a:r>
            <a:r>
              <a:rPr sz="1800" b="1" spc="-5" dirty="0">
                <a:latin typeface="Century Gothic"/>
                <a:cs typeface="Century Gothic"/>
              </a:rPr>
              <a:t>a</a:t>
            </a:r>
            <a:r>
              <a:rPr sz="1800" b="1" spc="-10" dirty="0">
                <a:latin typeface="Century Gothic"/>
                <a:cs typeface="Century Gothic"/>
              </a:rPr>
              <a:t>d</a:t>
            </a:r>
            <a:r>
              <a:rPr sz="1800" b="1" dirty="0">
                <a:latin typeface="Century Gothic"/>
                <a:cs typeface="Century Gothic"/>
              </a:rPr>
              <a:t>ju</a:t>
            </a:r>
            <a:r>
              <a:rPr sz="1800" b="1" spc="-5" dirty="0">
                <a:latin typeface="Century Gothic"/>
                <a:cs typeface="Century Gothic"/>
              </a:rPr>
              <a:t>st</a:t>
            </a:r>
            <a:r>
              <a:rPr sz="1800" b="1" spc="5" dirty="0">
                <a:latin typeface="Century Gothic"/>
                <a:cs typeface="Century Gothic"/>
              </a:rPr>
              <a:t>e</a:t>
            </a:r>
            <a:r>
              <a:rPr sz="1800" b="1" dirty="0">
                <a:latin typeface="Century Gothic"/>
                <a:cs typeface="Century Gothic"/>
              </a:rPr>
              <a:t>d	f</a:t>
            </a:r>
            <a:r>
              <a:rPr sz="1800" b="1" spc="-5" dirty="0">
                <a:latin typeface="Century Gothic"/>
                <a:cs typeface="Century Gothic"/>
              </a:rPr>
              <a:t>o</a:t>
            </a:r>
            <a:r>
              <a:rPr sz="1800" b="1" dirty="0">
                <a:latin typeface="Century Gothic"/>
                <a:cs typeface="Century Gothic"/>
              </a:rPr>
              <a:t>r	</a:t>
            </a:r>
            <a:r>
              <a:rPr sz="1800" b="1" spc="-15" dirty="0">
                <a:latin typeface="Century Gothic"/>
                <a:cs typeface="Century Gothic"/>
              </a:rPr>
              <a:t>t</a:t>
            </a:r>
            <a:r>
              <a:rPr sz="1800" b="1" spc="-5" dirty="0">
                <a:latin typeface="Century Gothic"/>
                <a:cs typeface="Century Gothic"/>
              </a:rPr>
              <a:t>he  premium </a:t>
            </a:r>
            <a:r>
              <a:rPr sz="1800" b="1" dirty="0">
                <a:latin typeface="Century Gothic"/>
                <a:cs typeface="Century Gothic"/>
              </a:rPr>
              <a:t>/</a:t>
            </a:r>
            <a:r>
              <a:rPr sz="1800" b="1" spc="-5" dirty="0">
                <a:latin typeface="Century Gothic"/>
                <a:cs typeface="Century Gothic"/>
              </a:rPr>
              <a:t> discount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Symbol"/>
              <a:buChar char=""/>
            </a:pPr>
            <a:endParaRPr sz="1850">
              <a:latin typeface="Times New Roman"/>
              <a:cs typeface="Times New Roman"/>
            </a:endParaRPr>
          </a:p>
          <a:p>
            <a:pPr marL="440690" marR="55880" indent="-339090">
              <a:lnSpc>
                <a:spcPct val="100000"/>
              </a:lnSpc>
              <a:buFont typeface="Symbol"/>
              <a:buChar char=""/>
              <a:tabLst>
                <a:tab pos="440055" algn="l"/>
                <a:tab pos="440690" algn="l"/>
                <a:tab pos="1456690" algn="l"/>
                <a:tab pos="2083435" algn="l"/>
                <a:tab pos="2479040" algn="l"/>
                <a:tab pos="3093085" algn="l"/>
                <a:tab pos="3849370" algn="l"/>
                <a:tab pos="4115435" algn="l"/>
                <a:tab pos="4350385" algn="l"/>
                <a:tab pos="4704080" algn="l"/>
                <a:tab pos="5824855" algn="l"/>
              </a:tabLst>
            </a:pPr>
            <a:r>
              <a:rPr sz="1800" b="1" dirty="0">
                <a:latin typeface="Century Gothic"/>
                <a:cs typeface="Century Gothic"/>
              </a:rPr>
              <a:t>F</a:t>
            </a:r>
            <a:r>
              <a:rPr sz="1800" b="1" spc="-5" dirty="0">
                <a:latin typeface="Century Gothic"/>
                <a:cs typeface="Century Gothic"/>
              </a:rPr>
              <a:t>o</a:t>
            </a:r>
            <a:r>
              <a:rPr sz="1800" b="1" spc="-10" dirty="0">
                <a:latin typeface="Century Gothic"/>
                <a:cs typeface="Century Gothic"/>
              </a:rPr>
              <a:t>r</a:t>
            </a:r>
            <a:r>
              <a:rPr sz="1800" b="1" spc="-5" dirty="0">
                <a:latin typeface="Century Gothic"/>
                <a:cs typeface="Century Gothic"/>
              </a:rPr>
              <a:t>w</a:t>
            </a:r>
            <a:r>
              <a:rPr sz="1800" b="1" spc="10" dirty="0">
                <a:latin typeface="Century Gothic"/>
                <a:cs typeface="Century Gothic"/>
              </a:rPr>
              <a:t>a</a:t>
            </a:r>
            <a:r>
              <a:rPr sz="1800" b="1" spc="-10" dirty="0">
                <a:latin typeface="Century Gothic"/>
                <a:cs typeface="Century Gothic"/>
              </a:rPr>
              <a:t>r</a:t>
            </a:r>
            <a:r>
              <a:rPr sz="1800" b="1" dirty="0">
                <a:latin typeface="Century Gothic"/>
                <a:cs typeface="Century Gothic"/>
              </a:rPr>
              <a:t>d	</a:t>
            </a:r>
            <a:r>
              <a:rPr sz="1800" b="1" spc="-5" dirty="0">
                <a:latin typeface="Century Gothic"/>
                <a:cs typeface="Century Gothic"/>
              </a:rPr>
              <a:t>Rat</a:t>
            </a:r>
            <a:r>
              <a:rPr sz="1800" b="1" dirty="0">
                <a:latin typeface="Century Gothic"/>
                <a:cs typeface="Century Gothic"/>
              </a:rPr>
              <a:t>e	=	S</a:t>
            </a:r>
            <a:r>
              <a:rPr sz="1800" b="1" spc="-5" dirty="0">
                <a:latin typeface="Century Gothic"/>
                <a:cs typeface="Century Gothic"/>
              </a:rPr>
              <a:t>po</a:t>
            </a:r>
            <a:r>
              <a:rPr sz="1800" b="1" dirty="0">
                <a:latin typeface="Century Gothic"/>
                <a:cs typeface="Century Gothic"/>
              </a:rPr>
              <a:t>t	</a:t>
            </a:r>
            <a:r>
              <a:rPr sz="1800" b="1" spc="-5" dirty="0">
                <a:latin typeface="Century Gothic"/>
                <a:cs typeface="Century Gothic"/>
              </a:rPr>
              <a:t>Rat</a:t>
            </a:r>
            <a:r>
              <a:rPr sz="1800" b="1" dirty="0">
                <a:latin typeface="Century Gothic"/>
                <a:cs typeface="Century Gothic"/>
              </a:rPr>
              <a:t>e	+	/	-	</a:t>
            </a:r>
            <a:r>
              <a:rPr sz="1800" b="1" spc="-5" dirty="0">
                <a:latin typeface="Century Gothic"/>
                <a:cs typeface="Century Gothic"/>
              </a:rPr>
              <a:t>p</a:t>
            </a:r>
            <a:r>
              <a:rPr sz="1800" b="1" spc="-10" dirty="0">
                <a:latin typeface="Century Gothic"/>
                <a:cs typeface="Century Gothic"/>
              </a:rPr>
              <a:t>r</a:t>
            </a:r>
            <a:r>
              <a:rPr sz="1800" b="1" spc="5" dirty="0">
                <a:latin typeface="Century Gothic"/>
                <a:cs typeface="Century Gothic"/>
              </a:rPr>
              <a:t>e</a:t>
            </a:r>
            <a:r>
              <a:rPr sz="1800" b="1" spc="-5" dirty="0">
                <a:latin typeface="Century Gothic"/>
                <a:cs typeface="Century Gothic"/>
              </a:rPr>
              <a:t>miu</a:t>
            </a:r>
            <a:r>
              <a:rPr sz="1800" b="1" dirty="0">
                <a:latin typeface="Century Gothic"/>
                <a:cs typeface="Century Gothic"/>
              </a:rPr>
              <a:t>m	</a:t>
            </a:r>
            <a:r>
              <a:rPr sz="1800" b="1" spc="-5" dirty="0">
                <a:latin typeface="Century Gothic"/>
                <a:cs typeface="Century Gothic"/>
              </a:rPr>
              <a:t>o</a:t>
            </a:r>
            <a:r>
              <a:rPr sz="1800" b="1" dirty="0">
                <a:latin typeface="Century Gothic"/>
                <a:cs typeface="Century Gothic"/>
              </a:rPr>
              <a:t>r  </a:t>
            </a:r>
            <a:r>
              <a:rPr sz="1800" b="1" spc="-5" dirty="0">
                <a:latin typeface="Century Gothic"/>
                <a:cs typeface="Century Gothic"/>
              </a:rPr>
              <a:t>discount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2050" y="580390"/>
            <a:ext cx="28575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Market</a:t>
            </a:r>
            <a:r>
              <a:rPr spc="-65" dirty="0"/>
              <a:t> </a:t>
            </a:r>
            <a:r>
              <a:rPr spc="-5" dirty="0"/>
              <a:t>Participants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225417" y="2076450"/>
            <a:ext cx="11684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entury Gothic"/>
                <a:cs typeface="Century Gothic"/>
              </a:rPr>
              <a:t>exchange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21889" y="1527809"/>
            <a:ext cx="453961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entury Gothic"/>
                <a:cs typeface="Century Gothic"/>
              </a:rPr>
              <a:t>Four broad categories of</a:t>
            </a:r>
            <a:r>
              <a:rPr sz="1800" b="1" spc="-20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participants: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808990" marR="5080" indent="-339090">
              <a:lnSpc>
                <a:spcPct val="100000"/>
              </a:lnSpc>
              <a:tabLst>
                <a:tab pos="808355" algn="l"/>
                <a:tab pos="1651000" algn="l"/>
                <a:tab pos="2378710" algn="l"/>
                <a:tab pos="3754754" algn="l"/>
              </a:tabLst>
            </a:pPr>
            <a:r>
              <a:rPr sz="2700" spc="225" baseline="6172" dirty="0">
                <a:latin typeface="Symbol"/>
                <a:cs typeface="Symbol"/>
              </a:rPr>
              <a:t></a:t>
            </a:r>
            <a:r>
              <a:rPr sz="2700" spc="225" baseline="6172" dirty="0">
                <a:latin typeface="Times New Roman"/>
                <a:cs typeface="Times New Roman"/>
              </a:rPr>
              <a:t>	</a:t>
            </a:r>
            <a:r>
              <a:rPr sz="1800" b="1" spc="150" dirty="0">
                <a:latin typeface="Century Gothic"/>
                <a:cs typeface="Century Gothic"/>
              </a:rPr>
              <a:t>B</a:t>
            </a:r>
            <a:r>
              <a:rPr sz="1800" b="1" spc="-10" dirty="0">
                <a:latin typeface="Century Gothic"/>
                <a:cs typeface="Century Gothic"/>
              </a:rPr>
              <a:t>a</a:t>
            </a:r>
            <a:r>
              <a:rPr sz="1800" b="1" spc="-5" dirty="0">
                <a:latin typeface="Century Gothic"/>
                <a:cs typeface="Century Gothic"/>
              </a:rPr>
              <a:t>n</a:t>
            </a:r>
            <a:r>
              <a:rPr sz="1800" b="1" dirty="0">
                <a:latin typeface="Century Gothic"/>
                <a:cs typeface="Century Gothic"/>
              </a:rPr>
              <a:t>k	</a:t>
            </a:r>
            <a:r>
              <a:rPr sz="1800" b="1" spc="-10" dirty="0">
                <a:latin typeface="Century Gothic"/>
                <a:cs typeface="Century Gothic"/>
              </a:rPr>
              <a:t>a</a:t>
            </a:r>
            <a:r>
              <a:rPr sz="1800" b="1" spc="-5" dirty="0">
                <a:latin typeface="Century Gothic"/>
                <a:cs typeface="Century Gothic"/>
              </a:rPr>
              <a:t>n</a:t>
            </a:r>
            <a:r>
              <a:rPr sz="1800" b="1" dirty="0">
                <a:latin typeface="Century Gothic"/>
                <a:cs typeface="Century Gothic"/>
              </a:rPr>
              <a:t>d	</a:t>
            </a:r>
            <a:r>
              <a:rPr sz="1800" b="1" spc="-5" dirty="0">
                <a:latin typeface="Century Gothic"/>
                <a:cs typeface="Century Gothic"/>
              </a:rPr>
              <a:t>non</a:t>
            </a:r>
            <a:r>
              <a:rPr sz="1800" b="1" dirty="0">
                <a:latin typeface="Century Gothic"/>
                <a:cs typeface="Century Gothic"/>
              </a:rPr>
              <a:t>-</a:t>
            </a:r>
            <a:r>
              <a:rPr sz="1800" b="1" spc="-10" dirty="0">
                <a:latin typeface="Century Gothic"/>
                <a:cs typeface="Century Gothic"/>
              </a:rPr>
              <a:t>b</a:t>
            </a:r>
            <a:r>
              <a:rPr sz="1800" b="1" spc="-5" dirty="0">
                <a:latin typeface="Century Gothic"/>
                <a:cs typeface="Century Gothic"/>
              </a:rPr>
              <a:t>an</a:t>
            </a:r>
            <a:r>
              <a:rPr sz="1800" b="1" dirty="0">
                <a:latin typeface="Century Gothic"/>
                <a:cs typeface="Century Gothic"/>
              </a:rPr>
              <a:t>k	f</a:t>
            </a:r>
            <a:r>
              <a:rPr sz="1800" b="1" spc="-5" dirty="0">
                <a:latin typeface="Century Gothic"/>
                <a:cs typeface="Century Gothic"/>
              </a:rPr>
              <a:t>o</a:t>
            </a:r>
            <a:r>
              <a:rPr sz="1800" b="1" spc="-10" dirty="0">
                <a:latin typeface="Century Gothic"/>
                <a:cs typeface="Century Gothic"/>
              </a:rPr>
              <a:t>r</a:t>
            </a:r>
            <a:r>
              <a:rPr sz="1800" b="1" spc="5" dirty="0">
                <a:latin typeface="Century Gothic"/>
                <a:cs typeface="Century Gothic"/>
              </a:rPr>
              <a:t>e</a:t>
            </a:r>
            <a:r>
              <a:rPr sz="1800" b="1" spc="-5" dirty="0">
                <a:latin typeface="Century Gothic"/>
                <a:cs typeface="Century Gothic"/>
              </a:rPr>
              <a:t>i</a:t>
            </a:r>
            <a:r>
              <a:rPr sz="1800" b="1" spc="-10" dirty="0">
                <a:latin typeface="Century Gothic"/>
                <a:cs typeface="Century Gothic"/>
              </a:rPr>
              <a:t>g</a:t>
            </a:r>
            <a:r>
              <a:rPr sz="1800" b="1" dirty="0">
                <a:latin typeface="Century Gothic"/>
                <a:cs typeface="Century Gothic"/>
              </a:rPr>
              <a:t>n  </a:t>
            </a:r>
            <a:r>
              <a:rPr sz="1800" b="1" spc="-5" dirty="0">
                <a:latin typeface="Century Gothic"/>
                <a:cs typeface="Century Gothic"/>
              </a:rPr>
              <a:t>dealers,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15589" y="2929890"/>
            <a:ext cx="4110354" cy="2037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5290" indent="-339090">
              <a:lnSpc>
                <a:spcPct val="100000"/>
              </a:lnSpc>
              <a:spcBef>
                <a:spcPts val="100"/>
              </a:spcBef>
              <a:buFont typeface="Symbol"/>
              <a:buChar char=""/>
              <a:tabLst>
                <a:tab pos="414655" algn="l"/>
                <a:tab pos="4152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Individuals and</a:t>
            </a:r>
            <a:r>
              <a:rPr sz="1800" b="1" spc="-10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firms,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Symbol"/>
              <a:buChar char=""/>
            </a:pPr>
            <a:endParaRPr sz="2050">
              <a:latin typeface="Times New Roman"/>
              <a:cs typeface="Times New Roman"/>
            </a:endParaRPr>
          </a:p>
          <a:p>
            <a:pPr marL="415290" indent="-339090">
              <a:lnSpc>
                <a:spcPct val="100000"/>
              </a:lnSpc>
              <a:buFont typeface="Symbol"/>
              <a:buChar char=""/>
              <a:tabLst>
                <a:tab pos="414655" algn="l"/>
                <a:tab pos="4152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Speculators and arbitragers,</a:t>
            </a:r>
            <a:r>
              <a:rPr sz="1800" b="1" spc="-35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and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Symbol"/>
              <a:buChar char=""/>
            </a:pPr>
            <a:endParaRPr sz="2050">
              <a:latin typeface="Times New Roman"/>
              <a:cs typeface="Times New Roman"/>
            </a:endParaRPr>
          </a:p>
          <a:p>
            <a:pPr marL="415290" indent="-339090">
              <a:lnSpc>
                <a:spcPct val="100000"/>
              </a:lnSpc>
              <a:buFont typeface="Symbol"/>
              <a:buChar char=""/>
              <a:tabLst>
                <a:tab pos="414655" algn="l"/>
                <a:tab pos="4152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Central banks </a:t>
            </a:r>
            <a:r>
              <a:rPr sz="1800" b="1" dirty="0">
                <a:latin typeface="Century Gothic"/>
                <a:cs typeface="Century Gothic"/>
              </a:rPr>
              <a:t>and</a:t>
            </a:r>
            <a:r>
              <a:rPr sz="1800" b="1" spc="-30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treasuries.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Symbol"/>
              <a:buChar char=""/>
            </a:pPr>
            <a:endParaRPr sz="2050">
              <a:latin typeface="Times New Roman"/>
              <a:cs typeface="Times New Roman"/>
            </a:endParaRPr>
          </a:p>
          <a:p>
            <a:pPr marL="415290" indent="-339090">
              <a:lnSpc>
                <a:spcPct val="100000"/>
              </a:lnSpc>
              <a:buFont typeface="Symbol"/>
              <a:buChar char=""/>
              <a:tabLst>
                <a:tab pos="414655" algn="l"/>
                <a:tab pos="4152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Foreign Exchange</a:t>
            </a:r>
            <a:r>
              <a:rPr sz="1800" b="1" spc="-20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Brokers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2050" y="580390"/>
            <a:ext cx="27247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Premium/Discount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71089" y="1526540"/>
            <a:ext cx="6069965" cy="3317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2590" marR="55880" indent="-339090" algn="just">
              <a:lnSpc>
                <a:spcPct val="100000"/>
              </a:lnSpc>
              <a:spcBef>
                <a:spcPts val="100"/>
              </a:spcBef>
              <a:buFont typeface="Symbol"/>
              <a:buChar char=""/>
              <a:tabLst>
                <a:tab pos="4025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Forward price </a:t>
            </a:r>
            <a:r>
              <a:rPr sz="1800" b="1" dirty="0">
                <a:latin typeface="Century Gothic"/>
                <a:cs typeface="Century Gothic"/>
              </a:rPr>
              <a:t>= </a:t>
            </a:r>
            <a:r>
              <a:rPr sz="1800" b="1" spc="-5" dirty="0">
                <a:latin typeface="Century Gothic"/>
                <a:cs typeface="Century Gothic"/>
              </a:rPr>
              <a:t>Spot price plus or minus forward  margin.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Symbol"/>
              <a:buChar char=""/>
            </a:pPr>
            <a:endParaRPr sz="1850">
              <a:latin typeface="Times New Roman"/>
              <a:cs typeface="Times New Roman"/>
            </a:endParaRPr>
          </a:p>
          <a:p>
            <a:pPr marL="402590" marR="55244" indent="-339090" algn="just">
              <a:lnSpc>
                <a:spcPct val="100000"/>
              </a:lnSpc>
              <a:buFont typeface="Symbol"/>
              <a:buChar char=""/>
              <a:tabLst>
                <a:tab pos="4025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Premium –forward value of currency is higher than  </a:t>
            </a:r>
            <a:r>
              <a:rPr sz="1800" b="1" dirty="0">
                <a:latin typeface="Century Gothic"/>
                <a:cs typeface="Century Gothic"/>
              </a:rPr>
              <a:t>spot </a:t>
            </a:r>
            <a:r>
              <a:rPr sz="1800" b="1" spc="-5" dirty="0">
                <a:latin typeface="Century Gothic"/>
                <a:cs typeface="Century Gothic"/>
              </a:rPr>
              <a:t>rate. </a:t>
            </a:r>
            <a:r>
              <a:rPr sz="1800" b="1" dirty="0">
                <a:latin typeface="Century Gothic"/>
                <a:cs typeface="Century Gothic"/>
              </a:rPr>
              <a:t>A </a:t>
            </a:r>
            <a:r>
              <a:rPr sz="1800" b="1" spc="-5" dirty="0">
                <a:latin typeface="Century Gothic"/>
                <a:cs typeface="Century Gothic"/>
              </a:rPr>
              <a:t>currency with lower rate </a:t>
            </a:r>
            <a:r>
              <a:rPr sz="1800" b="1" dirty="0">
                <a:latin typeface="Century Gothic"/>
                <a:cs typeface="Century Gothic"/>
              </a:rPr>
              <a:t>of </a:t>
            </a:r>
            <a:r>
              <a:rPr sz="1800" b="1" spc="-5" dirty="0">
                <a:latin typeface="Century Gothic"/>
                <a:cs typeface="Century Gothic"/>
              </a:rPr>
              <a:t>interest is  </a:t>
            </a:r>
            <a:r>
              <a:rPr sz="1800" b="1" dirty="0">
                <a:latin typeface="Century Gothic"/>
                <a:cs typeface="Century Gothic"/>
              </a:rPr>
              <a:t>said </a:t>
            </a:r>
            <a:r>
              <a:rPr sz="1800" b="1" spc="-5" dirty="0">
                <a:latin typeface="Century Gothic"/>
                <a:cs typeface="Century Gothic"/>
              </a:rPr>
              <a:t>to be at premium in the forwards. Forward  margins added </a:t>
            </a:r>
            <a:r>
              <a:rPr sz="1800" b="1" spc="-10" dirty="0">
                <a:latin typeface="Century Gothic"/>
                <a:cs typeface="Century Gothic"/>
              </a:rPr>
              <a:t>to </a:t>
            </a:r>
            <a:r>
              <a:rPr sz="1800" b="1" spc="-5" dirty="0">
                <a:latin typeface="Century Gothic"/>
                <a:cs typeface="Century Gothic"/>
              </a:rPr>
              <a:t>spot</a:t>
            </a:r>
            <a:r>
              <a:rPr sz="1800" b="1" spc="5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rate.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Symbol"/>
              <a:buChar char=""/>
            </a:pPr>
            <a:endParaRPr sz="1850">
              <a:latin typeface="Times New Roman"/>
              <a:cs typeface="Times New Roman"/>
            </a:endParaRPr>
          </a:p>
          <a:p>
            <a:pPr marL="402590" marR="55244" indent="-339090" algn="just">
              <a:lnSpc>
                <a:spcPct val="100000"/>
              </a:lnSpc>
              <a:buFont typeface="Symbol"/>
              <a:buChar char=""/>
              <a:tabLst>
                <a:tab pos="4025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Discount </a:t>
            </a:r>
            <a:r>
              <a:rPr sz="1800" b="1" dirty="0">
                <a:latin typeface="Century Gothic"/>
                <a:cs typeface="Century Gothic"/>
              </a:rPr>
              <a:t>– </a:t>
            </a:r>
            <a:r>
              <a:rPr sz="1800" b="1" spc="-5" dirty="0">
                <a:latin typeface="Century Gothic"/>
                <a:cs typeface="Century Gothic"/>
              </a:rPr>
              <a:t>forward value of currency </a:t>
            </a:r>
            <a:r>
              <a:rPr sz="1800" b="1" dirty="0">
                <a:latin typeface="Century Gothic"/>
                <a:cs typeface="Century Gothic"/>
              </a:rPr>
              <a:t>is </a:t>
            </a:r>
            <a:r>
              <a:rPr sz="1800" b="1" spc="-5" dirty="0">
                <a:latin typeface="Century Gothic"/>
                <a:cs typeface="Century Gothic"/>
              </a:rPr>
              <a:t>lower than  </a:t>
            </a:r>
            <a:r>
              <a:rPr sz="1800" b="1" dirty="0">
                <a:latin typeface="Century Gothic"/>
                <a:cs typeface="Century Gothic"/>
              </a:rPr>
              <a:t>spot </a:t>
            </a:r>
            <a:r>
              <a:rPr sz="1800" b="1" spc="-5" dirty="0">
                <a:latin typeface="Century Gothic"/>
                <a:cs typeface="Century Gothic"/>
              </a:rPr>
              <a:t>rate. </a:t>
            </a:r>
            <a:r>
              <a:rPr sz="1800" b="1" dirty="0">
                <a:latin typeface="Century Gothic"/>
                <a:cs typeface="Century Gothic"/>
              </a:rPr>
              <a:t>A </a:t>
            </a:r>
            <a:r>
              <a:rPr sz="1800" b="1" spc="-5" dirty="0">
                <a:latin typeface="Century Gothic"/>
                <a:cs typeface="Century Gothic"/>
              </a:rPr>
              <a:t>currency with higher rate of interest is  </a:t>
            </a:r>
            <a:r>
              <a:rPr sz="1800" b="1" dirty="0">
                <a:latin typeface="Century Gothic"/>
                <a:cs typeface="Century Gothic"/>
              </a:rPr>
              <a:t>said </a:t>
            </a:r>
            <a:r>
              <a:rPr sz="1800" b="1" spc="-5" dirty="0">
                <a:latin typeface="Century Gothic"/>
                <a:cs typeface="Century Gothic"/>
              </a:rPr>
              <a:t>to be at discount. Forward margins deducted  from spot</a:t>
            </a:r>
            <a:r>
              <a:rPr sz="1800" b="1" spc="5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rate.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2050" y="580390"/>
            <a:ext cx="54159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Factors Determining Exchange</a:t>
            </a:r>
            <a:r>
              <a:rPr spc="-50" dirty="0"/>
              <a:t> </a:t>
            </a:r>
            <a:r>
              <a:rPr spc="-5" dirty="0"/>
              <a:t>Rates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96489" y="1530350"/>
            <a:ext cx="6058535" cy="44183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100"/>
              </a:spcBef>
              <a:buAutoNum type="alphaLcPeriod"/>
              <a:tabLst>
                <a:tab pos="380365" algn="l"/>
                <a:tab pos="38100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Fundamental Reasons: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Century Gothic"/>
              <a:buAutoNum type="alphaLcPeriod"/>
            </a:pPr>
            <a:endParaRPr sz="1900">
              <a:latin typeface="Times New Roman"/>
              <a:cs typeface="Times New Roman"/>
            </a:endParaRPr>
          </a:p>
          <a:p>
            <a:pPr marL="834390" marR="69215" lvl="1" indent="-339090">
              <a:lnSpc>
                <a:spcPct val="100000"/>
              </a:lnSpc>
              <a:buFont typeface="Symbol"/>
              <a:buChar char=""/>
              <a:tabLst>
                <a:tab pos="833755" algn="l"/>
                <a:tab pos="8343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Balance of Payment </a:t>
            </a:r>
            <a:r>
              <a:rPr sz="1800" b="1" dirty="0">
                <a:latin typeface="Century Gothic"/>
                <a:cs typeface="Century Gothic"/>
              </a:rPr>
              <a:t>– </a:t>
            </a:r>
            <a:r>
              <a:rPr sz="1800" b="1" spc="-5" dirty="0">
                <a:latin typeface="Century Gothic"/>
                <a:cs typeface="Century Gothic"/>
              </a:rPr>
              <a:t>surplus leads to stronger  currency.</a:t>
            </a:r>
            <a:endParaRPr sz="1800">
              <a:latin typeface="Century Gothic"/>
              <a:cs typeface="Century Gothic"/>
            </a:endParaRPr>
          </a:p>
          <a:p>
            <a:pPr lvl="1">
              <a:lnSpc>
                <a:spcPct val="100000"/>
              </a:lnSpc>
              <a:spcBef>
                <a:spcPts val="30"/>
              </a:spcBef>
              <a:buFont typeface="Symbol"/>
              <a:buChar char=""/>
            </a:pPr>
            <a:endParaRPr sz="1850">
              <a:latin typeface="Times New Roman"/>
              <a:cs typeface="Times New Roman"/>
            </a:endParaRPr>
          </a:p>
          <a:p>
            <a:pPr marL="834390" marR="67310" lvl="1" indent="-339090">
              <a:lnSpc>
                <a:spcPct val="100000"/>
              </a:lnSpc>
              <a:buFont typeface="Symbol"/>
              <a:buChar char=""/>
              <a:tabLst>
                <a:tab pos="833755" algn="l"/>
                <a:tab pos="834390" algn="l"/>
                <a:tab pos="2128520" algn="l"/>
                <a:tab pos="3112135" algn="l"/>
                <a:tab pos="3893820" algn="l"/>
                <a:tab pos="5223510" algn="l"/>
              </a:tabLst>
            </a:pPr>
            <a:r>
              <a:rPr sz="1800" b="1" dirty="0">
                <a:latin typeface="Century Gothic"/>
                <a:cs typeface="Century Gothic"/>
              </a:rPr>
              <a:t>E</a:t>
            </a:r>
            <a:r>
              <a:rPr sz="1800" b="1" spc="-5" dirty="0">
                <a:latin typeface="Century Gothic"/>
                <a:cs typeface="Century Gothic"/>
              </a:rPr>
              <a:t>cono</a:t>
            </a:r>
            <a:r>
              <a:rPr sz="1800" b="1" spc="5" dirty="0">
                <a:latin typeface="Century Gothic"/>
                <a:cs typeface="Century Gothic"/>
              </a:rPr>
              <a:t>m</a:t>
            </a:r>
            <a:r>
              <a:rPr sz="1800" b="1" spc="-5" dirty="0">
                <a:latin typeface="Century Gothic"/>
                <a:cs typeface="Century Gothic"/>
              </a:rPr>
              <a:t>i</a:t>
            </a:r>
            <a:r>
              <a:rPr sz="1800" b="1" dirty="0">
                <a:latin typeface="Century Gothic"/>
                <a:cs typeface="Century Gothic"/>
              </a:rPr>
              <a:t>c	</a:t>
            </a:r>
            <a:r>
              <a:rPr sz="1800" b="1" spc="-5" dirty="0">
                <a:latin typeface="Century Gothic"/>
                <a:cs typeface="Century Gothic"/>
              </a:rPr>
              <a:t>G</a:t>
            </a:r>
            <a:r>
              <a:rPr sz="1800" b="1" dirty="0">
                <a:latin typeface="Century Gothic"/>
                <a:cs typeface="Century Gothic"/>
              </a:rPr>
              <a:t>r</a:t>
            </a:r>
            <a:r>
              <a:rPr sz="1800" b="1" spc="-5" dirty="0">
                <a:latin typeface="Century Gothic"/>
                <a:cs typeface="Century Gothic"/>
              </a:rPr>
              <a:t>owt</a:t>
            </a:r>
            <a:r>
              <a:rPr sz="1800" b="1" dirty="0">
                <a:latin typeface="Century Gothic"/>
                <a:cs typeface="Century Gothic"/>
              </a:rPr>
              <a:t>h	</a:t>
            </a:r>
            <a:r>
              <a:rPr sz="1800" b="1" spc="-5" dirty="0">
                <a:latin typeface="Century Gothic"/>
                <a:cs typeface="Century Gothic"/>
              </a:rPr>
              <a:t>Rate</a:t>
            </a:r>
            <a:r>
              <a:rPr sz="1800" b="1" dirty="0">
                <a:latin typeface="Century Gothic"/>
                <a:cs typeface="Century Gothic"/>
              </a:rPr>
              <a:t>s	–H</a:t>
            </a:r>
            <a:r>
              <a:rPr sz="1800" b="1" spc="-5" dirty="0">
                <a:latin typeface="Century Gothic"/>
                <a:cs typeface="Century Gothic"/>
              </a:rPr>
              <a:t>igh</a:t>
            </a:r>
            <a:r>
              <a:rPr sz="1800" b="1" spc="-10" dirty="0">
                <a:latin typeface="Century Gothic"/>
                <a:cs typeface="Century Gothic"/>
              </a:rPr>
              <a:t>/</a:t>
            </a:r>
            <a:r>
              <a:rPr sz="1800" b="1" spc="5" dirty="0">
                <a:latin typeface="Century Gothic"/>
                <a:cs typeface="Century Gothic"/>
              </a:rPr>
              <a:t>L</a:t>
            </a:r>
            <a:r>
              <a:rPr sz="1800" b="1" spc="-5" dirty="0">
                <a:latin typeface="Century Gothic"/>
                <a:cs typeface="Century Gothic"/>
              </a:rPr>
              <a:t>o</a:t>
            </a:r>
            <a:r>
              <a:rPr sz="1800" b="1" dirty="0">
                <a:latin typeface="Century Gothic"/>
                <a:cs typeface="Century Gothic"/>
              </a:rPr>
              <a:t>w	</a:t>
            </a:r>
            <a:r>
              <a:rPr sz="1800" b="1" spc="-5" dirty="0">
                <a:latin typeface="Century Gothic"/>
                <a:cs typeface="Century Gothic"/>
              </a:rPr>
              <a:t>g</a:t>
            </a:r>
            <a:r>
              <a:rPr sz="1800" b="1" dirty="0">
                <a:latin typeface="Century Gothic"/>
                <a:cs typeface="Century Gothic"/>
              </a:rPr>
              <a:t>r</a:t>
            </a:r>
            <a:r>
              <a:rPr sz="1800" b="1" spc="-5" dirty="0">
                <a:latin typeface="Century Gothic"/>
                <a:cs typeface="Century Gothic"/>
              </a:rPr>
              <a:t>owt</a:t>
            </a:r>
            <a:r>
              <a:rPr sz="1800" b="1" dirty="0">
                <a:latin typeface="Century Gothic"/>
                <a:cs typeface="Century Gothic"/>
              </a:rPr>
              <a:t>h  </a:t>
            </a:r>
            <a:r>
              <a:rPr sz="1800" b="1" spc="-5" dirty="0">
                <a:latin typeface="Century Gothic"/>
                <a:cs typeface="Century Gothic"/>
              </a:rPr>
              <a:t>rate.</a:t>
            </a:r>
            <a:endParaRPr sz="1800">
              <a:latin typeface="Century Gothic"/>
              <a:cs typeface="Century Gothic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Font typeface="Symbol"/>
              <a:buChar char=""/>
            </a:pPr>
            <a:endParaRPr sz="1850">
              <a:latin typeface="Times New Roman"/>
              <a:cs typeface="Times New Roman"/>
            </a:endParaRPr>
          </a:p>
          <a:p>
            <a:pPr marL="834390" marR="68580" lvl="1" indent="-339090">
              <a:lnSpc>
                <a:spcPct val="100000"/>
              </a:lnSpc>
              <a:buFont typeface="Symbol"/>
              <a:buChar char=""/>
              <a:tabLst>
                <a:tab pos="833755" algn="l"/>
                <a:tab pos="834390" algn="l"/>
                <a:tab pos="1629410" algn="l"/>
                <a:tab pos="1911985" algn="l"/>
                <a:tab pos="3149600" algn="l"/>
                <a:tab pos="4085590" algn="l"/>
                <a:tab pos="4948555" algn="l"/>
              </a:tabLst>
            </a:pPr>
            <a:r>
              <a:rPr sz="1800" b="1" dirty="0">
                <a:latin typeface="Century Gothic"/>
                <a:cs typeface="Century Gothic"/>
              </a:rPr>
              <a:t>F</a:t>
            </a:r>
            <a:r>
              <a:rPr sz="1800" b="1" spc="-5" dirty="0">
                <a:latin typeface="Century Gothic"/>
                <a:cs typeface="Century Gothic"/>
              </a:rPr>
              <a:t>isca</a:t>
            </a:r>
            <a:r>
              <a:rPr sz="1800" b="1" dirty="0">
                <a:latin typeface="Century Gothic"/>
                <a:cs typeface="Century Gothic"/>
              </a:rPr>
              <a:t>l	/	</a:t>
            </a:r>
            <a:r>
              <a:rPr sz="1800" b="1" spc="-5" dirty="0">
                <a:latin typeface="Century Gothic"/>
                <a:cs typeface="Century Gothic"/>
              </a:rPr>
              <a:t>Moneta</a:t>
            </a:r>
            <a:r>
              <a:rPr sz="1800" b="1" spc="-10" dirty="0">
                <a:latin typeface="Century Gothic"/>
                <a:cs typeface="Century Gothic"/>
              </a:rPr>
              <a:t>r</a:t>
            </a:r>
            <a:r>
              <a:rPr sz="1800" b="1" dirty="0">
                <a:latin typeface="Century Gothic"/>
                <a:cs typeface="Century Gothic"/>
              </a:rPr>
              <a:t>y	</a:t>
            </a:r>
            <a:r>
              <a:rPr sz="1800" b="1" spc="-5" dirty="0">
                <a:latin typeface="Century Gothic"/>
                <a:cs typeface="Century Gothic"/>
              </a:rPr>
              <a:t>Poli</a:t>
            </a:r>
            <a:r>
              <a:rPr sz="1800" b="1" spc="5" dirty="0">
                <a:latin typeface="Century Gothic"/>
                <a:cs typeface="Century Gothic"/>
              </a:rPr>
              <a:t>c</a:t>
            </a:r>
            <a:r>
              <a:rPr sz="1800" b="1" spc="-5" dirty="0">
                <a:latin typeface="Century Gothic"/>
                <a:cs typeface="Century Gothic"/>
              </a:rPr>
              <a:t>y</a:t>
            </a:r>
            <a:r>
              <a:rPr sz="1800" b="1" dirty="0">
                <a:latin typeface="Century Gothic"/>
                <a:cs typeface="Century Gothic"/>
              </a:rPr>
              <a:t>-	</a:t>
            </a:r>
            <a:r>
              <a:rPr sz="1800" b="1" spc="-5" dirty="0">
                <a:latin typeface="Century Gothic"/>
                <a:cs typeface="Century Gothic"/>
              </a:rPr>
              <a:t>def</a:t>
            </a:r>
            <a:r>
              <a:rPr sz="1800" b="1" spc="5" dirty="0">
                <a:latin typeface="Century Gothic"/>
                <a:cs typeface="Century Gothic"/>
              </a:rPr>
              <a:t>i</a:t>
            </a:r>
            <a:r>
              <a:rPr sz="1800" b="1" spc="-5" dirty="0">
                <a:latin typeface="Century Gothic"/>
                <a:cs typeface="Century Gothic"/>
              </a:rPr>
              <a:t>ci</a:t>
            </a:r>
            <a:r>
              <a:rPr sz="1800" b="1" dirty="0">
                <a:latin typeface="Century Gothic"/>
                <a:cs typeface="Century Gothic"/>
              </a:rPr>
              <a:t>t	f</a:t>
            </a:r>
            <a:r>
              <a:rPr sz="1800" b="1" spc="-5" dirty="0">
                <a:latin typeface="Century Gothic"/>
                <a:cs typeface="Century Gothic"/>
              </a:rPr>
              <a:t>inancing  leads to depreciation </a:t>
            </a:r>
            <a:r>
              <a:rPr sz="1800" b="1" dirty="0">
                <a:latin typeface="Century Gothic"/>
                <a:cs typeface="Century Gothic"/>
              </a:rPr>
              <a:t>of</a:t>
            </a:r>
            <a:r>
              <a:rPr sz="1800" b="1" spc="-10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currency.</a:t>
            </a:r>
            <a:endParaRPr sz="1800">
              <a:latin typeface="Century Gothic"/>
              <a:cs typeface="Century Gothic"/>
            </a:endParaRPr>
          </a:p>
          <a:p>
            <a:pPr lvl="1">
              <a:lnSpc>
                <a:spcPct val="100000"/>
              </a:lnSpc>
              <a:spcBef>
                <a:spcPts val="30"/>
              </a:spcBef>
              <a:buFont typeface="Symbol"/>
              <a:buChar char=""/>
            </a:pPr>
            <a:endParaRPr sz="1850">
              <a:latin typeface="Times New Roman"/>
              <a:cs typeface="Times New Roman"/>
            </a:endParaRPr>
          </a:p>
          <a:p>
            <a:pPr marL="834390" marR="67945" lvl="1" indent="-339090">
              <a:lnSpc>
                <a:spcPct val="100000"/>
              </a:lnSpc>
              <a:buFont typeface="Symbol"/>
              <a:buChar char=""/>
              <a:tabLst>
                <a:tab pos="833755" algn="l"/>
                <a:tab pos="834390" algn="l"/>
                <a:tab pos="1779270" algn="l"/>
                <a:tab pos="2517775" algn="l"/>
                <a:tab pos="3764279" algn="l"/>
                <a:tab pos="4347845" algn="l"/>
                <a:tab pos="5186045" algn="l"/>
              </a:tabLst>
            </a:pPr>
            <a:r>
              <a:rPr sz="1800" b="1" dirty="0">
                <a:latin typeface="Century Gothic"/>
                <a:cs typeface="Century Gothic"/>
              </a:rPr>
              <a:t>I</a:t>
            </a:r>
            <a:r>
              <a:rPr sz="1800" b="1" spc="-5" dirty="0">
                <a:latin typeface="Century Gothic"/>
                <a:cs typeface="Century Gothic"/>
              </a:rPr>
              <a:t>nte</a:t>
            </a:r>
            <a:r>
              <a:rPr sz="1800" b="1" dirty="0">
                <a:latin typeface="Century Gothic"/>
                <a:cs typeface="Century Gothic"/>
              </a:rPr>
              <a:t>r</a:t>
            </a:r>
            <a:r>
              <a:rPr sz="1800" b="1" spc="-5" dirty="0">
                <a:latin typeface="Century Gothic"/>
                <a:cs typeface="Century Gothic"/>
              </a:rPr>
              <a:t>es</a:t>
            </a:r>
            <a:r>
              <a:rPr sz="1800" b="1" dirty="0">
                <a:latin typeface="Century Gothic"/>
                <a:cs typeface="Century Gothic"/>
              </a:rPr>
              <a:t>t	</a:t>
            </a:r>
            <a:r>
              <a:rPr sz="1800" b="1" spc="-5" dirty="0">
                <a:latin typeface="Century Gothic"/>
                <a:cs typeface="Century Gothic"/>
              </a:rPr>
              <a:t>Rate</a:t>
            </a:r>
            <a:r>
              <a:rPr sz="1800" b="1" dirty="0">
                <a:latin typeface="Century Gothic"/>
                <a:cs typeface="Century Gothic"/>
              </a:rPr>
              <a:t>s	–</a:t>
            </a:r>
            <a:r>
              <a:rPr sz="1800" b="1" spc="-5" dirty="0">
                <a:latin typeface="Century Gothic"/>
                <a:cs typeface="Century Gothic"/>
              </a:rPr>
              <a:t>cu</a:t>
            </a:r>
            <a:r>
              <a:rPr sz="1800" b="1" dirty="0">
                <a:latin typeface="Century Gothic"/>
                <a:cs typeface="Century Gothic"/>
              </a:rPr>
              <a:t>rr</a:t>
            </a:r>
            <a:r>
              <a:rPr sz="1800" b="1" spc="-5" dirty="0">
                <a:latin typeface="Century Gothic"/>
                <a:cs typeface="Century Gothic"/>
              </a:rPr>
              <a:t>enc</a:t>
            </a:r>
            <a:r>
              <a:rPr sz="1800" b="1" dirty="0">
                <a:latin typeface="Century Gothic"/>
                <a:cs typeface="Century Gothic"/>
              </a:rPr>
              <a:t>y	</a:t>
            </a:r>
            <a:r>
              <a:rPr sz="1800" b="1" spc="-5" dirty="0">
                <a:latin typeface="Century Gothic"/>
                <a:cs typeface="Century Gothic"/>
              </a:rPr>
              <a:t>wit</a:t>
            </a:r>
            <a:r>
              <a:rPr sz="1800" b="1" dirty="0">
                <a:latin typeface="Century Gothic"/>
                <a:cs typeface="Century Gothic"/>
              </a:rPr>
              <a:t>h	</a:t>
            </a:r>
            <a:r>
              <a:rPr sz="1800" b="1" spc="-5" dirty="0">
                <a:latin typeface="Century Gothic"/>
                <a:cs typeface="Century Gothic"/>
              </a:rPr>
              <a:t>highe</a:t>
            </a:r>
            <a:r>
              <a:rPr sz="1800" b="1" dirty="0">
                <a:latin typeface="Century Gothic"/>
                <a:cs typeface="Century Gothic"/>
              </a:rPr>
              <a:t>r	</a:t>
            </a:r>
            <a:r>
              <a:rPr sz="1800" b="1" spc="5" dirty="0">
                <a:latin typeface="Century Gothic"/>
                <a:cs typeface="Century Gothic"/>
              </a:rPr>
              <a:t>i</a:t>
            </a:r>
            <a:r>
              <a:rPr sz="1800" b="1" spc="-5" dirty="0">
                <a:latin typeface="Century Gothic"/>
                <a:cs typeface="Century Gothic"/>
              </a:rPr>
              <a:t>nte</a:t>
            </a:r>
            <a:r>
              <a:rPr sz="1800" b="1" spc="-10" dirty="0">
                <a:latin typeface="Century Gothic"/>
                <a:cs typeface="Century Gothic"/>
              </a:rPr>
              <a:t>r</a:t>
            </a:r>
            <a:r>
              <a:rPr sz="1800" b="1" spc="5" dirty="0">
                <a:latin typeface="Century Gothic"/>
                <a:cs typeface="Century Gothic"/>
              </a:rPr>
              <a:t>e</a:t>
            </a:r>
            <a:r>
              <a:rPr sz="1800" b="1" spc="-5" dirty="0">
                <a:latin typeface="Century Gothic"/>
                <a:cs typeface="Century Gothic"/>
              </a:rPr>
              <a:t>s</a:t>
            </a:r>
            <a:r>
              <a:rPr sz="1800" b="1" dirty="0">
                <a:latin typeface="Century Gothic"/>
                <a:cs typeface="Century Gothic"/>
              </a:rPr>
              <a:t>t  </a:t>
            </a:r>
            <a:r>
              <a:rPr sz="1800" b="1" spc="-5" dirty="0">
                <a:latin typeface="Century Gothic"/>
                <a:cs typeface="Century Gothic"/>
              </a:rPr>
              <a:t>will appreciate in the short term.</a:t>
            </a:r>
            <a:endParaRPr sz="1800">
              <a:latin typeface="Century Gothic"/>
              <a:cs typeface="Century Gothic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Font typeface="Symbol"/>
              <a:buChar char=""/>
            </a:pPr>
            <a:endParaRPr sz="1850">
              <a:latin typeface="Times New Roman"/>
              <a:cs typeface="Times New Roman"/>
            </a:endParaRPr>
          </a:p>
          <a:p>
            <a:pPr marL="834390" marR="69850" lvl="1" indent="-339090">
              <a:lnSpc>
                <a:spcPct val="100000"/>
              </a:lnSpc>
              <a:buFont typeface="Symbol"/>
              <a:buChar char=""/>
              <a:tabLst>
                <a:tab pos="833755" algn="l"/>
                <a:tab pos="834390" algn="l"/>
                <a:tab pos="1895475" algn="l"/>
                <a:tab pos="2747645" algn="l"/>
                <a:tab pos="3922395" algn="l"/>
                <a:tab pos="4960620" algn="l"/>
                <a:tab pos="5766435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Pol</a:t>
            </a:r>
            <a:r>
              <a:rPr sz="1800" b="1" spc="5" dirty="0">
                <a:latin typeface="Century Gothic"/>
                <a:cs typeface="Century Gothic"/>
              </a:rPr>
              <a:t>i</a:t>
            </a:r>
            <a:r>
              <a:rPr sz="1800" b="1" spc="-5" dirty="0">
                <a:latin typeface="Century Gothic"/>
                <a:cs typeface="Century Gothic"/>
              </a:rPr>
              <a:t>tica</a:t>
            </a:r>
            <a:r>
              <a:rPr sz="1800" b="1" dirty="0">
                <a:latin typeface="Century Gothic"/>
                <a:cs typeface="Century Gothic"/>
              </a:rPr>
              <a:t>l	</a:t>
            </a:r>
            <a:r>
              <a:rPr sz="1800" b="1" spc="-5" dirty="0">
                <a:latin typeface="Century Gothic"/>
                <a:cs typeface="Century Gothic"/>
              </a:rPr>
              <a:t>I</a:t>
            </a:r>
            <a:r>
              <a:rPr sz="1800" b="1" spc="5" dirty="0">
                <a:latin typeface="Century Gothic"/>
                <a:cs typeface="Century Gothic"/>
              </a:rPr>
              <a:t>s</a:t>
            </a:r>
            <a:r>
              <a:rPr sz="1800" b="1" spc="-5" dirty="0">
                <a:latin typeface="Century Gothic"/>
                <a:cs typeface="Century Gothic"/>
              </a:rPr>
              <a:t>sue</a:t>
            </a:r>
            <a:r>
              <a:rPr sz="1800" b="1" dirty="0">
                <a:latin typeface="Century Gothic"/>
                <a:cs typeface="Century Gothic"/>
              </a:rPr>
              <a:t>s	–P</a:t>
            </a:r>
            <a:r>
              <a:rPr sz="1800" b="1" spc="-5" dirty="0">
                <a:latin typeface="Century Gothic"/>
                <a:cs typeface="Century Gothic"/>
              </a:rPr>
              <a:t>olit</a:t>
            </a:r>
            <a:r>
              <a:rPr sz="1800" b="1" spc="5" dirty="0">
                <a:latin typeface="Century Gothic"/>
                <a:cs typeface="Century Gothic"/>
              </a:rPr>
              <a:t>i</a:t>
            </a:r>
            <a:r>
              <a:rPr sz="1800" b="1" spc="-5" dirty="0">
                <a:latin typeface="Century Gothic"/>
                <a:cs typeface="Century Gothic"/>
              </a:rPr>
              <a:t>ca</a:t>
            </a:r>
            <a:r>
              <a:rPr sz="1800" b="1" dirty="0">
                <a:latin typeface="Century Gothic"/>
                <a:cs typeface="Century Gothic"/>
              </a:rPr>
              <a:t>l	</a:t>
            </a:r>
            <a:r>
              <a:rPr sz="1800" b="1" spc="5" dirty="0">
                <a:latin typeface="Century Gothic"/>
                <a:cs typeface="Century Gothic"/>
              </a:rPr>
              <a:t>s</a:t>
            </a:r>
            <a:r>
              <a:rPr sz="1800" b="1" spc="-15" dirty="0">
                <a:latin typeface="Century Gothic"/>
                <a:cs typeface="Century Gothic"/>
              </a:rPr>
              <a:t>t</a:t>
            </a:r>
            <a:r>
              <a:rPr sz="1800" b="1" spc="-5" dirty="0">
                <a:latin typeface="Century Gothic"/>
                <a:cs typeface="Century Gothic"/>
              </a:rPr>
              <a:t>abil</a:t>
            </a:r>
            <a:r>
              <a:rPr sz="1800" b="1" spc="5" dirty="0">
                <a:latin typeface="Century Gothic"/>
                <a:cs typeface="Century Gothic"/>
              </a:rPr>
              <a:t>i</a:t>
            </a:r>
            <a:r>
              <a:rPr sz="1800" b="1" spc="-5" dirty="0">
                <a:latin typeface="Century Gothic"/>
                <a:cs typeface="Century Gothic"/>
              </a:rPr>
              <a:t>t</a:t>
            </a:r>
            <a:r>
              <a:rPr sz="1800" b="1" dirty="0">
                <a:latin typeface="Century Gothic"/>
                <a:cs typeface="Century Gothic"/>
              </a:rPr>
              <a:t>y	</a:t>
            </a:r>
            <a:r>
              <a:rPr sz="1800" b="1" spc="-5" dirty="0">
                <a:latin typeface="Century Gothic"/>
                <a:cs typeface="Century Gothic"/>
              </a:rPr>
              <a:t>lead</a:t>
            </a:r>
            <a:r>
              <a:rPr sz="1800" b="1" dirty="0">
                <a:latin typeface="Century Gothic"/>
                <a:cs typeface="Century Gothic"/>
              </a:rPr>
              <a:t>s	</a:t>
            </a:r>
            <a:r>
              <a:rPr sz="1800" b="1" spc="-15" dirty="0">
                <a:latin typeface="Century Gothic"/>
                <a:cs typeface="Century Gothic"/>
              </a:rPr>
              <a:t>t</a:t>
            </a:r>
            <a:r>
              <a:rPr sz="1800" b="1" dirty="0">
                <a:latin typeface="Century Gothic"/>
                <a:cs typeface="Century Gothic"/>
              </a:rPr>
              <a:t>o  </a:t>
            </a:r>
            <a:r>
              <a:rPr sz="1800" b="1" spc="-5" dirty="0">
                <a:latin typeface="Century Gothic"/>
                <a:cs typeface="Century Gothic"/>
              </a:rPr>
              <a:t>stable</a:t>
            </a:r>
            <a:r>
              <a:rPr sz="1800" b="1" spc="-15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rates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2050" y="580390"/>
            <a:ext cx="54159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Factors Determining Exchange</a:t>
            </a:r>
            <a:r>
              <a:rPr spc="-50" dirty="0"/>
              <a:t> </a:t>
            </a:r>
            <a:r>
              <a:rPr spc="-5" dirty="0"/>
              <a:t>Rates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96489" y="1526540"/>
            <a:ext cx="6043295" cy="2768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entury Gothic"/>
                <a:cs typeface="Century Gothic"/>
              </a:rPr>
              <a:t>b. Technical</a:t>
            </a:r>
            <a:r>
              <a:rPr sz="1800" b="1" spc="-10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Reasons:</a:t>
            </a:r>
            <a:endParaRPr sz="1800">
              <a:latin typeface="Century Gothic"/>
              <a:cs typeface="Century Gothic"/>
            </a:endParaRPr>
          </a:p>
          <a:p>
            <a:pPr marL="834390" marR="53975" indent="-339090">
              <a:lnSpc>
                <a:spcPct val="100000"/>
              </a:lnSpc>
              <a:buFont typeface="Symbol"/>
              <a:buChar char=""/>
              <a:tabLst>
                <a:tab pos="833755" algn="l"/>
                <a:tab pos="834390" algn="l"/>
                <a:tab pos="2359025" algn="l"/>
                <a:tab pos="3299460" algn="l"/>
                <a:tab pos="3869054" algn="l"/>
                <a:tab pos="4507230" algn="l"/>
                <a:tab pos="4857115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G</a:t>
            </a:r>
            <a:r>
              <a:rPr sz="1800" b="1" spc="5" dirty="0">
                <a:latin typeface="Century Gothic"/>
                <a:cs typeface="Century Gothic"/>
              </a:rPr>
              <a:t>o</a:t>
            </a:r>
            <a:r>
              <a:rPr sz="1800" b="1" spc="-10" dirty="0">
                <a:latin typeface="Century Gothic"/>
                <a:cs typeface="Century Gothic"/>
              </a:rPr>
              <a:t>v</a:t>
            </a:r>
            <a:r>
              <a:rPr sz="1800" b="1" spc="5" dirty="0">
                <a:latin typeface="Century Gothic"/>
                <a:cs typeface="Century Gothic"/>
              </a:rPr>
              <a:t>e</a:t>
            </a:r>
            <a:r>
              <a:rPr sz="1800" b="1" spc="-10" dirty="0">
                <a:latin typeface="Century Gothic"/>
                <a:cs typeface="Century Gothic"/>
              </a:rPr>
              <a:t>r</a:t>
            </a:r>
            <a:r>
              <a:rPr sz="1800" b="1" spc="-5" dirty="0">
                <a:latin typeface="Century Gothic"/>
                <a:cs typeface="Century Gothic"/>
              </a:rPr>
              <a:t>n</a:t>
            </a:r>
            <a:r>
              <a:rPr sz="1800" b="1" spc="5" dirty="0">
                <a:latin typeface="Century Gothic"/>
                <a:cs typeface="Century Gothic"/>
              </a:rPr>
              <a:t>m</a:t>
            </a:r>
            <a:r>
              <a:rPr sz="1800" b="1" spc="-5" dirty="0">
                <a:latin typeface="Century Gothic"/>
                <a:cs typeface="Century Gothic"/>
              </a:rPr>
              <a:t>en</a:t>
            </a:r>
            <a:r>
              <a:rPr sz="1800" b="1" dirty="0">
                <a:latin typeface="Century Gothic"/>
                <a:cs typeface="Century Gothic"/>
              </a:rPr>
              <a:t>t	</a:t>
            </a:r>
            <a:r>
              <a:rPr sz="1800" b="1" spc="-5" dirty="0">
                <a:latin typeface="Century Gothic"/>
                <a:cs typeface="Century Gothic"/>
              </a:rPr>
              <a:t>Con</a:t>
            </a:r>
            <a:r>
              <a:rPr sz="1800" b="1" spc="5" dirty="0">
                <a:latin typeface="Century Gothic"/>
                <a:cs typeface="Century Gothic"/>
              </a:rPr>
              <a:t>t</a:t>
            </a:r>
            <a:r>
              <a:rPr sz="1800" b="1" spc="-10" dirty="0">
                <a:latin typeface="Century Gothic"/>
                <a:cs typeface="Century Gothic"/>
              </a:rPr>
              <a:t>r</a:t>
            </a:r>
            <a:r>
              <a:rPr sz="1800" b="1" spc="-5" dirty="0">
                <a:latin typeface="Century Gothic"/>
                <a:cs typeface="Century Gothic"/>
              </a:rPr>
              <a:t>o</a:t>
            </a:r>
            <a:r>
              <a:rPr sz="1800" b="1" dirty="0">
                <a:latin typeface="Century Gothic"/>
                <a:cs typeface="Century Gothic"/>
              </a:rPr>
              <a:t>l	</a:t>
            </a:r>
            <a:r>
              <a:rPr sz="1800" b="1" spc="-5" dirty="0">
                <a:latin typeface="Century Gothic"/>
                <a:cs typeface="Century Gothic"/>
              </a:rPr>
              <a:t>ca</a:t>
            </a:r>
            <a:r>
              <a:rPr sz="1800" b="1" dirty="0">
                <a:latin typeface="Century Gothic"/>
                <a:cs typeface="Century Gothic"/>
              </a:rPr>
              <a:t>n	</a:t>
            </a:r>
            <a:r>
              <a:rPr sz="1800" b="1" spc="-5" dirty="0">
                <a:latin typeface="Century Gothic"/>
                <a:cs typeface="Century Gothic"/>
              </a:rPr>
              <a:t>lea</a:t>
            </a:r>
            <a:r>
              <a:rPr sz="1800" b="1" dirty="0">
                <a:latin typeface="Century Gothic"/>
                <a:cs typeface="Century Gothic"/>
              </a:rPr>
              <a:t>d	</a:t>
            </a:r>
            <a:r>
              <a:rPr sz="1800" b="1" spc="-5" dirty="0">
                <a:latin typeface="Century Gothic"/>
                <a:cs typeface="Century Gothic"/>
              </a:rPr>
              <a:t>t</a:t>
            </a:r>
            <a:r>
              <a:rPr sz="1800" b="1" dirty="0">
                <a:latin typeface="Century Gothic"/>
                <a:cs typeface="Century Gothic"/>
              </a:rPr>
              <a:t>o	</a:t>
            </a:r>
            <a:r>
              <a:rPr sz="1800" b="1" spc="-5" dirty="0">
                <a:latin typeface="Century Gothic"/>
                <a:cs typeface="Century Gothic"/>
              </a:rPr>
              <a:t>un</a:t>
            </a:r>
            <a:r>
              <a:rPr sz="1800" b="1" dirty="0">
                <a:latin typeface="Century Gothic"/>
                <a:cs typeface="Century Gothic"/>
              </a:rPr>
              <a:t>r</a:t>
            </a:r>
            <a:r>
              <a:rPr sz="1800" b="1" spc="-5" dirty="0">
                <a:latin typeface="Century Gothic"/>
                <a:cs typeface="Century Gothic"/>
              </a:rPr>
              <a:t>ealisti</a:t>
            </a:r>
            <a:r>
              <a:rPr sz="1800" b="1" dirty="0">
                <a:latin typeface="Century Gothic"/>
                <a:cs typeface="Century Gothic"/>
              </a:rPr>
              <a:t>c  </a:t>
            </a:r>
            <a:r>
              <a:rPr sz="1800" b="1" spc="-5" dirty="0">
                <a:latin typeface="Century Gothic"/>
                <a:cs typeface="Century Gothic"/>
              </a:rPr>
              <a:t>value.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Symbol"/>
              <a:buChar char=""/>
            </a:pPr>
            <a:endParaRPr sz="1850">
              <a:latin typeface="Times New Roman"/>
              <a:cs typeface="Times New Roman"/>
            </a:endParaRPr>
          </a:p>
          <a:p>
            <a:pPr marL="834390" marR="55880" indent="-339090">
              <a:lnSpc>
                <a:spcPct val="100000"/>
              </a:lnSpc>
              <a:buFont typeface="Symbol"/>
              <a:buChar char=""/>
              <a:tabLst>
                <a:tab pos="833755" algn="l"/>
                <a:tab pos="8343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Free flow of Capital from lower interest rate </a:t>
            </a:r>
            <a:r>
              <a:rPr sz="1800" b="1" spc="-10" dirty="0">
                <a:latin typeface="Century Gothic"/>
                <a:cs typeface="Century Gothic"/>
              </a:rPr>
              <a:t>to  </a:t>
            </a:r>
            <a:r>
              <a:rPr sz="1800" b="1" spc="-5" dirty="0">
                <a:latin typeface="Century Gothic"/>
                <a:cs typeface="Century Gothic"/>
              </a:rPr>
              <a:t>higher interest rates.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 marL="952500" marR="53340" indent="-457200">
              <a:lnSpc>
                <a:spcPct val="100000"/>
              </a:lnSpc>
              <a:spcBef>
                <a:spcPts val="1789"/>
              </a:spcBef>
            </a:pPr>
            <a:r>
              <a:rPr sz="1800" b="1" spc="-5" dirty="0">
                <a:latin typeface="Century Gothic"/>
                <a:cs typeface="Century Gothic"/>
              </a:rPr>
              <a:t>c. Speculation </a:t>
            </a:r>
            <a:r>
              <a:rPr sz="1800" b="1" dirty="0">
                <a:latin typeface="Century Gothic"/>
                <a:cs typeface="Century Gothic"/>
              </a:rPr>
              <a:t>– </a:t>
            </a:r>
            <a:r>
              <a:rPr sz="1800" b="1" spc="-5" dirty="0">
                <a:latin typeface="Century Gothic"/>
                <a:cs typeface="Century Gothic"/>
              </a:rPr>
              <a:t>higher the speculation higher the  volatility in</a:t>
            </a:r>
            <a:r>
              <a:rPr sz="1800" b="1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rates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2050" y="580390"/>
            <a:ext cx="37839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EXCHANGE RATE</a:t>
            </a:r>
            <a:r>
              <a:rPr spc="-55" dirty="0"/>
              <a:t> </a:t>
            </a:r>
            <a:r>
              <a:rPr spc="-5" dirty="0"/>
              <a:t>SYSTEMS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421889" y="1524000"/>
            <a:ext cx="48412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1.	Freely floating or flexible exchange</a:t>
            </a:r>
            <a:r>
              <a:rPr sz="1800" b="1" spc="-45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rate: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55570" y="2084070"/>
            <a:ext cx="2076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0" dirty="0">
                <a:latin typeface="Symbol"/>
                <a:cs typeface="Symbol"/>
              </a:rPr>
              <a:t>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54350" y="2108200"/>
            <a:ext cx="53371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entury Gothic"/>
                <a:cs typeface="Century Gothic"/>
              </a:rPr>
              <a:t>Market forces </a:t>
            </a:r>
            <a:r>
              <a:rPr sz="1800" b="1" dirty="0">
                <a:latin typeface="Century Gothic"/>
                <a:cs typeface="Century Gothic"/>
              </a:rPr>
              <a:t>of </a:t>
            </a:r>
            <a:r>
              <a:rPr sz="1800" b="1" spc="-5" dirty="0">
                <a:latin typeface="Century Gothic"/>
                <a:cs typeface="Century Gothic"/>
              </a:rPr>
              <a:t>supply and demand determine  rates.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55570" y="2907029"/>
            <a:ext cx="2076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0" dirty="0">
                <a:latin typeface="Symbol"/>
                <a:cs typeface="Symbol"/>
              </a:rPr>
              <a:t>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54350" y="2931159"/>
            <a:ext cx="254127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entury Gothic"/>
                <a:cs typeface="Century Gothic"/>
              </a:rPr>
              <a:t>Forces influenced</a:t>
            </a:r>
            <a:r>
              <a:rPr sz="1800" b="1" spc="-30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by</a:t>
            </a:r>
            <a:endParaRPr sz="1800">
              <a:latin typeface="Century Gothic"/>
              <a:cs typeface="Century Gothic"/>
            </a:endParaRPr>
          </a:p>
          <a:p>
            <a:pPr marL="573405" indent="-280035">
              <a:lnSpc>
                <a:spcPct val="100000"/>
              </a:lnSpc>
              <a:buAutoNum type="alphaLcPeriod"/>
              <a:tabLst>
                <a:tab pos="57404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price</a:t>
            </a:r>
            <a:r>
              <a:rPr sz="1800" b="1" spc="-20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levels</a:t>
            </a:r>
            <a:endParaRPr sz="1800">
              <a:latin typeface="Century Gothic"/>
              <a:cs typeface="Century Gothic"/>
            </a:endParaRPr>
          </a:p>
          <a:p>
            <a:pPr marL="573405" indent="-280035">
              <a:lnSpc>
                <a:spcPct val="100000"/>
              </a:lnSpc>
              <a:buAutoNum type="alphaLcPeriod"/>
              <a:tabLst>
                <a:tab pos="57404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interest</a:t>
            </a:r>
            <a:r>
              <a:rPr sz="1800" b="1" spc="-15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rates</a:t>
            </a:r>
            <a:endParaRPr sz="1800">
              <a:latin typeface="Century Gothic"/>
              <a:cs typeface="Century Gothic"/>
            </a:endParaRPr>
          </a:p>
          <a:p>
            <a:pPr marL="568325" indent="-274955">
              <a:lnSpc>
                <a:spcPct val="100000"/>
              </a:lnSpc>
              <a:buAutoNum type="alphaLcPeriod"/>
              <a:tabLst>
                <a:tab pos="56896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economic</a:t>
            </a:r>
            <a:r>
              <a:rPr sz="1800" b="1" spc="-70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growth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96489" y="4302759"/>
            <a:ext cx="43472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380365" algn="l"/>
              </a:tabLst>
            </a:pPr>
            <a:r>
              <a:rPr sz="2700" spc="225" baseline="6172" dirty="0">
                <a:latin typeface="Symbol"/>
                <a:cs typeface="Symbol"/>
              </a:rPr>
              <a:t></a:t>
            </a:r>
            <a:r>
              <a:rPr sz="2700" spc="225" baseline="6172" dirty="0">
                <a:latin typeface="Times New Roman"/>
                <a:cs typeface="Times New Roman"/>
              </a:rPr>
              <a:t>	</a:t>
            </a:r>
            <a:r>
              <a:rPr sz="1800" b="1" spc="-5" dirty="0">
                <a:latin typeface="Century Gothic"/>
                <a:cs typeface="Century Gothic"/>
              </a:rPr>
              <a:t>Rates fluctuate over time</a:t>
            </a:r>
            <a:r>
              <a:rPr sz="1800" b="1" spc="-50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randomly.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21889" y="1522729"/>
            <a:ext cx="13779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u="sng" spc="-5" dirty="0">
                <a:uFill>
                  <a:solidFill>
                    <a:srgbClr val="000000"/>
                  </a:solidFill>
                </a:uFill>
              </a:rPr>
              <a:t>Advant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</a:rPr>
              <a:t>a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</a:rPr>
              <a:t>g</a:t>
            </a:r>
            <a:r>
              <a:rPr sz="1800" u="sng" spc="5" dirty="0">
                <a:uFill>
                  <a:solidFill>
                    <a:srgbClr val="000000"/>
                  </a:solidFill>
                </a:uFill>
              </a:rPr>
              <a:t>e</a:t>
            </a:r>
            <a:r>
              <a:rPr sz="1800" u="sng" dirty="0">
                <a:uFill>
                  <a:solidFill>
                    <a:srgbClr val="000000"/>
                  </a:solidFill>
                </a:uFill>
              </a:rPr>
              <a:t>s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2828289" y="2101850"/>
            <a:ext cx="4774565" cy="1733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6400" indent="-342900">
              <a:lnSpc>
                <a:spcPct val="100000"/>
              </a:lnSpc>
              <a:spcBef>
                <a:spcPts val="100"/>
              </a:spcBef>
              <a:buFont typeface="Symbol"/>
              <a:buChar char=""/>
              <a:tabLst>
                <a:tab pos="405765" algn="l"/>
                <a:tab pos="40640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No problems with international</a:t>
            </a:r>
            <a:r>
              <a:rPr sz="1800" b="1" spc="-35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liquidity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Symbol"/>
              <a:buChar char=""/>
            </a:pPr>
            <a:endParaRPr sz="2050">
              <a:latin typeface="Times New Roman"/>
              <a:cs typeface="Times New Roman"/>
            </a:endParaRPr>
          </a:p>
          <a:p>
            <a:pPr marL="406400" marR="55880" indent="-342900">
              <a:lnSpc>
                <a:spcPct val="100000"/>
              </a:lnSpc>
              <a:buFont typeface="Symbol"/>
              <a:buChar char=""/>
              <a:tabLst>
                <a:tab pos="405765" algn="l"/>
                <a:tab pos="40640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Automatic correction in </a:t>
            </a:r>
            <a:r>
              <a:rPr sz="1800" b="1" dirty="0">
                <a:latin typeface="Century Gothic"/>
                <a:cs typeface="Century Gothic"/>
              </a:rPr>
              <a:t>the </a:t>
            </a:r>
            <a:r>
              <a:rPr sz="1800" b="1" spc="-5" dirty="0">
                <a:latin typeface="Century Gothic"/>
                <a:cs typeface="Century Gothic"/>
              </a:rPr>
              <a:t>balance </a:t>
            </a:r>
            <a:r>
              <a:rPr sz="1800" b="1" dirty="0">
                <a:latin typeface="Century Gothic"/>
                <a:cs typeface="Century Gothic"/>
              </a:rPr>
              <a:t>of  </a:t>
            </a:r>
            <a:r>
              <a:rPr sz="1800" b="1" spc="-5" dirty="0">
                <a:latin typeface="Century Gothic"/>
                <a:cs typeface="Century Gothic"/>
              </a:rPr>
              <a:t>payment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Symbol"/>
              <a:buChar char=""/>
            </a:pPr>
            <a:endParaRPr sz="2050">
              <a:latin typeface="Times New Roman"/>
              <a:cs typeface="Times New Roman"/>
            </a:endParaRPr>
          </a:p>
          <a:p>
            <a:pPr marL="406400" indent="-342900">
              <a:lnSpc>
                <a:spcPct val="100000"/>
              </a:lnSpc>
              <a:buFont typeface="Symbol"/>
              <a:buChar char=""/>
              <a:tabLst>
                <a:tab pos="405765" algn="l"/>
                <a:tab pos="40640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Insulated from external events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70850" y="274320"/>
            <a:ext cx="957579" cy="5168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21889" y="1524000"/>
            <a:ext cx="16738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u="sng" spc="-5" dirty="0">
                <a:uFill>
                  <a:solidFill>
                    <a:srgbClr val="000000"/>
                  </a:solidFill>
                </a:uFill>
              </a:rPr>
              <a:t>Disadvanta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</a:rPr>
              <a:t>g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</a:rPr>
              <a:t>e</a:t>
            </a:r>
            <a:r>
              <a:rPr sz="1800" u="sng" dirty="0">
                <a:uFill>
                  <a:solidFill>
                    <a:srgbClr val="000000"/>
                  </a:solidFill>
                </a:uFill>
              </a:rPr>
              <a:t>s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2828289" y="2072640"/>
            <a:ext cx="5613400" cy="19456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2590" indent="-339090">
              <a:lnSpc>
                <a:spcPct val="100000"/>
              </a:lnSpc>
              <a:spcBef>
                <a:spcPts val="100"/>
              </a:spcBef>
              <a:buFont typeface="Symbol"/>
              <a:buChar char=""/>
              <a:tabLst>
                <a:tab pos="401955" algn="l"/>
                <a:tab pos="4025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Uncertainty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Symbol"/>
              <a:buChar char=""/>
            </a:pPr>
            <a:endParaRPr sz="1850">
              <a:latin typeface="Times New Roman"/>
              <a:cs typeface="Times New Roman"/>
            </a:endParaRPr>
          </a:p>
          <a:p>
            <a:pPr marL="402590" marR="55880" indent="-339090">
              <a:lnSpc>
                <a:spcPct val="100000"/>
              </a:lnSpc>
              <a:buFont typeface="Symbol"/>
              <a:buChar char=""/>
              <a:tabLst>
                <a:tab pos="401955" algn="l"/>
                <a:tab pos="4025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Speculation can be destabilizing specially </a:t>
            </a:r>
            <a:r>
              <a:rPr sz="1800" b="1" dirty="0">
                <a:latin typeface="Century Gothic"/>
                <a:cs typeface="Century Gothic"/>
              </a:rPr>
              <a:t>in  the </a:t>
            </a:r>
            <a:r>
              <a:rPr sz="1800" b="1" spc="-5" dirty="0">
                <a:latin typeface="Century Gothic"/>
                <a:cs typeface="Century Gothic"/>
              </a:rPr>
              <a:t>short</a:t>
            </a:r>
            <a:r>
              <a:rPr sz="1800" b="1" spc="-20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run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Symbol"/>
              <a:buChar char=""/>
            </a:pPr>
            <a:endParaRPr sz="1850">
              <a:latin typeface="Times New Roman"/>
              <a:cs typeface="Times New Roman"/>
            </a:endParaRPr>
          </a:p>
          <a:p>
            <a:pPr marL="402590" marR="54610" indent="-339090">
              <a:lnSpc>
                <a:spcPct val="100000"/>
              </a:lnSpc>
              <a:buFont typeface="Symbol"/>
              <a:buChar char=""/>
              <a:tabLst>
                <a:tab pos="401955" algn="l"/>
                <a:tab pos="402590" algn="l"/>
                <a:tab pos="1375410" algn="l"/>
                <a:tab pos="2127885" algn="l"/>
                <a:tab pos="3543300" algn="l"/>
                <a:tab pos="4026535" algn="l"/>
                <a:tab pos="4857750" algn="l"/>
                <a:tab pos="5198745" algn="l"/>
              </a:tabLst>
            </a:pPr>
            <a:r>
              <a:rPr sz="1800" b="1" dirty="0">
                <a:latin typeface="Century Gothic"/>
                <a:cs typeface="Century Gothic"/>
              </a:rPr>
              <a:t>T</a:t>
            </a:r>
            <a:r>
              <a:rPr sz="1800" b="1" spc="-5" dirty="0">
                <a:latin typeface="Century Gothic"/>
                <a:cs typeface="Century Gothic"/>
              </a:rPr>
              <a:t>oday’</a:t>
            </a:r>
            <a:r>
              <a:rPr sz="1800" b="1" dirty="0">
                <a:latin typeface="Century Gothic"/>
                <a:cs typeface="Century Gothic"/>
              </a:rPr>
              <a:t>s	</a:t>
            </a:r>
            <a:r>
              <a:rPr sz="1800" b="1" spc="-5" dirty="0">
                <a:latin typeface="Century Gothic"/>
                <a:cs typeface="Century Gothic"/>
              </a:rPr>
              <a:t>c</a:t>
            </a:r>
            <a:r>
              <a:rPr sz="1800" b="1" spc="-10" dirty="0">
                <a:latin typeface="Century Gothic"/>
                <a:cs typeface="Century Gothic"/>
              </a:rPr>
              <a:t>r</a:t>
            </a:r>
            <a:r>
              <a:rPr sz="1800" b="1" spc="5" dirty="0">
                <a:latin typeface="Century Gothic"/>
                <a:cs typeface="Century Gothic"/>
              </a:rPr>
              <a:t>i</a:t>
            </a:r>
            <a:r>
              <a:rPr sz="1800" b="1" spc="-5" dirty="0">
                <a:latin typeface="Century Gothic"/>
                <a:cs typeface="Century Gothic"/>
              </a:rPr>
              <a:t>se</a:t>
            </a:r>
            <a:r>
              <a:rPr sz="1800" b="1" dirty="0">
                <a:latin typeface="Century Gothic"/>
                <a:cs typeface="Century Gothic"/>
              </a:rPr>
              <a:t>s	</a:t>
            </a:r>
            <a:r>
              <a:rPr sz="1800" b="1" spc="-5" dirty="0">
                <a:latin typeface="Century Gothic"/>
                <a:cs typeface="Century Gothic"/>
              </a:rPr>
              <a:t>question</a:t>
            </a:r>
            <a:r>
              <a:rPr sz="1800" b="1" spc="5" dirty="0">
                <a:latin typeface="Century Gothic"/>
                <a:cs typeface="Century Gothic"/>
              </a:rPr>
              <a:t>i</a:t>
            </a:r>
            <a:r>
              <a:rPr sz="1800" b="1" spc="-5" dirty="0">
                <a:latin typeface="Century Gothic"/>
                <a:cs typeface="Century Gothic"/>
              </a:rPr>
              <a:t>n</a:t>
            </a:r>
            <a:r>
              <a:rPr sz="1800" b="1" dirty="0">
                <a:latin typeface="Century Gothic"/>
                <a:cs typeface="Century Gothic"/>
              </a:rPr>
              <a:t>g	</a:t>
            </a:r>
            <a:r>
              <a:rPr sz="1800" b="1" spc="-5" dirty="0">
                <a:latin typeface="Century Gothic"/>
                <a:cs typeface="Century Gothic"/>
              </a:rPr>
              <a:t>th</a:t>
            </a:r>
            <a:r>
              <a:rPr sz="1800" b="1" dirty="0">
                <a:latin typeface="Century Gothic"/>
                <a:cs typeface="Century Gothic"/>
              </a:rPr>
              <a:t>e	</a:t>
            </a:r>
            <a:r>
              <a:rPr sz="1800" b="1" spc="-5" dirty="0">
                <a:latin typeface="Century Gothic"/>
                <a:cs typeface="Century Gothic"/>
              </a:rPr>
              <a:t>powe</a:t>
            </a:r>
            <a:r>
              <a:rPr sz="1800" b="1" dirty="0">
                <a:latin typeface="Century Gothic"/>
                <a:cs typeface="Century Gothic"/>
              </a:rPr>
              <a:t>r	</a:t>
            </a:r>
            <a:r>
              <a:rPr sz="1800" b="1" spc="-5" dirty="0">
                <a:latin typeface="Century Gothic"/>
                <a:cs typeface="Century Gothic"/>
              </a:rPr>
              <a:t>o</a:t>
            </a:r>
            <a:r>
              <a:rPr sz="1800" b="1" dirty="0">
                <a:latin typeface="Century Gothic"/>
                <a:cs typeface="Century Gothic"/>
              </a:rPr>
              <a:t>f	</a:t>
            </a:r>
            <a:r>
              <a:rPr sz="1800" b="1" spc="-15" dirty="0">
                <a:latin typeface="Century Gothic"/>
                <a:cs typeface="Century Gothic"/>
              </a:rPr>
              <a:t>t</a:t>
            </a:r>
            <a:r>
              <a:rPr sz="1800" b="1" spc="-5" dirty="0">
                <a:latin typeface="Century Gothic"/>
                <a:cs typeface="Century Gothic"/>
              </a:rPr>
              <a:t>he  market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70850" y="274320"/>
            <a:ext cx="957579" cy="5168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324350"/>
            <a:ext cx="1306830" cy="778510"/>
          </a:xfrm>
          <a:custGeom>
            <a:avLst/>
            <a:gdLst/>
            <a:ahLst/>
            <a:cxnLst/>
            <a:rect l="l" t="t" r="r" b="b"/>
            <a:pathLst>
              <a:path w="1306830" h="778510">
                <a:moveTo>
                  <a:pt x="1019810" y="0"/>
                </a:moveTo>
                <a:lnTo>
                  <a:pt x="0" y="0"/>
                </a:lnTo>
                <a:lnTo>
                  <a:pt x="0" y="778510"/>
                </a:lnTo>
                <a:lnTo>
                  <a:pt x="1019810" y="778510"/>
                </a:lnTo>
                <a:lnTo>
                  <a:pt x="1027430" y="773430"/>
                </a:lnTo>
                <a:lnTo>
                  <a:pt x="1031240" y="768350"/>
                </a:lnTo>
                <a:lnTo>
                  <a:pt x="1031240" y="763269"/>
                </a:lnTo>
                <a:lnTo>
                  <a:pt x="1033780" y="763269"/>
                </a:lnTo>
                <a:lnTo>
                  <a:pt x="1301750" y="407669"/>
                </a:lnTo>
                <a:lnTo>
                  <a:pt x="1305321" y="398601"/>
                </a:lnTo>
                <a:lnTo>
                  <a:pt x="1306512" y="387508"/>
                </a:lnTo>
                <a:lnTo>
                  <a:pt x="1305321" y="375701"/>
                </a:lnTo>
                <a:lnTo>
                  <a:pt x="1301750" y="364489"/>
                </a:lnTo>
                <a:lnTo>
                  <a:pt x="1033780" y="13969"/>
                </a:lnTo>
                <a:lnTo>
                  <a:pt x="1033780" y="8889"/>
                </a:lnTo>
                <a:lnTo>
                  <a:pt x="1031240" y="8889"/>
                </a:lnTo>
                <a:lnTo>
                  <a:pt x="1027430" y="3810"/>
                </a:lnTo>
                <a:lnTo>
                  <a:pt x="1019810" y="0"/>
                </a:lnTo>
                <a:close/>
              </a:path>
            </a:pathLst>
          </a:custGeom>
          <a:solidFill>
            <a:srgbClr val="A5301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409189" y="1521459"/>
            <a:ext cx="6023610" cy="2006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1305" indent="-256540">
              <a:lnSpc>
                <a:spcPct val="100000"/>
              </a:lnSpc>
              <a:spcBef>
                <a:spcPts val="100"/>
              </a:spcBef>
              <a:buAutoNum type="arabicPeriod" startAt="2"/>
              <a:tabLst>
                <a:tab pos="28194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Managed Float (Dirty</a:t>
            </a:r>
            <a:r>
              <a:rPr sz="1800" b="1" spc="-20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Float)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Century Gothic"/>
              <a:buAutoNum type="arabicPeriod" startAt="2"/>
            </a:pPr>
            <a:endParaRPr sz="2050">
              <a:latin typeface="Times New Roman"/>
              <a:cs typeface="Times New Roman"/>
            </a:endParaRPr>
          </a:p>
          <a:p>
            <a:pPr marL="821690" marR="46355" lvl="1" indent="-339090">
              <a:lnSpc>
                <a:spcPct val="100000"/>
              </a:lnSpc>
              <a:buFont typeface="Symbol"/>
              <a:buChar char=""/>
              <a:tabLst>
                <a:tab pos="821055" algn="l"/>
                <a:tab pos="8216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Market forces set rates unless excess volatility  occurs.</a:t>
            </a:r>
            <a:endParaRPr sz="1800">
              <a:latin typeface="Century Gothic"/>
              <a:cs typeface="Century Gothic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Font typeface="Symbol"/>
              <a:buChar char=""/>
            </a:pPr>
            <a:endParaRPr sz="2050">
              <a:latin typeface="Times New Roman"/>
              <a:cs typeface="Times New Roman"/>
            </a:endParaRPr>
          </a:p>
          <a:p>
            <a:pPr marL="821690" marR="43180" lvl="1" indent="-339090">
              <a:lnSpc>
                <a:spcPct val="100000"/>
              </a:lnSpc>
              <a:buFont typeface="Symbol"/>
              <a:buChar char=""/>
              <a:tabLst>
                <a:tab pos="821055" algn="l"/>
                <a:tab pos="821690" algn="l"/>
                <a:tab pos="1340485" algn="l"/>
                <a:tab pos="2827655" algn="l"/>
                <a:tab pos="4104640" algn="l"/>
                <a:tab pos="4457065" algn="l"/>
                <a:tab pos="5619750" algn="l"/>
              </a:tabLst>
            </a:pPr>
            <a:r>
              <a:rPr sz="1800" b="1" dirty="0">
                <a:latin typeface="Century Gothic"/>
                <a:cs typeface="Century Gothic"/>
              </a:rPr>
              <a:t>T</a:t>
            </a:r>
            <a:r>
              <a:rPr sz="1800" b="1" spc="-5" dirty="0">
                <a:latin typeface="Century Gothic"/>
                <a:cs typeface="Century Gothic"/>
              </a:rPr>
              <a:t>h</a:t>
            </a:r>
            <a:r>
              <a:rPr sz="1800" b="1" dirty="0">
                <a:latin typeface="Century Gothic"/>
                <a:cs typeface="Century Gothic"/>
              </a:rPr>
              <a:t>e	</a:t>
            </a:r>
            <a:r>
              <a:rPr sz="1800" b="1" spc="-10" dirty="0">
                <a:latin typeface="Century Gothic"/>
                <a:cs typeface="Century Gothic"/>
              </a:rPr>
              <a:t>g</a:t>
            </a:r>
            <a:r>
              <a:rPr sz="1800" b="1" spc="5" dirty="0">
                <a:latin typeface="Century Gothic"/>
                <a:cs typeface="Century Gothic"/>
              </a:rPr>
              <a:t>o</a:t>
            </a:r>
            <a:r>
              <a:rPr sz="1800" b="1" spc="-10" dirty="0">
                <a:latin typeface="Century Gothic"/>
                <a:cs typeface="Century Gothic"/>
              </a:rPr>
              <a:t>v</a:t>
            </a:r>
            <a:r>
              <a:rPr sz="1800" b="1" spc="5" dirty="0">
                <a:latin typeface="Century Gothic"/>
                <a:cs typeface="Century Gothic"/>
              </a:rPr>
              <a:t>e</a:t>
            </a:r>
            <a:r>
              <a:rPr sz="1800" b="1" spc="-10" dirty="0">
                <a:latin typeface="Century Gothic"/>
                <a:cs typeface="Century Gothic"/>
              </a:rPr>
              <a:t>r</a:t>
            </a:r>
            <a:r>
              <a:rPr sz="1800" b="1" spc="-5" dirty="0">
                <a:latin typeface="Century Gothic"/>
                <a:cs typeface="Century Gothic"/>
              </a:rPr>
              <a:t>nm</a:t>
            </a:r>
            <a:r>
              <a:rPr sz="1800" b="1" spc="5" dirty="0">
                <a:latin typeface="Century Gothic"/>
                <a:cs typeface="Century Gothic"/>
              </a:rPr>
              <a:t>e</a:t>
            </a:r>
            <a:r>
              <a:rPr sz="1800" b="1" spc="-5" dirty="0">
                <a:latin typeface="Century Gothic"/>
                <a:cs typeface="Century Gothic"/>
              </a:rPr>
              <a:t>n</a:t>
            </a:r>
            <a:r>
              <a:rPr sz="1800" b="1" dirty="0">
                <a:latin typeface="Century Gothic"/>
                <a:cs typeface="Century Gothic"/>
              </a:rPr>
              <a:t>t	</a:t>
            </a:r>
            <a:r>
              <a:rPr sz="1800" b="1" spc="-5" dirty="0">
                <a:latin typeface="Century Gothic"/>
                <a:cs typeface="Century Gothic"/>
              </a:rPr>
              <a:t>inte</a:t>
            </a:r>
            <a:r>
              <a:rPr sz="1800" b="1" dirty="0">
                <a:latin typeface="Century Gothic"/>
                <a:cs typeface="Century Gothic"/>
              </a:rPr>
              <a:t>r</a:t>
            </a:r>
            <a:r>
              <a:rPr sz="1800" b="1" spc="-5" dirty="0">
                <a:latin typeface="Century Gothic"/>
                <a:cs typeface="Century Gothic"/>
              </a:rPr>
              <a:t>vene</a:t>
            </a:r>
            <a:r>
              <a:rPr sz="1800" b="1" dirty="0">
                <a:latin typeface="Century Gothic"/>
                <a:cs typeface="Century Gothic"/>
              </a:rPr>
              <a:t>s	</a:t>
            </a:r>
            <a:r>
              <a:rPr sz="1800" b="1" spc="-5" dirty="0">
                <a:latin typeface="Century Gothic"/>
                <a:cs typeface="Century Gothic"/>
              </a:rPr>
              <a:t>t</a:t>
            </a:r>
            <a:r>
              <a:rPr sz="1800" b="1" dirty="0">
                <a:latin typeface="Century Gothic"/>
                <a:cs typeface="Century Gothic"/>
              </a:rPr>
              <a:t>o	</a:t>
            </a:r>
            <a:r>
              <a:rPr sz="1800" b="1" spc="-5" dirty="0">
                <a:latin typeface="Century Gothic"/>
                <a:cs typeface="Century Gothic"/>
              </a:rPr>
              <a:t>in</a:t>
            </a:r>
            <a:r>
              <a:rPr sz="1800" b="1" dirty="0">
                <a:latin typeface="Century Gothic"/>
                <a:cs typeface="Century Gothic"/>
              </a:rPr>
              <a:t>f</a:t>
            </a:r>
            <a:r>
              <a:rPr sz="1800" b="1" spc="-5" dirty="0">
                <a:latin typeface="Century Gothic"/>
                <a:cs typeface="Century Gothic"/>
              </a:rPr>
              <a:t>luenc</a:t>
            </a:r>
            <a:r>
              <a:rPr sz="1800" b="1" dirty="0">
                <a:latin typeface="Century Gothic"/>
                <a:cs typeface="Century Gothic"/>
              </a:rPr>
              <a:t>e	</a:t>
            </a:r>
            <a:r>
              <a:rPr sz="1800" b="1" spc="-5" dirty="0">
                <a:latin typeface="Century Gothic"/>
                <a:cs typeface="Century Gothic"/>
              </a:rPr>
              <a:t>the  exchange rate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70850" y="274320"/>
            <a:ext cx="957579" cy="5168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21889" y="1529079"/>
            <a:ext cx="31369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u="none" spc="-5" dirty="0"/>
              <a:t>3. Target-Zone</a:t>
            </a:r>
            <a:r>
              <a:rPr sz="1800" u="none" spc="-65" dirty="0"/>
              <a:t> </a:t>
            </a:r>
            <a:r>
              <a:rPr sz="1800" u="none" spc="-5" dirty="0"/>
              <a:t>Arrangement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2703829" y="2084070"/>
            <a:ext cx="2076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0" dirty="0">
                <a:latin typeface="Symbol"/>
                <a:cs typeface="Symbol"/>
              </a:rPr>
              <a:t>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12770" y="2108200"/>
            <a:ext cx="528066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entury Gothic"/>
                <a:cs typeface="Century Gothic"/>
              </a:rPr>
              <a:t>Central bank intervenes to </a:t>
            </a:r>
            <a:r>
              <a:rPr sz="1800" b="1" dirty="0">
                <a:latin typeface="Century Gothic"/>
                <a:cs typeface="Century Gothic"/>
              </a:rPr>
              <a:t>set </a:t>
            </a:r>
            <a:r>
              <a:rPr sz="1800" b="1" spc="-5" dirty="0">
                <a:latin typeface="Century Gothic"/>
                <a:cs typeface="Century Gothic"/>
              </a:rPr>
              <a:t>the exchange  rate at the preannounced price, by selling or  buying foreign exchange currency </a:t>
            </a:r>
            <a:r>
              <a:rPr sz="1800" b="1" dirty="0">
                <a:latin typeface="Century Gothic"/>
                <a:cs typeface="Century Gothic"/>
              </a:rPr>
              <a:t>in </a:t>
            </a:r>
            <a:r>
              <a:rPr sz="1800" b="1" spc="-5" dirty="0">
                <a:latin typeface="Century Gothic"/>
                <a:cs typeface="Century Gothic"/>
              </a:rPr>
              <a:t>return for  the national</a:t>
            </a:r>
            <a:r>
              <a:rPr sz="1800" b="1" spc="-10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currency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03829" y="3487420"/>
            <a:ext cx="2076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0" dirty="0">
                <a:latin typeface="Symbol"/>
                <a:cs typeface="Symbol"/>
              </a:rPr>
              <a:t>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12770" y="3510279"/>
            <a:ext cx="527748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entury Gothic"/>
                <a:cs typeface="Century Gothic"/>
              </a:rPr>
              <a:t>Market forces constrained to upper and lower  range of</a:t>
            </a:r>
            <a:r>
              <a:rPr sz="1800" b="1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rates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03829" y="4340859"/>
            <a:ext cx="2076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0" dirty="0">
                <a:latin typeface="Symbol"/>
                <a:cs typeface="Symbol"/>
              </a:rPr>
              <a:t>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12770" y="4363720"/>
            <a:ext cx="527748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259840" algn="l"/>
                <a:tab pos="1685925" algn="l"/>
                <a:tab pos="2247900" algn="l"/>
                <a:tab pos="3907154" algn="l"/>
                <a:tab pos="4784725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Membe</a:t>
            </a:r>
            <a:r>
              <a:rPr sz="1800" b="1" dirty="0">
                <a:latin typeface="Century Gothic"/>
                <a:cs typeface="Century Gothic"/>
              </a:rPr>
              <a:t>rs	</a:t>
            </a:r>
            <a:r>
              <a:rPr sz="1800" b="1" spc="-5" dirty="0">
                <a:latin typeface="Century Gothic"/>
                <a:cs typeface="Century Gothic"/>
              </a:rPr>
              <a:t>t</a:t>
            </a:r>
            <a:r>
              <a:rPr sz="1800" b="1" dirty="0">
                <a:latin typeface="Century Gothic"/>
                <a:cs typeface="Century Gothic"/>
              </a:rPr>
              <a:t>o	</a:t>
            </a:r>
            <a:r>
              <a:rPr sz="1800" b="1" spc="-5" dirty="0">
                <a:latin typeface="Century Gothic"/>
                <a:cs typeface="Century Gothic"/>
              </a:rPr>
              <a:t>th</a:t>
            </a:r>
            <a:r>
              <a:rPr sz="1800" b="1" dirty="0">
                <a:latin typeface="Century Gothic"/>
                <a:cs typeface="Century Gothic"/>
              </a:rPr>
              <a:t>e	</a:t>
            </a:r>
            <a:r>
              <a:rPr sz="1800" b="1" spc="-5" dirty="0">
                <a:latin typeface="Century Gothic"/>
                <a:cs typeface="Century Gothic"/>
              </a:rPr>
              <a:t>a</a:t>
            </a:r>
            <a:r>
              <a:rPr sz="1800" b="1" dirty="0">
                <a:latin typeface="Century Gothic"/>
                <a:cs typeface="Century Gothic"/>
              </a:rPr>
              <a:t>r</a:t>
            </a:r>
            <a:r>
              <a:rPr sz="1800" b="1" spc="-10" dirty="0">
                <a:latin typeface="Century Gothic"/>
                <a:cs typeface="Century Gothic"/>
              </a:rPr>
              <a:t>r</a:t>
            </a:r>
            <a:r>
              <a:rPr sz="1800" b="1" spc="-5" dirty="0">
                <a:latin typeface="Century Gothic"/>
                <a:cs typeface="Century Gothic"/>
              </a:rPr>
              <a:t>angem</a:t>
            </a:r>
            <a:r>
              <a:rPr sz="1800" b="1" spc="5" dirty="0">
                <a:latin typeface="Century Gothic"/>
                <a:cs typeface="Century Gothic"/>
              </a:rPr>
              <a:t>e</a:t>
            </a:r>
            <a:r>
              <a:rPr sz="1800" b="1" spc="-5" dirty="0">
                <a:latin typeface="Century Gothic"/>
                <a:cs typeface="Century Gothic"/>
              </a:rPr>
              <a:t>n</a:t>
            </a:r>
            <a:r>
              <a:rPr sz="1800" b="1" dirty="0">
                <a:latin typeface="Century Gothic"/>
                <a:cs typeface="Century Gothic"/>
              </a:rPr>
              <a:t>t	</a:t>
            </a:r>
            <a:r>
              <a:rPr sz="1800" b="1" spc="-5" dirty="0">
                <a:latin typeface="Century Gothic"/>
                <a:cs typeface="Century Gothic"/>
              </a:rPr>
              <a:t>ad</a:t>
            </a:r>
            <a:r>
              <a:rPr sz="1800" b="1" spc="-10" dirty="0">
                <a:latin typeface="Century Gothic"/>
                <a:cs typeface="Century Gothic"/>
              </a:rPr>
              <a:t>j</a:t>
            </a:r>
            <a:r>
              <a:rPr sz="1800" b="1" spc="-5" dirty="0">
                <a:latin typeface="Century Gothic"/>
                <a:cs typeface="Century Gothic"/>
              </a:rPr>
              <a:t>u</a:t>
            </a:r>
            <a:r>
              <a:rPr sz="1800" b="1" spc="5" dirty="0">
                <a:latin typeface="Century Gothic"/>
                <a:cs typeface="Century Gothic"/>
              </a:rPr>
              <a:t>s</a:t>
            </a:r>
            <a:r>
              <a:rPr sz="1800" b="1" dirty="0">
                <a:latin typeface="Century Gothic"/>
                <a:cs typeface="Century Gothic"/>
              </a:rPr>
              <a:t>t	</a:t>
            </a:r>
            <a:r>
              <a:rPr sz="1800" b="1" spc="-5" dirty="0">
                <a:latin typeface="Century Gothic"/>
                <a:cs typeface="Century Gothic"/>
              </a:rPr>
              <a:t>thei</a:t>
            </a:r>
            <a:r>
              <a:rPr sz="1800" b="1" dirty="0">
                <a:latin typeface="Century Gothic"/>
                <a:cs typeface="Century Gothic"/>
              </a:rPr>
              <a:t>r  </a:t>
            </a:r>
            <a:r>
              <a:rPr sz="1800" b="1" spc="-5" dirty="0">
                <a:latin typeface="Century Gothic"/>
                <a:cs typeface="Century Gothic"/>
              </a:rPr>
              <a:t>national economic policies to maintain</a:t>
            </a:r>
            <a:r>
              <a:rPr sz="1800" b="1" spc="-35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target.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070850" y="274320"/>
            <a:ext cx="957579" cy="5168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2050" y="579120"/>
            <a:ext cx="580517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/>
              <a:t>Bank and Non-bank Foreign Exchange</a:t>
            </a:r>
            <a:r>
              <a:rPr sz="2000" spc="10" dirty="0"/>
              <a:t> </a:t>
            </a:r>
            <a:r>
              <a:rPr sz="2000" spc="-5" dirty="0"/>
              <a:t>Dealers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2358389" y="1531620"/>
            <a:ext cx="6097270" cy="4232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5290" marR="68580" indent="-339090" algn="just">
              <a:lnSpc>
                <a:spcPct val="100000"/>
              </a:lnSpc>
              <a:spcBef>
                <a:spcPts val="100"/>
              </a:spcBef>
              <a:buFont typeface="Symbol"/>
              <a:buChar char=""/>
              <a:tabLst>
                <a:tab pos="4152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Banks and </a:t>
            </a:r>
            <a:r>
              <a:rPr sz="1800" b="1" dirty="0">
                <a:latin typeface="Century Gothic"/>
                <a:cs typeface="Century Gothic"/>
              </a:rPr>
              <a:t>a </a:t>
            </a:r>
            <a:r>
              <a:rPr sz="1800" b="1" spc="-5" dirty="0">
                <a:latin typeface="Century Gothic"/>
                <a:cs typeface="Century Gothic"/>
              </a:rPr>
              <a:t>few non-bank foreign exchange  dealers operate in both the inter-bank and client  markets.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Symbol"/>
              <a:buChar char=""/>
            </a:pPr>
            <a:endParaRPr sz="2050">
              <a:latin typeface="Times New Roman"/>
              <a:cs typeface="Times New Roman"/>
            </a:endParaRPr>
          </a:p>
          <a:p>
            <a:pPr marL="415290" marR="69215" indent="-339090" algn="just">
              <a:lnSpc>
                <a:spcPct val="100000"/>
              </a:lnSpc>
              <a:buFont typeface="Symbol"/>
              <a:buChar char=""/>
              <a:tabLst>
                <a:tab pos="4152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The profit from buying foreign exchange at </a:t>
            </a:r>
            <a:r>
              <a:rPr sz="1800" b="1" dirty="0">
                <a:latin typeface="Century Gothic"/>
                <a:cs typeface="Century Gothic"/>
              </a:rPr>
              <a:t>a </a:t>
            </a:r>
            <a:r>
              <a:rPr sz="1800" b="1" spc="-5" dirty="0">
                <a:latin typeface="Century Gothic"/>
                <a:cs typeface="Century Gothic"/>
              </a:rPr>
              <a:t>“bid”  price and reselling it at </a:t>
            </a:r>
            <a:r>
              <a:rPr sz="1800" b="1" dirty="0">
                <a:latin typeface="Century Gothic"/>
                <a:cs typeface="Century Gothic"/>
              </a:rPr>
              <a:t>a </a:t>
            </a:r>
            <a:r>
              <a:rPr sz="1800" b="1" spc="-5" dirty="0">
                <a:latin typeface="Century Gothic"/>
                <a:cs typeface="Century Gothic"/>
              </a:rPr>
              <a:t>slightly higher “offer” or  “ask” price.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Symbol"/>
              <a:buChar char=""/>
            </a:pPr>
            <a:endParaRPr sz="2050">
              <a:latin typeface="Times New Roman"/>
              <a:cs typeface="Times New Roman"/>
            </a:endParaRPr>
          </a:p>
          <a:p>
            <a:pPr marL="415290" marR="69215" indent="-339090" algn="just">
              <a:lnSpc>
                <a:spcPct val="100000"/>
              </a:lnSpc>
              <a:buFont typeface="Symbol"/>
              <a:buChar char=""/>
              <a:tabLst>
                <a:tab pos="4152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Dealers in large international banks often function  as “market</a:t>
            </a:r>
            <a:r>
              <a:rPr sz="1800" b="1" spc="5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makers.”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Symbol"/>
              <a:buChar char=""/>
            </a:pPr>
            <a:endParaRPr sz="2050">
              <a:latin typeface="Times New Roman"/>
              <a:cs typeface="Times New Roman"/>
            </a:endParaRPr>
          </a:p>
          <a:p>
            <a:pPr marL="415290" marR="68580" indent="-339090" algn="just">
              <a:lnSpc>
                <a:spcPct val="100000"/>
              </a:lnSpc>
              <a:buFont typeface="Symbol"/>
              <a:buChar char=""/>
              <a:tabLst>
                <a:tab pos="4152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These dealers stand willing at </a:t>
            </a:r>
            <a:r>
              <a:rPr sz="1800" b="1" dirty="0">
                <a:latin typeface="Century Gothic"/>
                <a:cs typeface="Century Gothic"/>
              </a:rPr>
              <a:t>all </a:t>
            </a:r>
            <a:r>
              <a:rPr sz="1800" b="1" spc="-5" dirty="0">
                <a:latin typeface="Century Gothic"/>
                <a:cs typeface="Century Gothic"/>
              </a:rPr>
              <a:t>times to buy and  sell those currencies in which they specialize and  thus maintain an “inventory” position in those  currencies.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2050" y="580390"/>
            <a:ext cx="30956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Individuals and</a:t>
            </a:r>
            <a:r>
              <a:rPr spc="-60" dirty="0"/>
              <a:t> </a:t>
            </a:r>
            <a:r>
              <a:rPr spc="-5" dirty="0"/>
              <a:t>Firms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56789" y="1526540"/>
            <a:ext cx="6198870" cy="3042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16890" marR="68580" indent="-339090" algn="just">
              <a:lnSpc>
                <a:spcPct val="100000"/>
              </a:lnSpc>
              <a:spcBef>
                <a:spcPts val="100"/>
              </a:spcBef>
              <a:buFont typeface="Symbol"/>
              <a:buChar char=""/>
              <a:tabLst>
                <a:tab pos="5168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Individuals (such as tourists) and firms (such as  importers, exporters and MNEs) conduct  commercial and investment transactions in </a:t>
            </a:r>
            <a:r>
              <a:rPr sz="1800" b="1" spc="-10" dirty="0">
                <a:latin typeface="Century Gothic"/>
                <a:cs typeface="Century Gothic"/>
              </a:rPr>
              <a:t>the  </a:t>
            </a:r>
            <a:r>
              <a:rPr sz="1800" b="1" spc="-5" dirty="0">
                <a:latin typeface="Century Gothic"/>
                <a:cs typeface="Century Gothic"/>
              </a:rPr>
              <a:t>foreign exchange market.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Symbol"/>
              <a:buChar char=""/>
            </a:pPr>
            <a:endParaRPr sz="1850">
              <a:latin typeface="Times New Roman"/>
              <a:cs typeface="Times New Roman"/>
            </a:endParaRPr>
          </a:p>
          <a:p>
            <a:pPr marL="516890" marR="68580" indent="-339090" algn="just">
              <a:lnSpc>
                <a:spcPct val="100000"/>
              </a:lnSpc>
              <a:buFont typeface="Symbol"/>
              <a:buChar char=""/>
              <a:tabLst>
                <a:tab pos="5168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Their use </a:t>
            </a:r>
            <a:r>
              <a:rPr sz="1800" b="1" dirty="0">
                <a:latin typeface="Century Gothic"/>
                <a:cs typeface="Century Gothic"/>
              </a:rPr>
              <a:t>of </a:t>
            </a:r>
            <a:r>
              <a:rPr sz="1800" b="1" spc="-5" dirty="0">
                <a:latin typeface="Century Gothic"/>
                <a:cs typeface="Century Gothic"/>
              </a:rPr>
              <a:t>the foreign exchange market is   necessary for their underlying commercial or  investment purpose.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Symbol"/>
              <a:buChar char=""/>
            </a:pPr>
            <a:endParaRPr sz="1850">
              <a:latin typeface="Times New Roman"/>
              <a:cs typeface="Times New Roman"/>
            </a:endParaRPr>
          </a:p>
          <a:p>
            <a:pPr marL="516890" marR="70485" indent="-339090" algn="just">
              <a:lnSpc>
                <a:spcPct val="100000"/>
              </a:lnSpc>
              <a:buFont typeface="Symbol"/>
              <a:buChar char=""/>
              <a:tabLst>
                <a:tab pos="516890" algn="l"/>
              </a:tabLst>
            </a:pPr>
            <a:r>
              <a:rPr sz="1800" b="1" dirty="0">
                <a:latin typeface="Century Gothic"/>
                <a:cs typeface="Century Gothic"/>
              </a:rPr>
              <a:t>Some </a:t>
            </a:r>
            <a:r>
              <a:rPr sz="1800" b="1" spc="-5" dirty="0">
                <a:latin typeface="Century Gothic"/>
                <a:cs typeface="Century Gothic"/>
              </a:rPr>
              <a:t>of the participants use the market </a:t>
            </a:r>
            <a:r>
              <a:rPr sz="1800" b="1" spc="-10" dirty="0">
                <a:latin typeface="Century Gothic"/>
                <a:cs typeface="Century Gothic"/>
              </a:rPr>
              <a:t>to  </a:t>
            </a:r>
            <a:r>
              <a:rPr sz="1800" b="1" spc="-5" dirty="0">
                <a:latin typeface="Century Gothic"/>
                <a:cs typeface="Century Gothic"/>
              </a:rPr>
              <a:t>“hedge” foreign exchange risk.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2050" y="580390"/>
            <a:ext cx="41192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Speculators and</a:t>
            </a:r>
            <a:r>
              <a:rPr spc="-60" dirty="0"/>
              <a:t> </a:t>
            </a:r>
            <a:r>
              <a:rPr spc="-5" dirty="0"/>
              <a:t>Arbitragers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71089" y="1526540"/>
            <a:ext cx="6069965" cy="3317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2590" marR="55880" indent="-339090" algn="just">
              <a:lnSpc>
                <a:spcPct val="100000"/>
              </a:lnSpc>
              <a:spcBef>
                <a:spcPts val="100"/>
              </a:spcBef>
              <a:buFont typeface="Symbol"/>
              <a:buChar char=""/>
              <a:tabLst>
                <a:tab pos="4025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Speculators and arbitragers seek to profit from  trading in </a:t>
            </a:r>
            <a:r>
              <a:rPr sz="1800" b="1" dirty="0">
                <a:latin typeface="Century Gothic"/>
                <a:cs typeface="Century Gothic"/>
              </a:rPr>
              <a:t>the </a:t>
            </a:r>
            <a:r>
              <a:rPr sz="1800" b="1" spc="-5" dirty="0">
                <a:latin typeface="Century Gothic"/>
                <a:cs typeface="Century Gothic"/>
              </a:rPr>
              <a:t>market</a:t>
            </a:r>
            <a:r>
              <a:rPr sz="1800" b="1" spc="-15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itself.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Symbol"/>
              <a:buChar char=""/>
            </a:pPr>
            <a:endParaRPr sz="1850">
              <a:latin typeface="Times New Roman"/>
              <a:cs typeface="Times New Roman"/>
            </a:endParaRPr>
          </a:p>
          <a:p>
            <a:pPr marL="402590" marR="54610" indent="-339090" algn="just">
              <a:lnSpc>
                <a:spcPct val="100000"/>
              </a:lnSpc>
              <a:buFont typeface="Symbol"/>
              <a:buChar char=""/>
              <a:tabLst>
                <a:tab pos="4025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They operate </a:t>
            </a:r>
            <a:r>
              <a:rPr sz="1800" b="1" dirty="0">
                <a:latin typeface="Century Gothic"/>
                <a:cs typeface="Century Gothic"/>
              </a:rPr>
              <a:t>in </a:t>
            </a:r>
            <a:r>
              <a:rPr sz="1800" b="1" spc="-5" dirty="0">
                <a:latin typeface="Century Gothic"/>
                <a:cs typeface="Century Gothic"/>
              </a:rPr>
              <a:t>their own interest, without </a:t>
            </a:r>
            <a:r>
              <a:rPr sz="1800" b="1" dirty="0">
                <a:latin typeface="Century Gothic"/>
                <a:cs typeface="Century Gothic"/>
              </a:rPr>
              <a:t>a </a:t>
            </a:r>
            <a:r>
              <a:rPr sz="1800" b="1" spc="-5" dirty="0">
                <a:latin typeface="Century Gothic"/>
                <a:cs typeface="Century Gothic"/>
              </a:rPr>
              <a:t>need  or obligation to serve clients or ensure </a:t>
            </a:r>
            <a:r>
              <a:rPr sz="1800" b="1" dirty="0">
                <a:latin typeface="Century Gothic"/>
                <a:cs typeface="Century Gothic"/>
              </a:rPr>
              <a:t>a  </a:t>
            </a:r>
            <a:r>
              <a:rPr sz="1800" b="1" spc="-5" dirty="0">
                <a:latin typeface="Century Gothic"/>
                <a:cs typeface="Century Gothic"/>
              </a:rPr>
              <a:t>continuous market.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Symbol"/>
              <a:buChar char=""/>
            </a:pPr>
            <a:endParaRPr sz="1850">
              <a:latin typeface="Times New Roman"/>
              <a:cs typeface="Times New Roman"/>
            </a:endParaRPr>
          </a:p>
          <a:p>
            <a:pPr marL="402590" marR="53340" indent="-339090" algn="just">
              <a:lnSpc>
                <a:spcPct val="100000"/>
              </a:lnSpc>
              <a:buFont typeface="Symbol"/>
              <a:buChar char=""/>
              <a:tabLst>
                <a:tab pos="4025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While dealers seek the bid/ask spread,  speculators seek all the profit from exchange rate  changes and arbitragers try to profit from  simultaneous exchange rate differences in  different</a:t>
            </a:r>
            <a:r>
              <a:rPr sz="1800" b="1" spc="-15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markets.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2050" y="580390"/>
            <a:ext cx="42519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Central Banks and</a:t>
            </a:r>
            <a:r>
              <a:rPr spc="-65" dirty="0"/>
              <a:t> </a:t>
            </a:r>
            <a:r>
              <a:rPr spc="-5" dirty="0"/>
              <a:t>Treasuries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71089" y="1524000"/>
            <a:ext cx="6069330" cy="2494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2590" marR="55880" indent="-339090" algn="just">
              <a:lnSpc>
                <a:spcPct val="100000"/>
              </a:lnSpc>
              <a:spcBef>
                <a:spcPts val="100"/>
              </a:spcBef>
              <a:buFont typeface="Symbol"/>
              <a:buChar char=""/>
              <a:tabLst>
                <a:tab pos="4025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Central banks and treasuries </a:t>
            </a:r>
            <a:r>
              <a:rPr sz="1800" b="1" dirty="0">
                <a:latin typeface="Century Gothic"/>
                <a:cs typeface="Century Gothic"/>
              </a:rPr>
              <a:t>use </a:t>
            </a:r>
            <a:r>
              <a:rPr sz="1800" b="1" spc="-5" dirty="0">
                <a:latin typeface="Century Gothic"/>
                <a:cs typeface="Century Gothic"/>
              </a:rPr>
              <a:t>the market </a:t>
            </a:r>
            <a:r>
              <a:rPr sz="1800" b="1" spc="-10" dirty="0">
                <a:latin typeface="Century Gothic"/>
                <a:cs typeface="Century Gothic"/>
              </a:rPr>
              <a:t>to  </a:t>
            </a:r>
            <a:r>
              <a:rPr sz="1800" b="1" spc="-5" dirty="0">
                <a:latin typeface="Century Gothic"/>
                <a:cs typeface="Century Gothic"/>
              </a:rPr>
              <a:t>acquire or spend their country’s foreign exchange  reserves as well as to influence the price at which  their own currency is</a:t>
            </a:r>
            <a:r>
              <a:rPr sz="1800" b="1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traded.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Symbol"/>
              <a:buChar char=""/>
            </a:pPr>
            <a:endParaRPr sz="1850">
              <a:latin typeface="Times New Roman"/>
              <a:cs typeface="Times New Roman"/>
            </a:endParaRPr>
          </a:p>
          <a:p>
            <a:pPr marL="402590" indent="-339090">
              <a:lnSpc>
                <a:spcPct val="100000"/>
              </a:lnSpc>
              <a:buFont typeface="Symbol"/>
              <a:buChar char=""/>
              <a:tabLst>
                <a:tab pos="401955" algn="l"/>
                <a:tab pos="4025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The motive is not to earn </a:t>
            </a:r>
            <a:r>
              <a:rPr sz="1800" b="1" dirty="0">
                <a:latin typeface="Century Gothic"/>
                <a:cs typeface="Century Gothic"/>
              </a:rPr>
              <a:t>a</a:t>
            </a:r>
            <a:r>
              <a:rPr sz="1800" b="1" spc="10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profit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Symbol"/>
              <a:buChar char=""/>
            </a:pPr>
            <a:endParaRPr sz="1850">
              <a:latin typeface="Times New Roman"/>
              <a:cs typeface="Times New Roman"/>
            </a:endParaRPr>
          </a:p>
          <a:p>
            <a:pPr marL="402590" marR="55244" indent="-339090" algn="just">
              <a:lnSpc>
                <a:spcPct val="100000"/>
              </a:lnSpc>
              <a:buFont typeface="Symbol"/>
              <a:buChar char=""/>
              <a:tabLst>
                <a:tab pos="4025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Central banks and treasuries differ in motive from  </a:t>
            </a:r>
            <a:r>
              <a:rPr sz="1800" b="1" dirty="0">
                <a:latin typeface="Century Gothic"/>
                <a:cs typeface="Century Gothic"/>
              </a:rPr>
              <a:t>all </a:t>
            </a:r>
            <a:r>
              <a:rPr sz="1800" b="1" spc="-5" dirty="0">
                <a:latin typeface="Century Gothic"/>
                <a:cs typeface="Century Gothic"/>
              </a:rPr>
              <a:t>other market</a:t>
            </a:r>
            <a:r>
              <a:rPr sz="1800" b="1" spc="-20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participants.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2050" y="580390"/>
            <a:ext cx="38449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Foreign Exchange</a:t>
            </a:r>
            <a:r>
              <a:rPr spc="-50" dirty="0"/>
              <a:t> </a:t>
            </a:r>
            <a:r>
              <a:rPr spc="-5" dirty="0"/>
              <a:t>Brokers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96489" y="1531620"/>
            <a:ext cx="26225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376555" algn="l"/>
                <a:tab pos="1441450" algn="l"/>
              </a:tabLst>
            </a:pPr>
            <a:r>
              <a:rPr sz="2700" spc="225" baseline="6172" dirty="0">
                <a:latin typeface="Symbol"/>
                <a:cs typeface="Symbol"/>
              </a:rPr>
              <a:t></a:t>
            </a:r>
            <a:r>
              <a:rPr sz="2700" spc="225" baseline="6172" dirty="0">
                <a:latin typeface="Times New Roman"/>
                <a:cs typeface="Times New Roman"/>
              </a:rPr>
              <a:t>	</a:t>
            </a:r>
            <a:r>
              <a:rPr sz="1800" b="1" spc="-5" dirty="0">
                <a:latin typeface="Century Gothic"/>
                <a:cs typeface="Century Gothic"/>
              </a:rPr>
              <a:t>Foreign	exchange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15180" y="1531620"/>
            <a:ext cx="31769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80770" algn="l"/>
                <a:tab pos="1696085" algn="l"/>
                <a:tab pos="2697480" algn="l"/>
              </a:tabLst>
            </a:pPr>
            <a:r>
              <a:rPr sz="1800" b="1" spc="-10" dirty="0">
                <a:latin typeface="Century Gothic"/>
                <a:cs typeface="Century Gothic"/>
              </a:rPr>
              <a:t>b</a:t>
            </a:r>
            <a:r>
              <a:rPr sz="1800" b="1" dirty="0">
                <a:latin typeface="Century Gothic"/>
                <a:cs typeface="Century Gothic"/>
              </a:rPr>
              <a:t>r</a:t>
            </a:r>
            <a:r>
              <a:rPr sz="1800" b="1" spc="-5" dirty="0">
                <a:latin typeface="Century Gothic"/>
                <a:cs typeface="Century Gothic"/>
              </a:rPr>
              <a:t>o</a:t>
            </a:r>
            <a:r>
              <a:rPr sz="1800" b="1" dirty="0">
                <a:latin typeface="Century Gothic"/>
                <a:cs typeface="Century Gothic"/>
              </a:rPr>
              <a:t>k</a:t>
            </a:r>
            <a:r>
              <a:rPr sz="1800" b="1" spc="-5" dirty="0">
                <a:latin typeface="Century Gothic"/>
                <a:cs typeface="Century Gothic"/>
              </a:rPr>
              <a:t>e</a:t>
            </a:r>
            <a:r>
              <a:rPr sz="1800" b="1" dirty="0">
                <a:latin typeface="Century Gothic"/>
                <a:cs typeface="Century Gothic"/>
              </a:rPr>
              <a:t>rs	</a:t>
            </a:r>
            <a:r>
              <a:rPr sz="1800" b="1" spc="-5" dirty="0">
                <a:latin typeface="Century Gothic"/>
                <a:cs typeface="Century Gothic"/>
              </a:rPr>
              <a:t>a</a:t>
            </a:r>
            <a:r>
              <a:rPr sz="1800" b="1" spc="-10" dirty="0">
                <a:latin typeface="Century Gothic"/>
                <a:cs typeface="Century Gothic"/>
              </a:rPr>
              <a:t>r</a:t>
            </a:r>
            <a:r>
              <a:rPr sz="1800" b="1" dirty="0">
                <a:latin typeface="Century Gothic"/>
                <a:cs typeface="Century Gothic"/>
              </a:rPr>
              <a:t>e	</a:t>
            </a:r>
            <a:r>
              <a:rPr sz="1800" b="1" spc="-5" dirty="0">
                <a:latin typeface="Century Gothic"/>
                <a:cs typeface="Century Gothic"/>
              </a:rPr>
              <a:t>agent</a:t>
            </a:r>
            <a:r>
              <a:rPr sz="1800" b="1" dirty="0">
                <a:latin typeface="Century Gothic"/>
                <a:cs typeface="Century Gothic"/>
              </a:rPr>
              <a:t>s	</a:t>
            </a:r>
            <a:r>
              <a:rPr sz="1800" b="1" spc="-5" dirty="0">
                <a:latin typeface="Century Gothic"/>
                <a:cs typeface="Century Gothic"/>
              </a:rPr>
              <a:t>who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60979" y="1805940"/>
            <a:ext cx="33794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88415" algn="l"/>
                <a:tab pos="2388870" algn="l"/>
              </a:tabLst>
            </a:pPr>
            <a:r>
              <a:rPr sz="1800" b="1" dirty="0">
                <a:latin typeface="Century Gothic"/>
                <a:cs typeface="Century Gothic"/>
              </a:rPr>
              <a:t>f</a:t>
            </a:r>
            <a:r>
              <a:rPr sz="1800" b="1" spc="-5" dirty="0">
                <a:latin typeface="Century Gothic"/>
                <a:cs typeface="Century Gothic"/>
              </a:rPr>
              <a:t>acil</a:t>
            </a:r>
            <a:r>
              <a:rPr sz="1800" b="1" spc="5" dirty="0">
                <a:latin typeface="Century Gothic"/>
                <a:cs typeface="Century Gothic"/>
              </a:rPr>
              <a:t>i</a:t>
            </a:r>
            <a:r>
              <a:rPr sz="1800" b="1" spc="-15" dirty="0">
                <a:latin typeface="Century Gothic"/>
                <a:cs typeface="Century Gothic"/>
              </a:rPr>
              <a:t>t</a:t>
            </a:r>
            <a:r>
              <a:rPr sz="1800" b="1" spc="-5" dirty="0">
                <a:latin typeface="Century Gothic"/>
                <a:cs typeface="Century Gothic"/>
              </a:rPr>
              <a:t>at</a:t>
            </a:r>
            <a:r>
              <a:rPr sz="1800" b="1" dirty="0">
                <a:latin typeface="Century Gothic"/>
                <a:cs typeface="Century Gothic"/>
              </a:rPr>
              <a:t>e	</a:t>
            </a:r>
            <a:r>
              <a:rPr sz="1800" b="1" spc="-15" dirty="0">
                <a:latin typeface="Century Gothic"/>
                <a:cs typeface="Century Gothic"/>
              </a:rPr>
              <a:t>t</a:t>
            </a:r>
            <a:r>
              <a:rPr sz="1800" b="1" dirty="0">
                <a:latin typeface="Century Gothic"/>
                <a:cs typeface="Century Gothic"/>
              </a:rPr>
              <a:t>r</a:t>
            </a:r>
            <a:r>
              <a:rPr sz="1800" b="1" spc="-5" dirty="0">
                <a:latin typeface="Century Gothic"/>
                <a:cs typeface="Century Gothic"/>
              </a:rPr>
              <a:t>adin</a:t>
            </a:r>
            <a:r>
              <a:rPr sz="1800" b="1" dirty="0">
                <a:latin typeface="Century Gothic"/>
                <a:cs typeface="Century Gothic"/>
              </a:rPr>
              <a:t>g	</a:t>
            </a:r>
            <a:r>
              <a:rPr sz="1800" b="1" spc="-5" dirty="0">
                <a:latin typeface="Century Gothic"/>
                <a:cs typeface="Century Gothic"/>
              </a:rPr>
              <a:t>betwee</a:t>
            </a:r>
            <a:r>
              <a:rPr sz="1800" b="1" dirty="0">
                <a:latin typeface="Century Gothic"/>
                <a:cs typeface="Century Gothic"/>
              </a:rPr>
              <a:t>n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30916" y="1805940"/>
            <a:ext cx="19589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5062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deal</a:t>
            </a:r>
            <a:r>
              <a:rPr sz="1800" b="1" spc="5" dirty="0">
                <a:latin typeface="Century Gothic"/>
                <a:cs typeface="Century Gothic"/>
              </a:rPr>
              <a:t>e</a:t>
            </a:r>
            <a:r>
              <a:rPr sz="1800" b="1" spc="-10" dirty="0">
                <a:latin typeface="Century Gothic"/>
                <a:cs typeface="Century Gothic"/>
              </a:rPr>
              <a:t>r</a:t>
            </a:r>
            <a:r>
              <a:rPr sz="1800" b="1" dirty="0">
                <a:latin typeface="Century Gothic"/>
                <a:cs typeface="Century Gothic"/>
              </a:rPr>
              <a:t>s	</a:t>
            </a:r>
            <a:r>
              <a:rPr sz="1800" b="1" spc="-5" dirty="0">
                <a:latin typeface="Century Gothic"/>
                <a:cs typeface="Century Gothic"/>
              </a:rPr>
              <a:t>w</a:t>
            </a:r>
            <a:r>
              <a:rPr sz="1800" b="1" spc="5" dirty="0">
                <a:latin typeface="Century Gothic"/>
                <a:cs typeface="Century Gothic"/>
              </a:rPr>
              <a:t>i</a:t>
            </a:r>
            <a:r>
              <a:rPr sz="1800" b="1" spc="-5" dirty="0">
                <a:latin typeface="Century Gothic"/>
                <a:cs typeface="Century Gothic"/>
              </a:rPr>
              <a:t>thout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03955" y="2080259"/>
            <a:ext cx="398970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59560" algn="l"/>
                <a:tab pos="3032760" algn="l"/>
                <a:tab pos="3624579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b</a:t>
            </a:r>
            <a:r>
              <a:rPr sz="1800" b="1" spc="5" dirty="0">
                <a:latin typeface="Century Gothic"/>
                <a:cs typeface="Century Gothic"/>
              </a:rPr>
              <a:t>e</a:t>
            </a:r>
            <a:r>
              <a:rPr sz="1800" b="1" spc="-5" dirty="0">
                <a:latin typeface="Century Gothic"/>
                <a:cs typeface="Century Gothic"/>
              </a:rPr>
              <a:t>comin</a:t>
            </a:r>
            <a:r>
              <a:rPr sz="1800" b="1" dirty="0">
                <a:latin typeface="Century Gothic"/>
                <a:cs typeface="Century Gothic"/>
              </a:rPr>
              <a:t>g	</a:t>
            </a:r>
            <a:r>
              <a:rPr sz="1800" b="1" spc="-5" dirty="0">
                <a:latin typeface="Century Gothic"/>
                <a:cs typeface="Century Gothic"/>
              </a:rPr>
              <a:t>p</a:t>
            </a:r>
            <a:r>
              <a:rPr sz="1800" b="1" spc="-10" dirty="0">
                <a:latin typeface="Century Gothic"/>
                <a:cs typeface="Century Gothic"/>
              </a:rPr>
              <a:t>r</a:t>
            </a:r>
            <a:r>
              <a:rPr sz="1800" b="1" spc="-5" dirty="0">
                <a:latin typeface="Century Gothic"/>
                <a:cs typeface="Century Gothic"/>
              </a:rPr>
              <a:t>in</a:t>
            </a:r>
            <a:r>
              <a:rPr sz="1800" b="1" spc="5" dirty="0">
                <a:latin typeface="Century Gothic"/>
                <a:cs typeface="Century Gothic"/>
              </a:rPr>
              <a:t>c</a:t>
            </a:r>
            <a:r>
              <a:rPr sz="1800" b="1" spc="-5" dirty="0">
                <a:latin typeface="Century Gothic"/>
                <a:cs typeface="Century Gothic"/>
              </a:rPr>
              <a:t>ip</a:t>
            </a:r>
            <a:r>
              <a:rPr sz="1800" b="1" spc="-10" dirty="0">
                <a:latin typeface="Century Gothic"/>
                <a:cs typeface="Century Gothic"/>
              </a:rPr>
              <a:t>a</a:t>
            </a:r>
            <a:r>
              <a:rPr sz="1800" b="1" spc="5" dirty="0">
                <a:latin typeface="Century Gothic"/>
                <a:cs typeface="Century Gothic"/>
              </a:rPr>
              <a:t>l</a:t>
            </a:r>
            <a:r>
              <a:rPr sz="1800" b="1" dirty="0">
                <a:latin typeface="Century Gothic"/>
                <a:cs typeface="Century Gothic"/>
              </a:rPr>
              <a:t>s	</a:t>
            </a:r>
            <a:r>
              <a:rPr sz="1800" b="1" spc="-5" dirty="0">
                <a:latin typeface="Century Gothic"/>
                <a:cs typeface="Century Gothic"/>
              </a:rPr>
              <a:t>i</a:t>
            </a:r>
            <a:r>
              <a:rPr sz="1800" b="1" dirty="0">
                <a:latin typeface="Century Gothic"/>
                <a:cs typeface="Century Gothic"/>
              </a:rPr>
              <a:t>n	</a:t>
            </a:r>
            <a:r>
              <a:rPr sz="1800" b="1" spc="-5" dirty="0">
                <a:latin typeface="Century Gothic"/>
                <a:cs typeface="Century Gothic"/>
              </a:rPr>
              <a:t>the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60979" y="2080259"/>
            <a:ext cx="13233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entury Gothic"/>
                <a:cs typeface="Century Gothic"/>
              </a:rPr>
              <a:t>themselves  </a:t>
            </a:r>
            <a:r>
              <a:rPr sz="1800" b="1" spc="5" dirty="0">
                <a:latin typeface="Century Gothic"/>
                <a:cs typeface="Century Gothic"/>
              </a:rPr>
              <a:t>t</a:t>
            </a:r>
            <a:r>
              <a:rPr sz="1800" b="1" spc="-10" dirty="0">
                <a:latin typeface="Century Gothic"/>
                <a:cs typeface="Century Gothic"/>
              </a:rPr>
              <a:t>r</a:t>
            </a:r>
            <a:r>
              <a:rPr sz="1800" b="1" spc="-5" dirty="0">
                <a:latin typeface="Century Gothic"/>
                <a:cs typeface="Century Gothic"/>
              </a:rPr>
              <a:t>ansaction.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71089" y="2903220"/>
            <a:ext cx="6071235" cy="2768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2590" indent="-339090">
              <a:lnSpc>
                <a:spcPct val="100000"/>
              </a:lnSpc>
              <a:spcBef>
                <a:spcPts val="100"/>
              </a:spcBef>
              <a:buFont typeface="Symbol"/>
              <a:buChar char=""/>
              <a:tabLst>
                <a:tab pos="401955" algn="l"/>
                <a:tab pos="4025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For this service, they charge </a:t>
            </a:r>
            <a:r>
              <a:rPr sz="1800" b="1" dirty="0">
                <a:latin typeface="Century Gothic"/>
                <a:cs typeface="Century Gothic"/>
              </a:rPr>
              <a:t>a</a:t>
            </a:r>
            <a:r>
              <a:rPr sz="1800" b="1" spc="-10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commission.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Symbol"/>
              <a:buChar char=""/>
            </a:pPr>
            <a:endParaRPr sz="1850">
              <a:latin typeface="Times New Roman"/>
              <a:cs typeface="Times New Roman"/>
            </a:endParaRPr>
          </a:p>
          <a:p>
            <a:pPr marL="402590" marR="55880" indent="-339090" algn="just">
              <a:lnSpc>
                <a:spcPct val="100000"/>
              </a:lnSpc>
              <a:buFont typeface="Symbol"/>
              <a:buChar char=""/>
              <a:tabLst>
                <a:tab pos="402590" algn="l"/>
              </a:tabLst>
            </a:pPr>
            <a:r>
              <a:rPr sz="1800" b="1" dirty="0">
                <a:latin typeface="Century Gothic"/>
                <a:cs typeface="Century Gothic"/>
              </a:rPr>
              <a:t>It </a:t>
            </a:r>
            <a:r>
              <a:rPr sz="1800" b="1" spc="-5" dirty="0">
                <a:latin typeface="Century Gothic"/>
                <a:cs typeface="Century Gothic"/>
              </a:rPr>
              <a:t>is </a:t>
            </a:r>
            <a:r>
              <a:rPr sz="1800" b="1" dirty="0">
                <a:latin typeface="Century Gothic"/>
                <a:cs typeface="Century Gothic"/>
              </a:rPr>
              <a:t>a </a:t>
            </a:r>
            <a:r>
              <a:rPr sz="1800" b="1" spc="-5" dirty="0">
                <a:latin typeface="Century Gothic"/>
                <a:cs typeface="Century Gothic"/>
              </a:rPr>
              <a:t>brokers business to know at any moment  exactly which dealers want to buy or sell </a:t>
            </a:r>
            <a:r>
              <a:rPr sz="1800" b="1" spc="-10" dirty="0">
                <a:latin typeface="Century Gothic"/>
                <a:cs typeface="Century Gothic"/>
              </a:rPr>
              <a:t>any  </a:t>
            </a:r>
            <a:r>
              <a:rPr sz="1800" b="1" spc="-5" dirty="0">
                <a:latin typeface="Century Gothic"/>
                <a:cs typeface="Century Gothic"/>
              </a:rPr>
              <a:t>currency.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Symbol"/>
              <a:buChar char=""/>
            </a:pPr>
            <a:endParaRPr sz="1850">
              <a:latin typeface="Times New Roman"/>
              <a:cs typeface="Times New Roman"/>
            </a:endParaRPr>
          </a:p>
          <a:p>
            <a:pPr marL="402590" marR="55244" indent="-339090" algn="just">
              <a:lnSpc>
                <a:spcPct val="100000"/>
              </a:lnSpc>
              <a:buFont typeface="Symbol"/>
              <a:buChar char=""/>
              <a:tabLst>
                <a:tab pos="4025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Dealers use brokers for their speed, and because  they want to remain anonymous since </a:t>
            </a:r>
            <a:r>
              <a:rPr sz="1800" b="1" spc="-10" dirty="0">
                <a:latin typeface="Century Gothic"/>
                <a:cs typeface="Century Gothic"/>
              </a:rPr>
              <a:t>the </a:t>
            </a:r>
            <a:r>
              <a:rPr sz="1800" b="1" spc="-5" dirty="0">
                <a:latin typeface="Century Gothic"/>
                <a:cs typeface="Century Gothic"/>
              </a:rPr>
              <a:t>identity  of the participants may influence short term  quotes.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2050" y="580390"/>
            <a:ext cx="22790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Market-makers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421889" y="1503679"/>
            <a:ext cx="2076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0" dirty="0">
                <a:latin typeface="Symbol"/>
                <a:cs typeface="Symbol"/>
              </a:rPr>
              <a:t>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79089" y="1526540"/>
            <a:ext cx="551180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entury Gothic"/>
                <a:cs typeface="Century Gothic"/>
              </a:rPr>
              <a:t>Traders in the major money center banks around  the world who deal in two-way prices. They  announce bid and offer prices at which they will  exchange </a:t>
            </a:r>
            <a:r>
              <a:rPr sz="1800" b="1" spc="-10" dirty="0">
                <a:latin typeface="Century Gothic"/>
                <a:cs typeface="Century Gothic"/>
              </a:rPr>
              <a:t>two</a:t>
            </a:r>
            <a:r>
              <a:rPr sz="1800" b="1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currencies.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21889" y="2905759"/>
            <a:ext cx="2076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0" dirty="0">
                <a:latin typeface="Symbol"/>
                <a:cs typeface="Symbol"/>
              </a:rPr>
              <a:t>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79089" y="2928620"/>
            <a:ext cx="551180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entury Gothic"/>
                <a:cs typeface="Century Gothic"/>
              </a:rPr>
              <a:t>The difference between the two prices is referred  to as the bid/asked spread, which is traders’  profits.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21889" y="4033520"/>
            <a:ext cx="2076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0" dirty="0">
                <a:latin typeface="Symbol"/>
                <a:cs typeface="Symbol"/>
              </a:rPr>
              <a:t>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79089" y="4056379"/>
            <a:ext cx="55092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entury Gothic"/>
                <a:cs typeface="Century Gothic"/>
              </a:rPr>
              <a:t>Bid </a:t>
            </a:r>
            <a:r>
              <a:rPr sz="1800" b="1" spc="-5" dirty="0">
                <a:latin typeface="Century Gothic"/>
                <a:cs typeface="Century Gothic"/>
              </a:rPr>
              <a:t>(ask or offer) price </a:t>
            </a:r>
            <a:r>
              <a:rPr sz="1800" b="1" dirty="0">
                <a:latin typeface="Century Gothic"/>
                <a:cs typeface="Century Gothic"/>
              </a:rPr>
              <a:t>= a </a:t>
            </a:r>
            <a:r>
              <a:rPr sz="1800" b="1" spc="-5" dirty="0">
                <a:latin typeface="Century Gothic"/>
                <a:cs typeface="Century Gothic"/>
              </a:rPr>
              <a:t>price at which </a:t>
            </a:r>
            <a:r>
              <a:rPr sz="1800" b="1" dirty="0">
                <a:latin typeface="Century Gothic"/>
                <a:cs typeface="Century Gothic"/>
              </a:rPr>
              <a:t>a </a:t>
            </a:r>
            <a:r>
              <a:rPr sz="1800" b="1" spc="-5" dirty="0">
                <a:latin typeface="Century Gothic"/>
                <a:cs typeface="Century Gothic"/>
              </a:rPr>
              <a:t>trader  is willing to buy</a:t>
            </a:r>
            <a:r>
              <a:rPr sz="1800" b="1" spc="5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(sell).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1539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Transactions </a:t>
            </a:r>
            <a:r>
              <a:rPr dirty="0"/>
              <a:t>in </a:t>
            </a:r>
            <a:r>
              <a:rPr spc="-5" dirty="0"/>
              <a:t>the Inter-bank</a:t>
            </a:r>
            <a:r>
              <a:rPr spc="-65" dirty="0"/>
              <a:t> </a:t>
            </a:r>
            <a:r>
              <a:rPr spc="-5" dirty="0"/>
              <a:t>Market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94889" y="1526540"/>
            <a:ext cx="6158865" cy="3317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78790" marR="68580" indent="-339090" algn="just">
              <a:lnSpc>
                <a:spcPct val="100000"/>
              </a:lnSpc>
              <a:spcBef>
                <a:spcPts val="100"/>
              </a:spcBef>
              <a:buFont typeface="Symbol"/>
              <a:buChar char=""/>
              <a:tabLst>
                <a:tab pos="478790" algn="l"/>
              </a:tabLst>
            </a:pPr>
            <a:r>
              <a:rPr sz="1800" b="1" dirty="0">
                <a:latin typeface="Century Gothic"/>
                <a:cs typeface="Century Gothic"/>
              </a:rPr>
              <a:t>A </a:t>
            </a:r>
            <a:r>
              <a:rPr sz="1800" b="1" spc="-5" dirty="0">
                <a:latin typeface="Century Gothic"/>
                <a:cs typeface="Century Gothic"/>
              </a:rPr>
              <a:t>spot transaction </a:t>
            </a:r>
            <a:r>
              <a:rPr sz="1800" b="1" dirty="0">
                <a:latin typeface="Century Gothic"/>
                <a:cs typeface="Century Gothic"/>
              </a:rPr>
              <a:t>in </a:t>
            </a:r>
            <a:r>
              <a:rPr sz="1800" b="1" spc="-5" dirty="0">
                <a:latin typeface="Century Gothic"/>
                <a:cs typeface="Century Gothic"/>
              </a:rPr>
              <a:t>the inter-bank market is </a:t>
            </a:r>
            <a:r>
              <a:rPr sz="1800" b="1" spc="-10" dirty="0">
                <a:latin typeface="Century Gothic"/>
                <a:cs typeface="Century Gothic"/>
              </a:rPr>
              <a:t>the  </a:t>
            </a:r>
            <a:r>
              <a:rPr sz="1800" b="1" spc="-5" dirty="0">
                <a:latin typeface="Century Gothic"/>
                <a:cs typeface="Century Gothic"/>
              </a:rPr>
              <a:t>purchase of foreign exchange, with delivery and  payment between banks to take place </a:t>
            </a:r>
            <a:r>
              <a:rPr sz="1800" b="1" dirty="0">
                <a:latin typeface="Century Gothic"/>
                <a:cs typeface="Century Gothic"/>
              </a:rPr>
              <a:t>on </a:t>
            </a:r>
            <a:r>
              <a:rPr sz="1800" b="1" spc="-10" dirty="0">
                <a:latin typeface="Century Gothic"/>
                <a:cs typeface="Century Gothic"/>
              </a:rPr>
              <a:t>the  </a:t>
            </a:r>
            <a:r>
              <a:rPr sz="1800" b="1" spc="-5" dirty="0">
                <a:latin typeface="Century Gothic"/>
                <a:cs typeface="Century Gothic"/>
              </a:rPr>
              <a:t>second following business day.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Symbol"/>
              <a:buChar char=""/>
            </a:pPr>
            <a:endParaRPr sz="1850">
              <a:latin typeface="Times New Roman"/>
              <a:cs typeface="Times New Roman"/>
            </a:endParaRPr>
          </a:p>
          <a:p>
            <a:pPr marL="478790" marR="68580" indent="-339090" algn="just">
              <a:lnSpc>
                <a:spcPct val="100000"/>
              </a:lnSpc>
              <a:buFont typeface="Symbol"/>
              <a:buChar char=""/>
              <a:tabLst>
                <a:tab pos="4787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The date of settlement is referred </a:t>
            </a:r>
            <a:r>
              <a:rPr sz="1800" b="1" dirty="0">
                <a:latin typeface="Century Gothic"/>
                <a:cs typeface="Century Gothic"/>
              </a:rPr>
              <a:t>to </a:t>
            </a:r>
            <a:r>
              <a:rPr sz="1800" b="1" spc="-5" dirty="0">
                <a:latin typeface="Century Gothic"/>
                <a:cs typeface="Century Gothic"/>
              </a:rPr>
              <a:t>as the value  date.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Symbol"/>
              <a:buChar char=""/>
            </a:pPr>
            <a:endParaRPr sz="1850">
              <a:latin typeface="Times New Roman"/>
              <a:cs typeface="Times New Roman"/>
            </a:endParaRPr>
          </a:p>
          <a:p>
            <a:pPr marL="478790" marR="66675" indent="-339090" algn="just">
              <a:lnSpc>
                <a:spcPct val="100000"/>
              </a:lnSpc>
              <a:buFont typeface="Symbol"/>
              <a:buChar char=""/>
              <a:tabLst>
                <a:tab pos="478790" algn="l"/>
              </a:tabLst>
            </a:pPr>
            <a:r>
              <a:rPr sz="1800" b="1" dirty="0">
                <a:latin typeface="Century Gothic"/>
                <a:cs typeface="Century Gothic"/>
              </a:rPr>
              <a:t>An </a:t>
            </a:r>
            <a:r>
              <a:rPr sz="1800" b="1" spc="-5" dirty="0">
                <a:latin typeface="Century Gothic"/>
                <a:cs typeface="Century Gothic"/>
              </a:rPr>
              <a:t>outright forward transaction (or </a:t>
            </a:r>
            <a:r>
              <a:rPr sz="1800" b="1" dirty="0">
                <a:latin typeface="Century Gothic"/>
                <a:cs typeface="Century Gothic"/>
              </a:rPr>
              <a:t>a </a:t>
            </a:r>
            <a:r>
              <a:rPr sz="1800" b="1" spc="-5" dirty="0">
                <a:latin typeface="Century Gothic"/>
                <a:cs typeface="Century Gothic"/>
              </a:rPr>
              <a:t>forward)  requires delivery at </a:t>
            </a:r>
            <a:r>
              <a:rPr sz="1800" b="1" dirty="0">
                <a:latin typeface="Century Gothic"/>
                <a:cs typeface="Century Gothic"/>
              </a:rPr>
              <a:t>a </a:t>
            </a:r>
            <a:r>
              <a:rPr sz="1800" b="1" spc="-5" dirty="0">
                <a:latin typeface="Century Gothic"/>
                <a:cs typeface="Century Gothic"/>
              </a:rPr>
              <a:t>future value date of </a:t>
            </a:r>
            <a:r>
              <a:rPr sz="1800" b="1" dirty="0">
                <a:latin typeface="Century Gothic"/>
                <a:cs typeface="Century Gothic"/>
              </a:rPr>
              <a:t>a  </a:t>
            </a:r>
            <a:r>
              <a:rPr sz="1800" b="1" spc="-5" dirty="0">
                <a:latin typeface="Century Gothic"/>
                <a:cs typeface="Century Gothic"/>
              </a:rPr>
              <a:t>specified amount of one currency for </a:t>
            </a:r>
            <a:r>
              <a:rPr sz="1800" b="1" dirty="0">
                <a:latin typeface="Century Gothic"/>
                <a:cs typeface="Century Gothic"/>
              </a:rPr>
              <a:t>a </a:t>
            </a:r>
            <a:r>
              <a:rPr sz="1800" b="1" spc="-5" dirty="0">
                <a:latin typeface="Century Gothic"/>
                <a:cs typeface="Century Gothic"/>
              </a:rPr>
              <a:t>specified  amount of another</a:t>
            </a:r>
            <a:r>
              <a:rPr sz="1800" b="1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currency.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Words>1197</Words>
  <Application>Microsoft Office PowerPoint</Application>
  <PresentationFormat>On-screen Show (4:3)</PresentationFormat>
  <Paragraphs>197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Market Participants  of Foreign Exchange Market</vt:lpstr>
      <vt:lpstr>Market Participants</vt:lpstr>
      <vt:lpstr>Bank and Non-bank Foreign Exchange Dealers</vt:lpstr>
      <vt:lpstr>Individuals and Firms</vt:lpstr>
      <vt:lpstr>Speculators and Arbitragers</vt:lpstr>
      <vt:lpstr>Central Banks and Treasuries</vt:lpstr>
      <vt:lpstr>Foreign Exchange Brokers</vt:lpstr>
      <vt:lpstr>Market-makers</vt:lpstr>
      <vt:lpstr>Transactions in the Inter-bank Market</vt:lpstr>
      <vt:lpstr>Transactions in the Inter-bank Market</vt:lpstr>
      <vt:lpstr>Transactions in the Inter-bank Market</vt:lpstr>
      <vt:lpstr>Foreign Exchange Rates and Quotations</vt:lpstr>
      <vt:lpstr>PowerPoint Presentation</vt:lpstr>
      <vt:lpstr>PowerPoint Presentation</vt:lpstr>
      <vt:lpstr>PowerPoint Presentation</vt:lpstr>
      <vt:lpstr>PowerPoint Presentation</vt:lpstr>
      <vt:lpstr>Understanding Exchange Rates</vt:lpstr>
      <vt:lpstr>PowerPoint Presentation</vt:lpstr>
      <vt:lpstr>Forward Rates</vt:lpstr>
      <vt:lpstr>Premium/Discount</vt:lpstr>
      <vt:lpstr>Factors Determining Exchange Rates</vt:lpstr>
      <vt:lpstr>Factors Determining Exchange Rates</vt:lpstr>
      <vt:lpstr>EXCHANGE RATE SYSTEMS</vt:lpstr>
      <vt:lpstr>Advantages</vt:lpstr>
      <vt:lpstr>Disadvantages</vt:lpstr>
      <vt:lpstr>PowerPoint Presentation</vt:lpstr>
      <vt:lpstr>3. Target-Zone Arrangement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Foreign Exchange Market</dc:title>
  <cp:lastModifiedBy>Microsoft</cp:lastModifiedBy>
  <cp:revision>2</cp:revision>
  <dcterms:created xsi:type="dcterms:W3CDTF">2020-04-11T13:59:06Z</dcterms:created>
  <dcterms:modified xsi:type="dcterms:W3CDTF">2021-04-27T19:20:21Z</dcterms:modified>
</cp:coreProperties>
</file>