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97" r:id="rId2"/>
    <p:sldId id="308" r:id="rId3"/>
    <p:sldId id="299" r:id="rId4"/>
    <p:sldId id="264" r:id="rId5"/>
    <p:sldId id="301" r:id="rId6"/>
    <p:sldId id="302" r:id="rId7"/>
    <p:sldId id="303" r:id="rId8"/>
    <p:sldId id="305" r:id="rId9"/>
    <p:sldId id="304" r:id="rId10"/>
    <p:sldId id="309" r:id="rId11"/>
    <p:sldId id="306" r:id="rId12"/>
    <p:sldId id="307" r:id="rId13"/>
    <p:sldId id="265" r:id="rId14"/>
    <p:sldId id="263" r:id="rId15"/>
    <p:sldId id="296" r:id="rId16"/>
    <p:sldId id="311" r:id="rId17"/>
    <p:sldId id="257" r:id="rId18"/>
    <p:sldId id="261" r:id="rId19"/>
    <p:sldId id="266" r:id="rId20"/>
    <p:sldId id="267" r:id="rId21"/>
    <p:sldId id="312" r:id="rId22"/>
    <p:sldId id="268" r:id="rId23"/>
    <p:sldId id="270" r:id="rId24"/>
    <p:sldId id="271" r:id="rId25"/>
    <p:sldId id="313" r:id="rId26"/>
    <p:sldId id="314" r:id="rId27"/>
    <p:sldId id="315" r:id="rId28"/>
    <p:sldId id="316" r:id="rId29"/>
    <p:sldId id="317" r:id="rId30"/>
    <p:sldId id="318" r:id="rId31"/>
    <p:sldId id="272" r:id="rId32"/>
    <p:sldId id="273" r:id="rId33"/>
    <p:sldId id="319" r:id="rId34"/>
    <p:sldId id="274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00"/>
    <a:srgbClr val="800000"/>
    <a:srgbClr val="86930F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46488-5C12-42CB-A5D1-ABC57503F0A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0862E-BCC0-4C7B-AA93-A1CF019C6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FEC82-8E02-45C2-B99C-A51BBD8C16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https://www.youtube.com/watch?v=GGrxuKigOAw   </a:t>
            </a:r>
            <a:r>
              <a:rPr lang="en-US" dirty="0">
                <a:solidFill>
                  <a:schemeClr val="bg1"/>
                </a:solidFill>
              </a:rPr>
              <a:t>David McClelland’s Theory of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0862E-BCC0-4C7B-AA93-A1CF019C631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90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https://www.youtube.com/watch?v=FFlQ6Hf-0t0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0862E-BCC0-4C7B-AA93-A1CF019C631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139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9B97B-9FC4-4832-A6C0-7BE8BDE15737}" type="slidenum">
              <a:rPr lang="en-US"/>
              <a:pPr/>
              <a:t>50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BECBD-63A8-4725-AB80-48006AD4D5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B5D92-3CCC-4713-9F84-76EDA76053A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FA08F-52AD-4C25-8BC1-D61AD6A8404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201B8-8649-48AE-B81B-4BF0C3E051F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Content theories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deal with “what” motivates people and it is concerned with individual needs and goals. Maslow, Alderfer, Herzberg and McClelland studied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motivation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from a “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content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” perspective.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Process theories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deal with the “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process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” of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motivation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and are concerned with “how”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motivation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occurs.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0862E-BCC0-4C7B-AA93-A1CF019C631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Satisfiers are motivators</a:t>
            </a:r>
          </a:p>
          <a:p>
            <a:r>
              <a:rPr lang="en-US" dirty="0"/>
              <a:t>Dissatisfiers are hygiene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0862E-BCC0-4C7B-AA93-A1CF019C63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495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0862E-BCC0-4C7B-AA93-A1CF019C63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945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0862E-BCC0-4C7B-AA93-A1CF019C631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82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A727-94B2-43C1-8C29-B72714C6D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FlQ6Hf-0t0?feature=oembed" TargetMode="Externa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81000"/>
            <a:ext cx="75438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76517"/>
                </a:solidFill>
                <a:latin typeface="Cooper Black" pitchFamily="18" charset="0"/>
              </a:rPr>
              <a:t>Motivation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5334000"/>
            <a:ext cx="3886200" cy="1200150"/>
          </a:xfrm>
        </p:spPr>
        <p:txBody>
          <a:bodyPr/>
          <a:lstStyle/>
          <a:p>
            <a:pPr marR="0" eaLnBrk="1" hangingPunct="1">
              <a:defRPr/>
            </a:pPr>
            <a:r>
              <a:rPr lang="en-US" dirty="0">
                <a:solidFill>
                  <a:srgbClr val="002060"/>
                </a:solidFill>
                <a:latin typeface="Algerian" pitchFamily="82" charset="0"/>
              </a:rPr>
              <a:t>-</a:t>
            </a:r>
            <a:r>
              <a:rPr lang="en-US" dirty="0" err="1">
                <a:solidFill>
                  <a:srgbClr val="002060"/>
                </a:solidFill>
                <a:latin typeface="Algerian" pitchFamily="82" charset="0"/>
              </a:rPr>
              <a:t>ranu</a:t>
            </a:r>
            <a:r>
              <a:rPr lang="en-US" dirty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lgerian" pitchFamily="82" charset="0"/>
              </a:rPr>
              <a:t>nagori</a:t>
            </a:r>
            <a:endParaRPr lang="en-US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80000">
            <a:off x="427534" y="248377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514600"/>
            <a:ext cx="20955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Monetary and Non-Monetary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i="1" u="sng" dirty="0"/>
              <a:t>Monetary rewards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dirty="0">
                <a:solidFill>
                  <a:schemeClr val="tx2"/>
                </a:solidFill>
              </a:rPr>
              <a:t>pecuniary rewards : associated directly or indirectly with money</a:t>
            </a:r>
          </a:p>
          <a:p>
            <a:r>
              <a:rPr lang="en-US" sz="2800" dirty="0">
                <a:solidFill>
                  <a:schemeClr val="tx2"/>
                </a:solidFill>
              </a:rPr>
              <a:t>Wages, salary, bonus, profit-sharing, retirement benefits, vacation pay, health insurance etc.</a:t>
            </a:r>
          </a:p>
          <a:p>
            <a:endParaRPr lang="en-US" sz="2800" dirty="0"/>
          </a:p>
          <a:p>
            <a:r>
              <a:rPr lang="en-US" sz="2800" b="1" i="1" u="sng" dirty="0"/>
              <a:t>Non-Monetary Rewards 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incentives not measurable in terms of money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Intangible and designed to meet higher order needs of employees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Career advancement opportunities, participation in management, quality circles, supportive supervision etc.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9906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Try It Yourself</a:t>
            </a:r>
          </a:p>
        </p:txBody>
      </p:sp>
      <p:graphicFrame>
        <p:nvGraphicFramePr>
          <p:cNvPr id="48175" name="Group 4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99872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Put an E next to the examples of extrinsic motivation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Put an I next to the examples of intrinsic motivation: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teacher assigns points for good behavior that can be exchanged for better grades at the end of each week.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student goes to the library after school to find more information about an especially interesting topic that was introduced in class.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A student crams hard for an upcoming exam in order to maintain her perfect GPA.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1143000" y="3352800"/>
            <a:ext cx="8001000" cy="1219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r>
              <a:rPr lang="en-US" sz="4800" b="1" dirty="0">
                <a:solidFill>
                  <a:schemeClr val="bg1"/>
                </a:solidFill>
              </a:rPr>
              <a:t>Motivation Theories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Motivation is..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</a:t>
            </a:r>
          </a:p>
          <a:p>
            <a:r>
              <a:rPr lang="en-US" dirty="0"/>
              <a:t>Psychological</a:t>
            </a:r>
          </a:p>
          <a:p>
            <a:r>
              <a:rPr lang="en-US" dirty="0"/>
              <a:t>Physical</a:t>
            </a:r>
          </a:p>
          <a:p>
            <a:r>
              <a:rPr lang="en-US" dirty="0"/>
              <a:t>Unique to each and every person</a:t>
            </a:r>
          </a:p>
          <a:p>
            <a:r>
              <a:rPr lang="en-US" dirty="0"/>
              <a:t>Context sensitive</a:t>
            </a:r>
          </a:p>
          <a:p>
            <a:r>
              <a:rPr lang="en-US" dirty="0"/>
              <a:t>Not fully understood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Qualities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Energizes behavior</a:t>
            </a:r>
          </a:p>
          <a:p>
            <a:r>
              <a:rPr lang="en-US" dirty="0"/>
              <a:t>Directs behavior </a:t>
            </a:r>
          </a:p>
          <a:p>
            <a:r>
              <a:rPr lang="en-US" dirty="0"/>
              <a:t>Enable persistence towards a goal</a:t>
            </a:r>
          </a:p>
          <a:p>
            <a:r>
              <a:rPr lang="en-US" dirty="0"/>
              <a:t>Exists in varying details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Theories of motivation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8C37EB-BBC2-49B8-8D53-33DAF8241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00" t="24803" r="38333" b="12945"/>
          <a:stretch/>
        </p:blipFill>
        <p:spPr>
          <a:xfrm>
            <a:off x="990600" y="981588"/>
            <a:ext cx="7162800" cy="58764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706E46-475D-4C66-A152-09D66270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33AF1B-FAEA-4100-8C4C-818AF3AEA8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01" t="24803" r="38333" b="12945"/>
          <a:stretch/>
        </p:blipFill>
        <p:spPr>
          <a:xfrm>
            <a:off x="478302" y="274638"/>
            <a:ext cx="8382000" cy="6286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011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381000"/>
            <a:ext cx="8077200" cy="609600"/>
          </a:xfrm>
          <a:prstGeom prst="rect">
            <a:avLst/>
          </a:prstGeom>
          <a:solidFill>
            <a:schemeClr val="accent5"/>
          </a:solidFill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Hierarchy of Needs Theory (Maslow)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05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Hierarchy of Needs Theory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There is a hierarchy of five needs</a:t>
            </a:r>
            <a:r>
              <a:rPr lang="en-US" sz="2400" b="0" dirty="0">
                <a:latin typeface="Tahoma" pitchFamily="34" charset="0"/>
                <a:cs typeface="Arial" pitchFamily="34" charset="0"/>
              </a:rPr>
              <a:t>—physiological, safety, social, esteem, and self-actualization; as each need is substantially satisfied, the next need becomes dominant.</a:t>
            </a:r>
          </a:p>
        </p:txBody>
      </p:sp>
      <p:pic>
        <p:nvPicPr>
          <p:cNvPr id="4" name="Picture 3" descr="bs0203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2971800" cy="2566988"/>
          </a:xfrm>
          <a:prstGeom prst="rect">
            <a:avLst/>
          </a:prstGeom>
          <a:noFill/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33400" y="4343400"/>
            <a:ext cx="4191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4876800"/>
            <a:ext cx="769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Self-Actualization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The drive to become what one is capable of becoming.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100" b="1" i="0" u="none" strike="noStrike" cap="none" normalizeH="0" baseline="0" dirty="0">
                <a:ln>
                  <a:noFill/>
                </a:ln>
                <a:solidFill>
                  <a:srgbClr val="669900"/>
                </a:solidFill>
                <a:effectLst/>
                <a:latin typeface="ff1"/>
                <a:cs typeface="Arial" pitchFamily="34" charset="0"/>
              </a:rPr>
              <a:t>Six C’s of Motivation..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600" b="1" i="0" u="none" strike="noStrike" cap="none" normalizeH="0" baseline="0" dirty="0">
                <a:ln>
                  <a:noFill/>
                </a:ln>
                <a:solidFill>
                  <a:srgbClr val="669900"/>
                </a:solidFill>
                <a:effectLst/>
                <a:latin typeface="ff0"/>
                <a:cs typeface="Arial" pitchFamily="34" charset="0"/>
              </a:rPr>
              <a:t>ChoicescollaborationConstructing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669900"/>
                </a:solidFill>
                <a:effectLst/>
                <a:latin typeface="ff4"/>
                <a:cs typeface="Arial" pitchFamily="34" charset="0"/>
              </a:rPr>
              <a:t> 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600" b="1" i="0" u="none" strike="noStrike" cap="none" normalizeH="0" baseline="0" dirty="0">
                <a:ln>
                  <a:noFill/>
                </a:ln>
                <a:solidFill>
                  <a:srgbClr val="669900"/>
                </a:solidFill>
                <a:effectLst/>
                <a:latin typeface="ff0"/>
                <a:cs typeface="Arial" pitchFamily="34" charset="0"/>
              </a:rPr>
              <a:t>meaningConsequencesControlChallenges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40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  <a:solidFill>
            <a:schemeClr val="accent5"/>
          </a:solidFill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Maslow’s Hierarchy of Needs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676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800000"/>
                </a:solidFill>
              </a:rPr>
              <a:t>Lower-Order Needs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b="0" dirty="0">
                <a:latin typeface="Tahoma" pitchFamily="34" charset="0"/>
              </a:rPr>
              <a:t>Needs that are satisfied externally; physiological </a:t>
            </a:r>
            <a:br>
              <a:rPr lang="en-US" sz="2000" b="0" dirty="0">
                <a:latin typeface="Tahoma" pitchFamily="34" charset="0"/>
              </a:rPr>
            </a:br>
            <a:r>
              <a:rPr lang="en-US" sz="2000" b="0" dirty="0">
                <a:latin typeface="Tahoma" pitchFamily="34" charset="0"/>
              </a:rPr>
              <a:t>and safety needs.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81600" y="990600"/>
            <a:ext cx="411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800000"/>
                </a:solidFill>
              </a:rPr>
              <a:t>Higher-Order Needs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b="0" dirty="0">
                <a:latin typeface="Tahoma" pitchFamily="34" charset="0"/>
              </a:rPr>
              <a:t>Needs that are satisfied </a:t>
            </a:r>
            <a:br>
              <a:rPr lang="en-US" sz="2000" b="0" dirty="0">
                <a:latin typeface="Tahoma" pitchFamily="34" charset="0"/>
              </a:rPr>
            </a:br>
            <a:r>
              <a:rPr lang="en-US" sz="2000" b="0" dirty="0">
                <a:latin typeface="Tahoma" pitchFamily="34" charset="0"/>
              </a:rPr>
              <a:t>internally; social, esteem, </a:t>
            </a:r>
            <a:br>
              <a:rPr lang="en-US" sz="2000" b="0" dirty="0">
                <a:latin typeface="Tahoma" pitchFamily="34" charset="0"/>
              </a:rPr>
            </a:br>
            <a:r>
              <a:rPr lang="en-US" sz="2000" b="0" dirty="0">
                <a:latin typeface="Tahoma" pitchFamily="34" charset="0"/>
              </a:rPr>
              <a:t>and self-actualization</a:t>
            </a:r>
            <a:br>
              <a:rPr lang="en-US" sz="2000" b="0" dirty="0">
                <a:latin typeface="Tahoma" pitchFamily="34" charset="0"/>
              </a:rPr>
            </a:br>
            <a:r>
              <a:rPr lang="en-US" sz="2000" b="0" dirty="0">
                <a:latin typeface="Tahoma" pitchFamily="34" charset="0"/>
              </a:rPr>
              <a:t> needs.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6229350" cy="355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6858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 X and Theory Y (Douglas McGregor)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14400" y="1447800"/>
            <a:ext cx="4038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Theory X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Assumes that employees dislike work, lack ambition, avoid responsibility, and must be directed and coerced to perform.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Theory Y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Assumes that employees like work, seek responsibility, are capable of making decisions, and exercise self-direction and self-control when committed to a goal.</a:t>
            </a:r>
          </a:p>
        </p:txBody>
      </p:sp>
      <p:pic>
        <p:nvPicPr>
          <p:cNvPr id="5" name="Picture 4" descr="pe0154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71613"/>
            <a:ext cx="28956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e015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00" y="3886200"/>
            <a:ext cx="2374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86930F"/>
                </a:solidFill>
              </a:rPr>
              <a:t>At the end of the session audience will be able to answer…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Motivation and its nature</a:t>
            </a:r>
          </a:p>
          <a:p>
            <a:r>
              <a:rPr lang="en-US" dirty="0">
                <a:solidFill>
                  <a:srgbClr val="800000"/>
                </a:solidFill>
              </a:rPr>
              <a:t>Types of motivation</a:t>
            </a:r>
          </a:p>
          <a:p>
            <a:r>
              <a:rPr lang="en-US" dirty="0">
                <a:solidFill>
                  <a:srgbClr val="6600CC"/>
                </a:solidFill>
              </a:rPr>
              <a:t>Theories of Motivation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6858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Two-Factor Theory (Frederick Herzberg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6781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Two-Factor (Motivation-Hygiene) Theory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Intrinsic factors are related to job satisfaction, while extrinsic factors are associated with dissatisfaction.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14400" y="3429000"/>
            <a:ext cx="4953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Hygiene Factors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Factors</a:t>
            </a:r>
            <a:r>
              <a:rPr lang="en-US" sz="2400" b="0" dirty="0">
                <a:latin typeface="Tahoma" pitchFamily="34" charset="0"/>
                <a:cs typeface="Arial" pitchFamily="34" charset="0"/>
              </a:rPr>
              <a:t>—such as company policy and administration, supervision, and salary—that, when adequate in a job, placate workers. When factors are adequate, people will not be dissatisfied.</a:t>
            </a:r>
          </a:p>
        </p:txBody>
      </p:sp>
      <p:pic>
        <p:nvPicPr>
          <p:cNvPr id="5" name="Picture 4" descr="pe0155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7563" y="2819400"/>
            <a:ext cx="26368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="" xmlns:a16="http://schemas.microsoft.com/office/drawing/2014/main" id="{68D83B37-BDED-458A-A840-B8D16BF0EB59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700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8763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Factors characterizing 1844 events on the job that led to extreme job dissatisfaction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81000" y="635635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0" i="1" dirty="0"/>
              <a:t>Source: </a:t>
            </a:r>
            <a:r>
              <a:rPr lang="en-US" sz="900" b="0" dirty="0"/>
              <a:t>Reprinted by permission of </a:t>
            </a:r>
            <a:r>
              <a:rPr lang="en-US" sz="900" b="0" i="1" dirty="0"/>
              <a:t>Harvard Business Review</a:t>
            </a:r>
            <a:r>
              <a:rPr lang="en-US" sz="900" b="0" dirty="0"/>
              <a:t>. An exhibit from </a:t>
            </a:r>
            <a:r>
              <a:rPr lang="en-US" sz="900" b="0" i="1" dirty="0"/>
              <a:t>One More Time: How Do You Motivate Employees? </a:t>
            </a:r>
            <a:r>
              <a:rPr lang="en-US" sz="900" b="0" dirty="0"/>
              <a:t>by Frederick Herzberg, September–October 1987. Copyright © 1987 by the President and Fellows of Harvard College: All rights reserved.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7000" y="2057400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Factors characterizing 1753 events on the job that led to extreme job satisfaction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52400"/>
            <a:ext cx="5105400" cy="685800"/>
          </a:xfrm>
          <a:prstGeom prst="rect">
            <a:avLst/>
          </a:prstGeom>
          <a:solidFill>
            <a:schemeClr val="accent5"/>
          </a:solidFill>
        </p:spPr>
        <p:txBody>
          <a:bodyPr lIns="9144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Satisfiers and Dissatisfiers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</a:rPr>
              <a:t>Contrasting Views of Satisfaction and Dissatisfaction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447800"/>
            <a:ext cx="6286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ERG Theory (Clayton </a:t>
            </a:r>
            <a:r>
              <a:rPr lang="en-US" dirty="0" err="1"/>
              <a:t>Alderfer</a:t>
            </a:r>
            <a:r>
              <a:rPr lang="en-US" dirty="0"/>
              <a:t>)</a:t>
            </a:r>
          </a:p>
        </p:txBody>
      </p:sp>
      <p:sp>
        <p:nvSpPr>
          <p:cNvPr id="266243" name="Text Box 3" descr="Chap01Bkgd03"/>
          <p:cNvSpPr txBox="1">
            <a:spLocks noChangeArrowheads="1"/>
          </p:cNvSpPr>
          <p:nvPr/>
        </p:nvSpPr>
        <p:spPr bwMode="blackWhite">
          <a:xfrm>
            <a:off x="914400" y="3200400"/>
            <a:ext cx="3505200" cy="2971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CC"/>
                </a:solidFill>
              </a:rPr>
              <a:t>Core Needs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Existence: provision of basic material requirements. 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Relatedness: desire for relationships.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Growth: desire for personal development.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blackWhite">
          <a:xfrm>
            <a:off x="4876800" y="3200400"/>
            <a:ext cx="3505200" cy="2971800"/>
          </a:xfrm>
          <a:prstGeom prst="rect">
            <a:avLst/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CC"/>
                </a:solidFill>
              </a:rPr>
              <a:t>Concepts: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More than one need can be operative at the same time.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If a higher-level need cannot be fulfilled, the desire to satisfy a lower-level need increases.</a:t>
            </a: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914400" y="1295400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ERG Theory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There are three groups of core needs: existence, relatedness and growth.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nimBg="1" autoUpdateAnimBg="0"/>
      <p:bldP spid="26624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23FF7-4B43-4FD9-9A08-A6E23E29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4C8365-163D-4291-9EB6-47F1E626F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66" t="15910" r="10001" b="15910"/>
          <a:stretch/>
        </p:blipFill>
        <p:spPr>
          <a:xfrm>
            <a:off x="0" y="0"/>
            <a:ext cx="9144000" cy="6880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093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BDD307-8AEF-4406-A6EC-04C8860F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44C8683-FBE2-4F36-ABD1-C4ED24BC2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67" t="5534" r="11667" b="17391"/>
          <a:stretch/>
        </p:blipFill>
        <p:spPr>
          <a:xfrm>
            <a:off x="-1" y="0"/>
            <a:ext cx="93271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2238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9CE93-9FFE-4863-BAAC-F98802E8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9E3C2E-3B3A-4F18-A16B-3070656D15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500" t="23321" r="45000" b="45553"/>
          <a:stretch/>
        </p:blipFill>
        <p:spPr>
          <a:xfrm>
            <a:off x="283132" y="274638"/>
            <a:ext cx="8403668" cy="6430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089675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8C715-64E4-4BF1-9396-EA62AD82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0D271E-1D35-4550-8B89-0F2A10BF19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t="24802" r="50000" b="38143"/>
          <a:stretch/>
        </p:blipFill>
        <p:spPr>
          <a:xfrm>
            <a:off x="179316" y="274638"/>
            <a:ext cx="8785367" cy="6049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87949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94712A-13F4-4200-ACB5-3957C646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439DFB-3EC0-4F27-9817-05D1027679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000" t="8499" r="10833" b="20356"/>
          <a:stretch/>
        </p:blipFill>
        <p:spPr>
          <a:xfrm>
            <a:off x="152400" y="152400"/>
            <a:ext cx="8897938" cy="6430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474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63963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dirty="0"/>
              <a:t>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US" sz="3600" i="1" dirty="0">
                <a:solidFill>
                  <a:srgbClr val="800000"/>
                </a:solidFill>
              </a:rPr>
              <a:t>An internal state that arouses, directs, and maintains </a:t>
            </a:r>
            <a:r>
              <a:rPr lang="en-US" sz="3600" i="1" dirty="0" err="1">
                <a:solidFill>
                  <a:srgbClr val="800000"/>
                </a:solidFill>
              </a:rPr>
              <a:t>behaviour</a:t>
            </a:r>
            <a:r>
              <a:rPr lang="en-US" sz="3600" i="1" dirty="0">
                <a:solidFill>
                  <a:srgbClr val="800000"/>
                </a:solidFill>
              </a:rPr>
              <a:t>.</a:t>
            </a:r>
            <a:endParaRPr lang="en-US" sz="3600" dirty="0">
              <a:solidFill>
                <a:srgbClr val="800000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2954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What is Motivation?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E6B3A-562E-4E3F-86E9-CDCA8F7A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9DC701-A7AA-4F0B-8253-AB494AD693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34" t="17392" r="20000" b="29248"/>
          <a:stretch/>
        </p:blipFill>
        <p:spPr>
          <a:xfrm>
            <a:off x="304800" y="152400"/>
            <a:ext cx="8534658" cy="632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2360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David McClelland’s Theory of Needs</a:t>
            </a:r>
          </a:p>
        </p:txBody>
      </p:sp>
      <p:sp>
        <p:nvSpPr>
          <p:cNvPr id="15365" name="Line 3"/>
          <p:cNvSpPr>
            <a:spLocks noChangeShapeType="1"/>
          </p:cNvSpPr>
          <p:nvPr/>
        </p:nvSpPr>
        <p:spPr bwMode="auto">
          <a:xfrm>
            <a:off x="914400" y="3429000"/>
            <a:ext cx="3505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4800600" y="3429000"/>
            <a:ext cx="3505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95800" y="3810000"/>
            <a:ext cx="4038600" cy="1981200"/>
            <a:chOff x="2832" y="816"/>
            <a:chExt cx="2544" cy="1248"/>
          </a:xfrm>
        </p:grpSpPr>
        <p:sp>
          <p:nvSpPr>
            <p:cNvPr id="15371" name="AutoShape 6"/>
            <p:cNvSpPr>
              <a:spLocks noChangeArrowheads="1"/>
            </p:cNvSpPr>
            <p:nvPr/>
          </p:nvSpPr>
          <p:spPr bwMode="auto">
            <a:xfrm>
              <a:off x="3408" y="1072"/>
              <a:ext cx="1392" cy="91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15372" name="Text Box 7"/>
            <p:cNvSpPr txBox="1">
              <a:spLocks noChangeArrowheads="1"/>
            </p:cNvSpPr>
            <p:nvPr/>
          </p:nvSpPr>
          <p:spPr bwMode="auto">
            <a:xfrm>
              <a:off x="2832" y="177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latin typeface="Times New Roman" pitchFamily="18" charset="0"/>
                </a:rPr>
                <a:t>nAch</a:t>
              </a:r>
            </a:p>
          </p:txBody>
        </p:sp>
        <p:sp>
          <p:nvSpPr>
            <p:cNvPr id="15373" name="Text Box 8"/>
            <p:cNvSpPr txBox="1">
              <a:spLocks noChangeArrowheads="1"/>
            </p:cNvSpPr>
            <p:nvPr/>
          </p:nvSpPr>
          <p:spPr bwMode="auto">
            <a:xfrm>
              <a:off x="3792" y="81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latin typeface="Times New Roman" pitchFamily="18" charset="0"/>
                </a:rPr>
                <a:t>nPow</a:t>
              </a:r>
            </a:p>
          </p:txBody>
        </p:sp>
        <p:sp>
          <p:nvSpPr>
            <p:cNvPr id="15374" name="Text Box 9"/>
            <p:cNvSpPr txBox="1">
              <a:spLocks noChangeArrowheads="1"/>
            </p:cNvSpPr>
            <p:nvPr/>
          </p:nvSpPr>
          <p:spPr bwMode="auto">
            <a:xfrm>
              <a:off x="4752" y="177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latin typeface="Times New Roman" pitchFamily="18" charset="0"/>
                </a:rPr>
                <a:t>nAff</a:t>
              </a:r>
            </a:p>
          </p:txBody>
        </p:sp>
      </p:grp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914400" y="13716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Need for Achievement</a:t>
            </a:r>
          </a:p>
          <a:p>
            <a:pPr>
              <a:spcBef>
                <a:spcPct val="50000"/>
              </a:spcBef>
            </a:pPr>
            <a:r>
              <a:rPr lang="en-US" sz="2000" b="0">
                <a:latin typeface="Tahoma" pitchFamily="34" charset="0"/>
              </a:rPr>
              <a:t>The drive to excel, to achieve in relation to a set of standards, to strive to succeed.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800600" y="13716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Need for Affiliation</a:t>
            </a:r>
          </a:p>
          <a:p>
            <a:pPr>
              <a:spcBef>
                <a:spcPct val="50000"/>
              </a:spcBef>
            </a:pPr>
            <a:r>
              <a:rPr lang="en-US" sz="2000" b="0">
                <a:latin typeface="Tahoma" pitchFamily="34" charset="0"/>
              </a:rPr>
              <a:t>The desire for friendly and close personal relationships.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914400" y="37338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Need for Power</a:t>
            </a:r>
          </a:p>
          <a:p>
            <a:pPr>
              <a:spcBef>
                <a:spcPct val="50000"/>
              </a:spcBef>
            </a:pPr>
            <a:r>
              <a:rPr lang="en-US" sz="2000" b="0">
                <a:latin typeface="Tahoma" pitchFamily="34" charset="0"/>
              </a:rPr>
              <a:t>The need to make others behave in a way that they would not have behaved otherwise.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Matching High Achievers and Jobs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2170113"/>
            <a:ext cx="76295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2CFB89-F816-45D5-B508-C943624E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="" xmlns:a16="http://schemas.microsoft.com/office/drawing/2014/main" id="{6DBB380D-81C7-4FA0-A9E3-42E9890A2F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152400"/>
            <a:ext cx="8496637" cy="617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9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Cognitive Evaluation Theory</a:t>
            </a:r>
          </a:p>
        </p:txBody>
      </p:sp>
      <p:pic>
        <p:nvPicPr>
          <p:cNvPr id="17413" name="Picture 3" descr="bd066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863" y="3352800"/>
            <a:ext cx="30559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914400" y="1328738"/>
            <a:ext cx="68580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Cognitive Evaluation Theory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Providing an extrinsic reward for behavior that had been previously only intrinsically rewarding tends to decrease the overall level of motivation.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NewBaskerville-Roman" charset="0"/>
              </a:rPr>
              <a:t>The theory may only be relevant to </a:t>
            </a:r>
            <a:br>
              <a:rPr lang="en-US" sz="2400" b="0">
                <a:latin typeface="NewBaskerville-Roman" charset="0"/>
              </a:rPr>
            </a:br>
            <a:r>
              <a:rPr lang="en-US" sz="2400" b="0">
                <a:latin typeface="NewBaskerville-Roman" charset="0"/>
              </a:rPr>
              <a:t>jobs that are neither extremely </a:t>
            </a:r>
            <a:br>
              <a:rPr lang="en-US" sz="2400" b="0">
                <a:latin typeface="NewBaskerville-Roman" charset="0"/>
              </a:rPr>
            </a:br>
            <a:r>
              <a:rPr lang="en-US" sz="2400" b="0">
                <a:latin typeface="NewBaskerville-Roman" charset="0"/>
              </a:rPr>
              <a:t>dull nor extremely interesting.</a:t>
            </a:r>
          </a:p>
          <a:p>
            <a:pPr>
              <a:spcBef>
                <a:spcPct val="50000"/>
              </a:spcBef>
            </a:pPr>
            <a:endParaRPr lang="en-US" sz="2400" b="0"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Goal-Setting Theory (Edwin Locke)</a:t>
            </a:r>
          </a:p>
        </p:txBody>
      </p:sp>
      <p:sp>
        <p:nvSpPr>
          <p:cNvPr id="271363" name="Line 3"/>
          <p:cNvSpPr>
            <a:spLocks noChangeShapeType="1"/>
          </p:cNvSpPr>
          <p:nvPr/>
        </p:nvSpPr>
        <p:spPr bwMode="auto">
          <a:xfrm>
            <a:off x="914400" y="2757488"/>
            <a:ext cx="4648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2" name="Picture 4" descr="j0149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667000"/>
            <a:ext cx="268128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914400" y="1295400"/>
            <a:ext cx="7315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Goal-Setting Theory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The theory that specific and difficult goals, with feedback, lead to higher performance.</a:t>
            </a:r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914400" y="5137150"/>
            <a:ext cx="502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Self-Efficacy</a:t>
            </a:r>
            <a:br>
              <a:rPr lang="en-US" sz="2400"/>
            </a:br>
            <a:r>
              <a:rPr lang="en-US" sz="2400" b="0">
                <a:latin typeface="Tahoma" pitchFamily="34" charset="0"/>
              </a:rPr>
              <a:t>The individual’s belief that he or she is capable of performing a task.</a:t>
            </a:r>
          </a:p>
        </p:txBody>
      </p:sp>
      <p:sp>
        <p:nvSpPr>
          <p:cNvPr id="19465" name="Text Box 7"/>
          <p:cNvSpPr txBox="1">
            <a:spLocks noChangeArrowheads="1"/>
          </p:cNvSpPr>
          <p:nvPr/>
        </p:nvSpPr>
        <p:spPr bwMode="auto">
          <a:xfrm>
            <a:off x="914400" y="2851150"/>
            <a:ext cx="5105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Factors influencing the goals–performance relationship: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Goal commitment, adequate self-efficacy, task characteristics, and national culture.</a:t>
            </a:r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914400" y="5043488"/>
            <a:ext cx="4648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68580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Goal-Setting Theory (Edwin Locke)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nimBg="1"/>
      <p:bldP spid="27136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Reinforcement Theory</a:t>
            </a: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blackWhite">
          <a:xfrm>
            <a:off x="1066800" y="2667000"/>
            <a:ext cx="6934200" cy="2819400"/>
          </a:xfrm>
          <a:prstGeom prst="rect">
            <a:avLst/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rgbClr val="FFFFCC"/>
                </a:solidFill>
              </a:rPr>
              <a:t>Concepts: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Behavior is environmentally caused.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Behavior can be modified (reinforced) by providing (controlling) consequences.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Reinforced behavior tends to be repeated.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assumption that behavior is a function of its consequences.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Job Design Theory</a:t>
            </a:r>
          </a:p>
        </p:txBody>
      </p:sp>
      <p:sp>
        <p:nvSpPr>
          <p:cNvPr id="273411" name="Text Box 3" descr="Chap01Bkgd03"/>
          <p:cNvSpPr txBox="1">
            <a:spLocks noChangeArrowheads="1"/>
          </p:cNvSpPr>
          <p:nvPr/>
        </p:nvSpPr>
        <p:spPr bwMode="blackWhite">
          <a:xfrm>
            <a:off x="4953000" y="1828800"/>
            <a:ext cx="3505200" cy="3429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rIns="182880" anchor="ctr"/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rgbClr val="FFFFCC"/>
                </a:solidFill>
              </a:rPr>
              <a:t>Characteristics: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Skill variety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Task identity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Task significance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Autonomy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3657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Job Characteristics Model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Identifies five job characteristics and their relationship to personal and work outcomes.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Job Design Theory (cont’d)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343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Job Characteristics Model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/>
              <a:t>Jobs with skill variety, task identity, task significance, autonomy, and for which feedback of results is given, directly affect three psychological states of employees: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dirty="0"/>
              <a:t>Knowledge of results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dirty="0"/>
              <a:t>Meaningfulness of work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dirty="0"/>
              <a:t>Personal feelings of responsibility for results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/>
              <a:t>Increase in these psychological states result in increased motivation, performance, and job satisfaction.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/>
              <a:t>6–</a:t>
            </a:r>
            <a:fld id="{D89B6663-2AE1-4650-BC7E-E4BCDA4B5E16}" type="slidenum">
              <a:rPr lang="en-US"/>
              <a:pPr/>
              <a:t>39</a:t>
            </a:fld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The Job Characteristics Model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09600" y="6324600"/>
            <a:ext cx="525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0" i="1" dirty="0"/>
              <a:t>Source: </a:t>
            </a:r>
            <a:r>
              <a:rPr lang="en-US" sz="900" b="0" dirty="0"/>
              <a:t>J.R. </a:t>
            </a:r>
            <a:r>
              <a:rPr lang="en-US" sz="900" b="0" dirty="0" err="1"/>
              <a:t>Hackman</a:t>
            </a:r>
            <a:r>
              <a:rPr lang="en-US" sz="900" b="0" dirty="0"/>
              <a:t> and G.R. Oldham, </a:t>
            </a:r>
            <a:r>
              <a:rPr lang="en-US" sz="900" b="0" i="1" dirty="0"/>
              <a:t>Work Design </a:t>
            </a:r>
            <a:r>
              <a:rPr lang="en-US" sz="900" b="0" dirty="0"/>
              <a:t>(excerpted from pp. 78–80). © 1980 by Addison-Wesley Publishing Co., Inc. Reprinted by permission of Addison-Wesley Longman, Inc.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77" y="1589468"/>
            <a:ext cx="78390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700" b="1" i="0" u="none" strike="noStrike" cap="none" normalizeH="0" baseline="0">
                <a:ln>
                  <a:noFill/>
                </a:ln>
                <a:solidFill>
                  <a:srgbClr val="669900"/>
                </a:solidFill>
                <a:effectLst/>
                <a:latin typeface="ff1"/>
                <a:cs typeface="Arial" pitchFamily="34" charset="0"/>
              </a:rPr>
              <a:t>Content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•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500" b="1" i="0" u="none" strike="noStrike" cap="none" normalizeH="0" baseline="0">
                <a:ln>
                  <a:noFill/>
                </a:ln>
                <a:solidFill>
                  <a:srgbClr val="669900"/>
                </a:solidFill>
                <a:effectLst/>
                <a:latin typeface="ff1"/>
                <a:cs typeface="Arial" pitchFamily="34" charset="0"/>
              </a:rPr>
              <a:t>Definition Of motivation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•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500" b="1" i="0" u="none" strike="noStrike" cap="none" normalizeH="0" baseline="0">
                <a:ln>
                  <a:noFill/>
                </a:ln>
                <a:solidFill>
                  <a:srgbClr val="669900"/>
                </a:solidFill>
                <a:effectLst/>
                <a:latin typeface="ff1"/>
                <a:cs typeface="Arial" pitchFamily="34" charset="0"/>
              </a:rPr>
              <a:t>Motivation is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•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500" b="1" i="0" u="none" strike="noStrike" cap="none" normalizeH="0" baseline="0">
                <a:ln>
                  <a:noFill/>
                </a:ln>
                <a:solidFill>
                  <a:srgbClr val="669900"/>
                </a:solidFill>
                <a:effectLst/>
                <a:latin typeface="ff1"/>
                <a:cs typeface="Arial" pitchFamily="34" charset="0"/>
              </a:rPr>
              <a:t>Qualities Of Motivation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•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500" b="1" i="0" u="none" strike="noStrike" cap="none" normalizeH="0" baseline="0">
                <a:ln>
                  <a:noFill/>
                </a:ln>
                <a:solidFill>
                  <a:srgbClr val="669900"/>
                </a:solidFill>
                <a:effectLst/>
                <a:latin typeface="ff1"/>
                <a:cs typeface="Arial" pitchFamily="34" charset="0"/>
              </a:rPr>
              <a:t>Process of motivation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•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500" b="1" i="0" u="none" strike="noStrike" cap="none" normalizeH="0" baseline="0">
                <a:ln>
                  <a:noFill/>
                </a:ln>
                <a:solidFill>
                  <a:srgbClr val="669900"/>
                </a:solidFill>
                <a:effectLst/>
                <a:latin typeface="ff1"/>
                <a:cs typeface="Arial" pitchFamily="34" charset="0"/>
              </a:rPr>
              <a:t>Six c’s of motivation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•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500" b="1" i="0" u="none" strike="noStrike" cap="none" normalizeH="0" baseline="0">
                <a:ln>
                  <a:noFill/>
                </a:ln>
                <a:solidFill>
                  <a:srgbClr val="669900"/>
                </a:solidFill>
                <a:effectLst/>
                <a:latin typeface="ff1"/>
                <a:cs typeface="Arial" pitchFamily="34" charset="0"/>
              </a:rPr>
              <a:t>Basic model of motivation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•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500" b="1" i="0" u="none" strike="noStrike" cap="none" normalizeH="0" baseline="0">
                <a:ln>
                  <a:noFill/>
                </a:ln>
                <a:solidFill>
                  <a:srgbClr val="669900"/>
                </a:solidFill>
                <a:effectLst/>
                <a:latin typeface="ff1"/>
                <a:cs typeface="Arial" pitchFamily="34" charset="0"/>
              </a:rPr>
              <a:t>Theory of motivation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•</a:t>
            </a: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500" b="1" i="0" u="none" strike="noStrike" cap="none" normalizeH="0" baseline="0">
                <a:ln>
                  <a:noFill/>
                </a:ln>
                <a:solidFill>
                  <a:srgbClr val="669900"/>
                </a:solidFill>
                <a:effectLst/>
                <a:latin typeface="ff1"/>
                <a:cs typeface="Arial" pitchFamily="34" charset="0"/>
              </a:rPr>
              <a:t>Case study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40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://htmlimg1.scribdassets.com/5voe1nwz28ev0yz/images/2-8f287f5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2041188"/>
            <a:ext cx="8601075" cy="6457950"/>
          </a:xfrm>
          <a:prstGeom prst="rect">
            <a:avLst/>
          </a:prstGeom>
          <a:noFill/>
        </p:spPr>
      </p:pic>
      <p:pic>
        <p:nvPicPr>
          <p:cNvPr id="4" name="Picture 2" descr="http://htmlimg4.scribdassets.com/5voe1nwz28ev0yz/images/3-cadf62ca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685800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Defining Motivation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0600" y="1066800"/>
            <a:ext cx="7162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Motivation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The processes that account for an individual’s intensity, direction, and persistence of effort towards attaining a goal.</a:t>
            </a:r>
          </a:p>
        </p:txBody>
      </p:sp>
      <p:sp>
        <p:nvSpPr>
          <p:cNvPr id="7" name="Text Box 3" descr="Chap01Bkgd03"/>
          <p:cNvSpPr txBox="1">
            <a:spLocks noChangeArrowheads="1"/>
          </p:cNvSpPr>
          <p:nvPr/>
        </p:nvSpPr>
        <p:spPr bwMode="blackWhite">
          <a:xfrm>
            <a:off x="152400" y="3352800"/>
            <a:ext cx="5257800" cy="3124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wrap="none" lIns="182880" anchor="ctr"/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FFCC"/>
                </a:solidFill>
              </a:rPr>
              <a:t>Key Elements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Intensity: how hard a person tries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Direction: toward beneficial goal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Persistence: how long a person 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Job Design Theory (cont’d)</a:t>
            </a:r>
          </a:p>
        </p:txBody>
      </p:sp>
      <p:sp>
        <p:nvSpPr>
          <p:cNvPr id="276483" name="Line 3"/>
          <p:cNvSpPr>
            <a:spLocks noChangeShapeType="1"/>
          </p:cNvSpPr>
          <p:nvPr/>
        </p:nvSpPr>
        <p:spPr bwMode="auto">
          <a:xfrm>
            <a:off x="914400" y="2901950"/>
            <a:ext cx="4191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2" name="Picture 4" descr="pe012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7432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914400" y="1330325"/>
            <a:ext cx="4953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Skill Variety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The degree to which a job requires a variety of different activities.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914400" y="3103563"/>
            <a:ext cx="73152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Task Identity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The degree to which the job requires completion of a whole and identifiable piece of work.</a:t>
            </a: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914400" y="4876800"/>
            <a:ext cx="7315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Task Significance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The degree to which the job has a substantial impact on the lives or work of other people.</a:t>
            </a:r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>
            <a:off x="914400" y="4675188"/>
            <a:ext cx="52578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nimBg="1"/>
      <p:bldP spid="2764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Job Design Theory (cont’d)</a:t>
            </a:r>
          </a:p>
        </p:txBody>
      </p:sp>
      <p:sp>
        <p:nvSpPr>
          <p:cNvPr id="277507" name="Line 3"/>
          <p:cNvSpPr>
            <a:spLocks noChangeShapeType="1"/>
          </p:cNvSpPr>
          <p:nvPr/>
        </p:nvSpPr>
        <p:spPr bwMode="auto">
          <a:xfrm>
            <a:off x="914400" y="3581400"/>
            <a:ext cx="7315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914400" y="1328738"/>
            <a:ext cx="73152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Autonomy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The degree to which the job provides substantial freedom and discretion to the individual in scheduling the work and in determining the procedures to be used in carrying it out.</a:t>
            </a:r>
          </a:p>
        </p:txBody>
      </p:sp>
      <p:pic>
        <p:nvPicPr>
          <p:cNvPr id="25607" name="Picture 5" descr="BD2020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02063"/>
            <a:ext cx="3881438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Job Design Theory (cont’d)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914400" y="1328738"/>
            <a:ext cx="73914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Feedback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The degree to which carrying out the work activities required by a job results in the individual obtaining direct and clear information about the effectiveness of his or her performance.</a:t>
            </a:r>
          </a:p>
        </p:txBody>
      </p:sp>
      <p:pic>
        <p:nvPicPr>
          <p:cNvPr id="26630" name="Picture 4" descr="j0198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76613"/>
            <a:ext cx="3157538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Computing a Motivating Potential Score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blackWhite">
          <a:xfrm>
            <a:off x="723900" y="3429000"/>
            <a:ext cx="7658100" cy="2209800"/>
          </a:xfrm>
          <a:prstGeom prst="rect">
            <a:avLst/>
          </a:prstGeom>
          <a:solidFill>
            <a:srgbClr val="0066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rIns="18288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</a:rPr>
              <a:t>People who work on jobs with high core dimensions are generally more motivated, satisfied, and productive.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</a:rPr>
              <a:t>Job dimensions operate through the psychological states in influencing personal and work outcome variables rather than influencing them directly.</a:t>
            </a:r>
          </a:p>
        </p:txBody>
      </p:sp>
      <p:pic>
        <p:nvPicPr>
          <p:cNvPr id="279556" name="Picture 4" descr="Chap01Bkgd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524000"/>
            <a:ext cx="76962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Job Design Theory (cont’d)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blackWhite">
          <a:xfrm>
            <a:off x="1371600" y="3429000"/>
            <a:ext cx="6400800" cy="17526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rIns="182880" anchor="ctr" anchorCtr="1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rgbClr val="FFFFCC"/>
                </a:solidFill>
              </a:rPr>
              <a:t>Concept:</a:t>
            </a:r>
            <a:br>
              <a:rPr lang="en-US" sz="2400">
                <a:solidFill>
                  <a:srgbClr val="FFFFCC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Employee attitudes and behaviors are responses to social cues by others.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914400" y="1389063"/>
            <a:ext cx="73152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Social Information Processing (SIP) Model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The fact that people respond to their jobs as they perceive them rather than to the objective jobs themselves.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Social Information Processing Model (SIP)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/>
              <a:t>Concepts of the SIP Model</a:t>
            </a:r>
          </a:p>
          <a:p>
            <a:pPr lvl="1" eaLnBrk="1" hangingPunct="1"/>
            <a:r>
              <a:rPr lang="en-US" dirty="0"/>
              <a:t>Employees adopt attitudes and behaviors in response to the social cues provided by others (e.g., coworkers) with whom they have contact.</a:t>
            </a:r>
          </a:p>
          <a:p>
            <a:pPr lvl="1" eaLnBrk="1" hangingPunct="1"/>
            <a:r>
              <a:rPr lang="en-US" dirty="0"/>
              <a:t>Employees’ perception of the characteristics of their jobs is as important as the actual characteristics of their jobs.</a:t>
            </a:r>
          </a:p>
        </p:txBody>
      </p:sp>
      <p:pic>
        <p:nvPicPr>
          <p:cNvPr id="29702" name="Picture 4" descr="BD2016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572000"/>
            <a:ext cx="2855913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Equity Theory</a:t>
            </a:r>
          </a:p>
        </p:txBody>
      </p:sp>
      <p:sp>
        <p:nvSpPr>
          <p:cNvPr id="282627" name="Text Box 3" descr="Chap01Bkgd03"/>
          <p:cNvSpPr txBox="1">
            <a:spLocks noChangeArrowheads="1"/>
          </p:cNvSpPr>
          <p:nvPr/>
        </p:nvSpPr>
        <p:spPr bwMode="blackWhite">
          <a:xfrm>
            <a:off x="3581400" y="3048000"/>
            <a:ext cx="2667000" cy="3352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rgbClr val="FFFFCC"/>
                </a:solidFill>
              </a:rPr>
              <a:t>Referent Comparisons: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Self-inside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Self-outside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Other-inside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Other-outside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315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Equity Theory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Individuals compare their job inputs and outcomes with those of others and then respond to eliminate any inequities.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Equity Theory (cont’d)</a:t>
            </a:r>
          </a:p>
        </p:txBody>
      </p:sp>
      <p:pic>
        <p:nvPicPr>
          <p:cNvPr id="283651" name="Picture 3" descr="Chap01Bkgd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95450"/>
            <a:ext cx="7620000" cy="2800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</p:pic>
    </p:spTree>
  </p:cSld>
  <p:clrMapOvr>
    <a:masterClrMapping/>
  </p:clrMapOvr>
  <p:transition>
    <p:cut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Equity Theory (cont’d)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blackWhite">
          <a:xfrm>
            <a:off x="1130300" y="1676400"/>
            <a:ext cx="6934200" cy="4038600"/>
          </a:xfrm>
          <a:prstGeom prst="rect">
            <a:avLst/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274320" anchor="ctr"/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rgbClr val="FFFFCC"/>
                </a:solidFill>
              </a:rPr>
              <a:t>Choices for dealing with inequity: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Change inputs (slack off)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Change outcomes (increase output)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Distort/change perceptions of self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Distort/change perceptions of others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Choose a different referent person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Leave the field (quit the job)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Equity Theory (cont’d)</a:t>
            </a: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blackWhite">
          <a:xfrm>
            <a:off x="762000" y="1371600"/>
            <a:ext cx="7620000" cy="4800600"/>
          </a:xfrm>
          <a:prstGeom prst="rect">
            <a:avLst/>
          </a:prstGeom>
          <a:solidFill>
            <a:srgbClr val="66663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274320" rIns="274320" anchor="ctr"/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rgbClr val="FFFFCC"/>
                </a:solidFill>
              </a:rPr>
              <a:t>Propositions relating to inequitable pay: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Overrewarded hourly employees produce more than equitably rewarded employees.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Overrewarded piece-work employees produce less, but do higher quality piece work.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Underrewarded hourly employees produce lower quality work.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chemeClr val="bg1"/>
                </a:solidFill>
              </a:rPr>
              <a:t>Underrewarded employees produce larger quantities of lower-quality piece work than equitably rewarded employees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2060"/>
                </a:solidFill>
              </a:rPr>
              <a:t>Individuals differ in their motivation</a:t>
            </a:r>
          </a:p>
          <a:p>
            <a:r>
              <a:rPr lang="en-US" sz="2800" smtClean="0">
                <a:solidFill>
                  <a:srgbClr val="002060"/>
                </a:solidFill>
              </a:rPr>
              <a:t>Sometimes the individual himself is unaware of his motivation</a:t>
            </a:r>
          </a:p>
          <a:p>
            <a:r>
              <a:rPr lang="en-US" sz="2800" smtClean="0">
                <a:solidFill>
                  <a:srgbClr val="002060"/>
                </a:solidFill>
              </a:rPr>
              <a:t>Motivations change</a:t>
            </a:r>
          </a:p>
          <a:p>
            <a:r>
              <a:rPr lang="en-US" sz="2800" smtClean="0">
                <a:solidFill>
                  <a:srgbClr val="002060"/>
                </a:solidFill>
              </a:rPr>
              <a:t>Motivations are expressed differently</a:t>
            </a:r>
          </a:p>
          <a:p>
            <a:r>
              <a:rPr lang="en-US" sz="2800" smtClean="0">
                <a:solidFill>
                  <a:srgbClr val="002060"/>
                </a:solidFill>
              </a:rPr>
              <a:t>Motivation is complex</a:t>
            </a:r>
          </a:p>
          <a:p>
            <a:r>
              <a:rPr lang="en-US" sz="2800" smtClean="0">
                <a:solidFill>
                  <a:srgbClr val="002060"/>
                </a:solidFill>
              </a:rPr>
              <a:t>Multiple motivations make the choice of goals difficult for an individual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NATURE OF MOTIVATION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Equity Theory (cont’d)</a:t>
            </a:r>
          </a:p>
        </p:txBody>
      </p:sp>
      <p:sp>
        <p:nvSpPr>
          <p:cNvPr id="34821" name="Line 3"/>
          <p:cNvSpPr>
            <a:spLocks noChangeShapeType="1"/>
          </p:cNvSpPr>
          <p:nvPr/>
        </p:nvSpPr>
        <p:spPr bwMode="auto">
          <a:xfrm>
            <a:off x="914400" y="3429000"/>
            <a:ext cx="3505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2" name="Picture 4" descr="bd055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66863"/>
            <a:ext cx="28003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4343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Distributive Justice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Perceived fairness of the amount and allocation of rewards among individuals.</a:t>
            </a: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914400" y="3657600"/>
            <a:ext cx="3657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Procedural Justice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The perceived fairness of the process to determine the distribution of rewards.</a:t>
            </a:r>
          </a:p>
        </p:txBody>
      </p:sp>
    </p:spTree>
  </p:cSld>
  <p:clrMapOvr>
    <a:masterClrMapping/>
  </p:clrMapOvr>
  <p:transition>
    <p:cut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Expectancy Theory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467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Expectancy Theory (Victor Vroom)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The strength of a tendency to act in a certain way depends on the strength of an expectation that the act will be followed by a given outcome and on the attractiveness of that outcome to the individual.</a:t>
            </a:r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3867150"/>
            <a:ext cx="83153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Expectancy Theory Relationships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038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/>
              <a:t>Effort–Performance Relationship</a:t>
            </a:r>
          </a:p>
          <a:p>
            <a:pPr lvl="1" eaLnBrk="1" hangingPunct="1"/>
            <a:r>
              <a:rPr lang="en-US" dirty="0"/>
              <a:t>The probability that exerting a given amount of effort will lead to performance.</a:t>
            </a:r>
          </a:p>
          <a:p>
            <a:pPr eaLnBrk="1" hangingPunct="1"/>
            <a:r>
              <a:rPr lang="en-US" dirty="0"/>
              <a:t>Performance–Reward Relationship</a:t>
            </a:r>
          </a:p>
          <a:p>
            <a:pPr lvl="1" eaLnBrk="1" hangingPunct="1"/>
            <a:r>
              <a:rPr lang="en-US" dirty="0"/>
              <a:t>The belief that performing at a particular level will lead to the attainment of a desired outcome.</a:t>
            </a:r>
          </a:p>
          <a:p>
            <a:pPr eaLnBrk="1" hangingPunct="1"/>
            <a:r>
              <a:rPr lang="en-US" dirty="0"/>
              <a:t>Rewards–Personal Goals Relationship</a:t>
            </a:r>
          </a:p>
          <a:p>
            <a:pPr lvl="1" eaLnBrk="1" hangingPunct="1"/>
            <a:r>
              <a:rPr lang="en-US" dirty="0"/>
              <a:t>The degree to which organizational rewards satisfy an individual’s goals or needs and the attractiveness of potential rewards for the individual.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Performance Dimensions</a:t>
            </a:r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1531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685800" y="5997575"/>
            <a:ext cx="472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0" i="1"/>
              <a:t>Source: </a:t>
            </a:r>
            <a:r>
              <a:rPr lang="en-US" sz="900" b="0"/>
              <a:t>Adapted from M. Blumberg and C.D. Pringle, “The Missing Opportunity in Organizational Research: Some Implications for a Theory of Work Performance,” </a:t>
            </a:r>
            <a:r>
              <a:rPr lang="en-US" sz="900" b="0" i="1"/>
              <a:t>Academy of Management Review</a:t>
            </a:r>
            <a:r>
              <a:rPr lang="en-US" sz="900" b="0"/>
              <a:t>, October 1982, p. 565.</a:t>
            </a:r>
          </a:p>
        </p:txBody>
      </p:sp>
    </p:spTree>
  </p:cSld>
  <p:clrMapOvr>
    <a:masterClrMapping/>
  </p:clrMapOvr>
  <p:transition>
    <p:cut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436563"/>
            <a:ext cx="6543675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1905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/>
              <a:t>Integrating Contemporary Theories of Motivation</a:t>
            </a:r>
          </a:p>
        </p:txBody>
      </p:sp>
    </p:spTree>
  </p:cSld>
  <p:clrMapOvr>
    <a:masterClrMapping/>
  </p:clrMapOvr>
  <p:transition>
    <p:cut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0"/>
            <a:ext cx="1905000" cy="6858000"/>
          </a:xfrm>
          <a:solidFill>
            <a:srgbClr val="CCCC00"/>
          </a:solidFill>
        </p:spPr>
        <p:txBody>
          <a:bodyPr>
            <a:norm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endParaRPr lang="en-US" sz="18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note-books-thank-you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15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individual</a:t>
            </a:r>
          </a:p>
          <a:p>
            <a:endParaRPr lang="en-US" dirty="0"/>
          </a:p>
          <a:p>
            <a:r>
              <a:rPr lang="en-US" dirty="0" err="1"/>
              <a:t>Organisational</a:t>
            </a:r>
            <a:r>
              <a:rPr lang="en-US" dirty="0"/>
              <a:t> climate</a:t>
            </a:r>
          </a:p>
          <a:p>
            <a:endParaRPr lang="en-US" dirty="0"/>
          </a:p>
          <a:p>
            <a:r>
              <a:rPr lang="en-US" dirty="0"/>
              <a:t>Job characteristics</a:t>
            </a:r>
          </a:p>
          <a:p>
            <a:endParaRPr lang="en-US" dirty="0"/>
          </a:p>
          <a:p>
            <a:r>
              <a:rPr lang="en-US" dirty="0"/>
              <a:t>Exogenous variables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Determinants of Motivation (System’s View)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971800"/>
            <a:ext cx="7162800" cy="1362075"/>
          </a:xfrm>
          <a:solidFill>
            <a:srgbClr val="00206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Rewards in motivation</a:t>
            </a:r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41F1106-8333-4F81-ABB8-45C517F3FB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pPr eaLnBrk="1" hangingPunct="1"/>
            <a:r>
              <a:rPr lang="en-US" dirty="0"/>
              <a:t>Motivation created by employer, supervisor, colleagues </a:t>
            </a:r>
          </a:p>
          <a:p>
            <a:pPr eaLnBrk="1" hangingPunct="1"/>
            <a:r>
              <a:rPr lang="en-US" dirty="0"/>
              <a:t>Money, employee benefit, promotion, recognition, praise, status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976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Extrinsic Motivation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24325"/>
            <a:ext cx="4038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Individual gives to himself</a:t>
            </a:r>
          </a:p>
          <a:p>
            <a:pPr eaLnBrk="1" hangingPunct="1"/>
            <a:r>
              <a:rPr lang="en-US" sz="2800" dirty="0"/>
              <a:t>Enjoyment of a task or the sense of accomplishment that it brings- job satisfaction, sense of achievement, self esteem etc.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356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Intrinsic Motivation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786</TotalTime>
  <Words>1698</Words>
  <Application>Microsoft Office PowerPoint</Application>
  <PresentationFormat>On-screen Show (4:3)</PresentationFormat>
  <Paragraphs>252</Paragraphs>
  <Slides>55</Slides>
  <Notes>12</Notes>
  <HiddenSlides>6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Motivation</vt:lpstr>
      <vt:lpstr>At the end of the session audience will be able to answer…</vt:lpstr>
      <vt:lpstr>What is Motivation?</vt:lpstr>
      <vt:lpstr>Slide 4</vt:lpstr>
      <vt:lpstr>NATURE OF MOTIVATION</vt:lpstr>
      <vt:lpstr>Determinants of Motivation (System’s View)</vt:lpstr>
      <vt:lpstr>Rewards in motivation</vt:lpstr>
      <vt:lpstr>Extrinsic Motivation</vt:lpstr>
      <vt:lpstr>Intrinsic Motivation</vt:lpstr>
      <vt:lpstr>Monetary and Non-Monetary Rewards</vt:lpstr>
      <vt:lpstr>Try It Yourself</vt:lpstr>
      <vt:lpstr>Slide 12</vt:lpstr>
      <vt:lpstr>Motivation is..</vt:lpstr>
      <vt:lpstr>Qualities of motivation</vt:lpstr>
      <vt:lpstr>Theories of motivation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Contrasting Views of Satisfaction and Dissatisfaction</vt:lpstr>
      <vt:lpstr>ERG Theory (Clayton Alderfer)</vt:lpstr>
      <vt:lpstr>Slide 25</vt:lpstr>
      <vt:lpstr>Slide 26</vt:lpstr>
      <vt:lpstr>Slide 27</vt:lpstr>
      <vt:lpstr>Slide 28</vt:lpstr>
      <vt:lpstr>Slide 29</vt:lpstr>
      <vt:lpstr>Slide 30</vt:lpstr>
      <vt:lpstr>David McClelland’s Theory of Needs</vt:lpstr>
      <vt:lpstr>Matching High Achievers and Jobs</vt:lpstr>
      <vt:lpstr>Slide 33</vt:lpstr>
      <vt:lpstr>Cognitive Evaluation Theory</vt:lpstr>
      <vt:lpstr>Goal-Setting Theory (Edwin Locke)</vt:lpstr>
      <vt:lpstr>Reinforcement Theory</vt:lpstr>
      <vt:lpstr>Job Design Theory</vt:lpstr>
      <vt:lpstr>Job Design Theory (cont’d)</vt:lpstr>
      <vt:lpstr>The Job Characteristics Model</vt:lpstr>
      <vt:lpstr>Job Design Theory (cont’d)</vt:lpstr>
      <vt:lpstr>Job Design Theory (cont’d)</vt:lpstr>
      <vt:lpstr>Job Design Theory (cont’d)</vt:lpstr>
      <vt:lpstr>Computing a Motivating Potential Score</vt:lpstr>
      <vt:lpstr>Job Design Theory (cont’d)</vt:lpstr>
      <vt:lpstr>Social Information Processing Model (SIP)</vt:lpstr>
      <vt:lpstr>Equity Theory</vt:lpstr>
      <vt:lpstr>Equity Theory (cont’d)</vt:lpstr>
      <vt:lpstr>Equity Theory (cont’d)</vt:lpstr>
      <vt:lpstr>Equity Theory (cont’d)</vt:lpstr>
      <vt:lpstr>Equity Theory (cont’d)</vt:lpstr>
      <vt:lpstr>Expectancy Theory</vt:lpstr>
      <vt:lpstr>Expectancy Theory Relationships</vt:lpstr>
      <vt:lpstr>Performance Dimensions</vt:lpstr>
      <vt:lpstr>Integrating Contemporary Theories of Motivation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59</cp:revision>
  <dcterms:created xsi:type="dcterms:W3CDTF">2012-10-28T03:40:44Z</dcterms:created>
  <dcterms:modified xsi:type="dcterms:W3CDTF">2021-04-28T06:12:15Z</dcterms:modified>
</cp:coreProperties>
</file>