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sldIdLst>
    <p:sldId id="256" r:id="rId2"/>
    <p:sldId id="270" r:id="rId3"/>
    <p:sldId id="260" r:id="rId4"/>
    <p:sldId id="258" r:id="rId5"/>
    <p:sldId id="274" r:id="rId6"/>
    <p:sldId id="267" r:id="rId7"/>
    <p:sldId id="261" r:id="rId8"/>
    <p:sldId id="273" r:id="rId9"/>
    <p:sldId id="259" r:id="rId10"/>
    <p:sldId id="266" r:id="rId11"/>
    <p:sldId id="272" r:id="rId12"/>
    <p:sldId id="314" r:id="rId13"/>
    <p:sldId id="281" r:id="rId14"/>
    <p:sldId id="282" r:id="rId15"/>
    <p:sldId id="294" r:id="rId16"/>
    <p:sldId id="295" r:id="rId17"/>
    <p:sldId id="283" r:id="rId18"/>
    <p:sldId id="284" r:id="rId19"/>
    <p:sldId id="285" r:id="rId20"/>
    <p:sldId id="315" r:id="rId21"/>
    <p:sldId id="264" r:id="rId22"/>
    <p:sldId id="286" r:id="rId23"/>
    <p:sldId id="287" r:id="rId24"/>
    <p:sldId id="288" r:id="rId25"/>
    <p:sldId id="289" r:id="rId26"/>
    <p:sldId id="290" r:id="rId27"/>
    <p:sldId id="291" r:id="rId28"/>
    <p:sldId id="292" r:id="rId29"/>
    <p:sldId id="293" r:id="rId30"/>
    <p:sldId id="316" r:id="rId31"/>
    <p:sldId id="309" r:id="rId32"/>
    <p:sldId id="257" r:id="rId33"/>
    <p:sldId id="300" r:id="rId34"/>
    <p:sldId id="305" r:id="rId35"/>
    <p:sldId id="301" r:id="rId36"/>
    <p:sldId id="302" r:id="rId37"/>
    <p:sldId id="303" r:id="rId38"/>
    <p:sldId id="306" r:id="rId39"/>
    <p:sldId id="308" r:id="rId40"/>
    <p:sldId id="304" r:id="rId41"/>
    <p:sldId id="317" r:id="rId42"/>
    <p:sldId id="268" r:id="rId43"/>
    <p:sldId id="296" r:id="rId44"/>
    <p:sldId id="297" r:id="rId45"/>
    <p:sldId id="299" r:id="rId46"/>
    <p:sldId id="298" r:id="rId47"/>
    <p:sldId id="318" r:id="rId48"/>
    <p:sldId id="269" r:id="rId49"/>
    <p:sldId id="310" r:id="rId50"/>
    <p:sldId id="311" r:id="rId51"/>
    <p:sldId id="312" r:id="rId52"/>
    <p:sldId id="313" r:id="rId53"/>
    <p:sldId id="319" r:id="rId54"/>
    <p:sldId id="262" r:id="rId55"/>
    <p:sldId id="320" r:id="rId56"/>
    <p:sldId id="321" r:id="rId57"/>
    <p:sldId id="322" r:id="rId58"/>
    <p:sldId id="323" r:id="rId59"/>
    <p:sldId id="324" r:id="rId60"/>
    <p:sldId id="325" r:id="rId61"/>
    <p:sldId id="326" r:id="rId62"/>
    <p:sldId id="327" r:id="rId63"/>
    <p:sldId id="280" r:id="rId64"/>
    <p:sldId id="328" r:id="rId65"/>
    <p:sldId id="279"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 initials="D" lastIdx="1" clrIdx="0">
    <p:extLst>
      <p:ext uri="{19B8F6BF-5375-455C-9EA6-DF929625EA0E}">
        <p15:presenceInfo xmlns:p15="http://schemas.microsoft.com/office/powerpoint/2012/main" userId="De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93" autoAdjust="0"/>
    <p:restoredTop sz="95256" autoAdjust="0"/>
  </p:normalViewPr>
  <p:slideViewPr>
    <p:cSldViewPr>
      <p:cViewPr varScale="1">
        <p:scale>
          <a:sx n="79" d="100"/>
          <a:sy n="79" d="100"/>
        </p:scale>
        <p:origin x="195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4" d="100"/>
        <a:sy n="64" d="100"/>
      </p:scale>
      <p:origin x="0" y="-2870"/>
    </p:cViewPr>
  </p:sorterViewPr>
  <p:notesViewPr>
    <p:cSldViewPr>
      <p:cViewPr varScale="1">
        <p:scale>
          <a:sx n="52" d="100"/>
          <a:sy n="52" d="100"/>
        </p:scale>
        <p:origin x="-22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67E9FD-61BC-47FA-8DAF-3C619ED9141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FF1E2CA7-2DEE-4805-BE32-CFEA44B2B4C2}">
      <dgm:prSet phldrT="[Text]"/>
      <dgm:spPr/>
      <dgm:t>
        <a:bodyPr/>
        <a:lstStyle/>
        <a:p>
          <a:r>
            <a:rPr lang="en-IN" dirty="0"/>
            <a:t>Choice of the test Statistic</a:t>
          </a:r>
        </a:p>
        <a:p>
          <a:r>
            <a:rPr lang="en-IN" dirty="0"/>
            <a:t>Is the population Normal?</a:t>
          </a:r>
        </a:p>
      </dgm:t>
    </dgm:pt>
    <dgm:pt modelId="{9026FB7F-5371-4282-9599-E3710A5AE82E}" type="parTrans" cxnId="{EA843A61-B12F-4E3D-B4CE-2C708BC70A5C}">
      <dgm:prSet/>
      <dgm:spPr/>
      <dgm:t>
        <a:bodyPr/>
        <a:lstStyle/>
        <a:p>
          <a:endParaRPr lang="en-IN"/>
        </a:p>
      </dgm:t>
    </dgm:pt>
    <dgm:pt modelId="{FA9DBA2E-0C25-4BA7-A634-6A8A87F46DA1}" type="sibTrans" cxnId="{EA843A61-B12F-4E3D-B4CE-2C708BC70A5C}">
      <dgm:prSet/>
      <dgm:spPr/>
      <dgm:t>
        <a:bodyPr/>
        <a:lstStyle/>
        <a:p>
          <a:endParaRPr lang="en-IN"/>
        </a:p>
      </dgm:t>
    </dgm:pt>
    <dgm:pt modelId="{D1D9AF75-2B2F-45CA-B60D-4BEA74551BD4}">
      <dgm:prSet phldrT="[Text]"/>
      <dgm:spPr/>
      <dgm:t>
        <a:bodyPr/>
        <a:lstStyle/>
        <a:p>
          <a:r>
            <a:rPr lang="en-IN" dirty="0"/>
            <a:t>No</a:t>
          </a:r>
        </a:p>
        <a:p>
          <a:r>
            <a:rPr lang="en-IN" dirty="0"/>
            <a:t>Is sample size≥ 30</a:t>
          </a:r>
        </a:p>
      </dgm:t>
    </dgm:pt>
    <dgm:pt modelId="{207F01C9-D8AA-479C-89FE-47CF2FF0FB54}" type="parTrans" cxnId="{B1340810-CB2F-454D-850C-9DFAC595DAD0}">
      <dgm:prSet/>
      <dgm:spPr/>
      <dgm:t>
        <a:bodyPr/>
        <a:lstStyle/>
        <a:p>
          <a:endParaRPr lang="en-IN"/>
        </a:p>
      </dgm:t>
    </dgm:pt>
    <dgm:pt modelId="{21C826C4-1775-4FFF-81C5-8D0C4B4043A8}" type="sibTrans" cxnId="{B1340810-CB2F-454D-850C-9DFAC595DAD0}">
      <dgm:prSet/>
      <dgm:spPr/>
      <dgm:t>
        <a:bodyPr/>
        <a:lstStyle/>
        <a:p>
          <a:endParaRPr lang="en-IN"/>
        </a:p>
      </dgm:t>
    </dgm:pt>
    <dgm:pt modelId="{032958EE-1977-4A75-9FC3-8E974AD90E2E}">
      <dgm:prSet phldrT="[Text]"/>
      <dgm:spPr/>
      <dgm:t>
        <a:bodyPr/>
        <a:lstStyle/>
        <a:p>
          <a:r>
            <a:rPr lang="en-IN" dirty="0"/>
            <a:t>No</a:t>
          </a:r>
        </a:p>
        <a:p>
          <a:r>
            <a:rPr lang="en-IN" dirty="0"/>
            <a:t>Use Non-parametric Test</a:t>
          </a:r>
        </a:p>
      </dgm:t>
    </dgm:pt>
    <dgm:pt modelId="{1BA266EB-EF17-42F5-9DB7-AD296C106B61}" type="parTrans" cxnId="{F3E47B11-5DD8-4AED-9C68-A7EB175C5D58}">
      <dgm:prSet/>
      <dgm:spPr/>
      <dgm:t>
        <a:bodyPr/>
        <a:lstStyle/>
        <a:p>
          <a:endParaRPr lang="en-IN"/>
        </a:p>
      </dgm:t>
    </dgm:pt>
    <dgm:pt modelId="{A92210B1-3F97-49A8-BD24-5A63E35A5101}" type="sibTrans" cxnId="{F3E47B11-5DD8-4AED-9C68-A7EB175C5D58}">
      <dgm:prSet/>
      <dgm:spPr/>
      <dgm:t>
        <a:bodyPr/>
        <a:lstStyle/>
        <a:p>
          <a:endParaRPr lang="en-IN"/>
        </a:p>
      </dgm:t>
    </dgm:pt>
    <dgm:pt modelId="{6FB7EBE3-F05E-4E76-97BB-4C4A298F7A49}">
      <dgm:prSet phldrT="[Text]"/>
      <dgm:spPr/>
      <dgm:t>
        <a:bodyPr/>
        <a:lstStyle/>
        <a:p>
          <a:r>
            <a:rPr lang="en-IN" dirty="0"/>
            <a:t>Yes</a:t>
          </a:r>
        </a:p>
        <a:p>
          <a:r>
            <a:rPr lang="en-IN" dirty="0"/>
            <a:t>Use Z test statistic</a:t>
          </a:r>
        </a:p>
      </dgm:t>
    </dgm:pt>
    <dgm:pt modelId="{44C089CC-D38C-453D-95CC-FBADC53D3A46}" type="parTrans" cxnId="{EE112761-1BFC-401D-9C24-1DECB3090D76}">
      <dgm:prSet/>
      <dgm:spPr/>
      <dgm:t>
        <a:bodyPr/>
        <a:lstStyle/>
        <a:p>
          <a:endParaRPr lang="en-IN"/>
        </a:p>
      </dgm:t>
    </dgm:pt>
    <dgm:pt modelId="{6D62F032-80FD-4BF6-A99C-0AA50A35BC72}" type="sibTrans" cxnId="{EE112761-1BFC-401D-9C24-1DECB3090D76}">
      <dgm:prSet/>
      <dgm:spPr/>
      <dgm:t>
        <a:bodyPr/>
        <a:lstStyle/>
        <a:p>
          <a:endParaRPr lang="en-IN"/>
        </a:p>
      </dgm:t>
    </dgm:pt>
    <dgm:pt modelId="{06D10834-C070-4D62-A6A9-A8058EB94161}">
      <dgm:prSet phldrT="[Text]"/>
      <dgm:spPr/>
      <dgm:t>
        <a:bodyPr/>
        <a:lstStyle/>
        <a:p>
          <a:r>
            <a:rPr lang="en-IN" dirty="0"/>
            <a:t>Yes</a:t>
          </a:r>
        </a:p>
        <a:p>
          <a:r>
            <a:rPr lang="en-IN" dirty="0"/>
            <a:t>Is population SD known?</a:t>
          </a:r>
        </a:p>
      </dgm:t>
    </dgm:pt>
    <dgm:pt modelId="{257E846F-4BA3-4792-A704-9D28BC8F589D}" type="parTrans" cxnId="{AE767543-A162-4AAA-90C5-7AECFAD64493}">
      <dgm:prSet/>
      <dgm:spPr/>
      <dgm:t>
        <a:bodyPr/>
        <a:lstStyle/>
        <a:p>
          <a:endParaRPr lang="en-IN"/>
        </a:p>
      </dgm:t>
    </dgm:pt>
    <dgm:pt modelId="{1920E29A-235C-45DC-9004-13CB5AB1B629}" type="sibTrans" cxnId="{AE767543-A162-4AAA-90C5-7AECFAD64493}">
      <dgm:prSet/>
      <dgm:spPr/>
      <dgm:t>
        <a:bodyPr/>
        <a:lstStyle/>
        <a:p>
          <a:endParaRPr lang="en-IN"/>
        </a:p>
      </dgm:t>
    </dgm:pt>
    <dgm:pt modelId="{E0FDA196-6A9F-4104-A981-D0B9FFA169C8}">
      <dgm:prSet phldrT="[Text]"/>
      <dgm:spPr/>
      <dgm:t>
        <a:bodyPr/>
        <a:lstStyle/>
        <a:p>
          <a:r>
            <a:rPr lang="en-IN" dirty="0"/>
            <a:t>No  Use t Test</a:t>
          </a:r>
        </a:p>
        <a:p>
          <a:r>
            <a:rPr lang="en-IN" dirty="0"/>
            <a:t>Yes Use Z test</a:t>
          </a:r>
        </a:p>
      </dgm:t>
    </dgm:pt>
    <dgm:pt modelId="{0F9941A2-22C3-4403-B309-34521C3F7848}" type="parTrans" cxnId="{0BED6D79-D390-45BD-90A6-640DB552245F}">
      <dgm:prSet/>
      <dgm:spPr/>
      <dgm:t>
        <a:bodyPr/>
        <a:lstStyle/>
        <a:p>
          <a:endParaRPr lang="en-IN"/>
        </a:p>
      </dgm:t>
    </dgm:pt>
    <dgm:pt modelId="{361C9BF8-E65F-442D-B7A6-03F6E7855D37}" type="sibTrans" cxnId="{0BED6D79-D390-45BD-90A6-640DB552245F}">
      <dgm:prSet/>
      <dgm:spPr/>
      <dgm:t>
        <a:bodyPr/>
        <a:lstStyle/>
        <a:p>
          <a:endParaRPr lang="en-IN"/>
        </a:p>
      </dgm:t>
    </dgm:pt>
    <dgm:pt modelId="{3D84D126-5065-4CFE-BE90-335CD8B522BE}" type="pres">
      <dgm:prSet presAssocID="{E267E9FD-61BC-47FA-8DAF-3C619ED9141F}" presName="hierChild1" presStyleCnt="0">
        <dgm:presLayoutVars>
          <dgm:chPref val="1"/>
          <dgm:dir/>
          <dgm:animOne val="branch"/>
          <dgm:animLvl val="lvl"/>
          <dgm:resizeHandles/>
        </dgm:presLayoutVars>
      </dgm:prSet>
      <dgm:spPr/>
    </dgm:pt>
    <dgm:pt modelId="{BB15BAC2-51FA-43A9-897D-797D64D3663D}" type="pres">
      <dgm:prSet presAssocID="{FF1E2CA7-2DEE-4805-BE32-CFEA44B2B4C2}" presName="hierRoot1" presStyleCnt="0"/>
      <dgm:spPr/>
    </dgm:pt>
    <dgm:pt modelId="{07615B60-3C59-4EF9-B8C2-960CFBBC2D85}" type="pres">
      <dgm:prSet presAssocID="{FF1E2CA7-2DEE-4805-BE32-CFEA44B2B4C2}" presName="composite" presStyleCnt="0"/>
      <dgm:spPr/>
    </dgm:pt>
    <dgm:pt modelId="{F83E3DE9-1927-499C-90EF-23B27C94AEF9}" type="pres">
      <dgm:prSet presAssocID="{FF1E2CA7-2DEE-4805-BE32-CFEA44B2B4C2}" presName="background" presStyleLbl="node0" presStyleIdx="0" presStyleCnt="1"/>
      <dgm:spPr/>
    </dgm:pt>
    <dgm:pt modelId="{38152D03-316B-446F-A045-1B485FFA2B79}" type="pres">
      <dgm:prSet presAssocID="{FF1E2CA7-2DEE-4805-BE32-CFEA44B2B4C2}" presName="text" presStyleLbl="fgAcc0" presStyleIdx="0" presStyleCnt="1" custScaleX="284616">
        <dgm:presLayoutVars>
          <dgm:chPref val="3"/>
        </dgm:presLayoutVars>
      </dgm:prSet>
      <dgm:spPr/>
    </dgm:pt>
    <dgm:pt modelId="{A89B7F59-AC19-4785-AD52-7842A3455A0D}" type="pres">
      <dgm:prSet presAssocID="{FF1E2CA7-2DEE-4805-BE32-CFEA44B2B4C2}" presName="hierChild2" presStyleCnt="0"/>
      <dgm:spPr/>
    </dgm:pt>
    <dgm:pt modelId="{1D893373-702F-4C68-968F-5777BA6C6CF5}" type="pres">
      <dgm:prSet presAssocID="{207F01C9-D8AA-479C-89FE-47CF2FF0FB54}" presName="Name10" presStyleLbl="parChTrans1D2" presStyleIdx="0" presStyleCnt="2"/>
      <dgm:spPr/>
    </dgm:pt>
    <dgm:pt modelId="{D411FBD3-ED14-4D8F-A489-787F87AE04DE}" type="pres">
      <dgm:prSet presAssocID="{D1D9AF75-2B2F-45CA-B60D-4BEA74551BD4}" presName="hierRoot2" presStyleCnt="0"/>
      <dgm:spPr/>
    </dgm:pt>
    <dgm:pt modelId="{A47DBECF-45EB-44FA-84BE-8A767ECBB9E1}" type="pres">
      <dgm:prSet presAssocID="{D1D9AF75-2B2F-45CA-B60D-4BEA74551BD4}" presName="composite2" presStyleCnt="0"/>
      <dgm:spPr/>
    </dgm:pt>
    <dgm:pt modelId="{E8B32818-D6E7-47F7-A7FD-C7C9689758C8}" type="pres">
      <dgm:prSet presAssocID="{D1D9AF75-2B2F-45CA-B60D-4BEA74551BD4}" presName="background2" presStyleLbl="node2" presStyleIdx="0" presStyleCnt="2"/>
      <dgm:spPr/>
    </dgm:pt>
    <dgm:pt modelId="{BF0E4EF0-D706-4A9B-89ED-6B52BB5101AD}" type="pres">
      <dgm:prSet presAssocID="{D1D9AF75-2B2F-45CA-B60D-4BEA74551BD4}" presName="text2" presStyleLbl="fgAcc2" presStyleIdx="0" presStyleCnt="2" custScaleX="135040">
        <dgm:presLayoutVars>
          <dgm:chPref val="3"/>
        </dgm:presLayoutVars>
      </dgm:prSet>
      <dgm:spPr/>
    </dgm:pt>
    <dgm:pt modelId="{9BC6E249-5F0C-4BDB-A1BF-E7B3CC7F4CDF}" type="pres">
      <dgm:prSet presAssocID="{D1D9AF75-2B2F-45CA-B60D-4BEA74551BD4}" presName="hierChild3" presStyleCnt="0"/>
      <dgm:spPr/>
    </dgm:pt>
    <dgm:pt modelId="{07243020-E8D9-4A42-B8F6-FDF0AC16C7E9}" type="pres">
      <dgm:prSet presAssocID="{1BA266EB-EF17-42F5-9DB7-AD296C106B61}" presName="Name17" presStyleLbl="parChTrans1D3" presStyleIdx="0" presStyleCnt="3"/>
      <dgm:spPr/>
    </dgm:pt>
    <dgm:pt modelId="{D91F3DA6-DE5A-4CF5-927B-359CD9362700}" type="pres">
      <dgm:prSet presAssocID="{032958EE-1977-4A75-9FC3-8E974AD90E2E}" presName="hierRoot3" presStyleCnt="0"/>
      <dgm:spPr/>
    </dgm:pt>
    <dgm:pt modelId="{6DFDFA64-FA48-4454-933A-EEF49B54F4B5}" type="pres">
      <dgm:prSet presAssocID="{032958EE-1977-4A75-9FC3-8E974AD90E2E}" presName="composite3" presStyleCnt="0"/>
      <dgm:spPr/>
    </dgm:pt>
    <dgm:pt modelId="{3BD72C3C-4132-498A-B06F-E5B87E0DE5FA}" type="pres">
      <dgm:prSet presAssocID="{032958EE-1977-4A75-9FC3-8E974AD90E2E}" presName="background3" presStyleLbl="node3" presStyleIdx="0" presStyleCnt="3"/>
      <dgm:spPr/>
    </dgm:pt>
    <dgm:pt modelId="{9DB109FB-01D6-4895-872C-98FC1FD155D3}" type="pres">
      <dgm:prSet presAssocID="{032958EE-1977-4A75-9FC3-8E974AD90E2E}" presName="text3" presStyleLbl="fgAcc3" presStyleIdx="0" presStyleCnt="3">
        <dgm:presLayoutVars>
          <dgm:chPref val="3"/>
        </dgm:presLayoutVars>
      </dgm:prSet>
      <dgm:spPr/>
    </dgm:pt>
    <dgm:pt modelId="{DB984E97-3DE4-47A2-A79E-5689F4FA9023}" type="pres">
      <dgm:prSet presAssocID="{032958EE-1977-4A75-9FC3-8E974AD90E2E}" presName="hierChild4" presStyleCnt="0"/>
      <dgm:spPr/>
    </dgm:pt>
    <dgm:pt modelId="{DA9EC7CF-6421-4DC6-BE97-AB35AF1E825F}" type="pres">
      <dgm:prSet presAssocID="{44C089CC-D38C-453D-95CC-FBADC53D3A46}" presName="Name17" presStyleLbl="parChTrans1D3" presStyleIdx="1" presStyleCnt="3"/>
      <dgm:spPr/>
    </dgm:pt>
    <dgm:pt modelId="{EF122DBD-30AE-4882-9026-AF18E2FAB80D}" type="pres">
      <dgm:prSet presAssocID="{6FB7EBE3-F05E-4E76-97BB-4C4A298F7A49}" presName="hierRoot3" presStyleCnt="0"/>
      <dgm:spPr/>
    </dgm:pt>
    <dgm:pt modelId="{757DEB26-A9C5-4040-830A-515F9B7D1898}" type="pres">
      <dgm:prSet presAssocID="{6FB7EBE3-F05E-4E76-97BB-4C4A298F7A49}" presName="composite3" presStyleCnt="0"/>
      <dgm:spPr/>
    </dgm:pt>
    <dgm:pt modelId="{0E444764-A4A8-4D15-A275-E80619507068}" type="pres">
      <dgm:prSet presAssocID="{6FB7EBE3-F05E-4E76-97BB-4C4A298F7A49}" presName="background3" presStyleLbl="node3" presStyleIdx="1" presStyleCnt="3"/>
      <dgm:spPr/>
    </dgm:pt>
    <dgm:pt modelId="{47B96A0D-04D8-4039-88DD-A5625A75ED11}" type="pres">
      <dgm:prSet presAssocID="{6FB7EBE3-F05E-4E76-97BB-4C4A298F7A49}" presName="text3" presStyleLbl="fgAcc3" presStyleIdx="1" presStyleCnt="3">
        <dgm:presLayoutVars>
          <dgm:chPref val="3"/>
        </dgm:presLayoutVars>
      </dgm:prSet>
      <dgm:spPr/>
    </dgm:pt>
    <dgm:pt modelId="{7C1CC9E8-C9DF-4B29-A8DA-E045EB55A8BF}" type="pres">
      <dgm:prSet presAssocID="{6FB7EBE3-F05E-4E76-97BB-4C4A298F7A49}" presName="hierChild4" presStyleCnt="0"/>
      <dgm:spPr/>
    </dgm:pt>
    <dgm:pt modelId="{EEE50BB3-48A7-437E-AF43-5CAD6C537255}" type="pres">
      <dgm:prSet presAssocID="{257E846F-4BA3-4792-A704-9D28BC8F589D}" presName="Name10" presStyleLbl="parChTrans1D2" presStyleIdx="1" presStyleCnt="2"/>
      <dgm:spPr/>
    </dgm:pt>
    <dgm:pt modelId="{0F2294B3-182E-4A9B-8581-8F9306527391}" type="pres">
      <dgm:prSet presAssocID="{06D10834-C070-4D62-A6A9-A8058EB94161}" presName="hierRoot2" presStyleCnt="0"/>
      <dgm:spPr/>
    </dgm:pt>
    <dgm:pt modelId="{D847766F-1D31-4454-973C-DBFED2071A09}" type="pres">
      <dgm:prSet presAssocID="{06D10834-C070-4D62-A6A9-A8058EB94161}" presName="composite2" presStyleCnt="0"/>
      <dgm:spPr/>
    </dgm:pt>
    <dgm:pt modelId="{60C9409D-C027-44E0-909E-6749A4B2C123}" type="pres">
      <dgm:prSet presAssocID="{06D10834-C070-4D62-A6A9-A8058EB94161}" presName="background2" presStyleLbl="node2" presStyleIdx="1" presStyleCnt="2"/>
      <dgm:spPr/>
    </dgm:pt>
    <dgm:pt modelId="{7AB8C931-5731-475D-98A7-84AA7A252EE2}" type="pres">
      <dgm:prSet presAssocID="{06D10834-C070-4D62-A6A9-A8058EB94161}" presName="text2" presStyleLbl="fgAcc2" presStyleIdx="1" presStyleCnt="2">
        <dgm:presLayoutVars>
          <dgm:chPref val="3"/>
        </dgm:presLayoutVars>
      </dgm:prSet>
      <dgm:spPr/>
    </dgm:pt>
    <dgm:pt modelId="{0711E700-2750-4720-BB64-3069A61DD55F}" type="pres">
      <dgm:prSet presAssocID="{06D10834-C070-4D62-A6A9-A8058EB94161}" presName="hierChild3" presStyleCnt="0"/>
      <dgm:spPr/>
    </dgm:pt>
    <dgm:pt modelId="{F92FB3EE-6FEC-480D-9EAB-C147CF400347}" type="pres">
      <dgm:prSet presAssocID="{0F9941A2-22C3-4403-B309-34521C3F7848}" presName="Name17" presStyleLbl="parChTrans1D3" presStyleIdx="2" presStyleCnt="3"/>
      <dgm:spPr/>
    </dgm:pt>
    <dgm:pt modelId="{2748734D-5F26-41F2-98DC-78F8255B5380}" type="pres">
      <dgm:prSet presAssocID="{E0FDA196-6A9F-4104-A981-D0B9FFA169C8}" presName="hierRoot3" presStyleCnt="0"/>
      <dgm:spPr/>
    </dgm:pt>
    <dgm:pt modelId="{27215F37-D908-4948-89A4-B8EA0B77E809}" type="pres">
      <dgm:prSet presAssocID="{E0FDA196-6A9F-4104-A981-D0B9FFA169C8}" presName="composite3" presStyleCnt="0"/>
      <dgm:spPr/>
    </dgm:pt>
    <dgm:pt modelId="{8E17C189-5DC6-4AEA-BE4B-D9D0013C5661}" type="pres">
      <dgm:prSet presAssocID="{E0FDA196-6A9F-4104-A981-D0B9FFA169C8}" presName="background3" presStyleLbl="node3" presStyleIdx="2" presStyleCnt="3"/>
      <dgm:spPr/>
    </dgm:pt>
    <dgm:pt modelId="{2A022742-502F-4F50-BBD3-C435CFE0621D}" type="pres">
      <dgm:prSet presAssocID="{E0FDA196-6A9F-4104-A981-D0B9FFA169C8}" presName="text3" presStyleLbl="fgAcc3" presStyleIdx="2" presStyleCnt="3">
        <dgm:presLayoutVars>
          <dgm:chPref val="3"/>
        </dgm:presLayoutVars>
      </dgm:prSet>
      <dgm:spPr/>
    </dgm:pt>
    <dgm:pt modelId="{5979A1B7-6156-4045-A977-F056FCAFDE3C}" type="pres">
      <dgm:prSet presAssocID="{E0FDA196-6A9F-4104-A981-D0B9FFA169C8}" presName="hierChild4" presStyleCnt="0"/>
      <dgm:spPr/>
    </dgm:pt>
  </dgm:ptLst>
  <dgm:cxnLst>
    <dgm:cxn modelId="{3BC9A40C-1703-4E82-884B-FBFE01AA67A8}" type="presOf" srcId="{44C089CC-D38C-453D-95CC-FBADC53D3A46}" destId="{DA9EC7CF-6421-4DC6-BE97-AB35AF1E825F}" srcOrd="0" destOrd="0" presId="urn:microsoft.com/office/officeart/2005/8/layout/hierarchy1"/>
    <dgm:cxn modelId="{B1340810-CB2F-454D-850C-9DFAC595DAD0}" srcId="{FF1E2CA7-2DEE-4805-BE32-CFEA44B2B4C2}" destId="{D1D9AF75-2B2F-45CA-B60D-4BEA74551BD4}" srcOrd="0" destOrd="0" parTransId="{207F01C9-D8AA-479C-89FE-47CF2FF0FB54}" sibTransId="{21C826C4-1775-4FFF-81C5-8D0C4B4043A8}"/>
    <dgm:cxn modelId="{F3E47B11-5DD8-4AED-9C68-A7EB175C5D58}" srcId="{D1D9AF75-2B2F-45CA-B60D-4BEA74551BD4}" destId="{032958EE-1977-4A75-9FC3-8E974AD90E2E}" srcOrd="0" destOrd="0" parTransId="{1BA266EB-EF17-42F5-9DB7-AD296C106B61}" sibTransId="{A92210B1-3F97-49A8-BD24-5A63E35A5101}"/>
    <dgm:cxn modelId="{D2A01935-354A-40DA-A73F-2AFD7347CEF0}" type="presOf" srcId="{257E846F-4BA3-4792-A704-9D28BC8F589D}" destId="{EEE50BB3-48A7-437E-AF43-5CAD6C537255}" srcOrd="0" destOrd="0" presId="urn:microsoft.com/office/officeart/2005/8/layout/hierarchy1"/>
    <dgm:cxn modelId="{6CF58D37-8213-48D1-9440-06D23B523763}" type="presOf" srcId="{0F9941A2-22C3-4403-B309-34521C3F7848}" destId="{F92FB3EE-6FEC-480D-9EAB-C147CF400347}" srcOrd="0" destOrd="0" presId="urn:microsoft.com/office/officeart/2005/8/layout/hierarchy1"/>
    <dgm:cxn modelId="{EE112761-1BFC-401D-9C24-1DECB3090D76}" srcId="{D1D9AF75-2B2F-45CA-B60D-4BEA74551BD4}" destId="{6FB7EBE3-F05E-4E76-97BB-4C4A298F7A49}" srcOrd="1" destOrd="0" parTransId="{44C089CC-D38C-453D-95CC-FBADC53D3A46}" sibTransId="{6D62F032-80FD-4BF6-A99C-0AA50A35BC72}"/>
    <dgm:cxn modelId="{EA843A61-B12F-4E3D-B4CE-2C708BC70A5C}" srcId="{E267E9FD-61BC-47FA-8DAF-3C619ED9141F}" destId="{FF1E2CA7-2DEE-4805-BE32-CFEA44B2B4C2}" srcOrd="0" destOrd="0" parTransId="{9026FB7F-5371-4282-9599-E3710A5AE82E}" sibTransId="{FA9DBA2E-0C25-4BA7-A634-6A8A87F46DA1}"/>
    <dgm:cxn modelId="{C8CDFA61-9FD2-43A6-8F66-97AA492080CF}" type="presOf" srcId="{FF1E2CA7-2DEE-4805-BE32-CFEA44B2B4C2}" destId="{38152D03-316B-446F-A045-1B485FFA2B79}" srcOrd="0" destOrd="0" presId="urn:microsoft.com/office/officeart/2005/8/layout/hierarchy1"/>
    <dgm:cxn modelId="{AE767543-A162-4AAA-90C5-7AECFAD64493}" srcId="{FF1E2CA7-2DEE-4805-BE32-CFEA44B2B4C2}" destId="{06D10834-C070-4D62-A6A9-A8058EB94161}" srcOrd="1" destOrd="0" parTransId="{257E846F-4BA3-4792-A704-9D28BC8F589D}" sibTransId="{1920E29A-235C-45DC-9004-13CB5AB1B629}"/>
    <dgm:cxn modelId="{87AAAE6F-33A7-4A31-8604-B5D0CDC480D5}" type="presOf" srcId="{06D10834-C070-4D62-A6A9-A8058EB94161}" destId="{7AB8C931-5731-475D-98A7-84AA7A252EE2}" srcOrd="0" destOrd="0" presId="urn:microsoft.com/office/officeart/2005/8/layout/hierarchy1"/>
    <dgm:cxn modelId="{0BED6D79-D390-45BD-90A6-640DB552245F}" srcId="{06D10834-C070-4D62-A6A9-A8058EB94161}" destId="{E0FDA196-6A9F-4104-A981-D0B9FFA169C8}" srcOrd="0" destOrd="0" parTransId="{0F9941A2-22C3-4403-B309-34521C3F7848}" sibTransId="{361C9BF8-E65F-442D-B7A6-03F6E7855D37}"/>
    <dgm:cxn modelId="{69A09D82-6A8D-476B-A529-B6FE74F0A32C}" type="presOf" srcId="{E0FDA196-6A9F-4104-A981-D0B9FFA169C8}" destId="{2A022742-502F-4F50-BBD3-C435CFE0621D}" srcOrd="0" destOrd="0" presId="urn:microsoft.com/office/officeart/2005/8/layout/hierarchy1"/>
    <dgm:cxn modelId="{CBB401A9-4B15-4103-8D49-E812097105D7}" type="presOf" srcId="{E267E9FD-61BC-47FA-8DAF-3C619ED9141F}" destId="{3D84D126-5065-4CFE-BE90-335CD8B522BE}" srcOrd="0" destOrd="0" presId="urn:microsoft.com/office/officeart/2005/8/layout/hierarchy1"/>
    <dgm:cxn modelId="{7994FFAF-E4EA-4396-B8CF-CCFDBCAAC1DE}" type="presOf" srcId="{207F01C9-D8AA-479C-89FE-47CF2FF0FB54}" destId="{1D893373-702F-4C68-968F-5777BA6C6CF5}" srcOrd="0" destOrd="0" presId="urn:microsoft.com/office/officeart/2005/8/layout/hierarchy1"/>
    <dgm:cxn modelId="{A9506AC8-9717-4798-B5AA-AB202D69E7FD}" type="presOf" srcId="{032958EE-1977-4A75-9FC3-8E974AD90E2E}" destId="{9DB109FB-01D6-4895-872C-98FC1FD155D3}" srcOrd="0" destOrd="0" presId="urn:microsoft.com/office/officeart/2005/8/layout/hierarchy1"/>
    <dgm:cxn modelId="{A0CF4DD2-7326-42CA-A33D-B0B5A5F36BD7}" type="presOf" srcId="{1BA266EB-EF17-42F5-9DB7-AD296C106B61}" destId="{07243020-E8D9-4A42-B8F6-FDF0AC16C7E9}" srcOrd="0" destOrd="0" presId="urn:microsoft.com/office/officeart/2005/8/layout/hierarchy1"/>
    <dgm:cxn modelId="{367F86E5-5DF4-4C80-8D5B-3B876F112327}" type="presOf" srcId="{6FB7EBE3-F05E-4E76-97BB-4C4A298F7A49}" destId="{47B96A0D-04D8-4039-88DD-A5625A75ED11}" srcOrd="0" destOrd="0" presId="urn:microsoft.com/office/officeart/2005/8/layout/hierarchy1"/>
    <dgm:cxn modelId="{DA4DB2FD-8F89-4449-8B86-1C52E6791805}" type="presOf" srcId="{D1D9AF75-2B2F-45CA-B60D-4BEA74551BD4}" destId="{BF0E4EF0-D706-4A9B-89ED-6B52BB5101AD}" srcOrd="0" destOrd="0" presId="urn:microsoft.com/office/officeart/2005/8/layout/hierarchy1"/>
    <dgm:cxn modelId="{A039E2DE-A2E1-48CB-8BF6-13F6D4DDC43B}" type="presParOf" srcId="{3D84D126-5065-4CFE-BE90-335CD8B522BE}" destId="{BB15BAC2-51FA-43A9-897D-797D64D3663D}" srcOrd="0" destOrd="0" presId="urn:microsoft.com/office/officeart/2005/8/layout/hierarchy1"/>
    <dgm:cxn modelId="{0BFAF875-0D17-4A22-BA92-9BC816294BAB}" type="presParOf" srcId="{BB15BAC2-51FA-43A9-897D-797D64D3663D}" destId="{07615B60-3C59-4EF9-B8C2-960CFBBC2D85}" srcOrd="0" destOrd="0" presId="urn:microsoft.com/office/officeart/2005/8/layout/hierarchy1"/>
    <dgm:cxn modelId="{6F90C654-2B03-40F1-AB96-D11E6A8ED53D}" type="presParOf" srcId="{07615B60-3C59-4EF9-B8C2-960CFBBC2D85}" destId="{F83E3DE9-1927-499C-90EF-23B27C94AEF9}" srcOrd="0" destOrd="0" presId="urn:microsoft.com/office/officeart/2005/8/layout/hierarchy1"/>
    <dgm:cxn modelId="{343AB351-591B-4C9E-8A16-AD1E966F8696}" type="presParOf" srcId="{07615B60-3C59-4EF9-B8C2-960CFBBC2D85}" destId="{38152D03-316B-446F-A045-1B485FFA2B79}" srcOrd="1" destOrd="0" presId="urn:microsoft.com/office/officeart/2005/8/layout/hierarchy1"/>
    <dgm:cxn modelId="{43EDC4B1-D16F-4BF9-9D81-B259C3033B01}" type="presParOf" srcId="{BB15BAC2-51FA-43A9-897D-797D64D3663D}" destId="{A89B7F59-AC19-4785-AD52-7842A3455A0D}" srcOrd="1" destOrd="0" presId="urn:microsoft.com/office/officeart/2005/8/layout/hierarchy1"/>
    <dgm:cxn modelId="{FD661CB8-ECA0-4A4C-BA06-EC1221752306}" type="presParOf" srcId="{A89B7F59-AC19-4785-AD52-7842A3455A0D}" destId="{1D893373-702F-4C68-968F-5777BA6C6CF5}" srcOrd="0" destOrd="0" presId="urn:microsoft.com/office/officeart/2005/8/layout/hierarchy1"/>
    <dgm:cxn modelId="{4DD22BEC-CF52-483B-B335-DCF7D6666BBB}" type="presParOf" srcId="{A89B7F59-AC19-4785-AD52-7842A3455A0D}" destId="{D411FBD3-ED14-4D8F-A489-787F87AE04DE}" srcOrd="1" destOrd="0" presId="urn:microsoft.com/office/officeart/2005/8/layout/hierarchy1"/>
    <dgm:cxn modelId="{BF47C685-C049-4F13-9E0C-3E807EB4B485}" type="presParOf" srcId="{D411FBD3-ED14-4D8F-A489-787F87AE04DE}" destId="{A47DBECF-45EB-44FA-84BE-8A767ECBB9E1}" srcOrd="0" destOrd="0" presId="urn:microsoft.com/office/officeart/2005/8/layout/hierarchy1"/>
    <dgm:cxn modelId="{69B8B514-0EAB-47D7-944B-1F8CAC2C68EC}" type="presParOf" srcId="{A47DBECF-45EB-44FA-84BE-8A767ECBB9E1}" destId="{E8B32818-D6E7-47F7-A7FD-C7C9689758C8}" srcOrd="0" destOrd="0" presId="urn:microsoft.com/office/officeart/2005/8/layout/hierarchy1"/>
    <dgm:cxn modelId="{87843C85-7D60-4D66-B5EA-253424FB59B2}" type="presParOf" srcId="{A47DBECF-45EB-44FA-84BE-8A767ECBB9E1}" destId="{BF0E4EF0-D706-4A9B-89ED-6B52BB5101AD}" srcOrd="1" destOrd="0" presId="urn:microsoft.com/office/officeart/2005/8/layout/hierarchy1"/>
    <dgm:cxn modelId="{51B11413-DE7C-441B-95E3-C51D97F4CBAB}" type="presParOf" srcId="{D411FBD3-ED14-4D8F-A489-787F87AE04DE}" destId="{9BC6E249-5F0C-4BDB-A1BF-E7B3CC7F4CDF}" srcOrd="1" destOrd="0" presId="urn:microsoft.com/office/officeart/2005/8/layout/hierarchy1"/>
    <dgm:cxn modelId="{A1FAC9CC-3AE3-4793-94F1-7BFB183FC586}" type="presParOf" srcId="{9BC6E249-5F0C-4BDB-A1BF-E7B3CC7F4CDF}" destId="{07243020-E8D9-4A42-B8F6-FDF0AC16C7E9}" srcOrd="0" destOrd="0" presId="urn:microsoft.com/office/officeart/2005/8/layout/hierarchy1"/>
    <dgm:cxn modelId="{BB089225-32B8-41A9-8119-8143FC33DDEF}" type="presParOf" srcId="{9BC6E249-5F0C-4BDB-A1BF-E7B3CC7F4CDF}" destId="{D91F3DA6-DE5A-4CF5-927B-359CD9362700}" srcOrd="1" destOrd="0" presId="urn:microsoft.com/office/officeart/2005/8/layout/hierarchy1"/>
    <dgm:cxn modelId="{BAD89157-B726-457B-89DD-662FBC669F02}" type="presParOf" srcId="{D91F3DA6-DE5A-4CF5-927B-359CD9362700}" destId="{6DFDFA64-FA48-4454-933A-EEF49B54F4B5}" srcOrd="0" destOrd="0" presId="urn:microsoft.com/office/officeart/2005/8/layout/hierarchy1"/>
    <dgm:cxn modelId="{3C4200C4-9260-44BA-9A92-1E5865994378}" type="presParOf" srcId="{6DFDFA64-FA48-4454-933A-EEF49B54F4B5}" destId="{3BD72C3C-4132-498A-B06F-E5B87E0DE5FA}" srcOrd="0" destOrd="0" presId="urn:microsoft.com/office/officeart/2005/8/layout/hierarchy1"/>
    <dgm:cxn modelId="{7020B1FC-ED1C-4418-BDB0-AB2D693C23AD}" type="presParOf" srcId="{6DFDFA64-FA48-4454-933A-EEF49B54F4B5}" destId="{9DB109FB-01D6-4895-872C-98FC1FD155D3}" srcOrd="1" destOrd="0" presId="urn:microsoft.com/office/officeart/2005/8/layout/hierarchy1"/>
    <dgm:cxn modelId="{ED53F5B6-9269-46D1-8CA0-BFC5A34A203D}" type="presParOf" srcId="{D91F3DA6-DE5A-4CF5-927B-359CD9362700}" destId="{DB984E97-3DE4-47A2-A79E-5689F4FA9023}" srcOrd="1" destOrd="0" presId="urn:microsoft.com/office/officeart/2005/8/layout/hierarchy1"/>
    <dgm:cxn modelId="{EF74AFF8-6DA3-4718-816C-BD9234AE4A00}" type="presParOf" srcId="{9BC6E249-5F0C-4BDB-A1BF-E7B3CC7F4CDF}" destId="{DA9EC7CF-6421-4DC6-BE97-AB35AF1E825F}" srcOrd="2" destOrd="0" presId="urn:microsoft.com/office/officeart/2005/8/layout/hierarchy1"/>
    <dgm:cxn modelId="{F09B077B-77D8-4D22-B0EF-5AA48A543C5C}" type="presParOf" srcId="{9BC6E249-5F0C-4BDB-A1BF-E7B3CC7F4CDF}" destId="{EF122DBD-30AE-4882-9026-AF18E2FAB80D}" srcOrd="3" destOrd="0" presId="urn:microsoft.com/office/officeart/2005/8/layout/hierarchy1"/>
    <dgm:cxn modelId="{875CE82B-66B7-4481-88C9-CC17CB69F1C6}" type="presParOf" srcId="{EF122DBD-30AE-4882-9026-AF18E2FAB80D}" destId="{757DEB26-A9C5-4040-830A-515F9B7D1898}" srcOrd="0" destOrd="0" presId="urn:microsoft.com/office/officeart/2005/8/layout/hierarchy1"/>
    <dgm:cxn modelId="{2EB0E2D6-A116-4EFA-B2D8-8DA5440E85FF}" type="presParOf" srcId="{757DEB26-A9C5-4040-830A-515F9B7D1898}" destId="{0E444764-A4A8-4D15-A275-E80619507068}" srcOrd="0" destOrd="0" presId="urn:microsoft.com/office/officeart/2005/8/layout/hierarchy1"/>
    <dgm:cxn modelId="{BDF260B0-7B66-4318-9C68-1EA32F7AA541}" type="presParOf" srcId="{757DEB26-A9C5-4040-830A-515F9B7D1898}" destId="{47B96A0D-04D8-4039-88DD-A5625A75ED11}" srcOrd="1" destOrd="0" presId="urn:microsoft.com/office/officeart/2005/8/layout/hierarchy1"/>
    <dgm:cxn modelId="{5C980A01-52C0-4795-B4D9-E18CBCAC9EAF}" type="presParOf" srcId="{EF122DBD-30AE-4882-9026-AF18E2FAB80D}" destId="{7C1CC9E8-C9DF-4B29-A8DA-E045EB55A8BF}" srcOrd="1" destOrd="0" presId="urn:microsoft.com/office/officeart/2005/8/layout/hierarchy1"/>
    <dgm:cxn modelId="{42E4D803-8289-4E3C-BB28-BE07AD3C8BAD}" type="presParOf" srcId="{A89B7F59-AC19-4785-AD52-7842A3455A0D}" destId="{EEE50BB3-48A7-437E-AF43-5CAD6C537255}" srcOrd="2" destOrd="0" presId="urn:microsoft.com/office/officeart/2005/8/layout/hierarchy1"/>
    <dgm:cxn modelId="{41FDBD97-79C2-42FF-95FD-5A27EB8E5F49}" type="presParOf" srcId="{A89B7F59-AC19-4785-AD52-7842A3455A0D}" destId="{0F2294B3-182E-4A9B-8581-8F9306527391}" srcOrd="3" destOrd="0" presId="urn:microsoft.com/office/officeart/2005/8/layout/hierarchy1"/>
    <dgm:cxn modelId="{0AEB9348-F6B7-4820-BC0B-E633D6CEA50D}" type="presParOf" srcId="{0F2294B3-182E-4A9B-8581-8F9306527391}" destId="{D847766F-1D31-4454-973C-DBFED2071A09}" srcOrd="0" destOrd="0" presId="urn:microsoft.com/office/officeart/2005/8/layout/hierarchy1"/>
    <dgm:cxn modelId="{3B4FBBB4-ED81-47BD-8EBA-E8931C08103C}" type="presParOf" srcId="{D847766F-1D31-4454-973C-DBFED2071A09}" destId="{60C9409D-C027-44E0-909E-6749A4B2C123}" srcOrd="0" destOrd="0" presId="urn:microsoft.com/office/officeart/2005/8/layout/hierarchy1"/>
    <dgm:cxn modelId="{2B0E3907-8FBD-4FF6-869B-C4D00C35C95B}" type="presParOf" srcId="{D847766F-1D31-4454-973C-DBFED2071A09}" destId="{7AB8C931-5731-475D-98A7-84AA7A252EE2}" srcOrd="1" destOrd="0" presId="urn:microsoft.com/office/officeart/2005/8/layout/hierarchy1"/>
    <dgm:cxn modelId="{BE784B71-F9D4-4FBE-B68E-F348B5C8DF37}" type="presParOf" srcId="{0F2294B3-182E-4A9B-8581-8F9306527391}" destId="{0711E700-2750-4720-BB64-3069A61DD55F}" srcOrd="1" destOrd="0" presId="urn:microsoft.com/office/officeart/2005/8/layout/hierarchy1"/>
    <dgm:cxn modelId="{60DE2364-BA9C-47F0-8F28-0CEF3D559E75}" type="presParOf" srcId="{0711E700-2750-4720-BB64-3069A61DD55F}" destId="{F92FB3EE-6FEC-480D-9EAB-C147CF400347}" srcOrd="0" destOrd="0" presId="urn:microsoft.com/office/officeart/2005/8/layout/hierarchy1"/>
    <dgm:cxn modelId="{AF52B74B-3F67-4871-B8E0-BA30FE81F26F}" type="presParOf" srcId="{0711E700-2750-4720-BB64-3069A61DD55F}" destId="{2748734D-5F26-41F2-98DC-78F8255B5380}" srcOrd="1" destOrd="0" presId="urn:microsoft.com/office/officeart/2005/8/layout/hierarchy1"/>
    <dgm:cxn modelId="{9BF5499F-23E5-468C-BB41-67E84B8F7883}" type="presParOf" srcId="{2748734D-5F26-41F2-98DC-78F8255B5380}" destId="{27215F37-D908-4948-89A4-B8EA0B77E809}" srcOrd="0" destOrd="0" presId="urn:microsoft.com/office/officeart/2005/8/layout/hierarchy1"/>
    <dgm:cxn modelId="{0037718F-830F-4AA1-8C8A-04F1711A49F0}" type="presParOf" srcId="{27215F37-D908-4948-89A4-B8EA0B77E809}" destId="{8E17C189-5DC6-4AEA-BE4B-D9D0013C5661}" srcOrd="0" destOrd="0" presId="urn:microsoft.com/office/officeart/2005/8/layout/hierarchy1"/>
    <dgm:cxn modelId="{B87414EF-9E96-444E-89DA-99647CD9D8EC}" type="presParOf" srcId="{27215F37-D908-4948-89A4-B8EA0B77E809}" destId="{2A022742-502F-4F50-BBD3-C435CFE0621D}" srcOrd="1" destOrd="0" presId="urn:microsoft.com/office/officeart/2005/8/layout/hierarchy1"/>
    <dgm:cxn modelId="{B4B0303F-DB4B-49CA-8234-A7288AFF6152}" type="presParOf" srcId="{2748734D-5F26-41F2-98DC-78F8255B5380}" destId="{5979A1B7-6156-4045-A977-F056FCAFDE3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FB3EE-6FEC-480D-9EAB-C147CF400347}">
      <dsp:nvSpPr>
        <dsp:cNvPr id="0" name=""/>
        <dsp:cNvSpPr/>
      </dsp:nvSpPr>
      <dsp:spPr>
        <a:xfrm>
          <a:off x="6944184" y="3570037"/>
          <a:ext cx="91440" cy="665070"/>
        </a:xfrm>
        <a:custGeom>
          <a:avLst/>
          <a:gdLst/>
          <a:ahLst/>
          <a:cxnLst/>
          <a:rect l="0" t="0" r="0" b="0"/>
          <a:pathLst>
            <a:path>
              <a:moveTo>
                <a:pt x="45720" y="0"/>
              </a:moveTo>
              <a:lnTo>
                <a:pt x="45720" y="6650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E50BB3-48A7-437E-AF43-5CAD6C537255}">
      <dsp:nvSpPr>
        <dsp:cNvPr id="0" name=""/>
        <dsp:cNvSpPr/>
      </dsp:nvSpPr>
      <dsp:spPr>
        <a:xfrm>
          <a:off x="4693371" y="1452863"/>
          <a:ext cx="2296533" cy="665070"/>
        </a:xfrm>
        <a:custGeom>
          <a:avLst/>
          <a:gdLst/>
          <a:ahLst/>
          <a:cxnLst/>
          <a:rect l="0" t="0" r="0" b="0"/>
          <a:pathLst>
            <a:path>
              <a:moveTo>
                <a:pt x="0" y="0"/>
              </a:moveTo>
              <a:lnTo>
                <a:pt x="0" y="453226"/>
              </a:lnTo>
              <a:lnTo>
                <a:pt x="2296533" y="453226"/>
              </a:lnTo>
              <a:lnTo>
                <a:pt x="2296533" y="66507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9EC7CF-6421-4DC6-BE97-AB35AF1E825F}">
      <dsp:nvSpPr>
        <dsp:cNvPr id="0" name=""/>
        <dsp:cNvSpPr/>
      </dsp:nvSpPr>
      <dsp:spPr>
        <a:xfrm>
          <a:off x="2797481" y="3570037"/>
          <a:ext cx="1397474" cy="665070"/>
        </a:xfrm>
        <a:custGeom>
          <a:avLst/>
          <a:gdLst/>
          <a:ahLst/>
          <a:cxnLst/>
          <a:rect l="0" t="0" r="0" b="0"/>
          <a:pathLst>
            <a:path>
              <a:moveTo>
                <a:pt x="0" y="0"/>
              </a:moveTo>
              <a:lnTo>
                <a:pt x="0" y="453226"/>
              </a:lnTo>
              <a:lnTo>
                <a:pt x="1397474" y="453226"/>
              </a:lnTo>
              <a:lnTo>
                <a:pt x="1397474" y="6650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243020-E8D9-4A42-B8F6-FDF0AC16C7E9}">
      <dsp:nvSpPr>
        <dsp:cNvPr id="0" name=""/>
        <dsp:cNvSpPr/>
      </dsp:nvSpPr>
      <dsp:spPr>
        <a:xfrm>
          <a:off x="1400006" y="3570037"/>
          <a:ext cx="1397474" cy="665070"/>
        </a:xfrm>
        <a:custGeom>
          <a:avLst/>
          <a:gdLst/>
          <a:ahLst/>
          <a:cxnLst/>
          <a:rect l="0" t="0" r="0" b="0"/>
          <a:pathLst>
            <a:path>
              <a:moveTo>
                <a:pt x="1397474" y="0"/>
              </a:moveTo>
              <a:lnTo>
                <a:pt x="1397474" y="453226"/>
              </a:lnTo>
              <a:lnTo>
                <a:pt x="0" y="453226"/>
              </a:lnTo>
              <a:lnTo>
                <a:pt x="0" y="66507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893373-702F-4C68-968F-5777BA6C6CF5}">
      <dsp:nvSpPr>
        <dsp:cNvPr id="0" name=""/>
        <dsp:cNvSpPr/>
      </dsp:nvSpPr>
      <dsp:spPr>
        <a:xfrm>
          <a:off x="2797481" y="1452863"/>
          <a:ext cx="1895890" cy="665070"/>
        </a:xfrm>
        <a:custGeom>
          <a:avLst/>
          <a:gdLst/>
          <a:ahLst/>
          <a:cxnLst/>
          <a:rect l="0" t="0" r="0" b="0"/>
          <a:pathLst>
            <a:path>
              <a:moveTo>
                <a:pt x="1895890" y="0"/>
              </a:moveTo>
              <a:lnTo>
                <a:pt x="1895890" y="453226"/>
              </a:lnTo>
              <a:lnTo>
                <a:pt x="0" y="453226"/>
              </a:lnTo>
              <a:lnTo>
                <a:pt x="0" y="66507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3E3DE9-1927-499C-90EF-23B27C94AEF9}">
      <dsp:nvSpPr>
        <dsp:cNvPr id="0" name=""/>
        <dsp:cNvSpPr/>
      </dsp:nvSpPr>
      <dsp:spPr>
        <a:xfrm>
          <a:off x="1439105" y="760"/>
          <a:ext cx="6508531" cy="14521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152D03-316B-446F-A045-1B485FFA2B79}">
      <dsp:nvSpPr>
        <dsp:cNvPr id="0" name=""/>
        <dsp:cNvSpPr/>
      </dsp:nvSpPr>
      <dsp:spPr>
        <a:xfrm>
          <a:off x="1693191" y="242142"/>
          <a:ext cx="6508531" cy="14521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N" sz="2600" kern="1200" dirty="0"/>
            <a:t>Choice of the test Statistic</a:t>
          </a:r>
        </a:p>
        <a:p>
          <a:pPr marL="0" lvl="0" indent="0" algn="ctr" defTabSz="1155700">
            <a:lnSpc>
              <a:spcPct val="90000"/>
            </a:lnSpc>
            <a:spcBef>
              <a:spcPct val="0"/>
            </a:spcBef>
            <a:spcAft>
              <a:spcPct val="35000"/>
            </a:spcAft>
            <a:buNone/>
          </a:pPr>
          <a:r>
            <a:rPr lang="en-IN" sz="2600" kern="1200" dirty="0"/>
            <a:t>Is the population Normal?</a:t>
          </a:r>
        </a:p>
      </dsp:txBody>
      <dsp:txXfrm>
        <a:off x="1735722" y="284673"/>
        <a:ext cx="6423469" cy="1367041"/>
      </dsp:txXfrm>
    </dsp:sp>
    <dsp:sp modelId="{E8B32818-D6E7-47F7-A7FD-C7C9689758C8}">
      <dsp:nvSpPr>
        <dsp:cNvPr id="0" name=""/>
        <dsp:cNvSpPr/>
      </dsp:nvSpPr>
      <dsp:spPr>
        <a:xfrm>
          <a:off x="1253449" y="2117934"/>
          <a:ext cx="3088062" cy="14521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0E4EF0-D706-4A9B-89ED-6B52BB5101AD}">
      <dsp:nvSpPr>
        <dsp:cNvPr id="0" name=""/>
        <dsp:cNvSpPr/>
      </dsp:nvSpPr>
      <dsp:spPr>
        <a:xfrm>
          <a:off x="1507536" y="2359316"/>
          <a:ext cx="3088062" cy="14521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N" sz="2600" kern="1200" dirty="0"/>
            <a:t>No</a:t>
          </a:r>
        </a:p>
        <a:p>
          <a:pPr marL="0" lvl="0" indent="0" algn="ctr" defTabSz="1155700">
            <a:lnSpc>
              <a:spcPct val="90000"/>
            </a:lnSpc>
            <a:spcBef>
              <a:spcPct val="0"/>
            </a:spcBef>
            <a:spcAft>
              <a:spcPct val="35000"/>
            </a:spcAft>
            <a:buNone/>
          </a:pPr>
          <a:r>
            <a:rPr lang="en-IN" sz="2600" kern="1200" dirty="0"/>
            <a:t>Is sample size≥ 30</a:t>
          </a:r>
        </a:p>
      </dsp:txBody>
      <dsp:txXfrm>
        <a:off x="1550067" y="2401847"/>
        <a:ext cx="3003000" cy="1367041"/>
      </dsp:txXfrm>
    </dsp:sp>
    <dsp:sp modelId="{3BD72C3C-4132-498A-B06F-E5B87E0DE5FA}">
      <dsp:nvSpPr>
        <dsp:cNvPr id="0" name=""/>
        <dsp:cNvSpPr/>
      </dsp:nvSpPr>
      <dsp:spPr>
        <a:xfrm>
          <a:off x="256618" y="4235108"/>
          <a:ext cx="2286776" cy="14521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B109FB-01D6-4895-872C-98FC1FD155D3}">
      <dsp:nvSpPr>
        <dsp:cNvPr id="0" name=""/>
        <dsp:cNvSpPr/>
      </dsp:nvSpPr>
      <dsp:spPr>
        <a:xfrm>
          <a:off x="510704" y="4476490"/>
          <a:ext cx="2286776" cy="14521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N" sz="2600" kern="1200" dirty="0"/>
            <a:t>No</a:t>
          </a:r>
        </a:p>
        <a:p>
          <a:pPr marL="0" lvl="0" indent="0" algn="ctr" defTabSz="1155700">
            <a:lnSpc>
              <a:spcPct val="90000"/>
            </a:lnSpc>
            <a:spcBef>
              <a:spcPct val="0"/>
            </a:spcBef>
            <a:spcAft>
              <a:spcPct val="35000"/>
            </a:spcAft>
            <a:buNone/>
          </a:pPr>
          <a:r>
            <a:rPr lang="en-IN" sz="2600" kern="1200" dirty="0"/>
            <a:t>Use Non-parametric Test</a:t>
          </a:r>
        </a:p>
      </dsp:txBody>
      <dsp:txXfrm>
        <a:off x="553235" y="4519021"/>
        <a:ext cx="2201714" cy="1367041"/>
      </dsp:txXfrm>
    </dsp:sp>
    <dsp:sp modelId="{0E444764-A4A8-4D15-A275-E80619507068}">
      <dsp:nvSpPr>
        <dsp:cNvPr id="0" name=""/>
        <dsp:cNvSpPr/>
      </dsp:nvSpPr>
      <dsp:spPr>
        <a:xfrm>
          <a:off x="3051567" y="4235108"/>
          <a:ext cx="2286776" cy="14521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B96A0D-04D8-4039-88DD-A5625A75ED11}">
      <dsp:nvSpPr>
        <dsp:cNvPr id="0" name=""/>
        <dsp:cNvSpPr/>
      </dsp:nvSpPr>
      <dsp:spPr>
        <a:xfrm>
          <a:off x="3305653" y="4476490"/>
          <a:ext cx="2286776" cy="14521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N" sz="2600" kern="1200" dirty="0"/>
            <a:t>Yes</a:t>
          </a:r>
        </a:p>
        <a:p>
          <a:pPr marL="0" lvl="0" indent="0" algn="ctr" defTabSz="1155700">
            <a:lnSpc>
              <a:spcPct val="90000"/>
            </a:lnSpc>
            <a:spcBef>
              <a:spcPct val="0"/>
            </a:spcBef>
            <a:spcAft>
              <a:spcPct val="35000"/>
            </a:spcAft>
            <a:buNone/>
          </a:pPr>
          <a:r>
            <a:rPr lang="en-IN" sz="2600" kern="1200" dirty="0"/>
            <a:t>Use Z test statistic</a:t>
          </a:r>
        </a:p>
      </dsp:txBody>
      <dsp:txXfrm>
        <a:off x="3348184" y="4519021"/>
        <a:ext cx="2201714" cy="1367041"/>
      </dsp:txXfrm>
    </dsp:sp>
    <dsp:sp modelId="{60C9409D-C027-44E0-909E-6749A4B2C123}">
      <dsp:nvSpPr>
        <dsp:cNvPr id="0" name=""/>
        <dsp:cNvSpPr/>
      </dsp:nvSpPr>
      <dsp:spPr>
        <a:xfrm>
          <a:off x="5846516" y="2117934"/>
          <a:ext cx="2286776" cy="14521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B8C931-5731-475D-98A7-84AA7A252EE2}">
      <dsp:nvSpPr>
        <dsp:cNvPr id="0" name=""/>
        <dsp:cNvSpPr/>
      </dsp:nvSpPr>
      <dsp:spPr>
        <a:xfrm>
          <a:off x="6100602" y="2359316"/>
          <a:ext cx="2286776" cy="14521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N" sz="2600" kern="1200" dirty="0"/>
            <a:t>Yes</a:t>
          </a:r>
        </a:p>
        <a:p>
          <a:pPr marL="0" lvl="0" indent="0" algn="ctr" defTabSz="1155700">
            <a:lnSpc>
              <a:spcPct val="90000"/>
            </a:lnSpc>
            <a:spcBef>
              <a:spcPct val="0"/>
            </a:spcBef>
            <a:spcAft>
              <a:spcPct val="35000"/>
            </a:spcAft>
            <a:buNone/>
          </a:pPr>
          <a:r>
            <a:rPr lang="en-IN" sz="2600" kern="1200" dirty="0"/>
            <a:t>Is population SD known?</a:t>
          </a:r>
        </a:p>
      </dsp:txBody>
      <dsp:txXfrm>
        <a:off x="6143133" y="2401847"/>
        <a:ext cx="2201714" cy="1367041"/>
      </dsp:txXfrm>
    </dsp:sp>
    <dsp:sp modelId="{8E17C189-5DC6-4AEA-BE4B-D9D0013C5661}">
      <dsp:nvSpPr>
        <dsp:cNvPr id="0" name=""/>
        <dsp:cNvSpPr/>
      </dsp:nvSpPr>
      <dsp:spPr>
        <a:xfrm>
          <a:off x="5846516" y="4235108"/>
          <a:ext cx="2286776" cy="14521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022742-502F-4F50-BBD3-C435CFE0621D}">
      <dsp:nvSpPr>
        <dsp:cNvPr id="0" name=""/>
        <dsp:cNvSpPr/>
      </dsp:nvSpPr>
      <dsp:spPr>
        <a:xfrm>
          <a:off x="6100602" y="4476490"/>
          <a:ext cx="2286776" cy="14521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IN" sz="2600" kern="1200" dirty="0"/>
            <a:t>No  Use t Test</a:t>
          </a:r>
        </a:p>
        <a:p>
          <a:pPr marL="0" lvl="0" indent="0" algn="ctr" defTabSz="1155700">
            <a:lnSpc>
              <a:spcPct val="90000"/>
            </a:lnSpc>
            <a:spcBef>
              <a:spcPct val="0"/>
            </a:spcBef>
            <a:spcAft>
              <a:spcPct val="35000"/>
            </a:spcAft>
            <a:buNone/>
          </a:pPr>
          <a:r>
            <a:rPr lang="en-IN" sz="2600" kern="1200" dirty="0"/>
            <a:t>Yes Use Z test</a:t>
          </a:r>
        </a:p>
      </dsp:txBody>
      <dsp:txXfrm>
        <a:off x="6143133" y="4519021"/>
        <a:ext cx="2201714" cy="136704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285EE9-BFBA-42A1-8653-2DC5EE6A2F8D}" type="datetimeFigureOut">
              <a:rPr lang="en-US" smtClean="0"/>
              <a:pPr/>
              <a:t>4/28/2021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E9F6CA-B3E6-48C1-96AB-D2D62B9D9C74}"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a:t>
            </a:r>
          </a:p>
        </p:txBody>
      </p:sp>
      <p:sp>
        <p:nvSpPr>
          <p:cNvPr id="4" name="Slide Number Placeholder 3"/>
          <p:cNvSpPr>
            <a:spLocks noGrp="1"/>
          </p:cNvSpPr>
          <p:nvPr>
            <p:ph type="sldNum" sz="quarter" idx="5"/>
          </p:nvPr>
        </p:nvSpPr>
        <p:spPr/>
        <p:txBody>
          <a:bodyPr/>
          <a:lstStyle/>
          <a:p>
            <a:fld id="{F7E9F6CA-B3E6-48C1-96AB-D2D62B9D9C74}" type="slidenum">
              <a:rPr lang="en-IN" smtClean="0"/>
              <a:pPr/>
              <a:t>40</a:t>
            </a:fld>
            <a:endParaRPr lang="en-IN"/>
          </a:p>
        </p:txBody>
      </p:sp>
    </p:spTree>
    <p:extLst>
      <p:ext uri="{BB962C8B-B14F-4D97-AF65-F5344CB8AC3E}">
        <p14:creationId xmlns:p14="http://schemas.microsoft.com/office/powerpoint/2010/main" val="3068069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42819B4A-D31A-415A-895D-DF7FFDA52975}" type="datetimeFigureOut">
              <a:rPr lang="en-US" smtClean="0"/>
              <a:pPr/>
              <a:t>4/28/2021</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A9A6AA8-7A33-478A-987B-54131370CB6B}"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819B4A-D31A-415A-895D-DF7FFDA52975}" type="datetimeFigureOut">
              <a:rPr lang="en-US" smtClean="0"/>
              <a:pPr/>
              <a:t>4/28/2021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9A6AA8-7A33-478A-987B-54131370CB6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819B4A-D31A-415A-895D-DF7FFDA52975}" type="datetimeFigureOut">
              <a:rPr lang="en-US" smtClean="0"/>
              <a:pPr/>
              <a:t>4/28/2021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9A6AA8-7A33-478A-987B-54131370CB6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42819B4A-D31A-415A-895D-DF7FFDA52975}" type="datetimeFigureOut">
              <a:rPr lang="en-US" smtClean="0"/>
              <a:pPr/>
              <a:t>4/28/2021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A9A6AA8-7A33-478A-987B-54131370CB6B}"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2819B4A-D31A-415A-895D-DF7FFDA52975}" type="datetimeFigureOut">
              <a:rPr lang="en-US" smtClean="0"/>
              <a:pPr/>
              <a:t>4/28/2021</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A9A6AA8-7A33-478A-987B-54131370CB6B}"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42819B4A-D31A-415A-895D-DF7FFDA52975}" type="datetimeFigureOut">
              <a:rPr lang="en-US" smtClean="0"/>
              <a:pPr/>
              <a:t>4/28/2021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9A6AA8-7A33-478A-987B-54131370CB6B}"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42819B4A-D31A-415A-895D-DF7FFDA52975}" type="datetimeFigureOut">
              <a:rPr lang="en-US" smtClean="0"/>
              <a:pPr/>
              <a:t>4/28/2021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A9A6AA8-7A33-478A-987B-54131370CB6B}"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2819B4A-D31A-415A-895D-DF7FFDA52975}" type="datetimeFigureOut">
              <a:rPr lang="en-US" smtClean="0"/>
              <a:pPr/>
              <a:t>4/28/2021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A9A6AA8-7A33-478A-987B-54131370CB6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19B4A-D31A-415A-895D-DF7FFDA52975}" type="datetimeFigureOut">
              <a:rPr lang="en-US" smtClean="0"/>
              <a:pPr/>
              <a:t>4/28/2021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A9A6AA8-7A33-478A-987B-54131370CB6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819B4A-D31A-415A-895D-DF7FFDA52975}" type="datetimeFigureOut">
              <a:rPr lang="en-US" smtClean="0"/>
              <a:pPr/>
              <a:t>4/28/2021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A9A6AA8-7A33-478A-987B-54131370CB6B}"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2819B4A-D31A-415A-895D-DF7FFDA52975}" type="datetimeFigureOut">
              <a:rPr lang="en-US" smtClean="0"/>
              <a:pPr/>
              <a:t>4/28/2021</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7A9A6AA8-7A33-478A-987B-54131370CB6B}"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2819B4A-D31A-415A-895D-DF7FFDA52975}" type="datetimeFigureOut">
              <a:rPr lang="en-US" smtClean="0"/>
              <a:pPr/>
              <a:t>4/28/2021</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A9A6AA8-7A33-478A-987B-54131370CB6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en.wikipedia.org/wiki/One_way_anova" TargetMode="External"/><Relationship Id="rId2" Type="http://schemas.openxmlformats.org/officeDocument/2006/relationships/hyperlink" Target="https://en.wikipedia.org/wiki/Mann%E2%80%93Whitney_U_test"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844" y="3643314"/>
            <a:ext cx="8858312" cy="2571768"/>
          </a:xfrm>
        </p:spPr>
        <p:txBody>
          <a:bodyPr>
            <a:normAutofit fontScale="92500" lnSpcReduction="20000"/>
          </a:bodyPr>
          <a:lstStyle/>
          <a:p>
            <a:pPr>
              <a:lnSpc>
                <a:spcPct val="110000"/>
              </a:lnSpc>
              <a:spcBef>
                <a:spcPts val="0"/>
              </a:spcBef>
            </a:pPr>
            <a:r>
              <a:rPr lang="en-IN" sz="4300" b="1" dirty="0" err="1">
                <a:solidFill>
                  <a:srgbClr val="FF0000"/>
                </a:solidFill>
              </a:rPr>
              <a:t>Shurveer</a:t>
            </a:r>
            <a:r>
              <a:rPr lang="en-IN" sz="4300" b="1" dirty="0">
                <a:solidFill>
                  <a:srgbClr val="FF0000"/>
                </a:solidFill>
              </a:rPr>
              <a:t>  S. Bhanawat</a:t>
            </a:r>
          </a:p>
          <a:p>
            <a:pPr>
              <a:lnSpc>
                <a:spcPct val="110000"/>
              </a:lnSpc>
            </a:pPr>
            <a:r>
              <a:rPr lang="en-IN" sz="1500" b="1" dirty="0">
                <a:solidFill>
                  <a:srgbClr val="C00000"/>
                </a:solidFill>
              </a:rPr>
              <a:t>M. Com. (Gold Medal), M. Phil., NET cum JRF, Ph.D.</a:t>
            </a:r>
            <a:endParaRPr lang="en-IN" sz="1300" b="1" dirty="0">
              <a:solidFill>
                <a:srgbClr val="C00000"/>
              </a:solidFill>
            </a:endParaRPr>
          </a:p>
          <a:p>
            <a:r>
              <a:rPr lang="en-IN" sz="2800" b="1" dirty="0">
                <a:solidFill>
                  <a:srgbClr val="002060"/>
                </a:solidFill>
              </a:rPr>
              <a:t>Professor &amp; Head</a:t>
            </a:r>
          </a:p>
          <a:p>
            <a:r>
              <a:rPr lang="en-IN" sz="3300" dirty="0">
                <a:solidFill>
                  <a:srgbClr val="002060"/>
                </a:solidFill>
              </a:rPr>
              <a:t>Department of Accountancy &amp; Business Statistics</a:t>
            </a:r>
          </a:p>
          <a:p>
            <a:r>
              <a:rPr lang="en-IN" sz="3100" dirty="0">
                <a:solidFill>
                  <a:srgbClr val="002060"/>
                </a:solidFill>
              </a:rPr>
              <a:t>Mohanlal Sukhadia University, Udaipur</a:t>
            </a:r>
          </a:p>
          <a:p>
            <a:r>
              <a:rPr lang="en-IN" sz="2000" dirty="0">
                <a:solidFill>
                  <a:srgbClr val="002060"/>
                </a:solidFill>
              </a:rPr>
              <a:t>(NAAC Accredited ‘A’ Grade State University</a:t>
            </a:r>
            <a:r>
              <a:rPr lang="en-IN" sz="2000" b="1" dirty="0">
                <a:solidFill>
                  <a:srgbClr val="0070C0"/>
                </a:solidFill>
              </a:rPr>
              <a:t>)</a:t>
            </a:r>
          </a:p>
        </p:txBody>
      </p:sp>
      <p:sp>
        <p:nvSpPr>
          <p:cNvPr id="2" name="Title 1"/>
          <p:cNvSpPr>
            <a:spLocks noGrp="1"/>
          </p:cNvSpPr>
          <p:nvPr>
            <p:ph type="ctrTitle"/>
          </p:nvPr>
        </p:nvSpPr>
        <p:spPr>
          <a:xfrm>
            <a:off x="457200" y="1214423"/>
            <a:ext cx="8229600" cy="1643074"/>
          </a:xfrm>
        </p:spPr>
        <p:txBody>
          <a:bodyPr>
            <a:normAutofit/>
          </a:bodyPr>
          <a:lstStyle/>
          <a:p>
            <a:r>
              <a:rPr lang="en-IN" sz="4800" dirty="0"/>
              <a:t>NON-PARAMETRIC TEST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74638"/>
            <a:ext cx="8043890" cy="1143000"/>
          </a:xfrm>
        </p:spPr>
        <p:txBody>
          <a:bodyPr/>
          <a:lstStyle/>
          <a:p>
            <a:r>
              <a:rPr lang="en-IN" dirty="0">
                <a:solidFill>
                  <a:srgbClr val="FF0000"/>
                </a:solidFill>
              </a:rPr>
              <a:t>One Sample Test</a:t>
            </a:r>
          </a:p>
        </p:txBody>
      </p:sp>
      <p:sp>
        <p:nvSpPr>
          <p:cNvPr id="3" name="Content Placeholder 2"/>
          <p:cNvSpPr>
            <a:spLocks noGrp="1"/>
          </p:cNvSpPr>
          <p:nvPr>
            <p:ph sz="quarter" idx="1"/>
          </p:nvPr>
        </p:nvSpPr>
        <p:spPr>
          <a:xfrm>
            <a:off x="35496" y="1447800"/>
            <a:ext cx="9108504" cy="4572000"/>
          </a:xfrm>
        </p:spPr>
        <p:txBody>
          <a:bodyPr/>
          <a:lstStyle/>
          <a:p>
            <a:pPr marL="273050" indent="-273050" algn="just">
              <a:buNone/>
              <a:tabLst>
                <a:tab pos="87313" algn="l"/>
              </a:tabLst>
            </a:pPr>
            <a:r>
              <a:rPr lang="en-IN" dirty="0"/>
              <a:t>The one sample tests are used where there are single sample based observations. These tests can be used to determine the</a:t>
            </a:r>
          </a:p>
          <a:p>
            <a:pPr algn="just">
              <a:buNone/>
            </a:pPr>
            <a:r>
              <a:rPr lang="en-IN" dirty="0"/>
              <a:t>solution to the following type of queries:</a:t>
            </a:r>
          </a:p>
          <a:p>
            <a:pPr lvl="1" algn="just"/>
            <a:r>
              <a:rPr lang="en-IN" dirty="0"/>
              <a:t>Whether the difference between the observed and expected frequencies is significant?</a:t>
            </a:r>
          </a:p>
          <a:p>
            <a:pPr lvl="1" algn="just"/>
            <a:r>
              <a:rPr lang="en-IN" dirty="0"/>
              <a:t>Whether there is  a reasonable basis to believe that the sample has been drawn from a specified population?</a:t>
            </a:r>
          </a:p>
          <a:p>
            <a:pPr lvl="1" algn="just"/>
            <a:r>
              <a:rPr lang="en-IN" dirty="0"/>
              <a:t>Whether it is reasonable to accept that the given sample is a random sample from a specific population?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6908"/>
          </a:xfrm>
        </p:spPr>
        <p:txBody>
          <a:bodyPr/>
          <a:lstStyle/>
          <a:p>
            <a:pPr algn="ctr"/>
            <a:r>
              <a:rPr lang="en-IN" dirty="0">
                <a:solidFill>
                  <a:srgbClr val="FF0000"/>
                </a:solidFill>
              </a:rPr>
              <a:t>Situations </a:t>
            </a:r>
          </a:p>
        </p:txBody>
      </p:sp>
      <p:graphicFrame>
        <p:nvGraphicFramePr>
          <p:cNvPr id="5" name="Content Placeholder 4"/>
          <p:cNvGraphicFramePr>
            <a:graphicFrameLocks noGrp="1"/>
          </p:cNvGraphicFramePr>
          <p:nvPr>
            <p:ph sz="quarter" idx="1"/>
          </p:nvPr>
        </p:nvGraphicFramePr>
        <p:xfrm>
          <a:off x="357158" y="1142984"/>
          <a:ext cx="8501122" cy="5516896"/>
        </p:xfrm>
        <a:graphic>
          <a:graphicData uri="http://schemas.openxmlformats.org/drawingml/2006/table">
            <a:tbl>
              <a:tblPr firstRow="1" bandRow="1">
                <a:tableStyleId>{5C22544A-7EE6-4342-B048-85BDC9FD1C3A}</a:tableStyleId>
              </a:tblPr>
              <a:tblGrid>
                <a:gridCol w="2843438">
                  <a:extLst>
                    <a:ext uri="{9D8B030D-6E8A-4147-A177-3AD203B41FA5}">
                      <a16:colId xmlns:a16="http://schemas.microsoft.com/office/drawing/2014/main" val="20000"/>
                    </a:ext>
                  </a:extLst>
                </a:gridCol>
                <a:gridCol w="5657684">
                  <a:extLst>
                    <a:ext uri="{9D8B030D-6E8A-4147-A177-3AD203B41FA5}">
                      <a16:colId xmlns:a16="http://schemas.microsoft.com/office/drawing/2014/main" val="20001"/>
                    </a:ext>
                  </a:extLst>
                </a:gridCol>
              </a:tblGrid>
              <a:tr h="548463">
                <a:tc>
                  <a:txBody>
                    <a:bodyPr/>
                    <a:lstStyle/>
                    <a:p>
                      <a:pPr algn="ctr"/>
                      <a:r>
                        <a:rPr lang="en-IN" sz="2800" dirty="0"/>
                        <a:t>NPT</a:t>
                      </a:r>
                    </a:p>
                  </a:txBody>
                  <a:tcPr/>
                </a:tc>
                <a:tc>
                  <a:txBody>
                    <a:bodyPr/>
                    <a:lstStyle/>
                    <a:p>
                      <a:pPr algn="ctr"/>
                      <a:r>
                        <a:rPr lang="en-IN" sz="2800" dirty="0"/>
                        <a:t>When</a:t>
                      </a:r>
                      <a:r>
                        <a:rPr lang="en-IN" sz="2800" baseline="0" dirty="0"/>
                        <a:t> to use</a:t>
                      </a:r>
                      <a:endParaRPr lang="en-IN" sz="2800" dirty="0"/>
                    </a:p>
                  </a:txBody>
                  <a:tcPr/>
                </a:tc>
                <a:extLst>
                  <a:ext uri="{0D108BD9-81ED-4DB2-BD59-A6C34878D82A}">
                    <a16:rowId xmlns:a16="http://schemas.microsoft.com/office/drawing/2014/main" val="10000"/>
                  </a:ext>
                </a:extLst>
              </a:tr>
              <a:tr h="419413">
                <a:tc>
                  <a:txBody>
                    <a:bodyPr/>
                    <a:lstStyle/>
                    <a:p>
                      <a:pPr marL="0" lvl="1" indent="0" algn="just"/>
                      <a:r>
                        <a:rPr lang="en-IN" sz="2000" dirty="0"/>
                        <a:t>Chi-square Test</a:t>
                      </a:r>
                    </a:p>
                  </a:txBody>
                  <a:tcPr/>
                </a:tc>
                <a:tc>
                  <a:txBody>
                    <a:bodyPr/>
                    <a:lstStyle/>
                    <a:p>
                      <a:r>
                        <a:rPr lang="en-IN" sz="2000" dirty="0"/>
                        <a:t>To Check Independence of data</a:t>
                      </a:r>
                    </a:p>
                  </a:txBody>
                  <a:tcPr/>
                </a:tc>
                <a:extLst>
                  <a:ext uri="{0D108BD9-81ED-4DB2-BD59-A6C34878D82A}">
                    <a16:rowId xmlns:a16="http://schemas.microsoft.com/office/drawing/2014/main" val="10001"/>
                  </a:ext>
                </a:extLst>
              </a:tr>
              <a:tr h="419413">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en-IN" sz="2000" dirty="0"/>
                        <a:t>Run Test</a:t>
                      </a:r>
                    </a:p>
                  </a:txBody>
                  <a:tcPr/>
                </a:tc>
                <a:tc>
                  <a:txBody>
                    <a:bodyPr/>
                    <a:lstStyle/>
                    <a:p>
                      <a:r>
                        <a:rPr lang="en-IN" sz="2000" dirty="0"/>
                        <a:t>To check randomness of sample </a:t>
                      </a:r>
                    </a:p>
                  </a:txBody>
                  <a:tcPr/>
                </a:tc>
                <a:extLst>
                  <a:ext uri="{0D108BD9-81ED-4DB2-BD59-A6C34878D82A}">
                    <a16:rowId xmlns:a16="http://schemas.microsoft.com/office/drawing/2014/main" val="10002"/>
                  </a:ext>
                </a:extLst>
              </a:tr>
              <a:tr h="1064664">
                <a:tc>
                  <a:txBody>
                    <a:bodyPr/>
                    <a:lstStyle/>
                    <a:p>
                      <a:pPr marL="0" lvl="1" indent="0" algn="just"/>
                      <a:r>
                        <a:rPr lang="en-IN" sz="2000" b="1" dirty="0">
                          <a:solidFill>
                            <a:srgbClr val="0070C0"/>
                          </a:solidFill>
                        </a:rPr>
                        <a:t>Sign Test</a:t>
                      </a:r>
                    </a:p>
                  </a:txBody>
                  <a:tcPr/>
                </a:tc>
                <a:tc>
                  <a:txBody>
                    <a:bodyPr/>
                    <a:lstStyle/>
                    <a:p>
                      <a:r>
                        <a:rPr lang="en-IN" sz="2000" dirty="0"/>
                        <a:t>To check equal distribution of values</a:t>
                      </a:r>
                      <a:r>
                        <a:rPr lang="en-IN" sz="2000" baseline="0" dirty="0"/>
                        <a:t> on both sides of mean values ( continuous symmetrical population) only direction</a:t>
                      </a:r>
                      <a:endParaRPr lang="en-IN" sz="2000" dirty="0"/>
                    </a:p>
                  </a:txBody>
                  <a:tcPr/>
                </a:tc>
                <a:extLst>
                  <a:ext uri="{0D108BD9-81ED-4DB2-BD59-A6C34878D82A}">
                    <a16:rowId xmlns:a16="http://schemas.microsoft.com/office/drawing/2014/main" val="10003"/>
                  </a:ext>
                </a:extLst>
              </a:tr>
              <a:tr h="419413">
                <a:tc>
                  <a:txBody>
                    <a:bodyPr/>
                    <a:lstStyle/>
                    <a:p>
                      <a:pPr algn="just"/>
                      <a:r>
                        <a:rPr lang="en-IN" sz="2000" dirty="0" err="1"/>
                        <a:t>Kolmogorov</a:t>
                      </a:r>
                      <a:r>
                        <a:rPr lang="en-IN" sz="2000" dirty="0"/>
                        <a:t>- Smirnov Test</a:t>
                      </a:r>
                    </a:p>
                  </a:txBody>
                  <a:tcPr/>
                </a:tc>
                <a:tc>
                  <a:txBody>
                    <a:bodyPr/>
                    <a:lstStyle/>
                    <a:p>
                      <a:r>
                        <a:rPr lang="en-IN" sz="2000" dirty="0"/>
                        <a:t>To check significance between </a:t>
                      </a:r>
                      <a:r>
                        <a:rPr lang="en-IN" sz="2000" dirty="0" err="1"/>
                        <a:t>Fo</a:t>
                      </a:r>
                      <a:r>
                        <a:rPr lang="en-IN" sz="2000" dirty="0"/>
                        <a:t> and Fe</a:t>
                      </a:r>
                    </a:p>
                  </a:txBody>
                  <a:tcPr/>
                </a:tc>
                <a:extLst>
                  <a:ext uri="{0D108BD9-81ED-4DB2-BD59-A6C34878D82A}">
                    <a16:rowId xmlns:a16="http://schemas.microsoft.com/office/drawing/2014/main" val="10004"/>
                  </a:ext>
                </a:extLst>
              </a:tr>
              <a:tr h="742039">
                <a:tc>
                  <a:txBody>
                    <a:bodyPr/>
                    <a:lstStyle/>
                    <a:p>
                      <a:pPr marL="0" lvl="1" indent="0" algn="just"/>
                      <a:r>
                        <a:rPr lang="en-IN" sz="2000" b="1" dirty="0">
                          <a:solidFill>
                            <a:srgbClr val="0070C0"/>
                          </a:solidFill>
                        </a:rPr>
                        <a:t>Median Tests</a:t>
                      </a:r>
                    </a:p>
                  </a:txBody>
                  <a:tcPr/>
                </a:tc>
                <a:tc>
                  <a:txBody>
                    <a:bodyPr/>
                    <a:lstStyle/>
                    <a:p>
                      <a:r>
                        <a:rPr lang="en-IN" sz="2000" dirty="0"/>
                        <a:t>To check median between two</a:t>
                      </a:r>
                      <a:r>
                        <a:rPr lang="en-IN" sz="2000" baseline="0" dirty="0"/>
                        <a:t> or more groups are significant</a:t>
                      </a:r>
                      <a:endParaRPr lang="en-IN" sz="2000" dirty="0"/>
                    </a:p>
                  </a:txBody>
                  <a:tcPr/>
                </a:tc>
                <a:extLst>
                  <a:ext uri="{0D108BD9-81ED-4DB2-BD59-A6C34878D82A}">
                    <a16:rowId xmlns:a16="http://schemas.microsoft.com/office/drawing/2014/main" val="10005"/>
                  </a:ext>
                </a:extLst>
              </a:tr>
              <a:tr h="419413">
                <a:tc>
                  <a:txBody>
                    <a:bodyPr/>
                    <a:lstStyle/>
                    <a:p>
                      <a:pPr algn="just"/>
                      <a:r>
                        <a:rPr lang="en-IN" sz="2000" dirty="0"/>
                        <a:t>Mann-Whitney U test</a:t>
                      </a:r>
                    </a:p>
                  </a:txBody>
                  <a:tcPr/>
                </a:tc>
                <a:tc>
                  <a:txBody>
                    <a:bodyPr/>
                    <a:lstStyle/>
                    <a:p>
                      <a:r>
                        <a:rPr lang="en-IN" sz="2000" dirty="0"/>
                        <a:t>Alternate to t test  ordinal data</a:t>
                      </a:r>
                    </a:p>
                  </a:txBody>
                  <a:tcPr/>
                </a:tc>
                <a:extLst>
                  <a:ext uri="{0D108BD9-81ED-4DB2-BD59-A6C34878D82A}">
                    <a16:rowId xmlns:a16="http://schemas.microsoft.com/office/drawing/2014/main" val="10006"/>
                  </a:ext>
                </a:extLst>
              </a:tr>
              <a:tr h="742039">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en-IN" sz="2000" dirty="0" err="1"/>
                        <a:t>Wilcoxon</a:t>
                      </a:r>
                      <a:r>
                        <a:rPr lang="en-IN" sz="2000" dirty="0"/>
                        <a:t> Matched Pairs Signed Ranks Test</a:t>
                      </a:r>
                    </a:p>
                  </a:txBody>
                  <a:tcPr/>
                </a:tc>
                <a:tc>
                  <a:txBody>
                    <a:bodyPr/>
                    <a:lstStyle/>
                    <a:p>
                      <a:r>
                        <a:rPr lang="en-IN" sz="2000" dirty="0"/>
                        <a:t>To test  direction and magnitude of difference in the results based on</a:t>
                      </a:r>
                      <a:r>
                        <a:rPr lang="en-IN" sz="2000" baseline="0" dirty="0"/>
                        <a:t> responses of two groups of matched pairs</a:t>
                      </a:r>
                      <a:endParaRPr lang="en-IN" sz="2000" dirty="0"/>
                    </a:p>
                  </a:txBody>
                  <a:tcPr/>
                </a:tc>
                <a:extLst>
                  <a:ext uri="{0D108BD9-81ED-4DB2-BD59-A6C34878D82A}">
                    <a16:rowId xmlns:a16="http://schemas.microsoft.com/office/drawing/2014/main" val="10007"/>
                  </a:ext>
                </a:extLst>
              </a:tr>
              <a:tr h="742039">
                <a:tc>
                  <a:txBody>
                    <a:bodyPr/>
                    <a:lstStyle/>
                    <a:p>
                      <a:pPr marL="0" marR="0" lvl="1" indent="0" algn="just" defTabSz="914400" rtl="0" eaLnBrk="1" fontAlgn="auto" latinLnBrk="0" hangingPunct="1">
                        <a:lnSpc>
                          <a:spcPct val="100000"/>
                        </a:lnSpc>
                        <a:spcBef>
                          <a:spcPts val="0"/>
                        </a:spcBef>
                        <a:spcAft>
                          <a:spcPts val="0"/>
                        </a:spcAft>
                        <a:buClrTx/>
                        <a:buSzTx/>
                        <a:buFontTx/>
                        <a:buNone/>
                        <a:tabLst/>
                        <a:defRPr/>
                      </a:pPr>
                      <a:r>
                        <a:rPr lang="en-IN" sz="2000" dirty="0" err="1"/>
                        <a:t>Kruskal</a:t>
                      </a:r>
                      <a:r>
                        <a:rPr lang="en-IN" sz="2000" dirty="0"/>
                        <a:t>- Wallis Test</a:t>
                      </a:r>
                    </a:p>
                  </a:txBody>
                  <a:tcPr/>
                </a:tc>
                <a:tc>
                  <a:txBody>
                    <a:bodyPr/>
                    <a:lstStyle/>
                    <a:p>
                      <a:r>
                        <a:rPr lang="en-IN" sz="2000" dirty="0"/>
                        <a:t>Applicable to multi samples</a:t>
                      </a:r>
                      <a:r>
                        <a:rPr lang="en-IN" sz="2000" baseline="0" dirty="0"/>
                        <a:t>. It is extended to Mann- Whitney U test</a:t>
                      </a:r>
                      <a:endParaRPr lang="en-IN" sz="20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FBE2-EE9A-498D-B004-68462E7524F3}"/>
              </a:ext>
            </a:extLst>
          </p:cNvPr>
          <p:cNvSpPr>
            <a:spLocks noGrp="1"/>
          </p:cNvSpPr>
          <p:nvPr>
            <p:ph type="title"/>
          </p:nvPr>
        </p:nvSpPr>
        <p:spPr>
          <a:xfrm>
            <a:off x="107504" y="274638"/>
            <a:ext cx="8928992" cy="3298378"/>
          </a:xfrm>
        </p:spPr>
        <p:txBody>
          <a:bodyPr>
            <a:normAutofit/>
          </a:bodyPr>
          <a:lstStyle/>
          <a:p>
            <a:r>
              <a:rPr lang="en-IN" b="1" dirty="0">
                <a:solidFill>
                  <a:srgbClr val="FF0000"/>
                </a:solidFill>
              </a:rPr>
              <a:t>Run Test for Randomness: One Sample</a:t>
            </a:r>
            <a:endParaRPr lang="en-IN" dirty="0"/>
          </a:p>
        </p:txBody>
      </p:sp>
    </p:spTree>
    <p:extLst>
      <p:ext uri="{BB962C8B-B14F-4D97-AF65-F5344CB8AC3E}">
        <p14:creationId xmlns:p14="http://schemas.microsoft.com/office/powerpoint/2010/main" val="108847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50542-0C5C-47E3-B86F-682A1ECDC0ED}"/>
              </a:ext>
            </a:extLst>
          </p:cNvPr>
          <p:cNvSpPr>
            <a:spLocks noGrp="1"/>
          </p:cNvSpPr>
          <p:nvPr>
            <p:ph type="title"/>
          </p:nvPr>
        </p:nvSpPr>
        <p:spPr/>
        <p:txBody>
          <a:bodyPr>
            <a:normAutofit fontScale="90000"/>
          </a:bodyPr>
          <a:lstStyle/>
          <a:p>
            <a:r>
              <a:rPr lang="en-IN" b="1" dirty="0">
                <a:solidFill>
                  <a:srgbClr val="FF0000"/>
                </a:solidFill>
              </a:rPr>
              <a:t>Run Test for Randomness: One Sample</a:t>
            </a:r>
            <a:endParaRPr lang="en-IN" dirty="0"/>
          </a:p>
        </p:txBody>
      </p:sp>
      <p:sp>
        <p:nvSpPr>
          <p:cNvPr id="3" name="Content Placeholder 2">
            <a:extLst>
              <a:ext uri="{FF2B5EF4-FFF2-40B4-BE49-F238E27FC236}">
                <a16:creationId xmlns:a16="http://schemas.microsoft.com/office/drawing/2014/main" id="{BDF5F8CE-A47F-4F3C-A75B-8645B65E50D6}"/>
              </a:ext>
            </a:extLst>
          </p:cNvPr>
          <p:cNvSpPr>
            <a:spLocks noGrp="1"/>
          </p:cNvSpPr>
          <p:nvPr>
            <p:ph sz="quarter" idx="1"/>
          </p:nvPr>
        </p:nvSpPr>
        <p:spPr>
          <a:xfrm>
            <a:off x="179512" y="1447800"/>
            <a:ext cx="8784976" cy="5293568"/>
          </a:xfrm>
        </p:spPr>
        <p:txBody>
          <a:bodyPr>
            <a:normAutofit fontScale="92500" lnSpcReduction="10000"/>
          </a:bodyPr>
          <a:lstStyle/>
          <a:p>
            <a:r>
              <a:rPr lang="en-IN" dirty="0"/>
              <a:t>In order that valid conclusion may be drawn on the basis of sample results, the sample should be random or unbiased.</a:t>
            </a:r>
          </a:p>
          <a:p>
            <a:r>
              <a:rPr lang="en-IN" dirty="0"/>
              <a:t> The run test may be used to determine whether the sample is random or not. </a:t>
            </a:r>
          </a:p>
          <a:p>
            <a:r>
              <a:rPr lang="en-IN" dirty="0"/>
              <a:t>Total number of runs in a sample broadly indicates whether a sample is random or not</a:t>
            </a:r>
          </a:p>
          <a:p>
            <a:pPr algn="just"/>
            <a:r>
              <a:rPr lang="en-IN" dirty="0"/>
              <a:t>A run is defined as a sequence of identical symbols or elements, which are followed or preceded by different type of symbols or elements or by no symbols on either side.</a:t>
            </a:r>
          </a:p>
          <a:p>
            <a:pPr algn="just"/>
            <a:r>
              <a:rPr lang="en-IN" dirty="0"/>
              <a:t>For example at departmental store, the sequence of 20 customers was as under</a:t>
            </a:r>
          </a:p>
          <a:p>
            <a:pPr algn="just"/>
            <a:r>
              <a:rPr lang="en-IN" dirty="0"/>
              <a:t>M,M,F,F,F,M,M,F,F,F,M,M,M,M,F,M,M,F,F,M  here 9 runs of two types of items M and F are there. M(n1)=11, F(n2)=9</a:t>
            </a:r>
          </a:p>
          <a:p>
            <a:pPr marL="0" indent="0" algn="just">
              <a:buNone/>
            </a:pPr>
            <a:r>
              <a:rPr lang="en-IN" dirty="0"/>
              <a:t> </a:t>
            </a:r>
          </a:p>
        </p:txBody>
      </p:sp>
    </p:spTree>
    <p:extLst>
      <p:ext uri="{BB962C8B-B14F-4D97-AF65-F5344CB8AC3E}">
        <p14:creationId xmlns:p14="http://schemas.microsoft.com/office/powerpoint/2010/main" val="2315195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A83A-A7A0-47FA-95C9-C4A348A92E22}"/>
              </a:ext>
            </a:extLst>
          </p:cNvPr>
          <p:cNvSpPr>
            <a:spLocks noGrp="1"/>
          </p:cNvSpPr>
          <p:nvPr>
            <p:ph type="title"/>
          </p:nvPr>
        </p:nvSpPr>
        <p:spPr>
          <a:xfrm>
            <a:off x="107504" y="274638"/>
            <a:ext cx="8579296" cy="1143000"/>
          </a:xfrm>
        </p:spPr>
        <p:txBody>
          <a:bodyPr/>
          <a:lstStyle/>
          <a:p>
            <a:r>
              <a:rPr lang="en-IN" b="1" dirty="0">
                <a:solidFill>
                  <a:srgbClr val="FF0000"/>
                </a:solidFill>
              </a:rPr>
              <a:t>Process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C6F7584-F832-40D6-BB2E-DC34615A0FFD}"/>
                  </a:ext>
                </a:extLst>
              </p:cNvPr>
              <p:cNvSpPr>
                <a:spLocks noGrp="1"/>
              </p:cNvSpPr>
              <p:nvPr>
                <p:ph sz="quarter" idx="1"/>
              </p:nvPr>
            </p:nvSpPr>
            <p:spPr>
              <a:xfrm>
                <a:off x="107504" y="1447800"/>
                <a:ext cx="8856984" cy="5005536"/>
              </a:xfrm>
            </p:spPr>
            <p:txBody>
              <a:bodyPr>
                <a:normAutofit fontScale="40000" lnSpcReduction="20000"/>
              </a:bodyPr>
              <a:lstStyle/>
              <a:p>
                <a:r>
                  <a:rPr lang="en-IN" sz="4400" dirty="0"/>
                  <a:t>Hypothesis</a:t>
                </a:r>
              </a:p>
              <a:p>
                <a:r>
                  <a:rPr lang="en-IN" sz="4400" dirty="0"/>
                  <a:t>Determination of number of runs (r)</a:t>
                </a:r>
              </a:p>
              <a:p>
                <a:r>
                  <a:rPr lang="en-IN" sz="4400" dirty="0"/>
                  <a:t>Test of Randomness</a:t>
                </a:r>
              </a:p>
              <a:p>
                <a:pPr lvl="1"/>
                <a:r>
                  <a:rPr lang="en-IN" sz="4400" dirty="0"/>
                  <a:t>When observations are equal or less than 20 (</a:t>
                </a:r>
                <a:r>
                  <a:rPr lang="en-IN" sz="4400" kern="1400" spc="-50" dirty="0">
                    <a:effectLst/>
                    <a:ea typeface="Times New Roman" panose="02020603050405020304" pitchFamily="18" charset="0"/>
                    <a:cs typeface="Mangal" panose="02040503050203030202" pitchFamily="18" charset="0"/>
                  </a:rPr>
                  <a:t>n</a:t>
                </a:r>
                <a:r>
                  <a:rPr lang="en-IN" sz="4400" kern="1400" spc="-50" baseline="-25000" dirty="0">
                    <a:effectLst/>
                    <a:ea typeface="Times New Roman" panose="02020603050405020304" pitchFamily="18" charset="0"/>
                    <a:cs typeface="Mangal" panose="02040503050203030202" pitchFamily="18" charset="0"/>
                  </a:rPr>
                  <a:t>1 </a:t>
                </a:r>
                <a:r>
                  <a:rPr lang="en-IN" sz="4400" dirty="0"/>
                  <a:t>+ </a:t>
                </a:r>
                <a:r>
                  <a:rPr lang="en-IN" sz="4400" kern="1400" spc="-50" dirty="0">
                    <a:effectLst/>
                    <a:ea typeface="Times New Roman" panose="02020603050405020304" pitchFamily="18" charset="0"/>
                    <a:cs typeface="Mangal" panose="02040503050203030202" pitchFamily="18" charset="0"/>
                  </a:rPr>
                  <a:t>n</a:t>
                </a:r>
                <a:r>
                  <a:rPr lang="en-IN" sz="4400" kern="1400" spc="-50" baseline="-25000" dirty="0">
                    <a:ea typeface="Times New Roman" panose="02020603050405020304" pitchFamily="18" charset="0"/>
                    <a:cs typeface="Mangal" panose="02040503050203030202" pitchFamily="18" charset="0"/>
                  </a:rPr>
                  <a:t>2 </a:t>
                </a:r>
                <a:r>
                  <a:rPr lang="en-IN" sz="4400" dirty="0"/>
                  <a:t> ≤ 20)</a:t>
                </a:r>
              </a:p>
              <a:p>
                <a:pPr marL="0" indent="0" algn="just">
                  <a:buNone/>
                </a:pPr>
                <a:r>
                  <a:rPr lang="en-IN" sz="4400" dirty="0"/>
                  <a:t>	Value of observed runs are compared with table value (critical value of r) of 	runs 	at 5% or 1% LOS.  </a:t>
                </a:r>
                <a:r>
                  <a:rPr lang="en-IN" sz="3800" dirty="0"/>
                  <a:t>If r is between smaller and larger value hypothesis shall be accepted</a:t>
                </a:r>
              </a:p>
              <a:p>
                <a:pPr algn="just">
                  <a:lnSpc>
                    <a:spcPct val="120000"/>
                  </a:lnSpc>
                </a:pPr>
                <a:r>
                  <a:rPr lang="en-IN" sz="4400" dirty="0"/>
                  <a:t>When observations are more than 20 (</a:t>
                </a:r>
                <a:r>
                  <a:rPr lang="en-IN" sz="4400" kern="1400" spc="-50" dirty="0">
                    <a:effectLst/>
                    <a:ea typeface="Times New Roman" panose="02020603050405020304" pitchFamily="18" charset="0"/>
                    <a:cs typeface="Mangal" panose="02040503050203030202" pitchFamily="18" charset="0"/>
                  </a:rPr>
                  <a:t>n</a:t>
                </a:r>
                <a:r>
                  <a:rPr lang="en-IN" sz="4400" kern="1400" spc="-50" baseline="-25000" dirty="0">
                    <a:effectLst/>
                    <a:ea typeface="Times New Roman" panose="02020603050405020304" pitchFamily="18" charset="0"/>
                    <a:cs typeface="Mangal" panose="02040503050203030202" pitchFamily="18" charset="0"/>
                  </a:rPr>
                  <a:t>1 </a:t>
                </a:r>
                <a:r>
                  <a:rPr lang="en-IN" sz="4400" dirty="0"/>
                  <a:t>+ </a:t>
                </a:r>
                <a:r>
                  <a:rPr lang="en-IN" sz="4400" kern="1400" spc="-50" dirty="0">
                    <a:effectLst/>
                    <a:ea typeface="Times New Roman" panose="02020603050405020304" pitchFamily="18" charset="0"/>
                    <a:cs typeface="Mangal" panose="02040503050203030202" pitchFamily="18" charset="0"/>
                  </a:rPr>
                  <a:t>n</a:t>
                </a:r>
                <a:r>
                  <a:rPr lang="en-IN" sz="4400" kern="1400" spc="-50" baseline="-25000" dirty="0">
                    <a:ea typeface="Times New Roman" panose="02020603050405020304" pitchFamily="18" charset="0"/>
                    <a:cs typeface="Mangal" panose="02040503050203030202" pitchFamily="18" charset="0"/>
                  </a:rPr>
                  <a:t>2</a:t>
                </a:r>
                <a:r>
                  <a:rPr lang="en-IN" sz="4400" kern="1400" spc="-50" baseline="-25000" dirty="0">
                    <a:effectLst/>
                    <a:ea typeface="Times New Roman" panose="02020603050405020304" pitchFamily="18" charset="0"/>
                    <a:cs typeface="Mangal" panose="02040503050203030202" pitchFamily="18" charset="0"/>
                  </a:rPr>
                  <a:t> </a:t>
                </a:r>
                <a:r>
                  <a:rPr lang="en-IN" sz="4400" dirty="0"/>
                  <a:t>  &gt;20)</a:t>
                </a:r>
              </a:p>
              <a:p>
                <a:pPr lvl="1" algn="just">
                  <a:lnSpc>
                    <a:spcPct val="120000"/>
                  </a:lnSpc>
                </a:pPr>
                <a:r>
                  <a:rPr lang="en-IN" sz="4400" dirty="0"/>
                  <a:t>Z test statistic is calculated and compare with critical value either at 5% (1.96) or 1% (2.58)</a:t>
                </a:r>
              </a:p>
              <a:p>
                <a:pPr marL="594360" lvl="2" indent="0" algn="just">
                  <a:lnSpc>
                    <a:spcPct val="120000"/>
                  </a:lnSpc>
                  <a:buNone/>
                </a:pPr>
                <a:r>
                  <a:rPr lang="en-IN" sz="4400" dirty="0"/>
                  <a:t>Z = r- E(r)/</a:t>
                </a:r>
                <a:r>
                  <a:rPr lang="el-GR" sz="4400" dirty="0">
                    <a:latin typeface="Corbel" panose="020B0503020204020204" pitchFamily="34" charset="0"/>
                  </a:rPr>
                  <a:t> σ</a:t>
                </a:r>
                <a:r>
                  <a:rPr lang="en-IN" sz="4400" dirty="0"/>
                  <a:t>(r)</a:t>
                </a:r>
              </a:p>
              <a:p>
                <a:pPr marL="594360" lvl="2" indent="0" algn="just">
                  <a:lnSpc>
                    <a:spcPct val="120000"/>
                  </a:lnSpc>
                  <a:buNone/>
                </a:pPr>
                <a:r>
                  <a:rPr lang="en-IN" sz="4400" dirty="0"/>
                  <a:t>r=observed number of runs      </a:t>
                </a:r>
              </a:p>
              <a:p>
                <a:pPr marL="594360" lvl="2" indent="0" algn="just">
                  <a:lnSpc>
                    <a:spcPct val="120000"/>
                  </a:lnSpc>
                  <a:buNone/>
                </a:pPr>
                <a:r>
                  <a:rPr lang="en-IN" sz="4400" dirty="0"/>
                  <a:t>E(r)= expected number of runs, if sample is random =</a:t>
                </a:r>
                <a:r>
                  <a:rPr lang="en-IN" sz="4400" b="0" dirty="0"/>
                  <a:t> </a:t>
                </a:r>
                <a14:m>
                  <m:oMath xmlns:m="http://schemas.openxmlformats.org/officeDocument/2006/math">
                    <m:r>
                      <a:rPr lang="en-IN" sz="4400" b="0" i="1" smtClean="0">
                        <a:latin typeface="Cambria Math" panose="02040503050406030204" pitchFamily="18" charset="0"/>
                      </a:rPr>
                      <m:t>{</m:t>
                    </m:r>
                    <m:f>
                      <m:fPr>
                        <m:ctrlPr>
                          <a:rPr lang="pt-BR" sz="4400" i="1" smtClean="0">
                            <a:latin typeface="Cambria Math" panose="02040503050406030204" pitchFamily="18" charset="0"/>
                          </a:rPr>
                        </m:ctrlPr>
                      </m:fPr>
                      <m:num>
                        <m:r>
                          <a:rPr lang="en-IN" sz="4400" b="0" i="1" smtClean="0">
                            <a:latin typeface="Cambria Math" panose="02040503050406030204" pitchFamily="18" charset="0"/>
                          </a:rPr>
                          <m:t>2</m:t>
                        </m:r>
                        <m:r>
                          <m:rPr>
                            <m:nor/>
                          </m:rPr>
                          <a:rPr lang="en-IN" sz="4400" kern="1400" spc="-50" dirty="0">
                            <a:ea typeface="Times New Roman" panose="02020603050405020304" pitchFamily="18" charset="0"/>
                            <a:cs typeface="Mangal" panose="02040503050203030202" pitchFamily="18" charset="0"/>
                          </a:rPr>
                          <m:t>n</m:t>
                        </m:r>
                        <m:r>
                          <m:rPr>
                            <m:nor/>
                          </m:rPr>
                          <a:rPr lang="en-IN" sz="4400" kern="1400" spc="-50" baseline="-25000" dirty="0">
                            <a:ea typeface="Times New Roman" panose="02020603050405020304" pitchFamily="18" charset="0"/>
                            <a:cs typeface="Mangal" panose="02040503050203030202" pitchFamily="18" charset="0"/>
                          </a:rPr>
                          <m:t>1</m:t>
                        </m:r>
                        <m:r>
                          <m:rPr>
                            <m:nor/>
                          </m:rPr>
                          <a:rPr lang="en-IN" sz="4400" kern="1400" spc="-50" dirty="0">
                            <a:ea typeface="Times New Roman" panose="02020603050405020304" pitchFamily="18" charset="0"/>
                            <a:cs typeface="Mangal" panose="02040503050203030202" pitchFamily="18" charset="0"/>
                          </a:rPr>
                          <m:t>n</m:t>
                        </m:r>
                        <m:r>
                          <m:rPr>
                            <m:nor/>
                          </m:rPr>
                          <a:rPr lang="en-IN" sz="4400" kern="1400" spc="-50" baseline="-25000" dirty="0">
                            <a:ea typeface="Times New Roman" panose="02020603050405020304" pitchFamily="18" charset="0"/>
                            <a:cs typeface="Mangal" panose="02040503050203030202" pitchFamily="18" charset="0"/>
                          </a:rPr>
                          <m:t>2</m:t>
                        </m:r>
                      </m:num>
                      <m:den>
                        <m:r>
                          <a:rPr lang="en-IN" sz="4400" b="0" i="1" smtClean="0">
                            <a:latin typeface="Cambria Math" panose="02040503050406030204" pitchFamily="18" charset="0"/>
                          </a:rPr>
                          <m:t>𝑛</m:t>
                        </m:r>
                        <m:r>
                          <a:rPr lang="en-IN" sz="4400" b="0" i="1" smtClean="0">
                            <a:latin typeface="Cambria Math" panose="02040503050406030204" pitchFamily="18" charset="0"/>
                          </a:rPr>
                          <m:t>1+</m:t>
                        </m:r>
                        <m:r>
                          <m:rPr>
                            <m:nor/>
                          </m:rPr>
                          <a:rPr lang="en-IN" sz="4400" kern="1400" spc="-50" dirty="0">
                            <a:ea typeface="Times New Roman" panose="02020603050405020304" pitchFamily="18" charset="0"/>
                            <a:cs typeface="Mangal" panose="02040503050203030202" pitchFamily="18" charset="0"/>
                          </a:rPr>
                          <m:t>n</m:t>
                        </m:r>
                        <m:r>
                          <m:rPr>
                            <m:nor/>
                          </m:rPr>
                          <a:rPr lang="en-IN" sz="4400" kern="1400" spc="-50" baseline="-25000" dirty="0">
                            <a:ea typeface="Times New Roman" panose="02020603050405020304" pitchFamily="18" charset="0"/>
                            <a:cs typeface="Mangal" panose="02040503050203030202" pitchFamily="18" charset="0"/>
                          </a:rPr>
                          <m:t>2</m:t>
                        </m:r>
                      </m:den>
                    </m:f>
                    <m:r>
                      <a:rPr lang="pt-BR" sz="4400" i="1" smtClean="0">
                        <a:latin typeface="Cambria Math" panose="02040503050406030204" pitchFamily="18" charset="0"/>
                      </a:rPr>
                      <m:t>+</m:t>
                    </m:r>
                    <m:r>
                      <a:rPr lang="en-IN" sz="4400" b="0" i="1" smtClean="0">
                        <a:latin typeface="Cambria Math" panose="02040503050406030204" pitchFamily="18" charset="0"/>
                      </a:rPr>
                      <m:t>1</m:t>
                    </m:r>
                  </m:oMath>
                </a14:m>
                <a:r>
                  <a:rPr lang="en-IN" sz="4000" dirty="0"/>
                  <a:t>}</a:t>
                </a:r>
                <a:endParaRPr lang="en-IN" sz="4400" dirty="0"/>
              </a:p>
              <a:p>
                <a:endParaRPr lang="en-IN" dirty="0"/>
              </a:p>
              <a:p>
                <a:pPr marL="1371600" lvl="5" indent="0">
                  <a:buNone/>
                </a:pPr>
                <a:r>
                  <a:rPr lang="en-IN" dirty="0"/>
                  <a:t>   </a:t>
                </a:r>
                <a14:m>
                  <m:oMath xmlns:m="http://schemas.openxmlformats.org/officeDocument/2006/math">
                    <m:r>
                      <a:rPr lang="en-IN" sz="5200" i="1" smtClean="0">
                        <a:latin typeface="Cambria Math" panose="02040503050406030204" pitchFamily="18" charset="0"/>
                      </a:rPr>
                      <m:t>√</m:t>
                    </m:r>
                    <m:r>
                      <m:rPr>
                        <m:nor/>
                      </m:rPr>
                      <a:rPr lang="en-IN" sz="5200" dirty="0"/>
                      <m:t>2(</m:t>
                    </m:r>
                    <m:r>
                      <m:rPr>
                        <m:nor/>
                      </m:rPr>
                      <a:rPr lang="en-IN" sz="5400" kern="1400" spc="-50" dirty="0">
                        <a:ea typeface="Times New Roman" panose="02020603050405020304" pitchFamily="18" charset="0"/>
                        <a:cs typeface="Mangal" panose="02040503050203030202" pitchFamily="18" charset="0"/>
                      </a:rPr>
                      <m:t>n</m:t>
                    </m:r>
                    <m:r>
                      <m:rPr>
                        <m:nor/>
                      </m:rPr>
                      <a:rPr lang="en-IN" sz="5400" kern="1400" spc="-50" baseline="-25000" dirty="0">
                        <a:ea typeface="Times New Roman" panose="02020603050405020304" pitchFamily="18" charset="0"/>
                        <a:cs typeface="Mangal" panose="02040503050203030202" pitchFamily="18" charset="0"/>
                      </a:rPr>
                      <m:t>1</m:t>
                    </m:r>
                    <m:r>
                      <m:rPr>
                        <m:nor/>
                      </m:rPr>
                      <a:rPr lang="en-IN" sz="5400" kern="1400" spc="-50" dirty="0">
                        <a:ea typeface="Times New Roman" panose="02020603050405020304" pitchFamily="18" charset="0"/>
                        <a:cs typeface="Mangal" panose="02040503050203030202" pitchFamily="18" charset="0"/>
                      </a:rPr>
                      <m:t>n</m:t>
                    </m:r>
                    <m:r>
                      <m:rPr>
                        <m:nor/>
                      </m:rPr>
                      <a:rPr lang="en-IN" sz="5400" kern="1400" spc="-50" baseline="-25000" dirty="0">
                        <a:ea typeface="Times New Roman" panose="02020603050405020304" pitchFamily="18" charset="0"/>
                        <a:cs typeface="Mangal" panose="02040503050203030202" pitchFamily="18" charset="0"/>
                      </a:rPr>
                      <m:t>2</m:t>
                    </m:r>
                    <m:r>
                      <m:rPr>
                        <m:nor/>
                      </m:rPr>
                      <a:rPr lang="en-IN" sz="5200" dirty="0"/>
                      <m:t>){2(</m:t>
                    </m:r>
                    <m:r>
                      <m:rPr>
                        <m:nor/>
                      </m:rPr>
                      <a:rPr lang="en-IN" sz="5400" kern="1400" spc="-50" dirty="0">
                        <a:ea typeface="Times New Roman" panose="02020603050405020304" pitchFamily="18" charset="0"/>
                        <a:cs typeface="Mangal" panose="02040503050203030202" pitchFamily="18" charset="0"/>
                      </a:rPr>
                      <m:t>n</m:t>
                    </m:r>
                    <m:r>
                      <m:rPr>
                        <m:nor/>
                      </m:rPr>
                      <a:rPr lang="en-IN" sz="5400" kern="1400" spc="-50" baseline="-25000" dirty="0">
                        <a:ea typeface="Times New Roman" panose="02020603050405020304" pitchFamily="18" charset="0"/>
                        <a:cs typeface="Mangal" panose="02040503050203030202" pitchFamily="18" charset="0"/>
                      </a:rPr>
                      <m:t>1</m:t>
                    </m:r>
                    <m:r>
                      <m:rPr>
                        <m:nor/>
                      </m:rPr>
                      <a:rPr lang="en-IN" sz="5400" kern="1400" spc="-50" dirty="0">
                        <a:ea typeface="Times New Roman" panose="02020603050405020304" pitchFamily="18" charset="0"/>
                        <a:cs typeface="Mangal" panose="02040503050203030202" pitchFamily="18" charset="0"/>
                      </a:rPr>
                      <m:t>n</m:t>
                    </m:r>
                    <m:r>
                      <m:rPr>
                        <m:nor/>
                      </m:rPr>
                      <a:rPr lang="en-IN" sz="5400" kern="1400" spc="-50" baseline="-25000" dirty="0">
                        <a:ea typeface="Times New Roman" panose="02020603050405020304" pitchFamily="18" charset="0"/>
                        <a:cs typeface="Mangal" panose="02040503050203030202" pitchFamily="18" charset="0"/>
                      </a:rPr>
                      <m:t>2</m:t>
                    </m:r>
                    <m:r>
                      <m:rPr>
                        <m:nor/>
                      </m:rPr>
                      <a:rPr lang="en-IN" sz="5200" dirty="0"/>
                      <m:t>)−</m:t>
                    </m:r>
                    <m:r>
                      <m:rPr>
                        <m:nor/>
                      </m:rPr>
                      <a:rPr lang="en-IN" sz="5400" kern="1400" spc="-50" dirty="0">
                        <a:ea typeface="Times New Roman" panose="02020603050405020304" pitchFamily="18" charset="0"/>
                        <a:cs typeface="Mangal" panose="02040503050203030202" pitchFamily="18" charset="0"/>
                      </a:rPr>
                      <m:t>n</m:t>
                    </m:r>
                    <m:r>
                      <m:rPr>
                        <m:nor/>
                      </m:rPr>
                      <a:rPr lang="en-IN" sz="5400" kern="1400" spc="-50" baseline="-25000" dirty="0">
                        <a:ea typeface="Times New Roman" panose="02020603050405020304" pitchFamily="18" charset="0"/>
                        <a:cs typeface="Mangal" panose="02040503050203030202" pitchFamily="18" charset="0"/>
                      </a:rPr>
                      <m:t>1</m:t>
                    </m:r>
                    <m:r>
                      <m:rPr>
                        <m:nor/>
                      </m:rPr>
                      <a:rPr lang="en-IN" sz="5200" dirty="0"/>
                      <m:t>−</m:t>
                    </m:r>
                    <m:r>
                      <m:rPr>
                        <m:nor/>
                      </m:rPr>
                      <a:rPr lang="en-IN" sz="5400" kern="1400" spc="-50" dirty="0">
                        <a:ea typeface="Times New Roman" panose="02020603050405020304" pitchFamily="18" charset="0"/>
                        <a:cs typeface="Mangal" panose="02040503050203030202" pitchFamily="18" charset="0"/>
                      </a:rPr>
                      <m:t>n</m:t>
                    </m:r>
                    <m:r>
                      <m:rPr>
                        <m:nor/>
                      </m:rPr>
                      <a:rPr lang="en-IN" sz="5400" kern="1400" spc="-50" baseline="-25000" dirty="0">
                        <a:ea typeface="Times New Roman" panose="02020603050405020304" pitchFamily="18" charset="0"/>
                        <a:cs typeface="Mangal" panose="02040503050203030202" pitchFamily="18" charset="0"/>
                      </a:rPr>
                      <m:t>2</m:t>
                    </m:r>
                    <m:r>
                      <m:rPr>
                        <m:nor/>
                      </m:rPr>
                      <a:rPr lang="en-IN" sz="5200" dirty="0"/>
                      <m:t>}</m:t>
                    </m:r>
                  </m:oMath>
                </a14:m>
                <a:endParaRPr lang="en-IN" sz="5200" dirty="0"/>
              </a:p>
              <a:p>
                <a:pPr marL="0" lvl="5" indent="0">
                  <a:buNone/>
                </a:pPr>
                <a:r>
                  <a:rPr lang="en-IN" sz="5400" dirty="0"/>
                  <a:t>      </a:t>
                </a:r>
                <a:r>
                  <a:rPr lang="el-GR" sz="5400" dirty="0">
                    <a:latin typeface="Corbel" panose="020B0503020204020204" pitchFamily="34" charset="0"/>
                  </a:rPr>
                  <a:t>σ</a:t>
                </a:r>
                <a:r>
                  <a:rPr lang="en-IN" sz="5400" dirty="0">
                    <a:latin typeface="Corbel" panose="020B0503020204020204" pitchFamily="34" charset="0"/>
                  </a:rPr>
                  <a:t>(r)  =</a:t>
                </a:r>
                <a:r>
                  <a:rPr lang="en-IN" sz="5200" dirty="0">
                    <a:latin typeface="Corbel" panose="020B0503020204020204" pitchFamily="34" charset="0"/>
                  </a:rPr>
                  <a:t>	</a:t>
                </a:r>
                <a:r>
                  <a:rPr lang="en-IN" sz="5200" dirty="0"/>
                  <a:t>(</a:t>
                </a:r>
                <a:r>
                  <a:rPr lang="en-IN" sz="5400" kern="1400" spc="-50" dirty="0">
                    <a:effectLst/>
                    <a:ea typeface="Times New Roman" panose="02020603050405020304" pitchFamily="18" charset="0"/>
                    <a:cs typeface="Mangal" panose="02040503050203030202" pitchFamily="18" charset="0"/>
                  </a:rPr>
                  <a:t>n</a:t>
                </a:r>
                <a:r>
                  <a:rPr lang="en-IN" sz="5400" kern="1400" spc="-50" baseline="-25000" dirty="0">
                    <a:effectLst/>
                    <a:ea typeface="Times New Roman" panose="02020603050405020304" pitchFamily="18" charset="0"/>
                    <a:cs typeface="Mangal" panose="02040503050203030202" pitchFamily="18" charset="0"/>
                  </a:rPr>
                  <a:t>1 </a:t>
                </a:r>
                <a:r>
                  <a:rPr lang="en-IN" sz="5200" dirty="0"/>
                  <a:t>+</a:t>
                </a:r>
                <a:r>
                  <a:rPr lang="en-IN" sz="5400" kern="1400" spc="-50" dirty="0">
                    <a:effectLst/>
                    <a:ea typeface="Times New Roman" panose="02020603050405020304" pitchFamily="18" charset="0"/>
                    <a:cs typeface="Mangal" panose="02040503050203030202" pitchFamily="18" charset="0"/>
                  </a:rPr>
                  <a:t> n</a:t>
                </a:r>
                <a:r>
                  <a:rPr lang="en-IN" sz="5400" kern="1400" spc="-50" baseline="-25000" dirty="0">
                    <a:ea typeface="Times New Roman" panose="02020603050405020304" pitchFamily="18" charset="0"/>
                    <a:cs typeface="Mangal" panose="02040503050203030202" pitchFamily="18" charset="0"/>
                  </a:rPr>
                  <a:t>2 </a:t>
                </a:r>
                <a:r>
                  <a:rPr lang="en-IN" sz="5200" dirty="0"/>
                  <a:t>)</a:t>
                </a:r>
                <a:r>
                  <a:rPr lang="en-IN" sz="6200" dirty="0"/>
                  <a:t>2</a:t>
                </a:r>
                <a:r>
                  <a:rPr lang="en-IN" sz="5200" dirty="0"/>
                  <a:t>(</a:t>
                </a:r>
                <a:r>
                  <a:rPr lang="en-IN" sz="5400" kern="1400" spc="-50" dirty="0">
                    <a:effectLst/>
                    <a:ea typeface="Times New Roman" panose="02020603050405020304" pitchFamily="18" charset="0"/>
                    <a:cs typeface="Mangal" panose="02040503050203030202" pitchFamily="18" charset="0"/>
                  </a:rPr>
                  <a:t>n</a:t>
                </a:r>
                <a:r>
                  <a:rPr lang="en-IN" sz="5400" kern="1400" spc="-50" baseline="-25000" dirty="0">
                    <a:effectLst/>
                    <a:ea typeface="Times New Roman" panose="02020603050405020304" pitchFamily="18" charset="0"/>
                    <a:cs typeface="Mangal" panose="02040503050203030202" pitchFamily="18" charset="0"/>
                  </a:rPr>
                  <a:t>1 </a:t>
                </a:r>
                <a:r>
                  <a:rPr lang="en-IN" sz="5200" dirty="0"/>
                  <a:t>+</a:t>
                </a:r>
                <a:r>
                  <a:rPr lang="en-IN" sz="5400" kern="1400" spc="-50" dirty="0">
                    <a:effectLst/>
                    <a:ea typeface="Times New Roman" panose="02020603050405020304" pitchFamily="18" charset="0"/>
                    <a:cs typeface="Mangal" panose="02040503050203030202" pitchFamily="18" charset="0"/>
                  </a:rPr>
                  <a:t> n</a:t>
                </a:r>
                <a:r>
                  <a:rPr lang="en-IN" sz="5400" kern="1400" spc="-50" baseline="-25000" dirty="0">
                    <a:ea typeface="Times New Roman" panose="02020603050405020304" pitchFamily="18" charset="0"/>
                    <a:cs typeface="Mangal" panose="02040503050203030202" pitchFamily="18" charset="0"/>
                  </a:rPr>
                  <a:t>2 </a:t>
                </a:r>
                <a:r>
                  <a:rPr lang="en-IN" sz="5200" dirty="0"/>
                  <a:t>-1)		</a:t>
                </a:r>
              </a:p>
              <a:p>
                <a:endParaRPr lang="en-IN" dirty="0"/>
              </a:p>
            </p:txBody>
          </p:sp>
        </mc:Choice>
        <mc:Fallback xmlns="">
          <p:sp>
            <p:nvSpPr>
              <p:cNvPr id="3" name="Content Placeholder 2">
                <a:extLst>
                  <a:ext uri="{FF2B5EF4-FFF2-40B4-BE49-F238E27FC236}">
                    <a16:creationId xmlns:a16="http://schemas.microsoft.com/office/drawing/2014/main" id="{DC6F7584-F832-40D6-BB2E-DC34615A0FFD}"/>
                  </a:ext>
                </a:extLst>
              </p:cNvPr>
              <p:cNvSpPr>
                <a:spLocks noGrp="1" noRot="1" noChangeAspect="1" noMove="1" noResize="1" noEditPoints="1" noAdjustHandles="1" noChangeArrowheads="1" noChangeShapeType="1" noTextEdit="1"/>
              </p:cNvSpPr>
              <p:nvPr>
                <p:ph sz="quarter" idx="1"/>
              </p:nvPr>
            </p:nvSpPr>
            <p:spPr>
              <a:xfrm>
                <a:off x="107504" y="1447800"/>
                <a:ext cx="8856984" cy="5005536"/>
              </a:xfrm>
              <a:blipFill>
                <a:blip r:embed="rId2"/>
                <a:stretch>
                  <a:fillRect l="-619" t="-1583"/>
                </a:stretch>
              </a:blipFill>
            </p:spPr>
            <p:txBody>
              <a:bodyPr/>
              <a:lstStyle/>
              <a:p>
                <a:r>
                  <a:rPr lang="en-IN">
                    <a:noFill/>
                  </a:rPr>
                  <a:t> </a:t>
                </a:r>
              </a:p>
            </p:txBody>
          </p:sp>
        </mc:Fallback>
      </mc:AlternateContent>
      <p:cxnSp>
        <p:nvCxnSpPr>
          <p:cNvPr id="5" name="Straight Connector 4">
            <a:extLst>
              <a:ext uri="{FF2B5EF4-FFF2-40B4-BE49-F238E27FC236}">
                <a16:creationId xmlns:a16="http://schemas.microsoft.com/office/drawing/2014/main" id="{F9E66684-C61D-4B74-BF4A-CF3BDAB32912}"/>
              </a:ext>
            </a:extLst>
          </p:cNvPr>
          <p:cNvCxnSpPr/>
          <p:nvPr/>
        </p:nvCxnSpPr>
        <p:spPr>
          <a:xfrm>
            <a:off x="1763688" y="5085184"/>
            <a:ext cx="2808312"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E3F83BCC-F332-4FF7-8C2D-C858C4ED41E5}"/>
              </a:ext>
            </a:extLst>
          </p:cNvPr>
          <p:cNvCxnSpPr>
            <a:cxnSpLocks/>
          </p:cNvCxnSpPr>
          <p:nvPr/>
        </p:nvCxnSpPr>
        <p:spPr>
          <a:xfrm flipH="1">
            <a:off x="1835696" y="5445224"/>
            <a:ext cx="25922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801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D7D55-7217-4746-858C-E440D61D800A}"/>
              </a:ext>
            </a:extLst>
          </p:cNvPr>
          <p:cNvSpPr>
            <a:spLocks noGrp="1"/>
          </p:cNvSpPr>
          <p:nvPr>
            <p:ph type="title"/>
          </p:nvPr>
        </p:nvSpPr>
        <p:spPr>
          <a:xfrm>
            <a:off x="179512" y="274638"/>
            <a:ext cx="8507288" cy="1143000"/>
          </a:xfrm>
        </p:spPr>
        <p:txBody>
          <a:bodyPr/>
          <a:lstStyle/>
          <a:p>
            <a:r>
              <a:rPr lang="en-IN" dirty="0">
                <a:solidFill>
                  <a:srgbClr val="FF0000"/>
                </a:solidFill>
              </a:rPr>
              <a:t>illustration </a:t>
            </a:r>
          </a:p>
        </p:txBody>
      </p:sp>
      <p:sp>
        <p:nvSpPr>
          <p:cNvPr id="3" name="Content Placeholder 2">
            <a:extLst>
              <a:ext uri="{FF2B5EF4-FFF2-40B4-BE49-F238E27FC236}">
                <a16:creationId xmlns:a16="http://schemas.microsoft.com/office/drawing/2014/main" id="{A1D46CCC-418A-44D8-BED4-94CBA50E69F5}"/>
              </a:ext>
            </a:extLst>
          </p:cNvPr>
          <p:cNvSpPr>
            <a:spLocks noGrp="1"/>
          </p:cNvSpPr>
          <p:nvPr>
            <p:ph sz="quarter" idx="1"/>
          </p:nvPr>
        </p:nvSpPr>
        <p:spPr>
          <a:xfrm>
            <a:off x="179512" y="1447800"/>
            <a:ext cx="8856984" cy="5365576"/>
          </a:xfrm>
        </p:spPr>
        <p:txBody>
          <a:bodyPr>
            <a:normAutofit fontScale="92500" lnSpcReduction="20000"/>
          </a:bodyPr>
          <a:lstStyle/>
          <a:p>
            <a:pPr marL="0" indent="0" algn="just">
              <a:lnSpc>
                <a:spcPct val="150000"/>
              </a:lnSpc>
              <a:buNone/>
            </a:pPr>
            <a:r>
              <a:rPr lang="en-IN" sz="2800" dirty="0"/>
              <a:t>A stock broker is interested to know whether the daily movement of a particular share average in a stock market showed a pattern of movement or whether these movements are purely random. For 14 business days, he noted the value of this average and compared it with the value at the close of previous day. He noted the increase as plus(+) and decrease as minus (-). The record was as follows:</a:t>
            </a:r>
          </a:p>
          <a:p>
            <a:pPr marL="0" indent="0" algn="just">
              <a:lnSpc>
                <a:spcPct val="150000"/>
              </a:lnSpc>
              <a:buNone/>
            </a:pPr>
            <a:r>
              <a:rPr lang="en-IN" sz="4000" dirty="0"/>
              <a:t>+, +, -, -, +, +, +, -, +, +, -, +, -, -</a:t>
            </a:r>
          </a:p>
          <a:p>
            <a:pPr marL="0" indent="0" algn="just">
              <a:lnSpc>
                <a:spcPct val="150000"/>
              </a:lnSpc>
              <a:buNone/>
            </a:pPr>
            <a:r>
              <a:rPr lang="en-IN" sz="2800" dirty="0"/>
              <a:t>Test whether the distribution of these movements is random or not at </a:t>
            </a:r>
            <a:r>
              <a:rPr lang="en-IN" sz="2800" dirty="0">
                <a:latin typeface="Corbel" panose="020B0503020204020204" pitchFamily="34" charset="0"/>
              </a:rPr>
              <a:t>α=.05 </a:t>
            </a:r>
            <a:r>
              <a:rPr lang="en-IN" sz="2800" dirty="0"/>
              <a:t>level of significance</a:t>
            </a:r>
            <a:r>
              <a:rPr lang="en-IN" sz="2800" dirty="0">
                <a:latin typeface="Corbel" panose="020B0503020204020204" pitchFamily="34" charset="0"/>
              </a:rPr>
              <a:t>.</a:t>
            </a:r>
            <a:endParaRPr lang="en-IN" sz="2800" dirty="0"/>
          </a:p>
        </p:txBody>
      </p:sp>
    </p:spTree>
    <p:extLst>
      <p:ext uri="{BB962C8B-B14F-4D97-AF65-F5344CB8AC3E}">
        <p14:creationId xmlns:p14="http://schemas.microsoft.com/office/powerpoint/2010/main" val="2681746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15AC8-D606-406C-BB82-DED3D257F822}"/>
              </a:ext>
            </a:extLst>
          </p:cNvPr>
          <p:cNvSpPr>
            <a:spLocks noGrp="1"/>
          </p:cNvSpPr>
          <p:nvPr>
            <p:ph type="title"/>
          </p:nvPr>
        </p:nvSpPr>
        <p:spPr>
          <a:xfrm>
            <a:off x="107504" y="274638"/>
            <a:ext cx="8579296" cy="1143000"/>
          </a:xfrm>
        </p:spPr>
        <p:txBody>
          <a:bodyPr/>
          <a:lstStyle/>
          <a:p>
            <a:r>
              <a:rPr lang="en-IN" b="1" dirty="0">
                <a:solidFill>
                  <a:srgbClr val="FF0000"/>
                </a:solidFill>
              </a:rPr>
              <a:t>Solution</a:t>
            </a:r>
          </a:p>
        </p:txBody>
      </p:sp>
      <p:sp>
        <p:nvSpPr>
          <p:cNvPr id="3" name="Content Placeholder 2">
            <a:extLst>
              <a:ext uri="{FF2B5EF4-FFF2-40B4-BE49-F238E27FC236}">
                <a16:creationId xmlns:a16="http://schemas.microsoft.com/office/drawing/2014/main" id="{E1662DB6-E4BA-43A8-B078-5C6395A60660}"/>
              </a:ext>
            </a:extLst>
          </p:cNvPr>
          <p:cNvSpPr>
            <a:spLocks noGrp="1"/>
          </p:cNvSpPr>
          <p:nvPr>
            <p:ph sz="quarter" idx="1"/>
          </p:nvPr>
        </p:nvSpPr>
        <p:spPr>
          <a:xfrm>
            <a:off x="107504" y="1447800"/>
            <a:ext cx="9036496" cy="5135562"/>
          </a:xfrm>
        </p:spPr>
        <p:txBody>
          <a:bodyPr/>
          <a:lstStyle/>
          <a:p>
            <a:pPr marL="0" indent="0">
              <a:buNone/>
            </a:pPr>
            <a:r>
              <a:rPr lang="en-IN" dirty="0"/>
              <a:t>Null hypothesis </a:t>
            </a:r>
            <a:r>
              <a:rPr lang="en-IN" sz="1800" kern="1400" spc="-50" dirty="0">
                <a:effectLst/>
                <a:latin typeface="Calibri Light" panose="020F0302020204030204" pitchFamily="34" charset="0"/>
                <a:ea typeface="Times New Roman" panose="02020603050405020304" pitchFamily="18" charset="0"/>
                <a:cs typeface="Mangal" panose="02040503050203030202" pitchFamily="18" charset="0"/>
              </a:rPr>
              <a:t>H</a:t>
            </a:r>
            <a:r>
              <a:rPr lang="en-IN" sz="1800" kern="1400" spc="-50" baseline="-25000" dirty="0">
                <a:effectLst/>
                <a:latin typeface="Calibri Light" panose="020F0302020204030204" pitchFamily="34" charset="0"/>
                <a:ea typeface="Times New Roman" panose="02020603050405020304" pitchFamily="18" charset="0"/>
                <a:cs typeface="Mangal" panose="02040503050203030202" pitchFamily="18" charset="0"/>
              </a:rPr>
              <a:t>0</a:t>
            </a:r>
            <a:r>
              <a:rPr lang="en-IN" dirty="0"/>
              <a:t>: Movement is random Ha: Movement is not random</a:t>
            </a:r>
          </a:p>
          <a:p>
            <a:pPr marL="0" indent="0" algn="just">
              <a:lnSpc>
                <a:spcPct val="150000"/>
              </a:lnSpc>
              <a:buNone/>
            </a:pPr>
            <a:r>
              <a:rPr lang="en-IN" sz="2800" dirty="0"/>
              <a:t>There are 8 runs,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ffectLst/>
                <a:ea typeface="Times New Roman" panose="02020603050405020304" pitchFamily="18" charset="0"/>
                <a:cs typeface="Mangal" panose="02040503050203030202" pitchFamily="18" charset="0"/>
              </a:rPr>
              <a:t>1 </a:t>
            </a:r>
            <a:r>
              <a:rPr lang="en-IN" sz="2800" dirty="0"/>
              <a:t>=8 plus (number of increase) and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a typeface="Times New Roman" panose="02020603050405020304" pitchFamily="18" charset="0"/>
                <a:cs typeface="Mangal" panose="02040503050203030202" pitchFamily="18" charset="0"/>
              </a:rPr>
              <a:t>2 </a:t>
            </a:r>
            <a:r>
              <a:rPr lang="en-IN" sz="2800" dirty="0"/>
              <a:t>=6 minus (number of decrease) so that of n=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ffectLst/>
                <a:ea typeface="Times New Roman" panose="02020603050405020304" pitchFamily="18" charset="0"/>
                <a:cs typeface="Mangal" panose="02040503050203030202" pitchFamily="18" charset="0"/>
              </a:rPr>
              <a:t>1 </a:t>
            </a:r>
            <a:r>
              <a:rPr lang="en-IN" sz="2800" dirty="0"/>
              <a:t>+</a:t>
            </a:r>
            <a:r>
              <a:rPr lang="en-IN" sz="2800" kern="1400" spc="-50" dirty="0">
                <a:effectLst/>
                <a:ea typeface="Times New Roman" panose="02020603050405020304" pitchFamily="18" charset="0"/>
                <a:cs typeface="Mangal" panose="02040503050203030202" pitchFamily="18" charset="0"/>
              </a:rPr>
              <a:t> n</a:t>
            </a:r>
            <a:r>
              <a:rPr lang="en-IN" sz="2800" kern="1400" spc="-50" baseline="-25000" dirty="0">
                <a:ea typeface="Times New Roman" panose="02020603050405020304" pitchFamily="18" charset="0"/>
                <a:cs typeface="Mangal" panose="02040503050203030202" pitchFamily="18" charset="0"/>
              </a:rPr>
              <a:t>2 </a:t>
            </a:r>
            <a:r>
              <a:rPr lang="en-IN" sz="2800" dirty="0"/>
              <a:t>=14. The critical value of r =8 for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ffectLst/>
                <a:ea typeface="Times New Roman" panose="02020603050405020304" pitchFamily="18" charset="0"/>
                <a:cs typeface="Mangal" panose="02040503050203030202" pitchFamily="18" charset="0"/>
              </a:rPr>
              <a:t>1 </a:t>
            </a:r>
            <a:r>
              <a:rPr lang="en-IN" sz="2800" dirty="0"/>
              <a:t>= 8 and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a typeface="Times New Roman" panose="02020603050405020304" pitchFamily="18" charset="0"/>
                <a:cs typeface="Mangal" panose="02040503050203030202" pitchFamily="18" charset="0"/>
              </a:rPr>
              <a:t>2</a:t>
            </a:r>
            <a:r>
              <a:rPr lang="en-IN" sz="2800" dirty="0"/>
              <a:t>= 6, implies that </a:t>
            </a:r>
            <a:r>
              <a:rPr lang="en-IN" sz="2800" kern="1400" spc="-50" dirty="0">
                <a:effectLst/>
                <a:latin typeface="Calibri Light" panose="020F0302020204030204" pitchFamily="34" charset="0"/>
                <a:ea typeface="Times New Roman" panose="02020603050405020304" pitchFamily="18" charset="0"/>
                <a:cs typeface="Mangal" panose="02040503050203030202" pitchFamily="18" charset="0"/>
              </a:rPr>
              <a:t>H</a:t>
            </a:r>
            <a:r>
              <a:rPr lang="en-IN" sz="2800" kern="1400" spc="-50" baseline="-25000" dirty="0">
                <a:effectLst/>
                <a:latin typeface="Calibri Light" panose="020F0302020204030204" pitchFamily="34" charset="0"/>
                <a:ea typeface="Times New Roman" panose="02020603050405020304" pitchFamily="18" charset="0"/>
                <a:cs typeface="Mangal" panose="02040503050203030202" pitchFamily="18" charset="0"/>
              </a:rPr>
              <a:t>0</a:t>
            </a:r>
            <a:r>
              <a:rPr lang="en-IN" sz="2800" kern="1400" spc="-50" baseline="-25000" dirty="0">
                <a:latin typeface="Calibri Light" panose="020F0302020204030204" pitchFamily="34" charset="0"/>
                <a:ea typeface="Times New Roman" panose="02020603050405020304" pitchFamily="18" charset="0"/>
                <a:cs typeface="Mangal" panose="02040503050203030202" pitchFamily="18" charset="0"/>
              </a:rPr>
              <a:t> </a:t>
            </a:r>
            <a:r>
              <a:rPr lang="en-IN" sz="2800" dirty="0"/>
              <a:t>is rejected when r ≤ 3 and  r ≥12 at </a:t>
            </a:r>
            <a:r>
              <a:rPr lang="el-GR" sz="2800" dirty="0">
                <a:latin typeface="Corbel" panose="020B0503020204020204" pitchFamily="34" charset="0"/>
              </a:rPr>
              <a:t>α</a:t>
            </a:r>
            <a:r>
              <a:rPr lang="en-IN" sz="2800" dirty="0">
                <a:latin typeface="Corbel" panose="020B0503020204020204" pitchFamily="34" charset="0"/>
              </a:rPr>
              <a:t> =0.05 level of significance. </a:t>
            </a:r>
          </a:p>
          <a:p>
            <a:pPr marL="0" indent="0" algn="just">
              <a:lnSpc>
                <a:spcPct val="150000"/>
              </a:lnSpc>
              <a:buNone/>
            </a:pPr>
            <a:r>
              <a:rPr lang="en-IN" sz="2800" dirty="0">
                <a:latin typeface="Corbel" panose="020B0503020204020204" pitchFamily="34" charset="0"/>
              </a:rPr>
              <a:t>Since 3 </a:t>
            </a:r>
            <a:r>
              <a:rPr lang="en-IN" sz="2800" dirty="0"/>
              <a:t>≤ r ≥12, therefore </a:t>
            </a:r>
            <a:r>
              <a:rPr lang="en-IN" sz="2800" kern="1400" spc="-50" dirty="0">
                <a:effectLst/>
                <a:latin typeface="Calibri Light" panose="020F0302020204030204" pitchFamily="34" charset="0"/>
                <a:ea typeface="Times New Roman" panose="02020603050405020304" pitchFamily="18" charset="0"/>
                <a:cs typeface="Mangal" panose="02040503050203030202" pitchFamily="18" charset="0"/>
              </a:rPr>
              <a:t>H</a:t>
            </a:r>
            <a:r>
              <a:rPr lang="en-IN" sz="2800" kern="1400" spc="-50" baseline="-25000" dirty="0">
                <a:effectLst/>
                <a:latin typeface="Calibri Light" panose="020F0302020204030204" pitchFamily="34" charset="0"/>
                <a:ea typeface="Times New Roman" panose="02020603050405020304" pitchFamily="18" charset="0"/>
                <a:cs typeface="Mangal" panose="02040503050203030202" pitchFamily="18" charset="0"/>
              </a:rPr>
              <a:t>0</a:t>
            </a:r>
            <a:r>
              <a:rPr lang="en-IN" sz="2800" dirty="0"/>
              <a:t> is accepted or it can not be rejected..</a:t>
            </a:r>
          </a:p>
        </p:txBody>
      </p:sp>
    </p:spTree>
    <p:extLst>
      <p:ext uri="{BB962C8B-B14F-4D97-AF65-F5344CB8AC3E}">
        <p14:creationId xmlns:p14="http://schemas.microsoft.com/office/powerpoint/2010/main" val="3711652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4D2F4-CCDD-4ECC-A3B6-181130EA1013}"/>
              </a:ext>
            </a:extLst>
          </p:cNvPr>
          <p:cNvSpPr>
            <a:spLocks noGrp="1"/>
          </p:cNvSpPr>
          <p:nvPr>
            <p:ph type="title"/>
          </p:nvPr>
        </p:nvSpPr>
        <p:spPr>
          <a:xfrm>
            <a:off x="107504" y="274638"/>
            <a:ext cx="8579296" cy="1143000"/>
          </a:xfrm>
        </p:spPr>
        <p:txBody>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6AF3BE29-5F6E-45EA-AE97-28DC4FB37060}"/>
              </a:ext>
            </a:extLst>
          </p:cNvPr>
          <p:cNvSpPr>
            <a:spLocks noGrp="1"/>
          </p:cNvSpPr>
          <p:nvPr>
            <p:ph sz="quarter" idx="1"/>
          </p:nvPr>
        </p:nvSpPr>
        <p:spPr>
          <a:xfrm>
            <a:off x="107504" y="1447800"/>
            <a:ext cx="9036496" cy="4572000"/>
          </a:xfrm>
        </p:spPr>
        <p:txBody>
          <a:bodyPr>
            <a:normAutofit fontScale="92500" lnSpcReduction="10000"/>
          </a:bodyPr>
          <a:lstStyle/>
          <a:p>
            <a:pPr marL="0" indent="0" algn="just">
              <a:lnSpc>
                <a:spcPct val="150000"/>
              </a:lnSpc>
              <a:buNone/>
            </a:pPr>
            <a:r>
              <a:rPr lang="en-IN" dirty="0"/>
              <a:t>The male and female passengers arriving at a railway booking counter are expected to follow a random sequence. The position in respect of 30 passengers on a day was as given below:</a:t>
            </a:r>
          </a:p>
          <a:p>
            <a:pPr marL="0" indent="0">
              <a:lnSpc>
                <a:spcPct val="150000"/>
              </a:lnSpc>
              <a:buNone/>
            </a:pPr>
            <a:endParaRPr lang="en-IN" dirty="0"/>
          </a:p>
          <a:p>
            <a:pPr marL="0" indent="0" algn="just">
              <a:lnSpc>
                <a:spcPct val="150000"/>
              </a:lnSpc>
              <a:buNone/>
            </a:pPr>
            <a:r>
              <a:rPr lang="en-IN" dirty="0"/>
              <a:t>M, M, F, F, F, M, F, F, M, M, F, F, F, F, M, M, M, F, F, M, M, F, M, M, M, F, F, F, M, M</a:t>
            </a:r>
          </a:p>
          <a:p>
            <a:pPr marL="0" indent="0">
              <a:lnSpc>
                <a:spcPct val="150000"/>
              </a:lnSpc>
              <a:buNone/>
            </a:pPr>
            <a:endParaRPr lang="en-IN" dirty="0"/>
          </a:p>
          <a:p>
            <a:pPr marL="0" indent="0">
              <a:lnSpc>
                <a:spcPct val="150000"/>
              </a:lnSpc>
              <a:buNone/>
            </a:pPr>
            <a:r>
              <a:rPr lang="en-IN" dirty="0"/>
              <a:t>Comment whether the arrival pattern is random.</a:t>
            </a:r>
          </a:p>
        </p:txBody>
      </p:sp>
    </p:spTree>
    <p:extLst>
      <p:ext uri="{BB962C8B-B14F-4D97-AF65-F5344CB8AC3E}">
        <p14:creationId xmlns:p14="http://schemas.microsoft.com/office/powerpoint/2010/main" val="1077128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737CE-0B5A-4E13-9869-5E88182D368C}"/>
              </a:ext>
            </a:extLst>
          </p:cNvPr>
          <p:cNvSpPr>
            <a:spLocks noGrp="1"/>
          </p:cNvSpPr>
          <p:nvPr>
            <p:ph type="title"/>
          </p:nvPr>
        </p:nvSpPr>
        <p:spPr>
          <a:xfrm>
            <a:off x="107504" y="274638"/>
            <a:ext cx="8856984" cy="1143000"/>
          </a:xfrm>
        </p:spPr>
        <p:txBody>
          <a:bodyPr/>
          <a:lstStyle/>
          <a:p>
            <a:r>
              <a:rPr lang="en-IN" b="1" dirty="0">
                <a:solidFill>
                  <a:srgbClr val="FF0000"/>
                </a:solidFill>
              </a:rPr>
              <a:t>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BBD89D5-C5DD-48A1-A6CC-26A8A3E5277D}"/>
                  </a:ext>
                </a:extLst>
              </p:cNvPr>
              <p:cNvSpPr>
                <a:spLocks noGrp="1"/>
              </p:cNvSpPr>
              <p:nvPr>
                <p:ph sz="quarter" idx="1"/>
              </p:nvPr>
            </p:nvSpPr>
            <p:spPr>
              <a:xfrm>
                <a:off x="179512" y="1447800"/>
                <a:ext cx="8856984" cy="5135562"/>
              </a:xfrm>
            </p:spPr>
            <p:txBody>
              <a:bodyPr>
                <a:normAutofit fontScale="92500" lnSpcReduction="20000"/>
              </a:bodyPr>
              <a:lstStyle/>
              <a:p>
                <a:pPr marL="0" indent="0">
                  <a:buNone/>
                </a:pPr>
                <a:r>
                  <a:rPr lang="en-IN" dirty="0"/>
                  <a:t>Null hypothesis: The arrival pattern does not favour male or female and is random.</a:t>
                </a:r>
              </a:p>
              <a:p>
                <a:pPr marL="0" indent="0">
                  <a:buNone/>
                </a:pPr>
                <a:r>
                  <a:rPr lang="en-IN" dirty="0"/>
                  <a:t>Runs: MM, FFF, M, FF, MM, FFFF, MMM, FF, MM, F, MMM, FFF, MM</a:t>
                </a:r>
              </a:p>
              <a:p>
                <a:pPr marL="0" indent="0">
                  <a:buNone/>
                </a:pPr>
                <a:r>
                  <a:rPr lang="en-IN" dirty="0"/>
                  <a:t>Runs(r)=13;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ffectLst/>
                    <a:ea typeface="Times New Roman" panose="02020603050405020304" pitchFamily="18" charset="0"/>
                    <a:cs typeface="Mangal" panose="02040503050203030202" pitchFamily="18" charset="0"/>
                  </a:rPr>
                  <a:t>1</a:t>
                </a:r>
                <a:r>
                  <a:rPr lang="en-IN" dirty="0"/>
                  <a:t>(M)=15; </a:t>
                </a:r>
                <a:r>
                  <a:rPr lang="en-IN" sz="2400" kern="1400" spc="-50" dirty="0">
                    <a:effectLst/>
                    <a:ea typeface="Times New Roman" panose="02020603050405020304" pitchFamily="18" charset="0"/>
                    <a:cs typeface="Mangal" panose="02040503050203030202" pitchFamily="18" charset="0"/>
                  </a:rPr>
                  <a:t>n</a:t>
                </a:r>
                <a:r>
                  <a:rPr lang="en-IN" sz="2400" kern="1400" spc="-50" baseline="-25000" dirty="0">
                    <a:ea typeface="Times New Roman" panose="02020603050405020304" pitchFamily="18" charset="0"/>
                    <a:cs typeface="Mangal" panose="02040503050203030202" pitchFamily="18" charset="0"/>
                  </a:rPr>
                  <a:t>2 </a:t>
                </a:r>
                <a:r>
                  <a:rPr lang="en-IN" dirty="0"/>
                  <a:t>(F)=15 and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ffectLst/>
                    <a:ea typeface="Times New Roman" panose="02020603050405020304" pitchFamily="18" charset="0"/>
                    <a:cs typeface="Mangal" panose="02040503050203030202" pitchFamily="18" charset="0"/>
                  </a:rPr>
                  <a:t>1 </a:t>
                </a:r>
                <a:r>
                  <a:rPr lang="en-IN" dirty="0"/>
                  <a:t>+</a:t>
                </a:r>
                <a:r>
                  <a:rPr lang="en-IN" sz="2400" kern="1400" spc="-50" dirty="0">
                    <a:effectLst/>
                    <a:ea typeface="Times New Roman" panose="02020603050405020304" pitchFamily="18" charset="0"/>
                    <a:cs typeface="Mangal" panose="02040503050203030202" pitchFamily="18" charset="0"/>
                  </a:rPr>
                  <a:t> n</a:t>
                </a:r>
                <a:r>
                  <a:rPr lang="en-IN" sz="2400" kern="1400" spc="-50" baseline="-25000" dirty="0">
                    <a:ea typeface="Times New Roman" panose="02020603050405020304" pitchFamily="18" charset="0"/>
                    <a:cs typeface="Mangal" panose="02040503050203030202" pitchFamily="18" charset="0"/>
                  </a:rPr>
                  <a:t>2</a:t>
                </a:r>
                <a:r>
                  <a:rPr lang="en-IN" dirty="0"/>
                  <a:t> =30</a:t>
                </a:r>
              </a:p>
              <a:p>
                <a:pPr marL="0" indent="0">
                  <a:buNone/>
                </a:pPr>
                <a:r>
                  <a:rPr lang="en-IN" sz="2800" dirty="0"/>
                  <a:t>Z = r- E(r)/</a:t>
                </a:r>
                <a:r>
                  <a:rPr lang="el-GR" sz="2800" dirty="0">
                    <a:latin typeface="Corbel" panose="020B0503020204020204" pitchFamily="34" charset="0"/>
                  </a:rPr>
                  <a:t> σ</a:t>
                </a:r>
                <a:r>
                  <a:rPr lang="en-IN" sz="2800" dirty="0"/>
                  <a:t>(r) </a:t>
                </a:r>
              </a:p>
              <a:p>
                <a:pPr marL="0" indent="0">
                  <a:buNone/>
                </a:pPr>
                <a14:m>
                  <m:oMath xmlns:m="http://schemas.openxmlformats.org/officeDocument/2006/math">
                    <m:r>
                      <a:rPr lang="pt-BR" sz="3200" i="1" smtClean="0">
                        <a:latin typeface="Cambria Math" panose="02040503050406030204" pitchFamily="18" charset="0"/>
                      </a:rPr>
                      <m:t>=</m:t>
                    </m:r>
                    <m:r>
                      <a:rPr lang="en-IN" sz="3200" b="0" i="1" smtClean="0">
                        <a:latin typeface="Cambria Math" panose="02040503050406030204" pitchFamily="18" charset="0"/>
                      </a:rPr>
                      <m:t>𝑟</m:t>
                    </m:r>
                    <m:r>
                      <a:rPr lang="en-IN" sz="3200" b="0" i="1" smtClean="0">
                        <a:latin typeface="Cambria Math" panose="02040503050406030204" pitchFamily="18" charset="0"/>
                      </a:rPr>
                      <m:t>−{</m:t>
                    </m:r>
                    <m:f>
                      <m:fPr>
                        <m:ctrlPr>
                          <a:rPr lang="pt-BR" sz="3200" i="1" smtClean="0">
                            <a:latin typeface="Cambria Math" panose="02040503050406030204" pitchFamily="18" charset="0"/>
                          </a:rPr>
                        </m:ctrlPr>
                      </m:fPr>
                      <m:num>
                        <m:r>
                          <a:rPr lang="en-IN" sz="3200" b="0" i="1" smtClean="0">
                            <a:latin typeface="Cambria Math" panose="02040503050406030204" pitchFamily="18" charset="0"/>
                          </a:rPr>
                          <m:t>2</m:t>
                        </m:r>
                        <m:r>
                          <m:rPr>
                            <m:nor/>
                          </m:rPr>
                          <a:rPr lang="en-IN" sz="3200" kern="1400" spc="-50" dirty="0">
                            <a:ea typeface="Times New Roman" panose="02020603050405020304" pitchFamily="18" charset="0"/>
                            <a:cs typeface="Mangal" panose="02040503050203030202" pitchFamily="18" charset="0"/>
                          </a:rPr>
                          <m:t>n</m:t>
                        </m:r>
                        <m:r>
                          <m:rPr>
                            <m:nor/>
                          </m:rPr>
                          <a:rPr lang="en-IN" sz="3200" kern="1400" spc="-50" baseline="-25000" dirty="0">
                            <a:ea typeface="Times New Roman" panose="02020603050405020304" pitchFamily="18" charset="0"/>
                            <a:cs typeface="Mangal" panose="02040503050203030202" pitchFamily="18" charset="0"/>
                          </a:rPr>
                          <m:t>1</m:t>
                        </m:r>
                        <m:r>
                          <m:rPr>
                            <m:nor/>
                          </m:rPr>
                          <a:rPr lang="en-IN" sz="3200" kern="1400" spc="-50" dirty="0">
                            <a:ea typeface="Times New Roman" panose="02020603050405020304" pitchFamily="18" charset="0"/>
                            <a:cs typeface="Mangal" panose="02040503050203030202" pitchFamily="18" charset="0"/>
                          </a:rPr>
                          <m:t>n</m:t>
                        </m:r>
                        <m:r>
                          <m:rPr>
                            <m:nor/>
                          </m:rPr>
                          <a:rPr lang="en-IN" sz="3200" kern="1400" spc="-50" baseline="-25000" dirty="0">
                            <a:ea typeface="Times New Roman" panose="02020603050405020304" pitchFamily="18" charset="0"/>
                            <a:cs typeface="Mangal" panose="02040503050203030202" pitchFamily="18" charset="0"/>
                          </a:rPr>
                          <m:t>2</m:t>
                        </m:r>
                      </m:num>
                      <m:den>
                        <m:r>
                          <m:rPr>
                            <m:nor/>
                          </m:rPr>
                          <a:rPr lang="en-IN" sz="3200" kern="1400" spc="-50" dirty="0">
                            <a:ea typeface="Times New Roman" panose="02020603050405020304" pitchFamily="18" charset="0"/>
                            <a:cs typeface="Mangal" panose="02040503050203030202" pitchFamily="18" charset="0"/>
                          </a:rPr>
                          <m:t>n</m:t>
                        </m:r>
                        <m:r>
                          <m:rPr>
                            <m:nor/>
                          </m:rPr>
                          <a:rPr lang="en-IN" sz="3200" kern="1400" spc="-50" baseline="-25000" dirty="0">
                            <a:ea typeface="Times New Roman" panose="02020603050405020304" pitchFamily="18" charset="0"/>
                            <a:cs typeface="Mangal" panose="02040503050203030202" pitchFamily="18" charset="0"/>
                          </a:rPr>
                          <m:t>1</m:t>
                        </m:r>
                        <m:r>
                          <a:rPr lang="en-IN" sz="3200" b="0" i="1" smtClean="0">
                            <a:latin typeface="Cambria Math" panose="02040503050406030204" pitchFamily="18" charset="0"/>
                          </a:rPr>
                          <m:t>+</m:t>
                        </m:r>
                        <m:r>
                          <m:rPr>
                            <m:nor/>
                          </m:rPr>
                          <a:rPr lang="en-IN" sz="3200" kern="1400" spc="-50" dirty="0">
                            <a:ea typeface="Times New Roman" panose="02020603050405020304" pitchFamily="18" charset="0"/>
                            <a:cs typeface="Mangal" panose="02040503050203030202" pitchFamily="18" charset="0"/>
                          </a:rPr>
                          <m:t>n</m:t>
                        </m:r>
                        <m:r>
                          <m:rPr>
                            <m:nor/>
                          </m:rPr>
                          <a:rPr lang="en-IN" sz="3200" kern="1400" spc="-50" baseline="-25000" dirty="0">
                            <a:ea typeface="Times New Roman" panose="02020603050405020304" pitchFamily="18" charset="0"/>
                            <a:cs typeface="Mangal" panose="02040503050203030202" pitchFamily="18" charset="0"/>
                          </a:rPr>
                          <m:t>2</m:t>
                        </m:r>
                      </m:den>
                    </m:f>
                    <m:r>
                      <a:rPr lang="pt-BR" sz="3200" i="1" smtClean="0">
                        <a:latin typeface="Cambria Math" panose="02040503050406030204" pitchFamily="18" charset="0"/>
                      </a:rPr>
                      <m:t>+</m:t>
                    </m:r>
                    <m:r>
                      <a:rPr lang="en-IN" sz="3200" b="0" i="1" smtClean="0">
                        <a:latin typeface="Cambria Math" panose="02040503050406030204" pitchFamily="18" charset="0"/>
                      </a:rPr>
                      <m:t>1</m:t>
                    </m:r>
                  </m:oMath>
                </a14:m>
                <a:r>
                  <a:rPr lang="en-IN" sz="2800" dirty="0"/>
                  <a:t>}               13</a:t>
                </a:r>
                <a14:m>
                  <m:oMath xmlns:m="http://schemas.openxmlformats.org/officeDocument/2006/math">
                    <m:r>
                      <a:rPr lang="en-IN" sz="2800" b="0" i="0" smtClean="0">
                        <a:latin typeface="Cambria Math" panose="02040503050406030204" pitchFamily="18" charset="0"/>
                      </a:rPr>
                      <m:t>−</m:t>
                    </m:r>
                    <m:r>
                      <a:rPr lang="en-IN" sz="2800" i="1">
                        <a:latin typeface="Cambria Math" panose="02040503050406030204" pitchFamily="18" charset="0"/>
                      </a:rPr>
                      <m:t>{</m:t>
                    </m:r>
                    <m:f>
                      <m:fPr>
                        <m:ctrlPr>
                          <a:rPr lang="pt-BR" sz="2800" i="1">
                            <a:latin typeface="Cambria Math" panose="02040503050406030204" pitchFamily="18" charset="0"/>
                          </a:rPr>
                        </m:ctrlPr>
                      </m:fPr>
                      <m:num>
                        <m:r>
                          <a:rPr lang="en-IN" sz="2800" i="1">
                            <a:latin typeface="Cambria Math" panose="02040503050406030204" pitchFamily="18" charset="0"/>
                          </a:rPr>
                          <m:t>2</m:t>
                        </m:r>
                        <m:r>
                          <a:rPr lang="en-IN" sz="2800" b="0" i="1" smtClean="0">
                            <a:latin typeface="Cambria Math" panose="02040503050406030204" pitchFamily="18" charset="0"/>
                          </a:rPr>
                          <m:t>∗15∗15</m:t>
                        </m:r>
                      </m:num>
                      <m:den>
                        <m:r>
                          <a:rPr lang="en-IN" sz="2800" b="0" i="1" smtClean="0">
                            <a:latin typeface="Cambria Math" panose="02040503050406030204" pitchFamily="18" charset="0"/>
                          </a:rPr>
                          <m:t>15</m:t>
                        </m:r>
                        <m:r>
                          <a:rPr lang="en-IN" sz="2800" i="1">
                            <a:latin typeface="Cambria Math" panose="02040503050406030204" pitchFamily="18" charset="0"/>
                          </a:rPr>
                          <m:t>+</m:t>
                        </m:r>
                        <m:r>
                          <a:rPr lang="en-IN" sz="2800" b="0" i="1" smtClean="0">
                            <a:latin typeface="Cambria Math" panose="02040503050406030204" pitchFamily="18" charset="0"/>
                          </a:rPr>
                          <m:t>15</m:t>
                        </m:r>
                      </m:den>
                    </m:f>
                    <m:r>
                      <a:rPr lang="pt-BR" sz="2800" i="1">
                        <a:latin typeface="Cambria Math" panose="02040503050406030204" pitchFamily="18" charset="0"/>
                      </a:rPr>
                      <m:t>+</m:t>
                    </m:r>
                    <m:r>
                      <a:rPr lang="en-IN" sz="2800" i="1">
                        <a:latin typeface="Cambria Math" panose="02040503050406030204" pitchFamily="18" charset="0"/>
                      </a:rPr>
                      <m:t>1</m:t>
                    </m:r>
                  </m:oMath>
                </a14:m>
                <a:r>
                  <a:rPr lang="en-IN" sz="2400" dirty="0"/>
                  <a:t>} </a:t>
                </a:r>
                <a:r>
                  <a:rPr lang="en-IN" sz="2800" dirty="0"/>
                  <a:t>	</a:t>
                </a:r>
              </a:p>
              <a:p>
                <a:pPr marL="0" indent="0">
                  <a:buNone/>
                </a:pPr>
                <a:endParaRPr lang="en-IN" sz="2800" dirty="0"/>
              </a:p>
              <a:p>
                <a:pPr marL="0" indent="0">
                  <a:buNone/>
                </a:pPr>
                <a:r>
                  <a:rPr lang="en-IN" dirty="0"/>
                  <a:t>   </a:t>
                </a:r>
                <a14:m>
                  <m:oMath xmlns:m="http://schemas.openxmlformats.org/officeDocument/2006/math">
                    <m:r>
                      <a:rPr lang="en-IN" i="1" smtClean="0">
                        <a:latin typeface="Cambria Math" panose="02040503050406030204" pitchFamily="18" charset="0"/>
                      </a:rPr>
                      <m:t>√</m:t>
                    </m:r>
                    <m:r>
                      <m:rPr>
                        <m:nor/>
                      </m:rPr>
                      <a:rPr lang="en-IN" dirty="0"/>
                      <m:t>2(</m:t>
                    </m:r>
                    <m:r>
                      <m:rPr>
                        <m:nor/>
                      </m:rPr>
                      <a:rPr lang="en-IN" sz="2800" kern="1400" spc="-50" dirty="0">
                        <a:ea typeface="Times New Roman" panose="02020603050405020304" pitchFamily="18" charset="0"/>
                        <a:cs typeface="Mangal" panose="02040503050203030202" pitchFamily="18" charset="0"/>
                      </a:rPr>
                      <m:t>n</m:t>
                    </m:r>
                    <m:r>
                      <m:rPr>
                        <m:nor/>
                      </m:rPr>
                      <a:rPr lang="en-IN" sz="2800" kern="1400" spc="-50" baseline="-25000" dirty="0">
                        <a:ea typeface="Times New Roman" panose="02020603050405020304" pitchFamily="18" charset="0"/>
                        <a:cs typeface="Mangal" panose="02040503050203030202" pitchFamily="18" charset="0"/>
                      </a:rPr>
                      <m:t>1</m:t>
                    </m:r>
                    <m:r>
                      <m:rPr>
                        <m:nor/>
                      </m:rPr>
                      <a:rPr lang="en-IN" sz="2400" kern="1400" spc="-50" dirty="0">
                        <a:ea typeface="Times New Roman" panose="02020603050405020304" pitchFamily="18" charset="0"/>
                        <a:cs typeface="Mangal" panose="02040503050203030202" pitchFamily="18" charset="0"/>
                      </a:rPr>
                      <m:t>n</m:t>
                    </m:r>
                    <m:r>
                      <m:rPr>
                        <m:nor/>
                      </m:rPr>
                      <a:rPr lang="en-IN" sz="2400" kern="1400" spc="-50" baseline="-25000" dirty="0">
                        <a:ea typeface="Times New Roman" panose="02020603050405020304" pitchFamily="18" charset="0"/>
                        <a:cs typeface="Mangal" panose="02040503050203030202" pitchFamily="18" charset="0"/>
                      </a:rPr>
                      <m:t>2</m:t>
                    </m:r>
                    <m:r>
                      <m:rPr>
                        <m:nor/>
                      </m:rPr>
                      <a:rPr lang="en-IN" dirty="0"/>
                      <m:t>){2(</m:t>
                    </m:r>
                    <m:r>
                      <m:rPr>
                        <m:nor/>
                      </m:rPr>
                      <a:rPr lang="en-IN" sz="2800" kern="1400" spc="-50" dirty="0">
                        <a:ea typeface="Times New Roman" panose="02020603050405020304" pitchFamily="18" charset="0"/>
                        <a:cs typeface="Mangal" panose="02040503050203030202" pitchFamily="18" charset="0"/>
                      </a:rPr>
                      <m:t>n</m:t>
                    </m:r>
                    <m:r>
                      <m:rPr>
                        <m:nor/>
                      </m:rPr>
                      <a:rPr lang="en-IN" sz="2800" kern="1400" spc="-50" baseline="-25000" dirty="0">
                        <a:ea typeface="Times New Roman" panose="02020603050405020304" pitchFamily="18" charset="0"/>
                        <a:cs typeface="Mangal" panose="02040503050203030202" pitchFamily="18" charset="0"/>
                      </a:rPr>
                      <m:t>1</m:t>
                    </m:r>
                    <m:r>
                      <m:rPr>
                        <m:nor/>
                      </m:rPr>
                      <a:rPr lang="en-IN" sz="2400" kern="1400" spc="-50" dirty="0">
                        <a:ea typeface="Times New Roman" panose="02020603050405020304" pitchFamily="18" charset="0"/>
                        <a:cs typeface="Mangal" panose="02040503050203030202" pitchFamily="18" charset="0"/>
                      </a:rPr>
                      <m:t>n</m:t>
                    </m:r>
                    <m:r>
                      <m:rPr>
                        <m:nor/>
                      </m:rPr>
                      <a:rPr lang="en-IN" sz="2400" kern="1400" spc="-50" baseline="-25000" dirty="0">
                        <a:ea typeface="Times New Roman" panose="02020603050405020304" pitchFamily="18" charset="0"/>
                        <a:cs typeface="Mangal" panose="02040503050203030202" pitchFamily="18" charset="0"/>
                      </a:rPr>
                      <m:t>2</m:t>
                    </m:r>
                    <m:r>
                      <m:rPr>
                        <m:nor/>
                      </m:rPr>
                      <a:rPr lang="en-IN" dirty="0"/>
                      <m:t>)−</m:t>
                    </m:r>
                    <m:r>
                      <m:rPr>
                        <m:nor/>
                      </m:rPr>
                      <a:rPr lang="en-IN" sz="2800" kern="1400" spc="-50" dirty="0">
                        <a:ea typeface="Times New Roman" panose="02020603050405020304" pitchFamily="18" charset="0"/>
                        <a:cs typeface="Mangal" panose="02040503050203030202" pitchFamily="18" charset="0"/>
                      </a:rPr>
                      <m:t>n</m:t>
                    </m:r>
                    <m:r>
                      <m:rPr>
                        <m:nor/>
                      </m:rPr>
                      <a:rPr lang="en-IN" sz="2800" kern="1400" spc="-50" baseline="-25000" dirty="0">
                        <a:ea typeface="Times New Roman" panose="02020603050405020304" pitchFamily="18" charset="0"/>
                        <a:cs typeface="Mangal" panose="02040503050203030202" pitchFamily="18" charset="0"/>
                      </a:rPr>
                      <m:t>1</m:t>
                    </m:r>
                    <m:r>
                      <m:rPr>
                        <m:nor/>
                      </m:rPr>
                      <a:rPr lang="en-IN" dirty="0"/>
                      <m:t>−</m:t>
                    </m:r>
                    <m:r>
                      <m:rPr>
                        <m:nor/>
                      </m:rPr>
                      <a:rPr lang="en-IN" sz="2400" kern="1400" spc="-50" dirty="0">
                        <a:ea typeface="Times New Roman" panose="02020603050405020304" pitchFamily="18" charset="0"/>
                        <a:cs typeface="Mangal" panose="02040503050203030202" pitchFamily="18" charset="0"/>
                      </a:rPr>
                      <m:t>n</m:t>
                    </m:r>
                    <m:r>
                      <m:rPr>
                        <m:nor/>
                      </m:rPr>
                      <a:rPr lang="en-IN" sz="2400" kern="1400" spc="-50" baseline="-25000" dirty="0">
                        <a:ea typeface="Times New Roman" panose="02020603050405020304" pitchFamily="18" charset="0"/>
                        <a:cs typeface="Mangal" panose="02040503050203030202" pitchFamily="18" charset="0"/>
                      </a:rPr>
                      <m:t>2</m:t>
                    </m:r>
                    <m:r>
                      <m:rPr>
                        <m:nor/>
                      </m:rPr>
                      <a:rPr lang="en-IN" dirty="0"/>
                      <m:t>}</m:t>
                    </m:r>
                  </m:oMath>
                </a14:m>
                <a:r>
                  <a:rPr lang="en-IN" dirty="0"/>
                  <a:t>	 </a:t>
                </a:r>
                <a14:m>
                  <m:oMath xmlns:m="http://schemas.openxmlformats.org/officeDocument/2006/math">
                    <m:r>
                      <a:rPr lang="en-IN" i="1">
                        <a:latin typeface="Cambria Math" panose="02040503050406030204" pitchFamily="18" charset="0"/>
                      </a:rPr>
                      <m:t>√</m:t>
                    </m:r>
                  </m:oMath>
                </a14:m>
                <a:r>
                  <a:rPr lang="en-IN" dirty="0"/>
                  <a:t>(2*15*15){(2*15*15)-15-15}</a:t>
                </a:r>
              </a:p>
              <a:p>
                <a:pPr marL="0" indent="0">
                  <a:buNone/>
                </a:pPr>
                <a:r>
                  <a:rPr lang="en-IN" dirty="0"/>
                  <a:t>        (</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ffectLst/>
                    <a:ea typeface="Times New Roman" panose="02020603050405020304" pitchFamily="18" charset="0"/>
                    <a:cs typeface="Mangal" panose="02040503050203030202" pitchFamily="18" charset="0"/>
                  </a:rPr>
                  <a:t>1 </a:t>
                </a:r>
                <a:r>
                  <a:rPr lang="en-IN" dirty="0"/>
                  <a:t>+</a:t>
                </a:r>
                <a:r>
                  <a:rPr lang="en-IN" sz="2400" kern="1400" spc="-50" dirty="0">
                    <a:effectLst/>
                    <a:ea typeface="Times New Roman" panose="02020603050405020304" pitchFamily="18" charset="0"/>
                    <a:cs typeface="Mangal" panose="02040503050203030202" pitchFamily="18" charset="0"/>
                  </a:rPr>
                  <a:t> n</a:t>
                </a:r>
                <a:r>
                  <a:rPr lang="en-IN" sz="2400" kern="1400" spc="-50" baseline="-25000" dirty="0">
                    <a:ea typeface="Times New Roman" panose="02020603050405020304" pitchFamily="18" charset="0"/>
                    <a:cs typeface="Mangal" panose="02040503050203030202" pitchFamily="18" charset="0"/>
                  </a:rPr>
                  <a:t>2 </a:t>
                </a:r>
                <a:r>
                  <a:rPr lang="en-IN" dirty="0"/>
                  <a:t>)</a:t>
                </a:r>
                <a:r>
                  <a:rPr lang="en-IN" sz="2800" dirty="0"/>
                  <a:t>2</a:t>
                </a:r>
                <a:r>
                  <a:rPr lang="en-IN" dirty="0"/>
                  <a:t>(</a:t>
                </a:r>
                <a:r>
                  <a:rPr lang="en-IN" sz="2800" kern="1400" spc="-50" dirty="0">
                    <a:effectLst/>
                    <a:ea typeface="Times New Roman" panose="02020603050405020304" pitchFamily="18" charset="0"/>
                    <a:cs typeface="Mangal" panose="02040503050203030202" pitchFamily="18" charset="0"/>
                  </a:rPr>
                  <a:t>n</a:t>
                </a:r>
                <a:r>
                  <a:rPr lang="en-IN" sz="2800" kern="1400" spc="-50" baseline="-25000" dirty="0">
                    <a:effectLst/>
                    <a:ea typeface="Times New Roman" panose="02020603050405020304" pitchFamily="18" charset="0"/>
                    <a:cs typeface="Mangal" panose="02040503050203030202" pitchFamily="18" charset="0"/>
                  </a:rPr>
                  <a:t>1 </a:t>
                </a:r>
                <a:r>
                  <a:rPr lang="en-IN" dirty="0"/>
                  <a:t>+</a:t>
                </a:r>
                <a:r>
                  <a:rPr lang="en-IN" sz="2400" kern="1400" spc="-50" dirty="0">
                    <a:effectLst/>
                    <a:ea typeface="Times New Roman" panose="02020603050405020304" pitchFamily="18" charset="0"/>
                    <a:cs typeface="Mangal" panose="02040503050203030202" pitchFamily="18" charset="0"/>
                  </a:rPr>
                  <a:t> n</a:t>
                </a:r>
                <a:r>
                  <a:rPr lang="en-IN" sz="2400" kern="1400" spc="-50" baseline="-25000" dirty="0">
                    <a:ea typeface="Times New Roman" panose="02020603050405020304" pitchFamily="18" charset="0"/>
                    <a:cs typeface="Mangal" panose="02040503050203030202" pitchFamily="18" charset="0"/>
                  </a:rPr>
                  <a:t>2 </a:t>
                </a:r>
                <a:r>
                  <a:rPr lang="en-IN" dirty="0"/>
                  <a:t>-1)		(15+15)2 (15+15-1)</a:t>
                </a:r>
              </a:p>
              <a:p>
                <a:pPr marL="0" indent="0">
                  <a:buNone/>
                </a:pPr>
                <a:endParaRPr lang="en-IN" dirty="0"/>
              </a:p>
              <a:p>
                <a:pPr marL="0" indent="0">
                  <a:buNone/>
                </a:pPr>
                <a:r>
                  <a:rPr lang="en-IN" dirty="0"/>
                  <a:t>=3/2.7=1.11 as the value of Z is less than the critical value of z 1.11&lt;1.96 at 5% level of significance, the null hypothesis is accepted and the arrival pattern</a:t>
                </a:r>
              </a:p>
              <a:p>
                <a:pPr marL="0" indent="0">
                  <a:buNone/>
                </a:pPr>
                <a:r>
                  <a:rPr lang="en-IN" dirty="0"/>
                  <a:t>Of passenger at railway booking counter may be considered random.</a:t>
                </a:r>
              </a:p>
            </p:txBody>
          </p:sp>
        </mc:Choice>
        <mc:Fallback xmlns="">
          <p:sp>
            <p:nvSpPr>
              <p:cNvPr id="3" name="Content Placeholder 2">
                <a:extLst>
                  <a:ext uri="{FF2B5EF4-FFF2-40B4-BE49-F238E27FC236}">
                    <a16:creationId xmlns:a16="http://schemas.microsoft.com/office/drawing/2014/main" id="{7BBD89D5-C5DD-48A1-A6CC-26A8A3E5277D}"/>
                  </a:ext>
                </a:extLst>
              </p:cNvPr>
              <p:cNvSpPr>
                <a:spLocks noGrp="1" noRot="1" noChangeAspect="1" noMove="1" noResize="1" noEditPoints="1" noAdjustHandles="1" noChangeArrowheads="1" noChangeShapeType="1" noTextEdit="1"/>
              </p:cNvSpPr>
              <p:nvPr>
                <p:ph sz="quarter" idx="1"/>
              </p:nvPr>
            </p:nvSpPr>
            <p:spPr>
              <a:xfrm>
                <a:off x="179512" y="1447800"/>
                <a:ext cx="8856984" cy="5135562"/>
              </a:xfrm>
              <a:blipFill>
                <a:blip r:embed="rId2"/>
                <a:stretch>
                  <a:fillRect l="-1239" t="-2019" r="-551" b="-713"/>
                </a:stretch>
              </a:blipFill>
            </p:spPr>
            <p:txBody>
              <a:bodyPr/>
              <a:lstStyle/>
              <a:p>
                <a:r>
                  <a:rPr lang="en-IN">
                    <a:noFill/>
                  </a:rPr>
                  <a:t> </a:t>
                </a:r>
              </a:p>
            </p:txBody>
          </p:sp>
        </mc:Fallback>
      </mc:AlternateContent>
      <p:cxnSp>
        <p:nvCxnSpPr>
          <p:cNvPr id="5" name="Straight Connector 4">
            <a:extLst>
              <a:ext uri="{FF2B5EF4-FFF2-40B4-BE49-F238E27FC236}">
                <a16:creationId xmlns:a16="http://schemas.microsoft.com/office/drawing/2014/main" id="{69D6242B-A317-46ED-A322-BD36F9CA6698}"/>
              </a:ext>
            </a:extLst>
          </p:cNvPr>
          <p:cNvCxnSpPr/>
          <p:nvPr/>
        </p:nvCxnSpPr>
        <p:spPr>
          <a:xfrm>
            <a:off x="611560" y="4005064"/>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11CB835-762D-4DD0-A73D-1934B0908F8E}"/>
              </a:ext>
            </a:extLst>
          </p:cNvPr>
          <p:cNvCxnSpPr/>
          <p:nvPr/>
        </p:nvCxnSpPr>
        <p:spPr>
          <a:xfrm>
            <a:off x="611560" y="4581128"/>
            <a:ext cx="2808312"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E83A70DF-EF42-4E7D-A6CC-B68B9096EEAE}"/>
              </a:ext>
            </a:extLst>
          </p:cNvPr>
          <p:cNvCxnSpPr>
            <a:cxnSpLocks/>
          </p:cNvCxnSpPr>
          <p:nvPr/>
        </p:nvCxnSpPr>
        <p:spPr>
          <a:xfrm>
            <a:off x="683568" y="4293096"/>
            <a:ext cx="28803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1AAE5B-FD32-45DA-968D-D33536D2BB49}"/>
              </a:ext>
            </a:extLst>
          </p:cNvPr>
          <p:cNvCxnSpPr>
            <a:cxnSpLocks/>
          </p:cNvCxnSpPr>
          <p:nvPr/>
        </p:nvCxnSpPr>
        <p:spPr>
          <a:xfrm>
            <a:off x="4211960" y="4293096"/>
            <a:ext cx="28803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1D714EA-B0D0-46F3-97D9-15BDE617B9CE}"/>
              </a:ext>
            </a:extLst>
          </p:cNvPr>
          <p:cNvCxnSpPr/>
          <p:nvPr/>
        </p:nvCxnSpPr>
        <p:spPr>
          <a:xfrm>
            <a:off x="3923928" y="4005064"/>
            <a:ext cx="30963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351F3EA-3B31-4203-BEBE-7894FCDC5752}"/>
              </a:ext>
            </a:extLst>
          </p:cNvPr>
          <p:cNvCxnSpPr/>
          <p:nvPr/>
        </p:nvCxnSpPr>
        <p:spPr>
          <a:xfrm>
            <a:off x="4211960" y="4581128"/>
            <a:ext cx="280831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72974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633D4-33DC-4D48-ACB9-0DEDBB5EE299}"/>
              </a:ext>
            </a:extLst>
          </p:cNvPr>
          <p:cNvSpPr>
            <a:spLocks noGrp="1"/>
          </p:cNvSpPr>
          <p:nvPr>
            <p:ph type="title"/>
          </p:nvPr>
        </p:nvSpPr>
        <p:spPr>
          <a:xfrm>
            <a:off x="107504" y="274638"/>
            <a:ext cx="8579296" cy="1143000"/>
          </a:xfrm>
        </p:spPr>
        <p:txBody>
          <a:bodyPr/>
          <a:lstStyle/>
          <a:p>
            <a:r>
              <a:rPr lang="en-IN" b="1" dirty="0">
                <a:solidFill>
                  <a:srgbClr val="FF0000"/>
                </a:solidFill>
              </a:rPr>
              <a:t>Exercise</a:t>
            </a:r>
          </a:p>
        </p:txBody>
      </p:sp>
      <p:sp>
        <p:nvSpPr>
          <p:cNvPr id="3" name="Content Placeholder 2">
            <a:extLst>
              <a:ext uri="{FF2B5EF4-FFF2-40B4-BE49-F238E27FC236}">
                <a16:creationId xmlns:a16="http://schemas.microsoft.com/office/drawing/2014/main" id="{EB89D2A5-3787-4FED-B128-5D8351E14726}"/>
              </a:ext>
            </a:extLst>
          </p:cNvPr>
          <p:cNvSpPr>
            <a:spLocks noGrp="1"/>
          </p:cNvSpPr>
          <p:nvPr>
            <p:ph sz="quarter" idx="1"/>
          </p:nvPr>
        </p:nvSpPr>
        <p:spPr>
          <a:xfrm>
            <a:off x="107504" y="1447800"/>
            <a:ext cx="8928992" cy="4572000"/>
          </a:xfrm>
        </p:spPr>
        <p:txBody>
          <a:bodyPr/>
          <a:lstStyle/>
          <a:p>
            <a:pPr marL="0" indent="0" algn="just">
              <a:lnSpc>
                <a:spcPct val="150000"/>
              </a:lnSpc>
              <a:buNone/>
            </a:pPr>
            <a:r>
              <a:rPr lang="en-IN" dirty="0"/>
              <a:t>A political observer looking at the result of previous general elections in Rajasthan noted that the verdict has gone in favour of congress (C) and Non-Congress (NC) parties as under</a:t>
            </a:r>
          </a:p>
          <a:p>
            <a:pPr marL="0" indent="0">
              <a:lnSpc>
                <a:spcPct val="150000"/>
              </a:lnSpc>
              <a:buNone/>
            </a:pPr>
            <a:r>
              <a:rPr lang="en-IN" dirty="0"/>
              <a:t>C,C,C,NC,C,C,NC,NC,C,NC</a:t>
            </a:r>
          </a:p>
          <a:p>
            <a:pPr marL="0" indent="0">
              <a:lnSpc>
                <a:spcPct val="150000"/>
              </a:lnSpc>
              <a:buNone/>
            </a:pPr>
            <a:r>
              <a:rPr lang="en-IN" dirty="0"/>
              <a:t>Can it be concluded from the above that the electorate in the state does not favour any political part? Test at 5% level of significance.</a:t>
            </a:r>
          </a:p>
          <a:p>
            <a:pPr marL="0" indent="0">
              <a:lnSpc>
                <a:spcPct val="150000"/>
              </a:lnSpc>
              <a:buNone/>
            </a:pPr>
            <a:r>
              <a:rPr lang="en-IN" dirty="0"/>
              <a:t>( Hint r =6 , C(</a:t>
            </a:r>
            <a:r>
              <a:rPr lang="en-IN" sz="2400" kern="1400" spc="-50" dirty="0">
                <a:effectLst/>
                <a:ea typeface="Times New Roman" panose="02020603050405020304" pitchFamily="18" charset="0"/>
                <a:cs typeface="Mangal" panose="02040503050203030202" pitchFamily="18" charset="0"/>
              </a:rPr>
              <a:t> n</a:t>
            </a:r>
            <a:r>
              <a:rPr lang="en-IN" sz="2400" kern="1400" spc="-50" baseline="-25000" dirty="0">
                <a:effectLst/>
                <a:ea typeface="Times New Roman" panose="02020603050405020304" pitchFamily="18" charset="0"/>
                <a:cs typeface="Mangal" panose="02040503050203030202" pitchFamily="18" charset="0"/>
              </a:rPr>
              <a:t>1</a:t>
            </a:r>
            <a:r>
              <a:rPr lang="en-IN" dirty="0"/>
              <a:t>)=6 , NC(</a:t>
            </a:r>
            <a:r>
              <a:rPr lang="en-IN" sz="2400" kern="1400" spc="-50" dirty="0">
                <a:effectLst/>
                <a:ea typeface="Times New Roman" panose="02020603050405020304" pitchFamily="18" charset="0"/>
                <a:cs typeface="Mangal" panose="02040503050203030202" pitchFamily="18" charset="0"/>
              </a:rPr>
              <a:t>n</a:t>
            </a:r>
            <a:r>
              <a:rPr lang="en-IN" sz="2400" kern="1400" spc="-50" baseline="-25000" dirty="0">
                <a:ea typeface="Times New Roman" panose="02020603050405020304" pitchFamily="18" charset="0"/>
                <a:cs typeface="Mangal" panose="02040503050203030202" pitchFamily="18" charset="0"/>
              </a:rPr>
              <a:t>2</a:t>
            </a:r>
            <a:r>
              <a:rPr lang="en-IN" dirty="0"/>
              <a:t>)=4 </a:t>
            </a:r>
          </a:p>
        </p:txBody>
      </p:sp>
    </p:spTree>
    <p:extLst>
      <p:ext uri="{BB962C8B-B14F-4D97-AF65-F5344CB8AC3E}">
        <p14:creationId xmlns:p14="http://schemas.microsoft.com/office/powerpoint/2010/main" val="1908794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504" y="428604"/>
            <a:ext cx="8928992" cy="5786478"/>
          </a:xfrm>
        </p:spPr>
        <p:txBody>
          <a:bodyPr anchor="ctr">
            <a:normAutofit fontScale="85000" lnSpcReduction="20000"/>
          </a:bodyPr>
          <a:lstStyle/>
          <a:p>
            <a:pPr marL="273050" indent="-9525" algn="just">
              <a:buNone/>
            </a:pPr>
            <a:endParaRPr lang="en-IN" sz="4400" dirty="0"/>
          </a:p>
          <a:p>
            <a:pPr marL="273050" indent="-9525" algn="just">
              <a:lnSpc>
                <a:spcPct val="170000"/>
              </a:lnSpc>
              <a:buNone/>
            </a:pPr>
            <a:r>
              <a:rPr lang="en-IN" sz="4400" dirty="0"/>
              <a:t>“An approximate answer to the right problem is worth a good deal more than a exact answer to an approximate problem”</a:t>
            </a:r>
          </a:p>
          <a:p>
            <a:pPr marL="273050" indent="-9525" algn="r">
              <a:buNone/>
            </a:pPr>
            <a:r>
              <a:rPr lang="en-IN" sz="4000" dirty="0">
                <a:solidFill>
                  <a:srgbClr val="FF0000"/>
                </a:solidFill>
              </a:rPr>
              <a:t>John Tukey</a:t>
            </a:r>
            <a:endParaRPr lang="en-IN" sz="4400" dirty="0"/>
          </a:p>
          <a:p>
            <a:pPr marL="273050" indent="-9525" algn="just">
              <a:buNone/>
            </a:pPr>
            <a:endParaRPr lang="en-IN" sz="2800" dirty="0"/>
          </a:p>
          <a:p>
            <a:pPr marL="273050" indent="-9525" algn="just">
              <a:buNone/>
            </a:pPr>
            <a:endParaRPr lang="en-IN" sz="2800" dirty="0"/>
          </a:p>
          <a:p>
            <a:pPr marL="273050" indent="-9525" algn="just">
              <a:buNone/>
            </a:pPr>
            <a:endParaRPr lang="en-IN" sz="2800" dirty="0"/>
          </a:p>
          <a:p>
            <a:pPr marL="273050" indent="-9525" algn="just">
              <a:buNone/>
            </a:pPr>
            <a:r>
              <a:rPr lang="en-IN" sz="2800" dirty="0"/>
              <a:t>Non parametric methods provide approximate solution to an exact problem whereas parametric method provides an exact answer to approximate problem</a:t>
            </a:r>
          </a:p>
          <a:p>
            <a:pPr marL="273050" indent="-9525" algn="just">
              <a:buNone/>
            </a:pPr>
            <a:endParaRPr lang="en-IN" sz="4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2C70-54B6-47DA-81F6-60A1A43CDBE3}"/>
              </a:ext>
            </a:extLst>
          </p:cNvPr>
          <p:cNvSpPr>
            <a:spLocks noGrp="1"/>
          </p:cNvSpPr>
          <p:nvPr>
            <p:ph type="title"/>
          </p:nvPr>
        </p:nvSpPr>
        <p:spPr>
          <a:xfrm>
            <a:off x="107504" y="274638"/>
            <a:ext cx="8579296" cy="3658418"/>
          </a:xfrm>
        </p:spPr>
        <p:txBody>
          <a:bodyPr>
            <a:normAutofit/>
          </a:bodyPr>
          <a:lstStyle/>
          <a:p>
            <a:pPr algn="ctr"/>
            <a:r>
              <a:rPr lang="en-IN" sz="4800" b="1" dirty="0">
                <a:solidFill>
                  <a:srgbClr val="FF0000"/>
                </a:solidFill>
              </a:rPr>
              <a:t>Sign Test: One Sample</a:t>
            </a:r>
            <a:endParaRPr lang="en-IN" sz="4800" dirty="0"/>
          </a:p>
        </p:txBody>
      </p:sp>
    </p:spTree>
    <p:extLst>
      <p:ext uri="{BB962C8B-B14F-4D97-AF65-F5344CB8AC3E}">
        <p14:creationId xmlns:p14="http://schemas.microsoft.com/office/powerpoint/2010/main" val="2456894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706090"/>
          </a:xfrm>
        </p:spPr>
        <p:txBody>
          <a:bodyPr>
            <a:normAutofit fontScale="90000"/>
          </a:bodyPr>
          <a:lstStyle/>
          <a:p>
            <a:r>
              <a:rPr lang="en-IN" b="1" dirty="0">
                <a:solidFill>
                  <a:srgbClr val="FF0000"/>
                </a:solidFill>
              </a:rPr>
              <a:t>Sign Test: One Sample</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251520" y="980728"/>
                <a:ext cx="8784976" cy="5377230"/>
              </a:xfrm>
            </p:spPr>
            <p:txBody>
              <a:bodyPr>
                <a:noAutofit/>
              </a:bodyPr>
              <a:lstStyle/>
              <a:p>
                <a:r>
                  <a:rPr lang="en-IN" sz="2800" dirty="0"/>
                  <a:t>It is used when it has to be checked whether sample is drawn from continuous symmetrical population or not. </a:t>
                </a:r>
              </a:p>
              <a:p>
                <a:r>
                  <a:rPr lang="en-IN" sz="2800" dirty="0"/>
                  <a:t>Ho : Number of values above mean value and below mean value are equal</a:t>
                </a:r>
              </a:p>
              <a:p>
                <a:r>
                  <a:rPr lang="en-IN" sz="2800" dirty="0"/>
                  <a:t>Signs are to be assigned, sample values above mean values +, </a:t>
                </a:r>
                <a:r>
                  <a:rPr lang="en-IN" sz="2400" dirty="0"/>
                  <a:t>sample value below mean</a:t>
                </a:r>
                <a:r>
                  <a:rPr lang="en-IN" sz="2800" dirty="0"/>
                  <a:t> </a:t>
                </a:r>
                <a:r>
                  <a:rPr lang="en-IN" sz="2400" dirty="0"/>
                  <a:t>value  - sign and equal to mean not considered</a:t>
                </a:r>
              </a:p>
              <a:p>
                <a:pPr marL="0" indent="0">
                  <a:buNone/>
                </a:pPr>
                <a:r>
                  <a:rPr lang="en-IN" sz="2000" dirty="0"/>
                  <a:t>	No. of + signs = no. of minus sign Ho accepted</a:t>
                </a:r>
                <a:r>
                  <a:rPr lang="en-IN" sz="2400" dirty="0"/>
                  <a:t>  otherwise rejected. Alternatively, Z value may be calculated</a:t>
                </a:r>
              </a:p>
              <a:p>
                <a:r>
                  <a:rPr lang="en-IN" sz="3600" dirty="0"/>
                  <a:t>Z = </a:t>
                </a:r>
                <a:r>
                  <a:rPr lang="en-IN" sz="1800" dirty="0">
                    <a:latin typeface="Calibri" panose="020F0502020204030204" pitchFamily="34" charset="0"/>
                    <a:cs typeface="Mangal" panose="02040503050203030202" pitchFamily="18" charset="0"/>
                  </a:rPr>
                  <a:t>	</a:t>
                </a:r>
                <a:r>
                  <a:rPr lang="en-IN" sz="3600" dirty="0"/>
                  <a:t>		</a:t>
                </a:r>
                <a14:m>
                  <m:oMath xmlns:m="http://schemas.openxmlformats.org/officeDocument/2006/math">
                    <m:f>
                      <m:fPr>
                        <m:ctrlPr>
                          <a:rPr lang="en-IN" sz="2000" i="1" smtClean="0">
                            <a:latin typeface="Cambria Math" panose="02040503050406030204" pitchFamily="18" charset="0"/>
                          </a:rPr>
                        </m:ctrlPr>
                      </m:fPr>
                      <m:num>
                        <m:r>
                          <a:rPr lang="en-IN" sz="2000" b="0" i="1" smtClean="0">
                            <a:latin typeface="Cambria Math" panose="02040503050406030204" pitchFamily="18" charset="0"/>
                          </a:rPr>
                          <m:t>𝑋</m:t>
                        </m:r>
                        <m:r>
                          <a:rPr lang="en-IN" sz="2000" b="0" i="1" smtClean="0">
                            <a:latin typeface="Cambria Math" panose="02040503050406030204" pitchFamily="18" charset="0"/>
                          </a:rPr>
                          <m:t>−</m:t>
                        </m:r>
                        <m:r>
                          <m:rPr>
                            <m:nor/>
                          </m:rPr>
                          <a:rPr lang="en-IN" sz="2000" dirty="0">
                            <a:latin typeface="Calibri" panose="020F0502020204030204" pitchFamily="34" charset="0"/>
                            <a:ea typeface="Calibri" panose="020F0502020204030204" pitchFamily="34" charset="0"/>
                            <a:cs typeface="Mangal" panose="02040503050203030202" pitchFamily="18" charset="0"/>
                          </a:rPr>
                          <m:t>np</m:t>
                        </m:r>
                        <m:r>
                          <m:rPr>
                            <m:nor/>
                          </m:rPr>
                          <a:rPr lang="en-IN" sz="2000" baseline="-25000" dirty="0">
                            <a:latin typeface="Calibri" panose="020F0502020204030204" pitchFamily="34" charset="0"/>
                            <a:ea typeface="Calibri" panose="020F0502020204030204" pitchFamily="34" charset="0"/>
                            <a:cs typeface="Mangal" panose="02040503050203030202" pitchFamily="18" charset="0"/>
                          </a:rPr>
                          <m:t>0</m:t>
                        </m:r>
                      </m:num>
                      <m:den>
                        <m:r>
                          <m:rPr>
                            <m:nor/>
                          </m:rPr>
                          <a:rPr lang="en-IN" sz="2800" dirty="0"/>
                          <m:t>√</m:t>
                        </m:r>
                        <m:r>
                          <m:rPr>
                            <m:nor/>
                          </m:rPr>
                          <a:rPr lang="en-IN" sz="2000" dirty="0">
                            <a:latin typeface="Calibri" panose="020F0502020204030204" pitchFamily="34" charset="0"/>
                            <a:ea typeface="Calibri" panose="020F0502020204030204" pitchFamily="34" charset="0"/>
                            <a:cs typeface="Mangal" panose="02040503050203030202" pitchFamily="18" charset="0"/>
                          </a:rPr>
                          <m:t> </m:t>
                        </m:r>
                        <m:r>
                          <m:rPr>
                            <m:nor/>
                          </m:rPr>
                          <a:rPr lang="en-IN" sz="2000" dirty="0">
                            <a:latin typeface="Calibri" panose="020F0502020204030204" pitchFamily="34" charset="0"/>
                            <a:ea typeface="Calibri" panose="020F0502020204030204" pitchFamily="34" charset="0"/>
                            <a:cs typeface="Mangal" panose="02040503050203030202" pitchFamily="18" charset="0"/>
                          </a:rPr>
                          <m:t>np</m:t>
                        </m:r>
                        <m:r>
                          <m:rPr>
                            <m:nor/>
                          </m:rPr>
                          <a:rPr lang="en-IN" sz="2000" baseline="-25000" dirty="0">
                            <a:latin typeface="Calibri" panose="020F0502020204030204" pitchFamily="34" charset="0"/>
                            <a:ea typeface="Calibri" panose="020F0502020204030204" pitchFamily="34" charset="0"/>
                            <a:cs typeface="Mangal" panose="02040503050203030202" pitchFamily="18" charset="0"/>
                          </a:rPr>
                          <m:t>0</m:t>
                        </m:r>
                        <m:r>
                          <m:rPr>
                            <m:nor/>
                          </m:rPr>
                          <a:rPr lang="en-IN" sz="2000" dirty="0">
                            <a:latin typeface="Calibri" panose="020F0502020204030204" pitchFamily="34" charset="0"/>
                            <a:ea typeface="Calibri" panose="020F0502020204030204" pitchFamily="34" charset="0"/>
                            <a:cs typeface="Mangal" panose="02040503050203030202" pitchFamily="18" charset="0"/>
                          </a:rPr>
                          <m:t>q</m:t>
                        </m:r>
                        <m:r>
                          <m:rPr>
                            <m:nor/>
                          </m:rPr>
                          <a:rPr lang="en-IN" sz="2000" baseline="-25000" dirty="0">
                            <a:latin typeface="Calibri" panose="020F0502020204030204" pitchFamily="34" charset="0"/>
                            <a:ea typeface="Calibri" panose="020F0502020204030204" pitchFamily="34" charset="0"/>
                            <a:cs typeface="Mangal" panose="02040503050203030202" pitchFamily="18" charset="0"/>
                          </a:rPr>
                          <m:t>0</m:t>
                        </m:r>
                      </m:den>
                    </m:f>
                  </m:oMath>
                </a14:m>
                <a:endParaRPr lang="en-IN" sz="3600" dirty="0"/>
              </a:p>
              <a:p>
                <a:pPr lvl="2"/>
                <a:r>
                  <a:rPr lang="en-IN" sz="2800" dirty="0"/>
                  <a:t>X = no. of + or – signs, whichever is less</a:t>
                </a:r>
              </a:p>
              <a:p>
                <a:pPr lvl="2"/>
                <a:r>
                  <a:rPr lang="en-IN" sz="1800" dirty="0">
                    <a:effectLst/>
                    <a:latin typeface="Calibri" panose="020F0502020204030204" pitchFamily="34" charset="0"/>
                    <a:ea typeface="Calibri" panose="020F0502020204030204" pitchFamily="34" charset="0"/>
                    <a:cs typeface="Mangal" panose="02040503050203030202" pitchFamily="18" charset="0"/>
                  </a:rPr>
                  <a:t>P</a:t>
                </a:r>
                <a:r>
                  <a:rPr lang="en-IN" sz="1800" baseline="-25000" dirty="0">
                    <a:effectLst/>
                    <a:latin typeface="Calibri" panose="020F0502020204030204" pitchFamily="34" charset="0"/>
                    <a:ea typeface="Calibri" panose="020F0502020204030204" pitchFamily="34" charset="0"/>
                    <a:cs typeface="Mangal" panose="02040503050203030202" pitchFamily="18" charset="0"/>
                  </a:rPr>
                  <a:t>0</a:t>
                </a:r>
                <a:r>
                  <a:rPr lang="en-IN" sz="1800" baseline="-25000" dirty="0">
                    <a:latin typeface="Calibri" panose="020F0502020204030204" pitchFamily="34" charset="0"/>
                    <a:ea typeface="Calibri" panose="020F0502020204030204" pitchFamily="34" charset="0"/>
                    <a:cs typeface="Mangal" panose="02040503050203030202" pitchFamily="18" charset="0"/>
                  </a:rPr>
                  <a:t>  = </a:t>
                </a:r>
                <a:r>
                  <a:rPr lang="en-IN" sz="2800" dirty="0"/>
                  <a:t> ½  , q = ½</a:t>
                </a:r>
              </a:p>
              <a:p>
                <a:pPr lvl="2"/>
                <a:r>
                  <a:rPr lang="en-IN" sz="2800" dirty="0"/>
                  <a:t>n = total no. of signs,  both + and -</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251520" y="980728"/>
                <a:ext cx="8784976" cy="5377230"/>
              </a:xfrm>
              <a:blipFill>
                <a:blip r:embed="rId2"/>
                <a:stretch>
                  <a:fillRect l="-1319" t="-1247" r="-416" b="-9524"/>
                </a:stretch>
              </a:blipFill>
            </p:spPr>
            <p:txBody>
              <a:bodyPr/>
              <a:lstStyle/>
              <a:p>
                <a:r>
                  <a:rPr lang="en-IN">
                    <a:noFill/>
                  </a:rPr>
                  <a:t> </a:t>
                </a:r>
              </a:p>
            </p:txBody>
          </p:sp>
        </mc:Fallback>
      </mc:AlternateContent>
      <p:cxnSp>
        <p:nvCxnSpPr>
          <p:cNvPr id="5" name="Straight Connector 4"/>
          <p:cNvCxnSpPr/>
          <p:nvPr/>
        </p:nvCxnSpPr>
        <p:spPr>
          <a:xfrm>
            <a:off x="4139952" y="4941168"/>
            <a:ext cx="71438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6808D-AB25-4210-AB64-46EA317631CF}"/>
              </a:ext>
            </a:extLst>
          </p:cNvPr>
          <p:cNvSpPr>
            <a:spLocks noGrp="1"/>
          </p:cNvSpPr>
          <p:nvPr>
            <p:ph type="title"/>
          </p:nvPr>
        </p:nvSpPr>
        <p:spPr>
          <a:xfrm>
            <a:off x="107504" y="274638"/>
            <a:ext cx="8579296" cy="1143000"/>
          </a:xfrm>
        </p:spPr>
        <p:txBody>
          <a:bodyPr/>
          <a:lstStyle/>
          <a:p>
            <a:r>
              <a:rPr lang="en-IN" b="1" dirty="0">
                <a:solidFill>
                  <a:srgbClr val="FF0000"/>
                </a:solidFill>
              </a:rPr>
              <a:t>Decision</a:t>
            </a:r>
          </a:p>
        </p:txBody>
      </p:sp>
      <p:sp>
        <p:nvSpPr>
          <p:cNvPr id="3" name="Content Placeholder 2">
            <a:extLst>
              <a:ext uri="{FF2B5EF4-FFF2-40B4-BE49-F238E27FC236}">
                <a16:creationId xmlns:a16="http://schemas.microsoft.com/office/drawing/2014/main" id="{DB3488C2-3C19-4501-8C41-69E604FC1A15}"/>
              </a:ext>
            </a:extLst>
          </p:cNvPr>
          <p:cNvSpPr>
            <a:spLocks noGrp="1"/>
          </p:cNvSpPr>
          <p:nvPr>
            <p:ph sz="quarter" idx="1"/>
          </p:nvPr>
        </p:nvSpPr>
        <p:spPr>
          <a:xfrm>
            <a:off x="179512" y="1447800"/>
            <a:ext cx="8507288" cy="4572000"/>
          </a:xfrm>
        </p:spPr>
        <p:txBody>
          <a:bodyPr>
            <a:normAutofit/>
          </a:bodyPr>
          <a:lstStyle/>
          <a:p>
            <a:pPr marL="0" indent="0" algn="just">
              <a:lnSpc>
                <a:spcPct val="150000"/>
              </a:lnSpc>
              <a:buNone/>
            </a:pPr>
            <a:r>
              <a:rPr lang="en-IN" sz="2800" dirty="0"/>
              <a:t>The Value of Z so obtained is compared with the critical value(1.96 or 2.58) of Z, if the computed value of Z is equal to or less than the critical value of Z , the null hypothesis is accepted. Otherwise rejected. </a:t>
            </a:r>
          </a:p>
        </p:txBody>
      </p:sp>
    </p:spTree>
    <p:extLst>
      <p:ext uri="{BB962C8B-B14F-4D97-AF65-F5344CB8AC3E}">
        <p14:creationId xmlns:p14="http://schemas.microsoft.com/office/powerpoint/2010/main" val="3309975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D487E-C5AC-4198-BCDF-A10A44BB0962}"/>
              </a:ext>
            </a:extLst>
          </p:cNvPr>
          <p:cNvSpPr>
            <a:spLocks noGrp="1"/>
          </p:cNvSpPr>
          <p:nvPr>
            <p:ph type="title"/>
          </p:nvPr>
        </p:nvSpPr>
        <p:spPr>
          <a:xfrm>
            <a:off x="107504" y="274638"/>
            <a:ext cx="8579296" cy="1143000"/>
          </a:xfrm>
        </p:spPr>
        <p:txBody>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79179EE9-2091-4138-A75F-0805EAEE18FC}"/>
              </a:ext>
            </a:extLst>
          </p:cNvPr>
          <p:cNvSpPr>
            <a:spLocks noGrp="1"/>
          </p:cNvSpPr>
          <p:nvPr>
            <p:ph sz="quarter" idx="1"/>
          </p:nvPr>
        </p:nvSpPr>
        <p:spPr>
          <a:xfrm>
            <a:off x="107504" y="1447800"/>
            <a:ext cx="8928992" cy="5005536"/>
          </a:xfrm>
        </p:spPr>
        <p:txBody>
          <a:bodyPr>
            <a:normAutofit/>
          </a:bodyPr>
          <a:lstStyle/>
          <a:p>
            <a:pPr marL="0" indent="0" algn="just">
              <a:buNone/>
            </a:pPr>
            <a:r>
              <a:rPr lang="en-IN" dirty="0"/>
              <a:t>A group of 15 students selected at random secured 22,20,25,32,18,10,17,42,38,24,15,18,34,37,24 marks out of 50 in an intelligence test. Use sign test to test the hypothesis that intelligence is random function (with mean marks=25 for the group) at 5% level of significance. </a:t>
            </a:r>
          </a:p>
          <a:p>
            <a:pPr marL="0" indent="0">
              <a:buNone/>
            </a:pPr>
            <a:r>
              <a:rPr lang="en-IN" dirty="0">
                <a:solidFill>
                  <a:srgbClr val="FF0000"/>
                </a:solidFill>
              </a:rPr>
              <a:t>Solution</a:t>
            </a:r>
          </a:p>
          <a:p>
            <a:pPr marL="0" indent="0">
              <a:buNone/>
            </a:pPr>
            <a:r>
              <a:rPr lang="en-IN" dirty="0"/>
              <a:t>Null Hypothesis: The number of sample values above the mean value and below value is equal</a:t>
            </a:r>
          </a:p>
          <a:p>
            <a:pPr marL="0" indent="0">
              <a:buNone/>
            </a:pPr>
            <a:r>
              <a:rPr lang="en-IN" dirty="0"/>
              <a:t>Signs = </a:t>
            </a:r>
            <a:r>
              <a:rPr lang="en-IN" sz="3200" dirty="0"/>
              <a:t>-, -, 0, +, -, -, -, +, +, -, -, -, +, +, -</a:t>
            </a:r>
            <a:endParaRPr lang="en-IN" dirty="0"/>
          </a:p>
          <a:p>
            <a:pPr marL="0" indent="0">
              <a:buNone/>
            </a:pPr>
            <a:r>
              <a:rPr lang="en-IN" dirty="0"/>
              <a:t>Plus sign =5 minus sign =9 </a:t>
            </a:r>
          </a:p>
          <a:p>
            <a:pPr marL="0" indent="0">
              <a:buNone/>
            </a:pPr>
            <a:r>
              <a:rPr lang="en-IN" dirty="0"/>
              <a:t>hence, n=14, p=1/2, q=1/2, X=5   </a:t>
            </a:r>
          </a:p>
        </p:txBody>
      </p:sp>
    </p:spTree>
    <p:extLst>
      <p:ext uri="{BB962C8B-B14F-4D97-AF65-F5344CB8AC3E}">
        <p14:creationId xmlns:p14="http://schemas.microsoft.com/office/powerpoint/2010/main" val="1043711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3591D-D66F-45B4-9FC8-353A54AC9983}"/>
              </a:ext>
            </a:extLst>
          </p:cNvPr>
          <p:cNvSpPr>
            <a:spLocks noGrp="1"/>
          </p:cNvSpPr>
          <p:nvPr>
            <p:ph type="title"/>
          </p:nvPr>
        </p:nvSpPr>
        <p:spPr>
          <a:xfrm>
            <a:off x="179512" y="274638"/>
            <a:ext cx="8507288" cy="1143000"/>
          </a:xfrm>
        </p:spPr>
        <p:txBody>
          <a:bodyPr/>
          <a:lstStyle/>
          <a:p>
            <a:r>
              <a:rPr lang="en-IN" b="1" dirty="0">
                <a:solidFill>
                  <a:srgbClr val="FF0000"/>
                </a:solidFill>
              </a:rPr>
              <a:t>Solution cont.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E4545AD-D6D7-4B31-AB81-F75A7D0A4CBC}"/>
                  </a:ext>
                </a:extLst>
              </p:cNvPr>
              <p:cNvSpPr>
                <a:spLocks noGrp="1"/>
              </p:cNvSpPr>
              <p:nvPr>
                <p:ph sz="quarter" idx="1"/>
              </p:nvPr>
            </p:nvSpPr>
            <p:spPr>
              <a:xfrm>
                <a:off x="107504" y="1447800"/>
                <a:ext cx="8579296" cy="4572000"/>
              </a:xfrm>
            </p:spPr>
            <p:txBody>
              <a:bodyPr/>
              <a:lstStyle/>
              <a:p>
                <a:pPr marL="0" indent="0" algn="just">
                  <a:lnSpc>
                    <a:spcPct val="150000"/>
                  </a:lnSpc>
                  <a:buNone/>
                </a:pPr>
                <a:r>
                  <a:rPr lang="en-IN" dirty="0"/>
                  <a:t>Z = 5-14*0.5/ under root of 14*.5*.5 </a:t>
                </a:r>
                <a14:m>
                  <m:oMath xmlns:m="http://schemas.openxmlformats.org/officeDocument/2006/math">
                    <m:f>
                      <m:fPr>
                        <m:ctrlPr>
                          <a:rPr lang="en-IN" sz="2800" i="1" smtClean="0">
                            <a:latin typeface="Cambria Math" panose="02040503050406030204" pitchFamily="18" charset="0"/>
                          </a:rPr>
                        </m:ctrlPr>
                      </m:fPr>
                      <m:num>
                        <m:r>
                          <a:rPr lang="en-IN" sz="2800" b="0" i="1" smtClean="0">
                            <a:latin typeface="Cambria Math" panose="02040503050406030204" pitchFamily="18" charset="0"/>
                          </a:rPr>
                          <m:t>𝑋</m:t>
                        </m:r>
                        <m:r>
                          <a:rPr lang="en-IN" sz="2800" b="0" i="1" smtClean="0">
                            <a:latin typeface="Cambria Math" panose="02040503050406030204" pitchFamily="18" charset="0"/>
                          </a:rPr>
                          <m:t>−</m:t>
                        </m:r>
                        <m:r>
                          <m:rPr>
                            <m:nor/>
                          </m:rPr>
                          <a:rPr lang="en-IN" sz="2800" dirty="0">
                            <a:latin typeface="Calibri" panose="020F0502020204030204" pitchFamily="34" charset="0"/>
                            <a:ea typeface="Calibri" panose="020F0502020204030204" pitchFamily="34" charset="0"/>
                            <a:cs typeface="Mangal" panose="02040503050203030202" pitchFamily="18" charset="0"/>
                          </a:rPr>
                          <m:t>np</m:t>
                        </m:r>
                        <m:r>
                          <m:rPr>
                            <m:nor/>
                          </m:rPr>
                          <a:rPr lang="en-IN" sz="2800" baseline="-25000" dirty="0">
                            <a:latin typeface="Calibri" panose="020F0502020204030204" pitchFamily="34" charset="0"/>
                            <a:ea typeface="Calibri" panose="020F0502020204030204" pitchFamily="34" charset="0"/>
                            <a:cs typeface="Mangal" panose="02040503050203030202" pitchFamily="18" charset="0"/>
                          </a:rPr>
                          <m:t>0</m:t>
                        </m:r>
                      </m:num>
                      <m:den>
                        <m:r>
                          <m:rPr>
                            <m:nor/>
                          </m:rPr>
                          <a:rPr lang="en-IN" sz="3600" dirty="0"/>
                          <m:t>√</m:t>
                        </m:r>
                        <m:r>
                          <m:rPr>
                            <m:nor/>
                          </m:rPr>
                          <a:rPr lang="en-IN" sz="2800" dirty="0">
                            <a:latin typeface="Calibri" panose="020F0502020204030204" pitchFamily="34" charset="0"/>
                            <a:ea typeface="Calibri" panose="020F0502020204030204" pitchFamily="34" charset="0"/>
                            <a:cs typeface="Mangal" panose="02040503050203030202" pitchFamily="18" charset="0"/>
                          </a:rPr>
                          <m:t> </m:t>
                        </m:r>
                        <m:r>
                          <m:rPr>
                            <m:nor/>
                          </m:rPr>
                          <a:rPr lang="en-IN" sz="2800" dirty="0">
                            <a:latin typeface="Calibri" panose="020F0502020204030204" pitchFamily="34" charset="0"/>
                            <a:ea typeface="Calibri" panose="020F0502020204030204" pitchFamily="34" charset="0"/>
                            <a:cs typeface="Mangal" panose="02040503050203030202" pitchFamily="18" charset="0"/>
                          </a:rPr>
                          <m:t>np</m:t>
                        </m:r>
                        <m:r>
                          <m:rPr>
                            <m:nor/>
                          </m:rPr>
                          <a:rPr lang="en-IN" sz="2800" baseline="-25000" dirty="0">
                            <a:latin typeface="Calibri" panose="020F0502020204030204" pitchFamily="34" charset="0"/>
                            <a:ea typeface="Calibri" panose="020F0502020204030204" pitchFamily="34" charset="0"/>
                            <a:cs typeface="Mangal" panose="02040503050203030202" pitchFamily="18" charset="0"/>
                          </a:rPr>
                          <m:t>0</m:t>
                        </m:r>
                        <m:r>
                          <m:rPr>
                            <m:nor/>
                          </m:rPr>
                          <a:rPr lang="en-IN" sz="2800" dirty="0">
                            <a:latin typeface="Calibri" panose="020F0502020204030204" pitchFamily="34" charset="0"/>
                            <a:ea typeface="Calibri" panose="020F0502020204030204" pitchFamily="34" charset="0"/>
                            <a:cs typeface="Mangal" panose="02040503050203030202" pitchFamily="18" charset="0"/>
                          </a:rPr>
                          <m:t>q</m:t>
                        </m:r>
                        <m:r>
                          <m:rPr>
                            <m:nor/>
                          </m:rPr>
                          <a:rPr lang="en-IN" sz="2800" baseline="-25000" dirty="0">
                            <a:latin typeface="Calibri" panose="020F0502020204030204" pitchFamily="34" charset="0"/>
                            <a:ea typeface="Calibri" panose="020F0502020204030204" pitchFamily="34" charset="0"/>
                            <a:cs typeface="Mangal" panose="02040503050203030202" pitchFamily="18" charset="0"/>
                          </a:rPr>
                          <m:t>0</m:t>
                        </m:r>
                      </m:den>
                    </m:f>
                  </m:oMath>
                </a14:m>
                <a:endParaRPr lang="en-IN" dirty="0"/>
              </a:p>
              <a:p>
                <a:pPr marL="0" indent="0" algn="just">
                  <a:lnSpc>
                    <a:spcPct val="150000"/>
                  </a:lnSpc>
                  <a:buNone/>
                </a:pPr>
                <a:r>
                  <a:rPr lang="en-IN" dirty="0"/>
                  <a:t>= 2/1.94</a:t>
                </a:r>
              </a:p>
              <a:p>
                <a:pPr marL="0" indent="0" algn="just">
                  <a:lnSpc>
                    <a:spcPct val="150000"/>
                  </a:lnSpc>
                  <a:buNone/>
                </a:pPr>
                <a:r>
                  <a:rPr lang="en-IN" dirty="0"/>
                  <a:t>=1.03</a:t>
                </a:r>
              </a:p>
              <a:p>
                <a:pPr marL="0" indent="0" algn="just">
                  <a:lnSpc>
                    <a:spcPct val="150000"/>
                  </a:lnSpc>
                  <a:buNone/>
                </a:pPr>
                <a:r>
                  <a:rPr lang="en-IN" dirty="0"/>
                  <a:t>As the computed value of Z is less than 1.96 at 5% level of significance, the null hypothesis is accepted. Intelligence is a random function.</a:t>
                </a:r>
              </a:p>
            </p:txBody>
          </p:sp>
        </mc:Choice>
        <mc:Fallback xmlns="">
          <p:sp>
            <p:nvSpPr>
              <p:cNvPr id="3" name="Content Placeholder 2">
                <a:extLst>
                  <a:ext uri="{FF2B5EF4-FFF2-40B4-BE49-F238E27FC236}">
                    <a16:creationId xmlns:a16="http://schemas.microsoft.com/office/drawing/2014/main" id="{3E4545AD-D6D7-4B31-AB81-F75A7D0A4CBC}"/>
                  </a:ext>
                </a:extLst>
              </p:cNvPr>
              <p:cNvSpPr>
                <a:spLocks noGrp="1" noRot="1" noChangeAspect="1" noMove="1" noResize="1" noEditPoints="1" noAdjustHandles="1" noChangeArrowheads="1" noChangeShapeType="1" noTextEdit="1"/>
              </p:cNvSpPr>
              <p:nvPr>
                <p:ph sz="quarter" idx="1"/>
              </p:nvPr>
            </p:nvSpPr>
            <p:spPr>
              <a:xfrm>
                <a:off x="107504" y="1447800"/>
                <a:ext cx="8579296" cy="4572000"/>
              </a:xfrm>
              <a:blipFill>
                <a:blip r:embed="rId2"/>
                <a:stretch>
                  <a:fillRect l="-1279" r="-1279" b="-533"/>
                </a:stretch>
              </a:blipFill>
            </p:spPr>
            <p:txBody>
              <a:bodyPr/>
              <a:lstStyle/>
              <a:p>
                <a:r>
                  <a:rPr lang="en-IN">
                    <a:noFill/>
                  </a:rPr>
                  <a:t> </a:t>
                </a:r>
              </a:p>
            </p:txBody>
          </p:sp>
        </mc:Fallback>
      </mc:AlternateContent>
    </p:spTree>
    <p:extLst>
      <p:ext uri="{BB962C8B-B14F-4D97-AF65-F5344CB8AC3E}">
        <p14:creationId xmlns:p14="http://schemas.microsoft.com/office/powerpoint/2010/main" val="2346170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FB56C-43F9-47A3-919C-779AB64D43D1}"/>
              </a:ext>
            </a:extLst>
          </p:cNvPr>
          <p:cNvSpPr>
            <a:spLocks noGrp="1"/>
          </p:cNvSpPr>
          <p:nvPr>
            <p:ph type="title"/>
          </p:nvPr>
        </p:nvSpPr>
        <p:spPr>
          <a:xfrm>
            <a:off x="179512" y="274638"/>
            <a:ext cx="8507288" cy="1143000"/>
          </a:xfrm>
        </p:spPr>
        <p:txBody>
          <a:bodyPr/>
          <a:lstStyle/>
          <a:p>
            <a:r>
              <a:rPr lang="en-IN" b="1" dirty="0">
                <a:solidFill>
                  <a:srgbClr val="FF0000"/>
                </a:solidFill>
              </a:rPr>
              <a:t>Exercise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5BC8A5-5C06-496B-8A6E-7D81867318F6}"/>
                  </a:ext>
                </a:extLst>
              </p:cNvPr>
              <p:cNvSpPr>
                <a:spLocks noGrp="1"/>
              </p:cNvSpPr>
              <p:nvPr>
                <p:ph sz="quarter" idx="1"/>
              </p:nvPr>
            </p:nvSpPr>
            <p:spPr>
              <a:xfrm>
                <a:off x="179512" y="1447800"/>
                <a:ext cx="8507288" cy="4572000"/>
              </a:xfrm>
            </p:spPr>
            <p:txBody>
              <a:bodyPr>
                <a:normAutofit fontScale="92500"/>
              </a:bodyPr>
              <a:lstStyle/>
              <a:p>
                <a:pPr marL="0" indent="0" algn="just">
                  <a:lnSpc>
                    <a:spcPct val="150000"/>
                  </a:lnSpc>
                  <a:buNone/>
                </a:pPr>
                <a:r>
                  <a:rPr lang="en-IN" dirty="0"/>
                  <a:t>A medical doctor claims that he does not require on the average more than 30 minutes to attend to an emergency case in outdoor. It was observed over a week that the time taken by him for attending to eleven emergency patients in outdoor was 12,17,32,18,35,37,25,36,42,10 and 35 minutes respectively. Use sign test and comment on the medical doctor’s claim at 5% level of significance. </a:t>
                </a:r>
              </a:p>
              <a:p>
                <a:pPr marL="0" indent="0">
                  <a:buNone/>
                </a:pPr>
                <a:r>
                  <a:rPr lang="en-IN" dirty="0"/>
                  <a:t>(ans. Z=0.30  less than 1.64 one tailed test, Accepted) </a:t>
                </a:r>
                <a14:m>
                  <m:oMath xmlns:m="http://schemas.openxmlformats.org/officeDocument/2006/math">
                    <m:f>
                      <m:fPr>
                        <m:ctrlPr>
                          <a:rPr lang="en-IN" sz="2800" i="1" smtClean="0">
                            <a:latin typeface="Cambria Math" panose="02040503050406030204" pitchFamily="18" charset="0"/>
                          </a:rPr>
                        </m:ctrlPr>
                      </m:fPr>
                      <m:num>
                        <m:r>
                          <a:rPr lang="en-IN" sz="2800" b="0" i="1" smtClean="0">
                            <a:latin typeface="Cambria Math" panose="02040503050406030204" pitchFamily="18" charset="0"/>
                          </a:rPr>
                          <m:t>𝑋</m:t>
                        </m:r>
                        <m:r>
                          <a:rPr lang="en-IN" sz="2800" b="0" i="1" smtClean="0">
                            <a:latin typeface="Cambria Math" panose="02040503050406030204" pitchFamily="18" charset="0"/>
                          </a:rPr>
                          <m:t>−</m:t>
                        </m:r>
                        <m:r>
                          <m:rPr>
                            <m:nor/>
                          </m:rPr>
                          <a:rPr lang="en-IN" sz="2800" dirty="0">
                            <a:latin typeface="Calibri" panose="020F0502020204030204" pitchFamily="34" charset="0"/>
                            <a:ea typeface="Calibri" panose="020F0502020204030204" pitchFamily="34" charset="0"/>
                            <a:cs typeface="Mangal" panose="02040503050203030202" pitchFamily="18" charset="0"/>
                          </a:rPr>
                          <m:t>np</m:t>
                        </m:r>
                        <m:r>
                          <m:rPr>
                            <m:nor/>
                          </m:rPr>
                          <a:rPr lang="en-IN" sz="2800" baseline="-25000" dirty="0">
                            <a:latin typeface="Calibri" panose="020F0502020204030204" pitchFamily="34" charset="0"/>
                            <a:ea typeface="Calibri" panose="020F0502020204030204" pitchFamily="34" charset="0"/>
                            <a:cs typeface="Mangal" panose="02040503050203030202" pitchFamily="18" charset="0"/>
                          </a:rPr>
                          <m:t>0</m:t>
                        </m:r>
                      </m:num>
                      <m:den>
                        <m:r>
                          <m:rPr>
                            <m:nor/>
                          </m:rPr>
                          <a:rPr lang="en-IN" sz="3600" dirty="0"/>
                          <m:t>√</m:t>
                        </m:r>
                        <m:r>
                          <m:rPr>
                            <m:nor/>
                          </m:rPr>
                          <a:rPr lang="en-IN" sz="2800" dirty="0">
                            <a:latin typeface="Calibri" panose="020F0502020204030204" pitchFamily="34" charset="0"/>
                            <a:ea typeface="Calibri" panose="020F0502020204030204" pitchFamily="34" charset="0"/>
                            <a:cs typeface="Mangal" panose="02040503050203030202" pitchFamily="18" charset="0"/>
                          </a:rPr>
                          <m:t> </m:t>
                        </m:r>
                        <m:r>
                          <m:rPr>
                            <m:nor/>
                          </m:rPr>
                          <a:rPr lang="en-IN" sz="2800" dirty="0">
                            <a:latin typeface="Calibri" panose="020F0502020204030204" pitchFamily="34" charset="0"/>
                            <a:ea typeface="Calibri" panose="020F0502020204030204" pitchFamily="34" charset="0"/>
                            <a:cs typeface="Mangal" panose="02040503050203030202" pitchFamily="18" charset="0"/>
                          </a:rPr>
                          <m:t>np</m:t>
                        </m:r>
                        <m:r>
                          <m:rPr>
                            <m:nor/>
                          </m:rPr>
                          <a:rPr lang="en-IN" sz="2800" baseline="-25000" dirty="0">
                            <a:latin typeface="Calibri" panose="020F0502020204030204" pitchFamily="34" charset="0"/>
                            <a:ea typeface="Calibri" panose="020F0502020204030204" pitchFamily="34" charset="0"/>
                            <a:cs typeface="Mangal" panose="02040503050203030202" pitchFamily="18" charset="0"/>
                          </a:rPr>
                          <m:t>0</m:t>
                        </m:r>
                        <m:r>
                          <m:rPr>
                            <m:nor/>
                          </m:rPr>
                          <a:rPr lang="en-IN" sz="2800" dirty="0">
                            <a:latin typeface="Calibri" panose="020F0502020204030204" pitchFamily="34" charset="0"/>
                            <a:ea typeface="Calibri" panose="020F0502020204030204" pitchFamily="34" charset="0"/>
                            <a:cs typeface="Mangal" panose="02040503050203030202" pitchFamily="18" charset="0"/>
                          </a:rPr>
                          <m:t>q</m:t>
                        </m:r>
                        <m:r>
                          <m:rPr>
                            <m:nor/>
                          </m:rPr>
                          <a:rPr lang="en-IN" sz="2800" baseline="-25000" dirty="0">
                            <a:latin typeface="Calibri" panose="020F0502020204030204" pitchFamily="34" charset="0"/>
                            <a:ea typeface="Calibri" panose="020F0502020204030204" pitchFamily="34" charset="0"/>
                            <a:cs typeface="Mangal" panose="02040503050203030202" pitchFamily="18" charset="0"/>
                          </a:rPr>
                          <m:t>0</m:t>
                        </m:r>
                      </m:den>
                    </m:f>
                  </m:oMath>
                </a14:m>
                <a:endParaRPr lang="en-IN" dirty="0"/>
              </a:p>
            </p:txBody>
          </p:sp>
        </mc:Choice>
        <mc:Fallback xmlns="">
          <p:sp>
            <p:nvSpPr>
              <p:cNvPr id="3" name="Content Placeholder 2">
                <a:extLst>
                  <a:ext uri="{FF2B5EF4-FFF2-40B4-BE49-F238E27FC236}">
                    <a16:creationId xmlns:a16="http://schemas.microsoft.com/office/drawing/2014/main" id="{B85BC8A5-5C06-496B-8A6E-7D81867318F6}"/>
                  </a:ext>
                </a:extLst>
              </p:cNvPr>
              <p:cNvSpPr>
                <a:spLocks noGrp="1" noRot="1" noChangeAspect="1" noMove="1" noResize="1" noEditPoints="1" noAdjustHandles="1" noChangeArrowheads="1" noChangeShapeType="1" noTextEdit="1"/>
              </p:cNvSpPr>
              <p:nvPr>
                <p:ph sz="quarter" idx="1"/>
              </p:nvPr>
            </p:nvSpPr>
            <p:spPr>
              <a:xfrm>
                <a:off x="179512" y="1447800"/>
                <a:ext cx="8507288" cy="4572000"/>
              </a:xfrm>
              <a:blipFill>
                <a:blip r:embed="rId2"/>
                <a:stretch>
                  <a:fillRect l="-1074" r="-1074"/>
                </a:stretch>
              </a:blipFill>
            </p:spPr>
            <p:txBody>
              <a:bodyPr/>
              <a:lstStyle/>
              <a:p>
                <a:r>
                  <a:rPr lang="en-IN">
                    <a:noFill/>
                  </a:rPr>
                  <a:t> </a:t>
                </a:r>
              </a:p>
            </p:txBody>
          </p:sp>
        </mc:Fallback>
      </mc:AlternateContent>
      <p:cxnSp>
        <p:nvCxnSpPr>
          <p:cNvPr id="5" name="Straight Connector 4">
            <a:extLst>
              <a:ext uri="{FF2B5EF4-FFF2-40B4-BE49-F238E27FC236}">
                <a16:creationId xmlns:a16="http://schemas.microsoft.com/office/drawing/2014/main" id="{00DCAB46-7EBD-4D62-9184-7C378BB65E5F}"/>
              </a:ext>
            </a:extLst>
          </p:cNvPr>
          <p:cNvCxnSpPr>
            <a:cxnSpLocks/>
          </p:cNvCxnSpPr>
          <p:nvPr/>
        </p:nvCxnSpPr>
        <p:spPr>
          <a:xfrm>
            <a:off x="6372200" y="4797152"/>
            <a:ext cx="0" cy="288032"/>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0F337BA8-7D43-49D1-84CE-D36776041FC3}"/>
              </a:ext>
            </a:extLst>
          </p:cNvPr>
          <p:cNvCxnSpPr>
            <a:cxnSpLocks/>
          </p:cNvCxnSpPr>
          <p:nvPr/>
        </p:nvCxnSpPr>
        <p:spPr>
          <a:xfrm>
            <a:off x="7308304" y="4797152"/>
            <a:ext cx="0" cy="28803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63791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12399-6AE5-4B6E-8CB9-C5669BA0F791}"/>
              </a:ext>
            </a:extLst>
          </p:cNvPr>
          <p:cNvSpPr>
            <a:spLocks noGrp="1"/>
          </p:cNvSpPr>
          <p:nvPr>
            <p:ph type="title"/>
          </p:nvPr>
        </p:nvSpPr>
        <p:spPr>
          <a:xfrm>
            <a:off x="179512" y="274638"/>
            <a:ext cx="8507288" cy="1143000"/>
          </a:xfrm>
        </p:spPr>
        <p:txBody>
          <a:bodyPr/>
          <a:lstStyle/>
          <a:p>
            <a:r>
              <a:rPr lang="en-IN" b="1" dirty="0">
                <a:solidFill>
                  <a:srgbClr val="FF0000"/>
                </a:solidFill>
              </a:rPr>
              <a:t>Sign Test : Matched Pairs Test</a:t>
            </a:r>
          </a:p>
        </p:txBody>
      </p:sp>
      <p:sp>
        <p:nvSpPr>
          <p:cNvPr id="3" name="Content Placeholder 2">
            <a:extLst>
              <a:ext uri="{FF2B5EF4-FFF2-40B4-BE49-F238E27FC236}">
                <a16:creationId xmlns:a16="http://schemas.microsoft.com/office/drawing/2014/main" id="{A06A8E10-EBF7-48EB-B354-93D4480ED2A8}"/>
              </a:ext>
            </a:extLst>
          </p:cNvPr>
          <p:cNvSpPr>
            <a:spLocks noGrp="1"/>
          </p:cNvSpPr>
          <p:nvPr>
            <p:ph sz="quarter" idx="1"/>
          </p:nvPr>
        </p:nvSpPr>
        <p:spPr>
          <a:xfrm>
            <a:off x="179512" y="1447800"/>
            <a:ext cx="8856984" cy="5135562"/>
          </a:xfrm>
        </p:spPr>
        <p:txBody>
          <a:bodyPr>
            <a:normAutofit/>
          </a:bodyPr>
          <a:lstStyle/>
          <a:p>
            <a:pPr marL="0" indent="0">
              <a:lnSpc>
                <a:spcPct val="150000"/>
              </a:lnSpc>
              <a:buNone/>
            </a:pPr>
            <a:r>
              <a:rPr lang="en-IN" dirty="0"/>
              <a:t>The non parametric sign test is appropriate for testing the significance of difference between two samples. </a:t>
            </a:r>
          </a:p>
          <a:p>
            <a:pPr marL="0" indent="0">
              <a:lnSpc>
                <a:spcPct val="150000"/>
              </a:lnSpc>
              <a:buNone/>
            </a:pPr>
            <a:r>
              <a:rPr lang="en-IN" dirty="0"/>
              <a:t>Conditions</a:t>
            </a:r>
          </a:p>
          <a:p>
            <a:pPr marL="0" indent="0">
              <a:lnSpc>
                <a:spcPct val="150000"/>
              </a:lnSpc>
              <a:buNone/>
            </a:pPr>
            <a:r>
              <a:rPr lang="en-IN" dirty="0"/>
              <a:t>1. The effect of the treatment can not be measured. It can only be judged as superior or inferior performance</a:t>
            </a:r>
          </a:p>
          <a:p>
            <a:pPr marL="0" indent="0">
              <a:lnSpc>
                <a:spcPct val="150000"/>
              </a:lnSpc>
              <a:buNone/>
            </a:pPr>
            <a:r>
              <a:rPr lang="en-IN" dirty="0"/>
              <a:t>2. The experimental and control groups consists of more than 10 items</a:t>
            </a:r>
          </a:p>
          <a:p>
            <a:pPr marL="0" indent="0">
              <a:lnSpc>
                <a:spcPct val="150000"/>
              </a:lnSpc>
              <a:buNone/>
            </a:pPr>
            <a:r>
              <a:rPr lang="en-IN" dirty="0"/>
              <a:t>3. The same sample may be judged as observation (control) group and post-observation (experimental) group</a:t>
            </a:r>
          </a:p>
        </p:txBody>
      </p:sp>
    </p:spTree>
    <p:extLst>
      <p:ext uri="{BB962C8B-B14F-4D97-AF65-F5344CB8AC3E}">
        <p14:creationId xmlns:p14="http://schemas.microsoft.com/office/powerpoint/2010/main" val="2997167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8C8F1-6BB7-4FB5-B158-1A3F2FA2821B}"/>
              </a:ext>
            </a:extLst>
          </p:cNvPr>
          <p:cNvSpPr>
            <a:spLocks noGrp="1"/>
          </p:cNvSpPr>
          <p:nvPr>
            <p:ph type="title"/>
          </p:nvPr>
        </p:nvSpPr>
        <p:spPr>
          <a:xfrm>
            <a:off x="107504" y="274638"/>
            <a:ext cx="8579296" cy="1143000"/>
          </a:xfrm>
        </p:spPr>
        <p:txBody>
          <a:bodyPr/>
          <a:lstStyle/>
          <a:p>
            <a:r>
              <a:rPr lang="en-IN" b="1" dirty="0">
                <a:solidFill>
                  <a:srgbClr val="FF0000"/>
                </a:solidFill>
              </a:rPr>
              <a:t>Steps</a:t>
            </a:r>
          </a:p>
        </p:txBody>
      </p:sp>
      <p:sp>
        <p:nvSpPr>
          <p:cNvPr id="3" name="Content Placeholder 2">
            <a:extLst>
              <a:ext uri="{FF2B5EF4-FFF2-40B4-BE49-F238E27FC236}">
                <a16:creationId xmlns:a16="http://schemas.microsoft.com/office/drawing/2014/main" id="{A23EB1A3-3670-41B7-8709-7CDB05B44E46}"/>
              </a:ext>
            </a:extLst>
          </p:cNvPr>
          <p:cNvSpPr>
            <a:spLocks noGrp="1"/>
          </p:cNvSpPr>
          <p:nvPr>
            <p:ph sz="quarter" idx="1"/>
          </p:nvPr>
        </p:nvSpPr>
        <p:spPr>
          <a:xfrm>
            <a:off x="107504" y="1361802"/>
            <a:ext cx="8784976" cy="5221560"/>
          </a:xfrm>
        </p:spPr>
        <p:txBody>
          <a:bodyPr>
            <a:normAutofit lnSpcReduction="10000"/>
          </a:bodyPr>
          <a:lstStyle/>
          <a:p>
            <a:pPr marL="514350" indent="-514350">
              <a:buAutoNum type="arabicPeriod"/>
            </a:pPr>
            <a:r>
              <a:rPr lang="en-IN" dirty="0"/>
              <a:t>Hypothesis</a:t>
            </a:r>
          </a:p>
          <a:p>
            <a:pPr marL="514350" indent="-514350">
              <a:buAutoNum type="arabicPeriod"/>
            </a:pPr>
            <a:r>
              <a:rPr lang="en-IN" dirty="0"/>
              <a:t>Difference in performance: difference between pre and post is determined. This is expressed in signs. Judged superior +, Judged inferior – and judged not difference 0</a:t>
            </a:r>
          </a:p>
          <a:p>
            <a:pPr marL="514350" indent="-514350">
              <a:buAutoNum type="arabicPeriod"/>
            </a:pPr>
            <a:r>
              <a:rPr lang="en-IN" dirty="0"/>
              <a:t>The pairs where no difference is indicated are deleted from further consideration.</a:t>
            </a:r>
          </a:p>
          <a:p>
            <a:pPr marL="514350" indent="-514350">
              <a:buAutoNum type="arabicPeriod"/>
            </a:pPr>
            <a:r>
              <a:rPr lang="en-IN" dirty="0"/>
              <a:t>Computation of Z values</a:t>
            </a:r>
          </a:p>
          <a:p>
            <a:pPr marL="788670" lvl="1" indent="-514350">
              <a:buAutoNum type="arabicPeriod"/>
            </a:pPr>
            <a:r>
              <a:rPr lang="en-IN" dirty="0"/>
              <a:t>Z = (S±0.5)- np</a:t>
            </a:r>
          </a:p>
          <a:p>
            <a:pPr marL="274320" lvl="1" indent="0">
              <a:buNone/>
            </a:pPr>
            <a:r>
              <a:rPr lang="en-IN" dirty="0"/>
              <a:t>	      √</a:t>
            </a:r>
            <a:r>
              <a:rPr lang="en-IN" dirty="0" err="1"/>
              <a:t>npq</a:t>
            </a:r>
            <a:endParaRPr lang="en-IN" dirty="0"/>
          </a:p>
          <a:p>
            <a:pPr marL="274320" lvl="1" indent="0">
              <a:buNone/>
            </a:pPr>
            <a:r>
              <a:rPr lang="en-IN" dirty="0"/>
              <a:t>In case S &lt;n/2 it would be Plus and where S &gt;n/2 it would be minus</a:t>
            </a:r>
          </a:p>
          <a:p>
            <a:pPr marL="274320" lvl="1" indent="0">
              <a:buNone/>
            </a:pPr>
            <a:r>
              <a:rPr lang="en-IN" dirty="0"/>
              <a:t>S = No. of superior items, n= total no. of items considered for test exclude 0 items</a:t>
            </a:r>
          </a:p>
          <a:p>
            <a:pPr marL="274320" lvl="1" indent="0">
              <a:buNone/>
            </a:pPr>
            <a:r>
              <a:rPr lang="en-IN" dirty="0"/>
              <a:t>P=0.5</a:t>
            </a:r>
          </a:p>
        </p:txBody>
      </p:sp>
      <p:cxnSp>
        <p:nvCxnSpPr>
          <p:cNvPr id="5" name="Straight Connector 4">
            <a:extLst>
              <a:ext uri="{FF2B5EF4-FFF2-40B4-BE49-F238E27FC236}">
                <a16:creationId xmlns:a16="http://schemas.microsoft.com/office/drawing/2014/main" id="{C49B1AC9-F090-4F73-BBC5-40F92DD82742}"/>
              </a:ext>
            </a:extLst>
          </p:cNvPr>
          <p:cNvCxnSpPr/>
          <p:nvPr/>
        </p:nvCxnSpPr>
        <p:spPr>
          <a:xfrm>
            <a:off x="1475656" y="4509120"/>
            <a:ext cx="1440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271982A-283D-483C-A517-4BD7F1F28E7E}"/>
              </a:ext>
            </a:extLst>
          </p:cNvPr>
          <p:cNvCxnSpPr/>
          <p:nvPr/>
        </p:nvCxnSpPr>
        <p:spPr>
          <a:xfrm>
            <a:off x="1691680" y="4581128"/>
            <a:ext cx="43204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521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BAC6-926C-4DB8-A726-2CADD2BBF986}"/>
              </a:ext>
            </a:extLst>
          </p:cNvPr>
          <p:cNvSpPr>
            <a:spLocks noGrp="1"/>
          </p:cNvSpPr>
          <p:nvPr>
            <p:ph type="title"/>
          </p:nvPr>
        </p:nvSpPr>
        <p:spPr>
          <a:xfrm>
            <a:off x="107504" y="274638"/>
            <a:ext cx="8579296" cy="1143000"/>
          </a:xfrm>
        </p:spPr>
        <p:txBody>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CFBB67F0-07FA-4EE6-969D-BFA3A1AF06AB}"/>
              </a:ext>
            </a:extLst>
          </p:cNvPr>
          <p:cNvSpPr>
            <a:spLocks noGrp="1"/>
          </p:cNvSpPr>
          <p:nvPr>
            <p:ph sz="quarter" idx="1"/>
          </p:nvPr>
        </p:nvSpPr>
        <p:spPr>
          <a:xfrm>
            <a:off x="107504" y="1447800"/>
            <a:ext cx="8579296" cy="4572000"/>
          </a:xfrm>
        </p:spPr>
        <p:txBody>
          <a:bodyPr>
            <a:normAutofit lnSpcReduction="10000"/>
          </a:bodyPr>
          <a:lstStyle/>
          <a:p>
            <a:pPr marL="0" indent="0" algn="just">
              <a:buNone/>
            </a:pPr>
            <a:r>
              <a:rPr lang="en-IN" dirty="0"/>
              <a:t>A market research agency is interested in comparing the consumer rating of two brands of coffee. Twelve subjects, six men and six women, were asked to rate the two brands on five point scale consisting of excellent good ,fair, poor and very poor. These categories were to be assigned 5,4,3,2,1 ranks. The results were as given as follows:</a:t>
            </a:r>
          </a:p>
          <a:p>
            <a:pPr marL="0" indent="0" algn="just">
              <a:buNone/>
            </a:pPr>
            <a:endParaRPr lang="en-IN" dirty="0"/>
          </a:p>
          <a:p>
            <a:pPr marL="0" indent="0" algn="just">
              <a:buNone/>
            </a:pPr>
            <a:endParaRPr lang="en-IN" dirty="0"/>
          </a:p>
          <a:p>
            <a:pPr marL="0" indent="0" algn="just">
              <a:buNone/>
            </a:pPr>
            <a:endParaRPr lang="en-IN" dirty="0"/>
          </a:p>
          <a:p>
            <a:pPr marL="0" indent="0" algn="just">
              <a:buNone/>
            </a:pPr>
            <a:r>
              <a:rPr lang="en-IN" dirty="0"/>
              <a:t>Apply the sign test and comment on the rating of two brands by the subjects.</a:t>
            </a:r>
          </a:p>
          <a:p>
            <a:pPr marL="0" indent="0" algn="just">
              <a:buNone/>
            </a:pPr>
            <a:endParaRPr lang="en-IN" dirty="0"/>
          </a:p>
          <a:p>
            <a:pPr marL="0" indent="0">
              <a:buNone/>
            </a:pPr>
            <a:endParaRPr lang="en-IN" sz="1600" dirty="0"/>
          </a:p>
          <a:p>
            <a:pPr marL="0" indent="0">
              <a:buNone/>
            </a:pPr>
            <a:endParaRPr lang="en-IN" sz="1600" dirty="0"/>
          </a:p>
        </p:txBody>
      </p:sp>
      <p:graphicFrame>
        <p:nvGraphicFramePr>
          <p:cNvPr id="4" name="Table 4">
            <a:extLst>
              <a:ext uri="{FF2B5EF4-FFF2-40B4-BE49-F238E27FC236}">
                <a16:creationId xmlns:a16="http://schemas.microsoft.com/office/drawing/2014/main" id="{C293D94F-9398-4F6F-9D4E-1618D2F0CE9E}"/>
              </a:ext>
            </a:extLst>
          </p:cNvPr>
          <p:cNvGraphicFramePr>
            <a:graphicFrameLocks noGrp="1"/>
          </p:cNvGraphicFramePr>
          <p:nvPr>
            <p:extLst>
              <p:ext uri="{D42A27DB-BD31-4B8C-83A1-F6EECF244321}">
                <p14:modId xmlns:p14="http://schemas.microsoft.com/office/powerpoint/2010/main" val="1273192193"/>
              </p:ext>
            </p:extLst>
          </p:nvPr>
        </p:nvGraphicFramePr>
        <p:xfrm>
          <a:off x="874142" y="3789040"/>
          <a:ext cx="8018338" cy="990586"/>
        </p:xfrm>
        <a:graphic>
          <a:graphicData uri="http://schemas.openxmlformats.org/drawingml/2006/table">
            <a:tbl>
              <a:tblPr firstRow="1" bandRow="1">
                <a:tableStyleId>{5C22544A-7EE6-4342-B048-85BDC9FD1C3A}</a:tableStyleId>
              </a:tblPr>
              <a:tblGrid>
                <a:gridCol w="1396802">
                  <a:extLst>
                    <a:ext uri="{9D8B030D-6E8A-4147-A177-3AD203B41FA5}">
                      <a16:colId xmlns:a16="http://schemas.microsoft.com/office/drawing/2014/main" val="667499437"/>
                    </a:ext>
                  </a:extLst>
                </a:gridCol>
                <a:gridCol w="661099">
                  <a:extLst>
                    <a:ext uri="{9D8B030D-6E8A-4147-A177-3AD203B41FA5}">
                      <a16:colId xmlns:a16="http://schemas.microsoft.com/office/drawing/2014/main" val="120785683"/>
                    </a:ext>
                  </a:extLst>
                </a:gridCol>
                <a:gridCol w="587643">
                  <a:extLst>
                    <a:ext uri="{9D8B030D-6E8A-4147-A177-3AD203B41FA5}">
                      <a16:colId xmlns:a16="http://schemas.microsoft.com/office/drawing/2014/main" val="3247993427"/>
                    </a:ext>
                  </a:extLst>
                </a:gridCol>
                <a:gridCol w="514188">
                  <a:extLst>
                    <a:ext uri="{9D8B030D-6E8A-4147-A177-3AD203B41FA5}">
                      <a16:colId xmlns:a16="http://schemas.microsoft.com/office/drawing/2014/main" val="3021915007"/>
                    </a:ext>
                  </a:extLst>
                </a:gridCol>
                <a:gridCol w="661099">
                  <a:extLst>
                    <a:ext uri="{9D8B030D-6E8A-4147-A177-3AD203B41FA5}">
                      <a16:colId xmlns:a16="http://schemas.microsoft.com/office/drawing/2014/main" val="2250440784"/>
                    </a:ext>
                  </a:extLst>
                </a:gridCol>
                <a:gridCol w="514188">
                  <a:extLst>
                    <a:ext uri="{9D8B030D-6E8A-4147-A177-3AD203B41FA5}">
                      <a16:colId xmlns:a16="http://schemas.microsoft.com/office/drawing/2014/main" val="2797186446"/>
                    </a:ext>
                  </a:extLst>
                </a:gridCol>
                <a:gridCol w="661099">
                  <a:extLst>
                    <a:ext uri="{9D8B030D-6E8A-4147-A177-3AD203B41FA5}">
                      <a16:colId xmlns:a16="http://schemas.microsoft.com/office/drawing/2014/main" val="283957094"/>
                    </a:ext>
                  </a:extLst>
                </a:gridCol>
                <a:gridCol w="587643">
                  <a:extLst>
                    <a:ext uri="{9D8B030D-6E8A-4147-A177-3AD203B41FA5}">
                      <a16:colId xmlns:a16="http://schemas.microsoft.com/office/drawing/2014/main" val="749459845"/>
                    </a:ext>
                  </a:extLst>
                </a:gridCol>
                <a:gridCol w="587643">
                  <a:extLst>
                    <a:ext uri="{9D8B030D-6E8A-4147-A177-3AD203B41FA5}">
                      <a16:colId xmlns:a16="http://schemas.microsoft.com/office/drawing/2014/main" val="3512002978"/>
                    </a:ext>
                  </a:extLst>
                </a:gridCol>
                <a:gridCol w="514188">
                  <a:extLst>
                    <a:ext uri="{9D8B030D-6E8A-4147-A177-3AD203B41FA5}">
                      <a16:colId xmlns:a16="http://schemas.microsoft.com/office/drawing/2014/main" val="909735944"/>
                    </a:ext>
                  </a:extLst>
                </a:gridCol>
                <a:gridCol w="440732">
                  <a:extLst>
                    <a:ext uri="{9D8B030D-6E8A-4147-A177-3AD203B41FA5}">
                      <a16:colId xmlns:a16="http://schemas.microsoft.com/office/drawing/2014/main" val="1005568687"/>
                    </a:ext>
                  </a:extLst>
                </a:gridCol>
                <a:gridCol w="440732">
                  <a:extLst>
                    <a:ext uri="{9D8B030D-6E8A-4147-A177-3AD203B41FA5}">
                      <a16:colId xmlns:a16="http://schemas.microsoft.com/office/drawing/2014/main" val="2489228917"/>
                    </a:ext>
                  </a:extLst>
                </a:gridCol>
                <a:gridCol w="451282">
                  <a:extLst>
                    <a:ext uri="{9D8B030D-6E8A-4147-A177-3AD203B41FA5}">
                      <a16:colId xmlns:a16="http://schemas.microsoft.com/office/drawing/2014/main" val="4046138495"/>
                    </a:ext>
                  </a:extLst>
                </a:gridCol>
              </a:tblGrid>
              <a:tr h="360040">
                <a:tc>
                  <a:txBody>
                    <a:bodyPr/>
                    <a:lstStyle/>
                    <a:p>
                      <a:r>
                        <a:rPr lang="en-IN" sz="1500" dirty="0"/>
                        <a:t>Subject</a:t>
                      </a:r>
                    </a:p>
                  </a:txBody>
                  <a:tcPr marL="93278" marR="93278" marT="37411" marB="37411"/>
                </a:tc>
                <a:tc>
                  <a:txBody>
                    <a:bodyPr/>
                    <a:lstStyle/>
                    <a:p>
                      <a:r>
                        <a:rPr lang="en-IN" sz="1500" dirty="0"/>
                        <a:t>1</a:t>
                      </a:r>
                    </a:p>
                  </a:txBody>
                  <a:tcPr marL="93278" marR="93278" marT="37411" marB="37411"/>
                </a:tc>
                <a:tc>
                  <a:txBody>
                    <a:bodyPr/>
                    <a:lstStyle/>
                    <a:p>
                      <a:r>
                        <a:rPr lang="en-IN" sz="1500" dirty="0"/>
                        <a:t>2</a:t>
                      </a:r>
                    </a:p>
                  </a:txBody>
                  <a:tcPr marL="93278" marR="93278" marT="37411" marB="37411"/>
                </a:tc>
                <a:tc>
                  <a:txBody>
                    <a:bodyPr/>
                    <a:lstStyle/>
                    <a:p>
                      <a:r>
                        <a:rPr lang="en-IN" sz="1500" dirty="0"/>
                        <a:t>3</a:t>
                      </a:r>
                    </a:p>
                  </a:txBody>
                  <a:tcPr marL="93278" marR="93278" marT="37411" marB="37411"/>
                </a:tc>
                <a:tc>
                  <a:txBody>
                    <a:bodyPr/>
                    <a:lstStyle/>
                    <a:p>
                      <a:r>
                        <a:rPr lang="en-IN" sz="1500" dirty="0"/>
                        <a:t>4</a:t>
                      </a:r>
                    </a:p>
                  </a:txBody>
                  <a:tcPr marL="93278" marR="93278" marT="37411" marB="37411"/>
                </a:tc>
                <a:tc>
                  <a:txBody>
                    <a:bodyPr/>
                    <a:lstStyle/>
                    <a:p>
                      <a:r>
                        <a:rPr lang="en-IN" sz="1500" dirty="0"/>
                        <a:t>5</a:t>
                      </a:r>
                    </a:p>
                  </a:txBody>
                  <a:tcPr marL="93278" marR="93278" marT="37411" marB="37411"/>
                </a:tc>
                <a:tc>
                  <a:txBody>
                    <a:bodyPr/>
                    <a:lstStyle/>
                    <a:p>
                      <a:r>
                        <a:rPr lang="en-IN" sz="1500" dirty="0"/>
                        <a:t>6</a:t>
                      </a:r>
                    </a:p>
                  </a:txBody>
                  <a:tcPr marL="93278" marR="93278" marT="37411" marB="37411"/>
                </a:tc>
                <a:tc>
                  <a:txBody>
                    <a:bodyPr/>
                    <a:lstStyle/>
                    <a:p>
                      <a:r>
                        <a:rPr lang="en-IN" sz="1500" dirty="0"/>
                        <a:t>7</a:t>
                      </a:r>
                    </a:p>
                  </a:txBody>
                  <a:tcPr marL="93278" marR="93278" marT="37411" marB="37411"/>
                </a:tc>
                <a:tc>
                  <a:txBody>
                    <a:bodyPr/>
                    <a:lstStyle/>
                    <a:p>
                      <a:r>
                        <a:rPr lang="en-IN" sz="1500" dirty="0"/>
                        <a:t>8</a:t>
                      </a:r>
                    </a:p>
                  </a:txBody>
                  <a:tcPr marL="93278" marR="93278" marT="37411" marB="37411"/>
                </a:tc>
                <a:tc>
                  <a:txBody>
                    <a:bodyPr/>
                    <a:lstStyle/>
                    <a:p>
                      <a:r>
                        <a:rPr lang="en-IN" sz="1500" dirty="0"/>
                        <a:t>9</a:t>
                      </a:r>
                    </a:p>
                  </a:txBody>
                  <a:tcPr marL="93278" marR="93278" marT="37411" marB="37411"/>
                </a:tc>
                <a:tc>
                  <a:txBody>
                    <a:bodyPr/>
                    <a:lstStyle/>
                    <a:p>
                      <a:r>
                        <a:rPr lang="en-IN" sz="1500" dirty="0"/>
                        <a:t>10</a:t>
                      </a:r>
                    </a:p>
                  </a:txBody>
                  <a:tcPr marL="93278" marR="93278" marT="37411" marB="37411"/>
                </a:tc>
                <a:tc>
                  <a:txBody>
                    <a:bodyPr/>
                    <a:lstStyle/>
                    <a:p>
                      <a:r>
                        <a:rPr lang="en-IN" sz="1500" dirty="0"/>
                        <a:t>11</a:t>
                      </a:r>
                    </a:p>
                  </a:txBody>
                  <a:tcPr marL="93278" marR="93278" marT="37411" marB="37411"/>
                </a:tc>
                <a:tc>
                  <a:txBody>
                    <a:bodyPr/>
                    <a:lstStyle/>
                    <a:p>
                      <a:r>
                        <a:rPr lang="en-IN" sz="1500" dirty="0"/>
                        <a:t>12</a:t>
                      </a:r>
                    </a:p>
                  </a:txBody>
                  <a:tcPr marL="93278" marR="93278" marT="37411" marB="37411"/>
                </a:tc>
                <a:extLst>
                  <a:ext uri="{0D108BD9-81ED-4DB2-BD59-A6C34878D82A}">
                    <a16:rowId xmlns:a16="http://schemas.microsoft.com/office/drawing/2014/main" val="3466059640"/>
                  </a:ext>
                </a:extLst>
              </a:tr>
              <a:tr h="315273">
                <a:tc>
                  <a:txBody>
                    <a:bodyPr/>
                    <a:lstStyle/>
                    <a:p>
                      <a:r>
                        <a:rPr lang="en-IN" sz="1500" dirty="0"/>
                        <a:t>Brand A</a:t>
                      </a:r>
                    </a:p>
                  </a:txBody>
                  <a:tcPr marL="93278" marR="93278" marT="37411" marB="37411"/>
                </a:tc>
                <a:tc>
                  <a:txBody>
                    <a:bodyPr/>
                    <a:lstStyle/>
                    <a:p>
                      <a:r>
                        <a:rPr lang="en-IN" sz="1500" dirty="0"/>
                        <a:t>4</a:t>
                      </a:r>
                    </a:p>
                  </a:txBody>
                  <a:tcPr marL="93278" marR="93278" marT="37411" marB="37411"/>
                </a:tc>
                <a:tc>
                  <a:txBody>
                    <a:bodyPr/>
                    <a:lstStyle/>
                    <a:p>
                      <a:r>
                        <a:rPr lang="en-IN" sz="1500" dirty="0"/>
                        <a:t>4</a:t>
                      </a:r>
                    </a:p>
                  </a:txBody>
                  <a:tcPr marL="93278" marR="93278" marT="37411" marB="37411"/>
                </a:tc>
                <a:tc>
                  <a:txBody>
                    <a:bodyPr/>
                    <a:lstStyle/>
                    <a:p>
                      <a:r>
                        <a:rPr lang="en-IN" sz="1500" dirty="0"/>
                        <a:t>5</a:t>
                      </a:r>
                    </a:p>
                  </a:txBody>
                  <a:tcPr marL="93278" marR="93278" marT="37411" marB="37411"/>
                </a:tc>
                <a:tc>
                  <a:txBody>
                    <a:bodyPr/>
                    <a:lstStyle/>
                    <a:p>
                      <a:r>
                        <a:rPr lang="en-IN" sz="1500" dirty="0"/>
                        <a:t>4</a:t>
                      </a:r>
                    </a:p>
                  </a:txBody>
                  <a:tcPr marL="93278" marR="93278" marT="37411" marB="37411"/>
                </a:tc>
                <a:tc>
                  <a:txBody>
                    <a:bodyPr/>
                    <a:lstStyle/>
                    <a:p>
                      <a:r>
                        <a:rPr lang="en-IN" sz="1500" dirty="0"/>
                        <a:t>3</a:t>
                      </a:r>
                    </a:p>
                  </a:txBody>
                  <a:tcPr marL="93278" marR="93278" marT="37411" marB="37411"/>
                </a:tc>
                <a:tc>
                  <a:txBody>
                    <a:bodyPr/>
                    <a:lstStyle/>
                    <a:p>
                      <a:r>
                        <a:rPr lang="en-IN" sz="1500" dirty="0"/>
                        <a:t>2</a:t>
                      </a:r>
                    </a:p>
                  </a:txBody>
                  <a:tcPr marL="93278" marR="93278" marT="37411" marB="37411"/>
                </a:tc>
                <a:tc>
                  <a:txBody>
                    <a:bodyPr/>
                    <a:lstStyle/>
                    <a:p>
                      <a:r>
                        <a:rPr lang="en-IN" sz="1500" dirty="0"/>
                        <a:t>5</a:t>
                      </a:r>
                    </a:p>
                  </a:txBody>
                  <a:tcPr marL="93278" marR="93278" marT="37411" marB="37411"/>
                </a:tc>
                <a:tc>
                  <a:txBody>
                    <a:bodyPr/>
                    <a:lstStyle/>
                    <a:p>
                      <a:r>
                        <a:rPr lang="en-IN" sz="1500" dirty="0"/>
                        <a:t>3</a:t>
                      </a:r>
                    </a:p>
                  </a:txBody>
                  <a:tcPr marL="93278" marR="93278" marT="37411" marB="37411"/>
                </a:tc>
                <a:tc>
                  <a:txBody>
                    <a:bodyPr/>
                    <a:lstStyle/>
                    <a:p>
                      <a:r>
                        <a:rPr lang="en-IN" sz="1500" dirty="0"/>
                        <a:t>5</a:t>
                      </a:r>
                    </a:p>
                  </a:txBody>
                  <a:tcPr marL="93278" marR="93278" marT="37411" marB="37411"/>
                </a:tc>
                <a:tc>
                  <a:txBody>
                    <a:bodyPr/>
                    <a:lstStyle/>
                    <a:p>
                      <a:r>
                        <a:rPr lang="en-IN" sz="1500" dirty="0"/>
                        <a:t>1</a:t>
                      </a:r>
                    </a:p>
                  </a:txBody>
                  <a:tcPr marL="93278" marR="93278" marT="37411" marB="37411"/>
                </a:tc>
                <a:tc>
                  <a:txBody>
                    <a:bodyPr/>
                    <a:lstStyle/>
                    <a:p>
                      <a:r>
                        <a:rPr lang="en-IN" sz="1500" dirty="0"/>
                        <a:t>3</a:t>
                      </a:r>
                    </a:p>
                  </a:txBody>
                  <a:tcPr marL="93278" marR="93278" marT="37411" marB="37411"/>
                </a:tc>
                <a:tc>
                  <a:txBody>
                    <a:bodyPr/>
                    <a:lstStyle/>
                    <a:p>
                      <a:r>
                        <a:rPr lang="en-IN" sz="1500" dirty="0"/>
                        <a:t>4</a:t>
                      </a:r>
                    </a:p>
                  </a:txBody>
                  <a:tcPr marL="93278" marR="93278" marT="37411" marB="37411"/>
                </a:tc>
                <a:extLst>
                  <a:ext uri="{0D108BD9-81ED-4DB2-BD59-A6C34878D82A}">
                    <a16:rowId xmlns:a16="http://schemas.microsoft.com/office/drawing/2014/main" val="2583715620"/>
                  </a:ext>
                </a:extLst>
              </a:tr>
              <a:tr h="315273">
                <a:tc>
                  <a:txBody>
                    <a:bodyPr/>
                    <a:lstStyle/>
                    <a:p>
                      <a:r>
                        <a:rPr lang="en-IN" sz="1500" dirty="0"/>
                        <a:t>Brand B</a:t>
                      </a:r>
                    </a:p>
                  </a:txBody>
                  <a:tcPr marL="93278" marR="93278" marT="37411" marB="37411"/>
                </a:tc>
                <a:tc>
                  <a:txBody>
                    <a:bodyPr/>
                    <a:lstStyle/>
                    <a:p>
                      <a:r>
                        <a:rPr lang="en-IN" sz="1500" dirty="0"/>
                        <a:t>3</a:t>
                      </a:r>
                    </a:p>
                  </a:txBody>
                  <a:tcPr marL="93278" marR="93278" marT="37411" marB="37411"/>
                </a:tc>
                <a:tc>
                  <a:txBody>
                    <a:bodyPr/>
                    <a:lstStyle/>
                    <a:p>
                      <a:r>
                        <a:rPr lang="en-IN" sz="1500" dirty="0"/>
                        <a:t>4</a:t>
                      </a:r>
                    </a:p>
                  </a:txBody>
                  <a:tcPr marL="93278" marR="93278" marT="37411" marB="37411"/>
                </a:tc>
                <a:tc>
                  <a:txBody>
                    <a:bodyPr/>
                    <a:lstStyle/>
                    <a:p>
                      <a:r>
                        <a:rPr lang="en-IN" sz="1500" dirty="0"/>
                        <a:t>3</a:t>
                      </a:r>
                    </a:p>
                  </a:txBody>
                  <a:tcPr marL="93278" marR="93278" marT="37411" marB="37411"/>
                </a:tc>
                <a:tc>
                  <a:txBody>
                    <a:bodyPr/>
                    <a:lstStyle/>
                    <a:p>
                      <a:r>
                        <a:rPr lang="en-IN" sz="1500" dirty="0"/>
                        <a:t>2</a:t>
                      </a:r>
                    </a:p>
                  </a:txBody>
                  <a:tcPr marL="93278" marR="93278" marT="37411" marB="37411"/>
                </a:tc>
                <a:tc>
                  <a:txBody>
                    <a:bodyPr/>
                    <a:lstStyle/>
                    <a:p>
                      <a:r>
                        <a:rPr lang="en-IN" sz="1500" dirty="0"/>
                        <a:t>2</a:t>
                      </a:r>
                    </a:p>
                  </a:txBody>
                  <a:tcPr marL="93278" marR="93278" marT="37411" marB="37411"/>
                </a:tc>
                <a:tc>
                  <a:txBody>
                    <a:bodyPr/>
                    <a:lstStyle/>
                    <a:p>
                      <a:r>
                        <a:rPr lang="en-IN" sz="1500" dirty="0"/>
                        <a:t>1</a:t>
                      </a:r>
                    </a:p>
                  </a:txBody>
                  <a:tcPr marL="93278" marR="93278" marT="37411" marB="37411"/>
                </a:tc>
                <a:tc>
                  <a:txBody>
                    <a:bodyPr/>
                    <a:lstStyle/>
                    <a:p>
                      <a:r>
                        <a:rPr lang="en-IN" sz="1500" dirty="0"/>
                        <a:t>5</a:t>
                      </a:r>
                    </a:p>
                  </a:txBody>
                  <a:tcPr marL="93278" marR="93278" marT="37411" marB="37411"/>
                </a:tc>
                <a:tc>
                  <a:txBody>
                    <a:bodyPr/>
                    <a:lstStyle/>
                    <a:p>
                      <a:r>
                        <a:rPr lang="en-IN" sz="1500" dirty="0"/>
                        <a:t>2</a:t>
                      </a:r>
                    </a:p>
                  </a:txBody>
                  <a:tcPr marL="93278" marR="93278" marT="37411" marB="37411"/>
                </a:tc>
                <a:tc>
                  <a:txBody>
                    <a:bodyPr/>
                    <a:lstStyle/>
                    <a:p>
                      <a:r>
                        <a:rPr lang="en-IN" sz="1500" dirty="0"/>
                        <a:t>4</a:t>
                      </a:r>
                    </a:p>
                  </a:txBody>
                  <a:tcPr marL="93278" marR="93278" marT="37411" marB="37411"/>
                </a:tc>
                <a:tc>
                  <a:txBody>
                    <a:bodyPr/>
                    <a:lstStyle/>
                    <a:p>
                      <a:r>
                        <a:rPr lang="en-IN" sz="1500" dirty="0"/>
                        <a:t>3</a:t>
                      </a:r>
                    </a:p>
                  </a:txBody>
                  <a:tcPr marL="93278" marR="93278" marT="37411" marB="37411"/>
                </a:tc>
                <a:tc>
                  <a:txBody>
                    <a:bodyPr/>
                    <a:lstStyle/>
                    <a:p>
                      <a:r>
                        <a:rPr lang="en-IN" sz="1500" dirty="0"/>
                        <a:t>2</a:t>
                      </a:r>
                    </a:p>
                  </a:txBody>
                  <a:tcPr marL="93278" marR="93278" marT="37411" marB="37411"/>
                </a:tc>
                <a:tc>
                  <a:txBody>
                    <a:bodyPr/>
                    <a:lstStyle/>
                    <a:p>
                      <a:r>
                        <a:rPr lang="en-IN" sz="1500" dirty="0"/>
                        <a:t>1</a:t>
                      </a:r>
                    </a:p>
                  </a:txBody>
                  <a:tcPr marL="93278" marR="93278" marT="37411" marB="37411"/>
                </a:tc>
                <a:extLst>
                  <a:ext uri="{0D108BD9-81ED-4DB2-BD59-A6C34878D82A}">
                    <a16:rowId xmlns:a16="http://schemas.microsoft.com/office/drawing/2014/main" val="551081434"/>
                  </a:ext>
                </a:extLst>
              </a:tr>
            </a:tbl>
          </a:graphicData>
        </a:graphic>
      </p:graphicFrame>
    </p:spTree>
    <p:extLst>
      <p:ext uri="{BB962C8B-B14F-4D97-AF65-F5344CB8AC3E}">
        <p14:creationId xmlns:p14="http://schemas.microsoft.com/office/powerpoint/2010/main" val="8257131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0BB33-4977-405F-B773-54727D3D29D9}"/>
              </a:ext>
            </a:extLst>
          </p:cNvPr>
          <p:cNvSpPr>
            <a:spLocks noGrp="1"/>
          </p:cNvSpPr>
          <p:nvPr>
            <p:ph type="title"/>
          </p:nvPr>
        </p:nvSpPr>
        <p:spPr>
          <a:xfrm>
            <a:off x="179512" y="274638"/>
            <a:ext cx="8507288" cy="1143000"/>
          </a:xfrm>
        </p:spPr>
        <p:txBody>
          <a:bodyPr/>
          <a:lstStyle/>
          <a:p>
            <a:r>
              <a:rPr lang="en-IN" b="1" dirty="0">
                <a:solidFill>
                  <a:srgbClr val="FF0000"/>
                </a:solidFill>
              </a:rPr>
              <a:t>Solution</a:t>
            </a:r>
          </a:p>
        </p:txBody>
      </p:sp>
      <p:sp>
        <p:nvSpPr>
          <p:cNvPr id="3" name="Content Placeholder 2">
            <a:extLst>
              <a:ext uri="{FF2B5EF4-FFF2-40B4-BE49-F238E27FC236}">
                <a16:creationId xmlns:a16="http://schemas.microsoft.com/office/drawing/2014/main" id="{A7B43923-AC67-4E57-9D30-25B8FAAA6275}"/>
              </a:ext>
            </a:extLst>
          </p:cNvPr>
          <p:cNvSpPr>
            <a:spLocks noGrp="1"/>
          </p:cNvSpPr>
          <p:nvPr>
            <p:ph sz="quarter" idx="1"/>
          </p:nvPr>
        </p:nvSpPr>
        <p:spPr>
          <a:xfrm>
            <a:off x="107504" y="1447800"/>
            <a:ext cx="8928992" cy="5135562"/>
          </a:xfrm>
        </p:spPr>
        <p:txBody>
          <a:bodyPr/>
          <a:lstStyle/>
          <a:p>
            <a:r>
              <a:rPr lang="en-IN" dirty="0"/>
              <a:t>H: There is no difference between rating of A and B (p=q=0.5)</a:t>
            </a:r>
          </a:p>
          <a:p>
            <a:endParaRPr lang="en-IN" dirty="0"/>
          </a:p>
          <a:p>
            <a:endParaRPr lang="en-IN" dirty="0"/>
          </a:p>
          <a:p>
            <a:endParaRPr lang="en-IN" dirty="0"/>
          </a:p>
          <a:p>
            <a:endParaRPr lang="en-IN" dirty="0"/>
          </a:p>
          <a:p>
            <a:pPr marL="0" indent="0">
              <a:buNone/>
            </a:pPr>
            <a:endParaRPr lang="en-IN" dirty="0"/>
          </a:p>
          <a:p>
            <a:pPr marL="0" indent="0">
              <a:buNone/>
            </a:pPr>
            <a:r>
              <a:rPr lang="en-IN" dirty="0"/>
              <a:t>Note: Discarding the results of two subjects giving similar rating</a:t>
            </a:r>
          </a:p>
          <a:p>
            <a:pPr marL="0" indent="0" algn="just">
              <a:buNone/>
            </a:pPr>
            <a:r>
              <a:rPr lang="en-IN" dirty="0"/>
              <a:t>No. of + sign = 9, No. of minus sign = 1 total sign = 10</a:t>
            </a:r>
          </a:p>
          <a:p>
            <a:pPr marL="0" indent="0">
              <a:buNone/>
            </a:pPr>
            <a:r>
              <a:rPr lang="en-IN" dirty="0"/>
              <a:t> Z = (9-0.5)-10*0.5/ under root 10*0.5*0.5 = 2.214</a:t>
            </a:r>
          </a:p>
          <a:p>
            <a:pPr marL="0" indent="0">
              <a:buNone/>
            </a:pPr>
            <a:r>
              <a:rPr lang="en-IN" dirty="0"/>
              <a:t>As z is greater than 1.96 rejected</a:t>
            </a:r>
          </a:p>
          <a:p>
            <a:endParaRPr lang="en-IN" dirty="0"/>
          </a:p>
        </p:txBody>
      </p:sp>
      <p:graphicFrame>
        <p:nvGraphicFramePr>
          <p:cNvPr id="4" name="Table 3">
            <a:extLst>
              <a:ext uri="{FF2B5EF4-FFF2-40B4-BE49-F238E27FC236}">
                <a16:creationId xmlns:a16="http://schemas.microsoft.com/office/drawing/2014/main" id="{38EE8C67-5D45-4798-9B04-BB50BE90A5E6}"/>
              </a:ext>
            </a:extLst>
          </p:cNvPr>
          <p:cNvGraphicFramePr>
            <a:graphicFrameLocks noGrp="1"/>
          </p:cNvGraphicFramePr>
          <p:nvPr>
            <p:extLst>
              <p:ext uri="{D42A27DB-BD31-4B8C-83A1-F6EECF244321}">
                <p14:modId xmlns:p14="http://schemas.microsoft.com/office/powerpoint/2010/main" val="3293345451"/>
              </p:ext>
            </p:extLst>
          </p:nvPr>
        </p:nvGraphicFramePr>
        <p:xfrm>
          <a:off x="914401" y="2348880"/>
          <a:ext cx="7772398" cy="1921544"/>
        </p:xfrm>
        <a:graphic>
          <a:graphicData uri="http://schemas.openxmlformats.org/drawingml/2006/table">
            <a:tbl>
              <a:tblPr firstRow="1" bandRow="1">
                <a:tableStyleId>{5C22544A-7EE6-4342-B048-85BDC9FD1C3A}</a:tableStyleId>
              </a:tblPr>
              <a:tblGrid>
                <a:gridCol w="1357086">
                  <a:extLst>
                    <a:ext uri="{9D8B030D-6E8A-4147-A177-3AD203B41FA5}">
                      <a16:colId xmlns:a16="http://schemas.microsoft.com/office/drawing/2014/main" val="1117742190"/>
                    </a:ext>
                  </a:extLst>
                </a:gridCol>
                <a:gridCol w="641531">
                  <a:extLst>
                    <a:ext uri="{9D8B030D-6E8A-4147-A177-3AD203B41FA5}">
                      <a16:colId xmlns:a16="http://schemas.microsoft.com/office/drawing/2014/main" val="2482643837"/>
                    </a:ext>
                  </a:extLst>
                </a:gridCol>
                <a:gridCol w="567508">
                  <a:extLst>
                    <a:ext uri="{9D8B030D-6E8A-4147-A177-3AD203B41FA5}">
                      <a16:colId xmlns:a16="http://schemas.microsoft.com/office/drawing/2014/main" val="4246299145"/>
                    </a:ext>
                  </a:extLst>
                </a:gridCol>
                <a:gridCol w="493485">
                  <a:extLst>
                    <a:ext uri="{9D8B030D-6E8A-4147-A177-3AD203B41FA5}">
                      <a16:colId xmlns:a16="http://schemas.microsoft.com/office/drawing/2014/main" val="4267140913"/>
                    </a:ext>
                  </a:extLst>
                </a:gridCol>
                <a:gridCol w="641531">
                  <a:extLst>
                    <a:ext uri="{9D8B030D-6E8A-4147-A177-3AD203B41FA5}">
                      <a16:colId xmlns:a16="http://schemas.microsoft.com/office/drawing/2014/main" val="3023477133"/>
                    </a:ext>
                  </a:extLst>
                </a:gridCol>
                <a:gridCol w="493485">
                  <a:extLst>
                    <a:ext uri="{9D8B030D-6E8A-4147-A177-3AD203B41FA5}">
                      <a16:colId xmlns:a16="http://schemas.microsoft.com/office/drawing/2014/main" val="2066396728"/>
                    </a:ext>
                  </a:extLst>
                </a:gridCol>
                <a:gridCol w="641531">
                  <a:extLst>
                    <a:ext uri="{9D8B030D-6E8A-4147-A177-3AD203B41FA5}">
                      <a16:colId xmlns:a16="http://schemas.microsoft.com/office/drawing/2014/main" val="1815876431"/>
                    </a:ext>
                  </a:extLst>
                </a:gridCol>
                <a:gridCol w="567508">
                  <a:extLst>
                    <a:ext uri="{9D8B030D-6E8A-4147-A177-3AD203B41FA5}">
                      <a16:colId xmlns:a16="http://schemas.microsoft.com/office/drawing/2014/main" val="1833259773"/>
                    </a:ext>
                  </a:extLst>
                </a:gridCol>
                <a:gridCol w="567508">
                  <a:extLst>
                    <a:ext uri="{9D8B030D-6E8A-4147-A177-3AD203B41FA5}">
                      <a16:colId xmlns:a16="http://schemas.microsoft.com/office/drawing/2014/main" val="4150791083"/>
                    </a:ext>
                  </a:extLst>
                </a:gridCol>
                <a:gridCol w="493485">
                  <a:extLst>
                    <a:ext uri="{9D8B030D-6E8A-4147-A177-3AD203B41FA5}">
                      <a16:colId xmlns:a16="http://schemas.microsoft.com/office/drawing/2014/main" val="2857834636"/>
                    </a:ext>
                  </a:extLst>
                </a:gridCol>
                <a:gridCol w="431801">
                  <a:extLst>
                    <a:ext uri="{9D8B030D-6E8A-4147-A177-3AD203B41FA5}">
                      <a16:colId xmlns:a16="http://schemas.microsoft.com/office/drawing/2014/main" val="3612606867"/>
                    </a:ext>
                  </a:extLst>
                </a:gridCol>
                <a:gridCol w="431801">
                  <a:extLst>
                    <a:ext uri="{9D8B030D-6E8A-4147-A177-3AD203B41FA5}">
                      <a16:colId xmlns:a16="http://schemas.microsoft.com/office/drawing/2014/main" val="1775136522"/>
                    </a:ext>
                  </a:extLst>
                </a:gridCol>
                <a:gridCol w="444138">
                  <a:extLst>
                    <a:ext uri="{9D8B030D-6E8A-4147-A177-3AD203B41FA5}">
                      <a16:colId xmlns:a16="http://schemas.microsoft.com/office/drawing/2014/main" val="2074403445"/>
                    </a:ext>
                  </a:extLst>
                </a:gridCol>
              </a:tblGrid>
              <a:tr h="480386">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Subject</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1</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2</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3</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4</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5</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6</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7</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8</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9</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10</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11</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12</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extLst>
                  <a:ext uri="{0D108BD9-81ED-4DB2-BD59-A6C34878D82A}">
                    <a16:rowId xmlns:a16="http://schemas.microsoft.com/office/drawing/2014/main" val="1413062774"/>
                  </a:ext>
                </a:extLst>
              </a:tr>
              <a:tr h="480386">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Brand A</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4</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4</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5</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4</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3</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2</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5</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3</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5</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1</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3</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4</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extLst>
                  <a:ext uri="{0D108BD9-81ED-4DB2-BD59-A6C34878D82A}">
                    <a16:rowId xmlns:a16="http://schemas.microsoft.com/office/drawing/2014/main" val="455891156"/>
                  </a:ext>
                </a:extLst>
              </a:tr>
              <a:tr h="480386">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Brand B</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3</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a:effectLst/>
                          <a:latin typeface="Arial" panose="020B0604020202020204" pitchFamily="34" charset="0"/>
                          <a:cs typeface="Arial" panose="020B0604020202020204" pitchFamily="34" charset="0"/>
                        </a:rPr>
                        <a:t>4</a:t>
                      </a:r>
                      <a:endParaRPr lang="en-IN" sz="240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3</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2</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2</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1</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5</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2</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4</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3</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2</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tc>
                  <a:txBody>
                    <a:bodyPr/>
                    <a:lstStyle/>
                    <a:p>
                      <a:pPr>
                        <a:lnSpc>
                          <a:spcPct val="107000"/>
                        </a:lnSpc>
                        <a:spcAft>
                          <a:spcPts val="800"/>
                        </a:spcAft>
                      </a:pPr>
                      <a:r>
                        <a:rPr lang="en-IN" sz="2400" baseline="-25000" dirty="0">
                          <a:effectLst/>
                          <a:latin typeface="Arial" panose="020B0604020202020204" pitchFamily="34" charset="0"/>
                          <a:cs typeface="Arial" panose="020B0604020202020204" pitchFamily="34" charset="0"/>
                        </a:rPr>
                        <a:t>1</a:t>
                      </a:r>
                      <a:endParaRPr lang="en-IN" sz="2400" dirty="0">
                        <a:effectLst/>
                        <a:latin typeface="Arial" panose="020B0604020202020204" pitchFamily="34" charset="0"/>
                        <a:ea typeface="Calibri" panose="020F0502020204030204" pitchFamily="34" charset="0"/>
                        <a:cs typeface="Arial" panose="020B0604020202020204" pitchFamily="34" charset="0"/>
                      </a:endParaRPr>
                    </a:p>
                  </a:txBody>
                  <a:tcPr marL="90534" marR="90534" marT="43727" marB="43727"/>
                </a:tc>
                <a:extLst>
                  <a:ext uri="{0D108BD9-81ED-4DB2-BD59-A6C34878D82A}">
                    <a16:rowId xmlns:a16="http://schemas.microsoft.com/office/drawing/2014/main" val="1396026859"/>
                  </a:ext>
                </a:extLst>
              </a:tr>
              <a:tr h="480386">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Sign A-B</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0</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0</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tc>
                  <a:txBody>
                    <a:bodyPr/>
                    <a:lstStyle/>
                    <a:p>
                      <a:pPr>
                        <a:lnSpc>
                          <a:spcPct val="107000"/>
                        </a:lnSpc>
                        <a:spcAft>
                          <a:spcPts val="800"/>
                        </a:spcAft>
                      </a:pPr>
                      <a:r>
                        <a:rPr lang="en-IN" sz="1600" dirty="0">
                          <a:effectLst/>
                          <a:latin typeface="Arial" panose="020B0604020202020204" pitchFamily="34" charset="0"/>
                          <a:ea typeface="Calibri" panose="020F0502020204030204" pitchFamily="34" charset="0"/>
                          <a:cs typeface="Arial" panose="020B0604020202020204" pitchFamily="34" charset="0"/>
                        </a:rPr>
                        <a:t>+</a:t>
                      </a:r>
                    </a:p>
                  </a:txBody>
                  <a:tcPr marL="90534" marR="90534" marT="43727" marB="43727"/>
                </a:tc>
                <a:extLst>
                  <a:ext uri="{0D108BD9-81ED-4DB2-BD59-A6C34878D82A}">
                    <a16:rowId xmlns:a16="http://schemas.microsoft.com/office/drawing/2014/main" val="530716733"/>
                  </a:ext>
                </a:extLst>
              </a:tr>
            </a:tbl>
          </a:graphicData>
        </a:graphic>
      </p:graphicFrame>
    </p:spTree>
    <p:extLst>
      <p:ext uri="{BB962C8B-B14F-4D97-AF65-F5344CB8AC3E}">
        <p14:creationId xmlns:p14="http://schemas.microsoft.com/office/powerpoint/2010/main" val="41119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274638"/>
            <a:ext cx="8651304" cy="1143000"/>
          </a:xfrm>
        </p:spPr>
        <p:txBody>
          <a:bodyPr/>
          <a:lstStyle/>
          <a:p>
            <a:r>
              <a:rPr lang="en-IN" dirty="0">
                <a:solidFill>
                  <a:srgbClr val="FF0000"/>
                </a:solidFill>
              </a:rPr>
              <a:t>Parametric Test</a:t>
            </a:r>
          </a:p>
        </p:txBody>
      </p:sp>
      <p:sp>
        <p:nvSpPr>
          <p:cNvPr id="3" name="Content Placeholder 2"/>
          <p:cNvSpPr>
            <a:spLocks noGrp="1"/>
          </p:cNvSpPr>
          <p:nvPr>
            <p:ph sz="quarter" idx="1"/>
          </p:nvPr>
        </p:nvSpPr>
        <p:spPr>
          <a:xfrm>
            <a:off x="0" y="1447800"/>
            <a:ext cx="9036496" cy="4572000"/>
          </a:xfrm>
        </p:spPr>
        <p:txBody>
          <a:bodyPr/>
          <a:lstStyle/>
          <a:p>
            <a:pPr algn="just">
              <a:lnSpc>
                <a:spcPct val="150000"/>
              </a:lnSpc>
              <a:buNone/>
            </a:pPr>
            <a:r>
              <a:rPr lang="en-IN" sz="2800" dirty="0"/>
              <a:t>Parametric Tests are  statistical techniques to test hypothesis</a:t>
            </a:r>
          </a:p>
          <a:p>
            <a:pPr algn="just">
              <a:lnSpc>
                <a:spcPct val="150000"/>
              </a:lnSpc>
              <a:buNone/>
            </a:pPr>
            <a:r>
              <a:rPr lang="en-IN" sz="2800" dirty="0"/>
              <a:t>based on some restrictive assumptions about the population.</a:t>
            </a:r>
          </a:p>
          <a:p>
            <a:pPr algn="just">
              <a:lnSpc>
                <a:spcPct val="150000"/>
              </a:lnSpc>
            </a:pPr>
            <a:r>
              <a:rPr lang="en-IN" sz="2800" dirty="0"/>
              <a:t>Population should be normally distributed</a:t>
            </a:r>
          </a:p>
          <a:p>
            <a:pPr algn="just">
              <a:lnSpc>
                <a:spcPct val="150000"/>
              </a:lnSpc>
            </a:pPr>
            <a:r>
              <a:rPr lang="en-IN" sz="2800" dirty="0"/>
              <a:t>Random selection of sample</a:t>
            </a:r>
          </a:p>
          <a:p>
            <a:pPr algn="just">
              <a:lnSpc>
                <a:spcPct val="150000"/>
              </a:lnSpc>
            </a:pPr>
            <a:r>
              <a:rPr lang="en-IN" sz="2800" dirty="0"/>
              <a:t>Interval or Ratio scales </a:t>
            </a:r>
            <a:r>
              <a:rPr lang="en-IN" dirty="0"/>
              <a:t>data</a:t>
            </a:r>
          </a:p>
          <a:p>
            <a:pPr algn="just"/>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51CC-8EB9-4084-841B-5404F597F3D6}"/>
              </a:ext>
            </a:extLst>
          </p:cNvPr>
          <p:cNvSpPr>
            <a:spLocks noGrp="1"/>
          </p:cNvSpPr>
          <p:nvPr>
            <p:ph type="title"/>
          </p:nvPr>
        </p:nvSpPr>
        <p:spPr>
          <a:xfrm>
            <a:off x="107504" y="274638"/>
            <a:ext cx="8579296" cy="3874442"/>
          </a:xfrm>
        </p:spPr>
        <p:txBody>
          <a:bodyPr/>
          <a:lstStyle/>
          <a:p>
            <a:pPr algn="ctr"/>
            <a:r>
              <a:rPr lang="en-IN" sz="5400" b="1" dirty="0">
                <a:solidFill>
                  <a:srgbClr val="FF0000"/>
                </a:solidFill>
              </a:rPr>
              <a:t>Mann-Whitney U test</a:t>
            </a:r>
            <a:endParaRPr lang="en-IN" dirty="0"/>
          </a:p>
        </p:txBody>
      </p:sp>
    </p:spTree>
    <p:extLst>
      <p:ext uri="{BB962C8B-B14F-4D97-AF65-F5344CB8AC3E}">
        <p14:creationId xmlns:p14="http://schemas.microsoft.com/office/powerpoint/2010/main" val="3582092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CEBEE-2C87-4F46-8182-BF68321A31C5}"/>
              </a:ext>
            </a:extLst>
          </p:cNvPr>
          <p:cNvSpPr>
            <a:spLocks noGrp="1"/>
          </p:cNvSpPr>
          <p:nvPr>
            <p:ph type="title"/>
          </p:nvPr>
        </p:nvSpPr>
        <p:spPr>
          <a:xfrm>
            <a:off x="107504" y="274638"/>
            <a:ext cx="8579296" cy="1143000"/>
          </a:xfrm>
        </p:spPr>
        <p:txBody>
          <a:bodyPr/>
          <a:lstStyle/>
          <a:p>
            <a:pPr algn="ctr"/>
            <a:r>
              <a:rPr lang="en-IN" sz="4000" b="1" dirty="0">
                <a:solidFill>
                  <a:srgbClr val="FF0000"/>
                </a:solidFill>
              </a:rPr>
              <a:t>Mann-Whitney U test</a:t>
            </a:r>
            <a:endParaRPr lang="en-IN" dirty="0"/>
          </a:p>
        </p:txBody>
      </p:sp>
      <p:sp>
        <p:nvSpPr>
          <p:cNvPr id="3" name="Content Placeholder 2">
            <a:extLst>
              <a:ext uri="{FF2B5EF4-FFF2-40B4-BE49-F238E27FC236}">
                <a16:creationId xmlns:a16="http://schemas.microsoft.com/office/drawing/2014/main" id="{924E8F8B-26D1-4B46-8CF7-403D87F00209}"/>
              </a:ext>
            </a:extLst>
          </p:cNvPr>
          <p:cNvSpPr>
            <a:spLocks noGrp="1"/>
          </p:cNvSpPr>
          <p:nvPr>
            <p:ph sz="quarter" idx="1"/>
          </p:nvPr>
        </p:nvSpPr>
        <p:spPr>
          <a:xfrm>
            <a:off x="107504" y="1447800"/>
            <a:ext cx="8928992" cy="5293568"/>
          </a:xfrm>
        </p:spPr>
        <p:txBody>
          <a:bodyPr>
            <a:normAutofit/>
          </a:bodyPr>
          <a:lstStyle/>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r>
              <a:rPr lang="en-IN" dirty="0"/>
              <a:t>			   	Random</a:t>
            </a:r>
          </a:p>
          <a:p>
            <a:pPr marL="0" indent="0">
              <a:buNone/>
            </a:pPr>
            <a:endParaRPr lang="en-IN" dirty="0"/>
          </a:p>
          <a:p>
            <a:pPr marL="0" indent="0">
              <a:buNone/>
            </a:pPr>
            <a:endParaRPr lang="en-IN" dirty="0"/>
          </a:p>
          <a:p>
            <a:pPr marL="0" indent="0">
              <a:buNone/>
            </a:pPr>
            <a:endParaRPr lang="en-IN" dirty="0"/>
          </a:p>
          <a:p>
            <a:pPr marL="0" indent="0" algn="ctr">
              <a:buNone/>
            </a:pPr>
            <a:r>
              <a:rPr lang="en-IN" dirty="0"/>
              <a:t>Administer different Treatment to both sample</a:t>
            </a:r>
          </a:p>
        </p:txBody>
      </p:sp>
      <p:sp>
        <p:nvSpPr>
          <p:cNvPr id="4" name="Oval 3">
            <a:extLst>
              <a:ext uri="{FF2B5EF4-FFF2-40B4-BE49-F238E27FC236}">
                <a16:creationId xmlns:a16="http://schemas.microsoft.com/office/drawing/2014/main" id="{22705E25-471B-4AE0-B533-77585F2B65DF}"/>
              </a:ext>
            </a:extLst>
          </p:cNvPr>
          <p:cNvSpPr/>
          <p:nvPr/>
        </p:nvSpPr>
        <p:spPr>
          <a:xfrm>
            <a:off x="3923928" y="1628800"/>
            <a:ext cx="165618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dirty="0"/>
              <a:t>Population</a:t>
            </a:r>
            <a:endParaRPr lang="en-IN" dirty="0"/>
          </a:p>
        </p:txBody>
      </p:sp>
      <p:sp>
        <p:nvSpPr>
          <p:cNvPr id="11" name="Oval 10">
            <a:extLst>
              <a:ext uri="{FF2B5EF4-FFF2-40B4-BE49-F238E27FC236}">
                <a16:creationId xmlns:a16="http://schemas.microsoft.com/office/drawing/2014/main" id="{22F2F48F-E9B8-44B0-8C98-773435F0934C}"/>
              </a:ext>
            </a:extLst>
          </p:cNvPr>
          <p:cNvSpPr/>
          <p:nvPr/>
        </p:nvSpPr>
        <p:spPr>
          <a:xfrm>
            <a:off x="1979712" y="4365104"/>
            <a:ext cx="1440160"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Sample 1</a:t>
            </a:r>
          </a:p>
        </p:txBody>
      </p:sp>
      <p:sp>
        <p:nvSpPr>
          <p:cNvPr id="12" name="Oval 11">
            <a:extLst>
              <a:ext uri="{FF2B5EF4-FFF2-40B4-BE49-F238E27FC236}">
                <a16:creationId xmlns:a16="http://schemas.microsoft.com/office/drawing/2014/main" id="{68FCF771-8CF9-412E-996F-F86395BA9962}"/>
              </a:ext>
            </a:extLst>
          </p:cNvPr>
          <p:cNvSpPr/>
          <p:nvPr/>
        </p:nvSpPr>
        <p:spPr>
          <a:xfrm>
            <a:off x="5270378" y="4437112"/>
            <a:ext cx="1389854" cy="9361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Sample 2</a:t>
            </a:r>
          </a:p>
        </p:txBody>
      </p:sp>
      <p:cxnSp>
        <p:nvCxnSpPr>
          <p:cNvPr id="14" name="Straight Arrow Connector 13">
            <a:extLst>
              <a:ext uri="{FF2B5EF4-FFF2-40B4-BE49-F238E27FC236}">
                <a16:creationId xmlns:a16="http://schemas.microsoft.com/office/drawing/2014/main" id="{A1F6D99F-8A15-47C7-A8EA-A8AE49AEF765}"/>
              </a:ext>
            </a:extLst>
          </p:cNvPr>
          <p:cNvCxnSpPr/>
          <p:nvPr/>
        </p:nvCxnSpPr>
        <p:spPr>
          <a:xfrm flipH="1">
            <a:off x="3131840" y="2996952"/>
            <a:ext cx="1584176" cy="1368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23AF0A6-7D07-4EBF-A3AE-9CFD924363A3}"/>
              </a:ext>
            </a:extLst>
          </p:cNvPr>
          <p:cNvCxnSpPr>
            <a:cxnSpLocks/>
            <a:stCxn id="4" idx="4"/>
          </p:cNvCxnSpPr>
          <p:nvPr/>
        </p:nvCxnSpPr>
        <p:spPr>
          <a:xfrm>
            <a:off x="4752020" y="2996952"/>
            <a:ext cx="1116124" cy="144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633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850106"/>
          </a:xfrm>
        </p:spPr>
        <p:txBody>
          <a:bodyPr>
            <a:normAutofit/>
          </a:bodyPr>
          <a:lstStyle/>
          <a:p>
            <a:pPr lvl="1" algn="l" rtl="0">
              <a:spcBef>
                <a:spcPct val="0"/>
              </a:spcBef>
            </a:pPr>
            <a:r>
              <a:rPr lang="en-IN" sz="2800" b="1" dirty="0">
                <a:solidFill>
                  <a:srgbClr val="FF0000"/>
                </a:solidFill>
              </a:rPr>
              <a:t>Mann-Whitney U test</a:t>
            </a:r>
          </a:p>
        </p:txBody>
      </p:sp>
      <p:sp>
        <p:nvSpPr>
          <p:cNvPr id="3" name="Content Placeholder 2"/>
          <p:cNvSpPr>
            <a:spLocks noGrp="1"/>
          </p:cNvSpPr>
          <p:nvPr>
            <p:ph sz="quarter" idx="1"/>
          </p:nvPr>
        </p:nvSpPr>
        <p:spPr>
          <a:xfrm>
            <a:off x="107504" y="1447800"/>
            <a:ext cx="8822214" cy="4572000"/>
          </a:xfrm>
        </p:spPr>
        <p:txBody>
          <a:bodyPr anchor="ctr">
            <a:normAutofit/>
          </a:bodyPr>
          <a:lstStyle/>
          <a:p>
            <a:pPr lvl="1" algn="just"/>
            <a:r>
              <a:rPr lang="en-IN" sz="2800" dirty="0"/>
              <a:t>To test the significance of  difference between the results of two samples drawn at random from same population but administered different treatments.</a:t>
            </a:r>
          </a:p>
          <a:p>
            <a:pPr lvl="1"/>
            <a:r>
              <a:rPr lang="en-IN" sz="2800" dirty="0"/>
              <a:t>This test  was developed by H.B. Mann and  D.R. Whitney</a:t>
            </a:r>
          </a:p>
          <a:p>
            <a:pPr lvl="1" algn="just"/>
            <a:r>
              <a:rPr lang="en-IN" sz="2800" dirty="0"/>
              <a:t>This test is the substitute for t-test statistic when the stringent assumption of parent population being normally distributed with equal variance are not met when the data are only ordinal in measurement</a:t>
            </a:r>
          </a:p>
          <a:p>
            <a:pPr lvl="1" algn="just"/>
            <a:r>
              <a:rPr lang="en-IN" sz="2800" dirty="0"/>
              <a:t>Can be applied in both large as well as small samples.</a:t>
            </a:r>
          </a:p>
          <a:p>
            <a:pPr lvl="1" algn="just"/>
            <a:endParaRPr lang="en-IN"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8189A-8355-4A37-B30B-2FE7C1192F9B}"/>
              </a:ext>
            </a:extLst>
          </p:cNvPr>
          <p:cNvSpPr>
            <a:spLocks noGrp="1"/>
          </p:cNvSpPr>
          <p:nvPr>
            <p:ph type="title"/>
          </p:nvPr>
        </p:nvSpPr>
        <p:spPr>
          <a:xfrm>
            <a:off x="107504" y="274638"/>
            <a:ext cx="8579296" cy="1173162"/>
          </a:xfrm>
        </p:spPr>
        <p:txBody>
          <a:bodyPr>
            <a:normAutofit fontScale="90000"/>
          </a:bodyPr>
          <a:lstStyle/>
          <a:p>
            <a:r>
              <a:rPr lang="en-IN" sz="4000" b="1" dirty="0">
                <a:solidFill>
                  <a:srgbClr val="FF0000"/>
                </a:solidFill>
              </a:rPr>
              <a:t>Mann-Whitney U test : Small Sample</a:t>
            </a:r>
            <a:br>
              <a:rPr lang="en-IN" sz="4000" b="1" dirty="0">
                <a:solidFill>
                  <a:srgbClr val="FF0000"/>
                </a:solidFill>
              </a:rPr>
            </a:br>
            <a:r>
              <a:rPr lang="en-IN" sz="4000" b="1" dirty="0">
                <a:solidFill>
                  <a:srgbClr val="FF0000"/>
                </a:solidFill>
              </a:rPr>
              <a:t>(</a:t>
            </a:r>
            <a:r>
              <a:rPr lang="en-IN" sz="4000" b="1" kern="1400" spc="-50" dirty="0">
                <a:solidFill>
                  <a:srgbClr val="FF0000"/>
                </a:solidFill>
                <a:effectLst/>
                <a:ea typeface="Times New Roman" panose="02020603050405020304" pitchFamily="18" charset="0"/>
                <a:cs typeface="Mangal" panose="02040503050203030202" pitchFamily="18" charset="0"/>
              </a:rPr>
              <a:t>n</a:t>
            </a:r>
            <a:r>
              <a:rPr lang="en-IN" sz="4000" b="1" kern="1400" spc="-50" baseline="-25000" dirty="0">
                <a:solidFill>
                  <a:srgbClr val="FF0000"/>
                </a:solidFill>
                <a:effectLst/>
                <a:ea typeface="Times New Roman" panose="02020603050405020304" pitchFamily="18" charset="0"/>
                <a:cs typeface="Mangal" panose="02040503050203030202" pitchFamily="18" charset="0"/>
              </a:rPr>
              <a:t>1 </a:t>
            </a:r>
            <a:r>
              <a:rPr lang="en-IN" b="1" dirty="0">
                <a:solidFill>
                  <a:srgbClr val="FF0000"/>
                </a:solidFill>
              </a:rPr>
              <a:t>+</a:t>
            </a:r>
            <a:r>
              <a:rPr lang="en-IN" sz="3600" b="1" kern="1400" spc="-50" dirty="0">
                <a:solidFill>
                  <a:srgbClr val="FF0000"/>
                </a:solidFill>
                <a:effectLst/>
                <a:ea typeface="Times New Roman" panose="02020603050405020304" pitchFamily="18" charset="0"/>
                <a:cs typeface="Mangal" panose="02040503050203030202" pitchFamily="18" charset="0"/>
              </a:rPr>
              <a:t> n</a:t>
            </a:r>
            <a:r>
              <a:rPr lang="en-IN" sz="3600" b="1" kern="1400" spc="-50" baseline="-25000" dirty="0">
                <a:solidFill>
                  <a:srgbClr val="FF0000"/>
                </a:solidFill>
                <a:ea typeface="Times New Roman" panose="02020603050405020304" pitchFamily="18" charset="0"/>
                <a:cs typeface="Mangal" panose="02040503050203030202" pitchFamily="18" charset="0"/>
              </a:rPr>
              <a:t>2 </a:t>
            </a:r>
            <a:r>
              <a:rPr lang="en-IN" sz="4000" b="1" dirty="0">
                <a:solidFill>
                  <a:srgbClr val="FF0000"/>
                </a:solidFill>
              </a:rPr>
              <a:t>≤ 20)</a:t>
            </a:r>
            <a:endParaRPr lang="en-IN" b="1" dirty="0">
              <a:solidFill>
                <a:srgbClr val="FF0000"/>
              </a:solidFill>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D2D97D1-F81A-4E5D-8B49-1BA6E02135B4}"/>
                  </a:ext>
                </a:extLst>
              </p:cNvPr>
              <p:cNvSpPr>
                <a:spLocks noGrp="1"/>
              </p:cNvSpPr>
              <p:nvPr>
                <p:ph sz="quarter" idx="1"/>
              </p:nvPr>
            </p:nvSpPr>
            <p:spPr>
              <a:xfrm>
                <a:off x="107504" y="1447800"/>
                <a:ext cx="8928992" cy="5221560"/>
              </a:xfrm>
            </p:spPr>
            <p:txBody>
              <a:bodyPr>
                <a:normAutofit/>
              </a:bodyPr>
              <a:lstStyle/>
              <a:p>
                <a:r>
                  <a:rPr lang="en-IN" dirty="0"/>
                  <a:t>Hypothesis: The results of two samples are not different</a:t>
                </a:r>
              </a:p>
              <a:p>
                <a:pPr algn="just"/>
                <a:r>
                  <a:rPr lang="en-IN" dirty="0"/>
                  <a:t>Ranking: The values of both the samples are taken together and ranked from lowest (rank1) to the highest (rank n). In case two or more values are equal, average rank is given to all. The rank assigned to the values of the two groups are summed up separately (</a:t>
                </a:r>
                <a:r>
                  <a:rPr lang="en-IN" dirty="0">
                    <a:latin typeface="Calibri" panose="020F0502020204030204" pitchFamily="34" charset="0"/>
                    <a:cs typeface="Calibri" panose="020F0502020204030204" pitchFamily="34" charset="0"/>
                  </a:rPr>
                  <a:t>ƩR</a:t>
                </a:r>
                <a:r>
                  <a:rPr lang="en-IN" sz="2800" b="1" kern="1400" spc="-50" baseline="-25000" dirty="0">
                    <a:solidFill>
                      <a:srgbClr val="FF0000"/>
                    </a:solidFill>
                    <a:effectLst/>
                    <a:ea typeface="Times New Roman" panose="02020603050405020304" pitchFamily="18" charset="0"/>
                    <a:cs typeface="Mangal" panose="02040503050203030202" pitchFamily="18" charset="0"/>
                  </a:rPr>
                  <a:t>1</a:t>
                </a:r>
                <a:r>
                  <a:rPr lang="en-IN" sz="2800" dirty="0">
                    <a:latin typeface="Calibri" panose="020F0502020204030204" pitchFamily="34" charset="0"/>
                    <a:cs typeface="Calibri" panose="020F0502020204030204" pitchFamily="34" charset="0"/>
                  </a:rPr>
                  <a:t> and ƩR</a:t>
                </a:r>
                <a:r>
                  <a:rPr lang="en-IN" sz="3200" b="1" kern="1400" spc="-50" baseline="-25000" dirty="0">
                    <a:solidFill>
                      <a:srgbClr val="FF0000"/>
                    </a:solidFill>
                    <a:latin typeface="Calibri" panose="020F0502020204030204" pitchFamily="34" charset="0"/>
                    <a:cs typeface="Mangal" panose="02040503050203030202" pitchFamily="18" charset="0"/>
                  </a:rPr>
                  <a:t>2</a:t>
                </a:r>
              </a:p>
              <a:p>
                <a:r>
                  <a:rPr lang="en-IN" sz="2400" dirty="0">
                    <a:latin typeface="Calibri" panose="020F0502020204030204" pitchFamily="34" charset="0"/>
                    <a:cs typeface="Calibri" panose="020F0502020204030204" pitchFamily="34" charset="0"/>
                  </a:rPr>
                  <a:t>Computation of U values for each sample </a:t>
                </a:r>
              </a:p>
              <a:p>
                <a:pPr marL="0" indent="0">
                  <a:buNone/>
                </a:pPr>
                <a:r>
                  <a:rPr lang="en-IN" sz="2400" dirty="0">
                    <a:latin typeface="Calibri" panose="020F0502020204030204" pitchFamily="34" charset="0"/>
                    <a:cs typeface="Calibri" panose="020F0502020204030204" pitchFamily="34" charset="0"/>
                  </a:rPr>
                  <a:t>	1.  </a:t>
                </a:r>
                <a:r>
                  <a:rPr lang="en-IN" sz="2400" dirty="0">
                    <a:solidFill>
                      <a:schemeClr val="tx1"/>
                    </a:solidFill>
                    <a:latin typeface="Calibri" panose="020F0502020204030204" pitchFamily="34" charset="0"/>
                    <a:cs typeface="Calibri" panose="020F0502020204030204" pitchFamily="34" charset="0"/>
                  </a:rPr>
                  <a:t>U</a:t>
                </a:r>
                <a:r>
                  <a:rPr lang="en-IN" sz="2400" b="1" kern="1400" spc="-50" baseline="-25000" dirty="0">
                    <a:solidFill>
                      <a:schemeClr val="tx1"/>
                    </a:solidFill>
                    <a:ea typeface="Times New Roman" panose="02020603050405020304" pitchFamily="18" charset="0"/>
                    <a:cs typeface="Mangal" panose="02040503050203030202" pitchFamily="18" charset="0"/>
                  </a:rPr>
                  <a:t>1</a:t>
                </a:r>
                <a:r>
                  <a:rPr lang="en-IN" sz="2400" dirty="0">
                    <a:solidFill>
                      <a:schemeClr val="tx1"/>
                    </a:solidFill>
                    <a:latin typeface="Calibri" panose="020F0502020204030204" pitchFamily="34" charset="0"/>
                    <a:cs typeface="Calibri" panose="020F0502020204030204" pitchFamily="34" charset="0"/>
                  </a:rPr>
                  <a:t> = </a:t>
                </a:r>
                <a:r>
                  <a:rPr lang="en-IN" sz="1800" b="1" dirty="0">
                    <a:solidFill>
                      <a:schemeClr val="tx1"/>
                    </a:solidFill>
                  </a:rPr>
                  <a:t>(</a:t>
                </a:r>
                <a:r>
                  <a:rPr lang="en-IN" sz="1800" b="1" kern="1400" spc="-50" dirty="0">
                    <a:solidFill>
                      <a:schemeClr val="tx1"/>
                    </a:solidFill>
                    <a:effectLst/>
                    <a:ea typeface="Times New Roman" panose="02020603050405020304" pitchFamily="18" charset="0"/>
                    <a:cs typeface="Mangal" panose="02040503050203030202" pitchFamily="18" charset="0"/>
                  </a:rPr>
                  <a:t>n</a:t>
                </a:r>
                <a:r>
                  <a:rPr lang="en-IN" sz="1800" b="1" kern="1400" spc="-50" baseline="-25000" dirty="0">
                    <a:solidFill>
                      <a:schemeClr val="tx1"/>
                    </a:solidFill>
                    <a:effectLst/>
                    <a:ea typeface="Times New Roman" panose="02020603050405020304" pitchFamily="18" charset="0"/>
                    <a:cs typeface="Mangal" panose="02040503050203030202" pitchFamily="18" charset="0"/>
                  </a:rPr>
                  <a:t>1 </a:t>
                </a:r>
                <a:r>
                  <a:rPr lang="en-IN" sz="1600" b="1" kern="1400" spc="-50" dirty="0">
                    <a:solidFill>
                      <a:schemeClr val="tx1"/>
                    </a:solidFill>
                    <a:effectLst/>
                    <a:ea typeface="Times New Roman" panose="02020603050405020304" pitchFamily="18" charset="0"/>
                    <a:cs typeface="Mangal" panose="02040503050203030202" pitchFamily="18" charset="0"/>
                  </a:rPr>
                  <a:t> n</a:t>
                </a:r>
                <a:r>
                  <a:rPr lang="en-IN" sz="1600" b="1" kern="1400" spc="-50" baseline="-25000" dirty="0">
                    <a:solidFill>
                      <a:schemeClr val="tx1"/>
                    </a:solidFill>
                    <a:ea typeface="Times New Roman" panose="02020603050405020304" pitchFamily="18" charset="0"/>
                    <a:cs typeface="Mangal" panose="02040503050203030202" pitchFamily="18" charset="0"/>
                  </a:rPr>
                  <a:t>2 </a:t>
                </a:r>
                <a:r>
                  <a:rPr lang="en-IN" sz="1800" b="1" dirty="0">
                    <a:solidFill>
                      <a:schemeClr val="tx1"/>
                    </a:solidFill>
                  </a:rPr>
                  <a:t>)+ </a:t>
                </a:r>
                <a14:m>
                  <m:oMath xmlns:m="http://schemas.openxmlformats.org/officeDocument/2006/math">
                    <m:f>
                      <m:fPr>
                        <m:ctrlPr>
                          <a:rPr lang="en-IN" sz="1800" b="1" i="1" smtClean="0">
                            <a:solidFill>
                              <a:schemeClr val="tx1"/>
                            </a:solidFill>
                            <a:latin typeface="Cambria Math" panose="02040503050406030204" pitchFamily="18" charset="0"/>
                          </a:rPr>
                        </m:ctrlPr>
                      </m:fPr>
                      <m:num>
                        <m:r>
                          <m:rPr>
                            <m:nor/>
                          </m:rPr>
                          <a:rPr lang="en-IN" sz="1800" b="1" kern="1400" spc="-50" dirty="0">
                            <a:solidFill>
                              <a:schemeClr val="tx1"/>
                            </a:solidFill>
                            <a:ea typeface="Times New Roman" panose="02020603050405020304" pitchFamily="18" charset="0"/>
                            <a:cs typeface="Mangal" panose="02040503050203030202" pitchFamily="18" charset="0"/>
                          </a:rPr>
                          <m:t>n</m:t>
                        </m:r>
                        <m:r>
                          <m:rPr>
                            <m:nor/>
                          </m:rPr>
                          <a:rPr lang="en-IN" sz="1800" b="1" kern="1400" spc="-50" baseline="-25000" dirty="0">
                            <a:solidFill>
                              <a:schemeClr val="tx1"/>
                            </a:solidFill>
                            <a:ea typeface="Times New Roman" panose="02020603050405020304" pitchFamily="18" charset="0"/>
                            <a:cs typeface="Mangal" panose="02040503050203030202" pitchFamily="18" charset="0"/>
                          </a:rPr>
                          <m:t>1</m:t>
                        </m:r>
                        <m:r>
                          <m:rPr>
                            <m:nor/>
                          </m:rPr>
                          <a:rPr lang="en-IN" sz="1800" b="1" dirty="0">
                            <a:solidFill>
                              <a:schemeClr val="tx1"/>
                            </a:solidFill>
                          </a:rPr>
                          <m:t>(</m:t>
                        </m:r>
                        <m:r>
                          <m:rPr>
                            <m:nor/>
                          </m:rPr>
                          <a:rPr lang="en-IN" sz="1800" b="1" kern="1400" spc="-50" dirty="0">
                            <a:solidFill>
                              <a:schemeClr val="tx1"/>
                            </a:solidFill>
                            <a:ea typeface="Times New Roman" panose="02020603050405020304" pitchFamily="18" charset="0"/>
                            <a:cs typeface="Mangal" panose="02040503050203030202" pitchFamily="18" charset="0"/>
                          </a:rPr>
                          <m:t>n</m:t>
                        </m:r>
                        <m:r>
                          <m:rPr>
                            <m:nor/>
                          </m:rPr>
                          <a:rPr lang="en-IN" sz="1800" b="1" kern="1400" spc="-50" baseline="-25000" dirty="0">
                            <a:solidFill>
                              <a:schemeClr val="tx1"/>
                            </a:solidFill>
                            <a:ea typeface="Times New Roman" panose="02020603050405020304" pitchFamily="18" charset="0"/>
                            <a:cs typeface="Mangal" panose="02040503050203030202" pitchFamily="18" charset="0"/>
                          </a:rPr>
                          <m:t>1 </m:t>
                        </m:r>
                        <m:r>
                          <m:rPr>
                            <m:nor/>
                          </m:rPr>
                          <a:rPr lang="en-IN" sz="1800" b="1" dirty="0">
                            <a:solidFill>
                              <a:schemeClr val="tx1"/>
                            </a:solidFill>
                          </a:rPr>
                          <m:t>+1)</m:t>
                        </m:r>
                      </m:num>
                      <m:den>
                        <m:r>
                          <a:rPr lang="en-IN" sz="1800" b="1" i="1" smtClean="0">
                            <a:solidFill>
                              <a:schemeClr val="tx1"/>
                            </a:solidFill>
                            <a:latin typeface="Cambria Math" panose="02040503050406030204" pitchFamily="18" charset="0"/>
                          </a:rPr>
                          <m:t>𝟐</m:t>
                        </m:r>
                      </m:den>
                    </m:f>
                  </m:oMath>
                </a14:m>
                <a:r>
                  <a:rPr lang="en-IN" sz="2400" dirty="0">
                    <a:solidFill>
                      <a:schemeClr val="tx1"/>
                    </a:solidFill>
                    <a:latin typeface="Calibri" panose="020F0502020204030204" pitchFamily="34" charset="0"/>
                    <a:cs typeface="Calibri" panose="020F0502020204030204" pitchFamily="34" charset="0"/>
                  </a:rPr>
                  <a:t> - ƩR</a:t>
                </a:r>
                <a:r>
                  <a:rPr lang="en-IN" sz="2400" b="1" kern="1400" spc="-50" baseline="-25000" dirty="0">
                    <a:solidFill>
                      <a:schemeClr val="tx1"/>
                    </a:solidFill>
                    <a:ea typeface="Times New Roman" panose="02020603050405020304" pitchFamily="18" charset="0"/>
                    <a:cs typeface="Mangal" panose="02040503050203030202" pitchFamily="18" charset="0"/>
                  </a:rPr>
                  <a:t>1</a:t>
                </a:r>
              </a:p>
              <a:p>
                <a:pPr marL="0" indent="0">
                  <a:buNone/>
                </a:pPr>
                <a:r>
                  <a:rPr lang="en-IN" sz="2400" b="1" kern="1400" spc="-50" baseline="-25000" dirty="0">
                    <a:solidFill>
                      <a:schemeClr val="tx1"/>
                    </a:solidFill>
                    <a:latin typeface="Calibri" panose="020F0502020204030204" pitchFamily="34" charset="0"/>
                    <a:cs typeface="Mangal" panose="02040503050203030202" pitchFamily="18" charset="0"/>
                  </a:rPr>
                  <a:t>	</a:t>
                </a:r>
                <a:r>
                  <a:rPr lang="en-IN" sz="2800" dirty="0">
                    <a:solidFill>
                      <a:schemeClr val="tx1"/>
                    </a:solidFill>
                    <a:latin typeface="Calibri" panose="020F0502020204030204" pitchFamily="34" charset="0"/>
                    <a:cs typeface="Calibri" panose="020F0502020204030204" pitchFamily="34" charset="0"/>
                  </a:rPr>
                  <a:t>2.  U</a:t>
                </a:r>
                <a:r>
                  <a:rPr lang="en-IN" sz="2800" b="1" kern="1400" spc="-50" baseline="-25000" dirty="0">
                    <a:solidFill>
                      <a:schemeClr val="tx1"/>
                    </a:solidFill>
                    <a:cs typeface="Mangal" panose="02040503050203030202" pitchFamily="18" charset="0"/>
                  </a:rPr>
                  <a:t>2</a:t>
                </a:r>
                <a:r>
                  <a:rPr lang="en-IN" sz="2800" dirty="0">
                    <a:solidFill>
                      <a:schemeClr val="tx1"/>
                    </a:solidFill>
                    <a:latin typeface="Calibri" panose="020F0502020204030204" pitchFamily="34" charset="0"/>
                    <a:cs typeface="Calibri" panose="020F0502020204030204" pitchFamily="34" charset="0"/>
                  </a:rPr>
                  <a:t>= </a:t>
                </a:r>
                <a:r>
                  <a:rPr lang="en-IN" sz="2000" b="1" dirty="0">
                    <a:solidFill>
                      <a:schemeClr val="tx1"/>
                    </a:solidFill>
                  </a:rPr>
                  <a:t>(</a:t>
                </a:r>
                <a:r>
                  <a:rPr lang="en-IN" sz="2000" b="1" kern="1400" spc="-50" dirty="0">
                    <a:solidFill>
                      <a:schemeClr val="tx1"/>
                    </a:solidFill>
                    <a:effectLst/>
                    <a:ea typeface="Times New Roman" panose="02020603050405020304" pitchFamily="18" charset="0"/>
                    <a:cs typeface="Mangal" panose="02040503050203030202" pitchFamily="18" charset="0"/>
                  </a:rPr>
                  <a:t>n</a:t>
                </a:r>
                <a:r>
                  <a:rPr lang="en-IN" sz="2000" b="1" kern="1400" spc="-50" baseline="-25000" dirty="0">
                    <a:solidFill>
                      <a:schemeClr val="tx1"/>
                    </a:solidFill>
                    <a:effectLst/>
                    <a:ea typeface="Times New Roman" panose="02020603050405020304" pitchFamily="18" charset="0"/>
                    <a:cs typeface="Mangal" panose="02040503050203030202" pitchFamily="18" charset="0"/>
                  </a:rPr>
                  <a:t>1 </a:t>
                </a:r>
                <a:r>
                  <a:rPr lang="en-IN" sz="1800" b="1" kern="1400" spc="-50" dirty="0">
                    <a:solidFill>
                      <a:schemeClr val="tx1"/>
                    </a:solidFill>
                    <a:effectLst/>
                    <a:ea typeface="Times New Roman" panose="02020603050405020304" pitchFamily="18" charset="0"/>
                    <a:cs typeface="Mangal" panose="02040503050203030202" pitchFamily="18" charset="0"/>
                  </a:rPr>
                  <a:t> n</a:t>
                </a:r>
                <a:r>
                  <a:rPr lang="en-IN" sz="1800" b="1" kern="1400" spc="-50" baseline="-25000" dirty="0">
                    <a:solidFill>
                      <a:schemeClr val="tx1"/>
                    </a:solidFill>
                    <a:ea typeface="Times New Roman" panose="02020603050405020304" pitchFamily="18" charset="0"/>
                    <a:cs typeface="Mangal" panose="02040503050203030202" pitchFamily="18" charset="0"/>
                  </a:rPr>
                  <a:t>2 </a:t>
                </a:r>
                <a:r>
                  <a:rPr lang="en-IN" sz="2000" b="1" dirty="0">
                    <a:solidFill>
                      <a:schemeClr val="tx1"/>
                    </a:solidFill>
                  </a:rPr>
                  <a:t>)+ </a:t>
                </a:r>
                <a14:m>
                  <m:oMath xmlns:m="http://schemas.openxmlformats.org/officeDocument/2006/math">
                    <m:f>
                      <m:fPr>
                        <m:ctrlPr>
                          <a:rPr lang="en-IN" sz="2000" b="1" i="1" smtClean="0">
                            <a:solidFill>
                              <a:schemeClr val="tx1"/>
                            </a:solidFill>
                            <a:latin typeface="Cambria Math" panose="02040503050406030204" pitchFamily="18" charset="0"/>
                          </a:rPr>
                        </m:ctrlPr>
                      </m:fPr>
                      <m:num>
                        <m:r>
                          <m:rPr>
                            <m:nor/>
                          </m:rPr>
                          <a:rPr lang="en-IN" sz="2000" b="1" kern="1400" spc="-50" dirty="0">
                            <a:solidFill>
                              <a:schemeClr val="tx1"/>
                            </a:solidFill>
                            <a:ea typeface="Times New Roman" panose="02020603050405020304" pitchFamily="18" charset="0"/>
                            <a:cs typeface="Mangal" panose="02040503050203030202" pitchFamily="18" charset="0"/>
                          </a:rPr>
                          <m:t>n</m:t>
                        </m:r>
                        <m:r>
                          <m:rPr>
                            <m:nor/>
                          </m:rPr>
                          <a:rPr lang="en-IN" sz="2000" b="1" kern="1400" spc="-50" baseline="-25000" dirty="0">
                            <a:solidFill>
                              <a:schemeClr val="tx1"/>
                            </a:solidFill>
                            <a:ea typeface="Times New Roman" panose="02020603050405020304" pitchFamily="18" charset="0"/>
                            <a:cs typeface="Mangal" panose="02040503050203030202" pitchFamily="18" charset="0"/>
                          </a:rPr>
                          <m:t>2</m:t>
                        </m:r>
                        <m:r>
                          <m:rPr>
                            <m:nor/>
                          </m:rPr>
                          <a:rPr lang="en-IN" sz="2000" b="1" dirty="0">
                            <a:solidFill>
                              <a:schemeClr val="tx1"/>
                            </a:solidFill>
                          </a:rPr>
                          <m:t>(</m:t>
                        </m:r>
                        <m:r>
                          <m:rPr>
                            <m:nor/>
                          </m:rPr>
                          <a:rPr lang="en-IN" sz="2000" b="1" kern="1400" spc="-50" dirty="0">
                            <a:solidFill>
                              <a:schemeClr val="tx1"/>
                            </a:solidFill>
                            <a:ea typeface="Times New Roman" panose="02020603050405020304" pitchFamily="18" charset="0"/>
                            <a:cs typeface="Mangal" panose="02040503050203030202" pitchFamily="18" charset="0"/>
                          </a:rPr>
                          <m:t>n</m:t>
                        </m:r>
                        <m:r>
                          <m:rPr>
                            <m:nor/>
                          </m:rPr>
                          <a:rPr lang="en-IN" sz="2000" b="1" kern="1400" spc="-50" baseline="-25000" dirty="0">
                            <a:solidFill>
                              <a:schemeClr val="tx1"/>
                            </a:solidFill>
                            <a:ea typeface="Times New Roman" panose="02020603050405020304" pitchFamily="18" charset="0"/>
                            <a:cs typeface="Mangal" panose="02040503050203030202" pitchFamily="18" charset="0"/>
                          </a:rPr>
                          <m:t>2</m:t>
                        </m:r>
                        <m:r>
                          <m:rPr>
                            <m:nor/>
                          </m:rPr>
                          <a:rPr lang="en-IN" sz="2000" b="1" dirty="0">
                            <a:solidFill>
                              <a:schemeClr val="tx1"/>
                            </a:solidFill>
                          </a:rPr>
                          <m:t>+1)</m:t>
                        </m:r>
                      </m:num>
                      <m:den>
                        <m:r>
                          <a:rPr lang="en-IN" sz="2000" b="1" i="1" smtClean="0">
                            <a:solidFill>
                              <a:schemeClr val="tx1"/>
                            </a:solidFill>
                            <a:latin typeface="Cambria Math" panose="02040503050406030204" pitchFamily="18" charset="0"/>
                          </a:rPr>
                          <m:t>𝟐</m:t>
                        </m:r>
                      </m:den>
                    </m:f>
                  </m:oMath>
                </a14:m>
                <a:r>
                  <a:rPr lang="en-IN" sz="2800" dirty="0">
                    <a:solidFill>
                      <a:schemeClr val="tx1"/>
                    </a:solidFill>
                    <a:latin typeface="Calibri" panose="020F0502020204030204" pitchFamily="34" charset="0"/>
                    <a:cs typeface="Calibri" panose="020F0502020204030204" pitchFamily="34" charset="0"/>
                  </a:rPr>
                  <a:t> - ƩR</a:t>
                </a:r>
                <a:r>
                  <a:rPr lang="en-IN" sz="2800" b="1" kern="1400" spc="-50" baseline="-25000" dirty="0">
                    <a:solidFill>
                      <a:schemeClr val="tx1"/>
                    </a:solidFill>
                    <a:cs typeface="Mangal" panose="02040503050203030202" pitchFamily="18" charset="0"/>
                  </a:rPr>
                  <a:t>2</a:t>
                </a:r>
              </a:p>
              <a:p>
                <a:pPr marL="0" indent="0">
                  <a:buNone/>
                </a:pPr>
                <a:r>
                  <a:rPr lang="en-IN" sz="2800" b="1" kern="1400" spc="-50" baseline="-25000" dirty="0">
                    <a:cs typeface="Mangal" panose="02040503050203030202" pitchFamily="18" charset="0"/>
                  </a:rPr>
                  <a:t>			OR</a:t>
                </a:r>
              </a:p>
              <a:p>
                <a:pPr marL="0" indent="0">
                  <a:buNone/>
                </a:pPr>
                <a:r>
                  <a:rPr lang="en-IN" sz="2400" dirty="0">
                    <a:solidFill>
                      <a:schemeClr val="tx1"/>
                    </a:solidFill>
                    <a:latin typeface="Calibri" panose="020F0502020204030204" pitchFamily="34" charset="0"/>
                    <a:cs typeface="Calibri" panose="020F0502020204030204" pitchFamily="34" charset="0"/>
                  </a:rPr>
                  <a:t>	U</a:t>
                </a:r>
                <a:r>
                  <a:rPr lang="en-IN" sz="2400" b="1" kern="1400" spc="-50" baseline="-25000" dirty="0">
                    <a:solidFill>
                      <a:schemeClr val="tx1"/>
                    </a:solidFill>
                    <a:cs typeface="Mangal" panose="02040503050203030202" pitchFamily="18" charset="0"/>
                  </a:rPr>
                  <a:t>2 </a:t>
                </a:r>
                <a:r>
                  <a:rPr lang="en-IN" sz="3200" dirty="0">
                    <a:solidFill>
                      <a:schemeClr val="tx1"/>
                    </a:solidFill>
                    <a:latin typeface="Calibri" panose="020F0502020204030204" pitchFamily="34" charset="0"/>
                    <a:cs typeface="Calibri" panose="020F0502020204030204" pitchFamily="34" charset="0"/>
                  </a:rPr>
                  <a:t>= </a:t>
                </a:r>
                <a:r>
                  <a:rPr lang="en-IN" sz="2400" b="1" dirty="0">
                    <a:solidFill>
                      <a:schemeClr val="tx1"/>
                    </a:solidFill>
                  </a:rPr>
                  <a:t>(</a:t>
                </a:r>
                <a:r>
                  <a:rPr lang="en-IN" sz="2400" b="1" kern="1400" spc="-50" dirty="0">
                    <a:solidFill>
                      <a:schemeClr val="tx1"/>
                    </a:solidFill>
                    <a:effectLst/>
                    <a:ea typeface="Times New Roman" panose="02020603050405020304" pitchFamily="18" charset="0"/>
                    <a:cs typeface="Mangal" panose="02040503050203030202" pitchFamily="18" charset="0"/>
                  </a:rPr>
                  <a:t>n</a:t>
                </a:r>
                <a:r>
                  <a:rPr lang="en-IN" sz="2400" b="1" kern="1400" spc="-50" baseline="-25000" dirty="0">
                    <a:solidFill>
                      <a:schemeClr val="tx1"/>
                    </a:solidFill>
                    <a:effectLst/>
                    <a:ea typeface="Times New Roman" panose="02020603050405020304" pitchFamily="18" charset="0"/>
                    <a:cs typeface="Mangal" panose="02040503050203030202" pitchFamily="18" charset="0"/>
                  </a:rPr>
                  <a:t>1 </a:t>
                </a:r>
                <a:r>
                  <a:rPr lang="en-IN" sz="2000" b="1" kern="1400" spc="-50" dirty="0">
                    <a:solidFill>
                      <a:schemeClr val="tx1"/>
                    </a:solidFill>
                    <a:effectLst/>
                    <a:ea typeface="Times New Roman" panose="02020603050405020304" pitchFamily="18" charset="0"/>
                    <a:cs typeface="Mangal" panose="02040503050203030202" pitchFamily="18" charset="0"/>
                  </a:rPr>
                  <a:t> n</a:t>
                </a:r>
                <a:r>
                  <a:rPr lang="en-IN" sz="2000" b="1" kern="1400" spc="-50" baseline="-25000" dirty="0">
                    <a:solidFill>
                      <a:schemeClr val="tx1"/>
                    </a:solidFill>
                    <a:ea typeface="Times New Roman" panose="02020603050405020304" pitchFamily="18" charset="0"/>
                    <a:cs typeface="Mangal" panose="02040503050203030202" pitchFamily="18" charset="0"/>
                  </a:rPr>
                  <a:t>2 </a:t>
                </a:r>
                <a:r>
                  <a:rPr lang="en-IN" sz="2400" b="1" dirty="0">
                    <a:solidFill>
                      <a:schemeClr val="tx1"/>
                    </a:solidFill>
                  </a:rPr>
                  <a:t>)-</a:t>
                </a:r>
                <a:r>
                  <a:rPr lang="en-IN" sz="2400" dirty="0">
                    <a:solidFill>
                      <a:schemeClr val="tx1"/>
                    </a:solidFill>
                    <a:latin typeface="Calibri" panose="020F0502020204030204" pitchFamily="34" charset="0"/>
                    <a:cs typeface="Calibri" panose="020F0502020204030204" pitchFamily="34" charset="0"/>
                  </a:rPr>
                  <a:t> U</a:t>
                </a:r>
                <a:r>
                  <a:rPr lang="en-IN" sz="2400" b="1" kern="1400" spc="-50" baseline="-25000" dirty="0">
                    <a:solidFill>
                      <a:schemeClr val="tx1"/>
                    </a:solidFill>
                    <a:ea typeface="Times New Roman" panose="02020603050405020304" pitchFamily="18" charset="0"/>
                    <a:cs typeface="Mangal" panose="02040503050203030202" pitchFamily="18" charset="0"/>
                  </a:rPr>
                  <a:t>1</a:t>
                </a:r>
                <a:endParaRPr lang="en-IN" sz="2400" dirty="0">
                  <a:solidFill>
                    <a:schemeClr val="tx1"/>
                  </a:solidFill>
                  <a:latin typeface="Calibri" panose="020F0502020204030204" pitchFamily="34" charset="0"/>
                  <a:cs typeface="Calibri" panose="020F0502020204030204" pitchFamily="34" charset="0"/>
                </a:endParaRPr>
              </a:p>
              <a:p>
                <a:pPr marL="0" indent="0">
                  <a:buNone/>
                </a:pPr>
                <a:r>
                  <a:rPr lang="en-IN" sz="2400" b="1" kern="1400" spc="-50" baseline="-25000" dirty="0">
                    <a:solidFill>
                      <a:srgbClr val="FF0000"/>
                    </a:solidFill>
                    <a:latin typeface="Calibri" panose="020F0502020204030204" pitchFamily="34" charset="0"/>
                    <a:cs typeface="Calibri" panose="020F0502020204030204" pitchFamily="34" charset="0"/>
                  </a:rPr>
                  <a:t>Compare U value with critical values derived from table.</a:t>
                </a:r>
                <a:endParaRPr lang="en-IN" dirty="0"/>
              </a:p>
            </p:txBody>
          </p:sp>
        </mc:Choice>
        <mc:Fallback xmlns="">
          <p:sp>
            <p:nvSpPr>
              <p:cNvPr id="3" name="Content Placeholder 2">
                <a:extLst>
                  <a:ext uri="{FF2B5EF4-FFF2-40B4-BE49-F238E27FC236}">
                    <a16:creationId xmlns:a16="http://schemas.microsoft.com/office/drawing/2014/main" id="{5D2D97D1-F81A-4E5D-8B49-1BA6E02135B4}"/>
                  </a:ext>
                </a:extLst>
              </p:cNvPr>
              <p:cNvSpPr>
                <a:spLocks noGrp="1" noRot="1" noChangeAspect="1" noMove="1" noResize="1" noEditPoints="1" noAdjustHandles="1" noChangeArrowheads="1" noChangeShapeType="1" noTextEdit="1"/>
              </p:cNvSpPr>
              <p:nvPr>
                <p:ph sz="quarter" idx="1"/>
              </p:nvPr>
            </p:nvSpPr>
            <p:spPr>
              <a:xfrm>
                <a:off x="107504" y="1447800"/>
                <a:ext cx="8928992" cy="5221560"/>
              </a:xfrm>
              <a:blipFill>
                <a:blip r:embed="rId2"/>
                <a:stretch>
                  <a:fillRect l="-683" t="-1051" r="-1298"/>
                </a:stretch>
              </a:blipFill>
            </p:spPr>
            <p:txBody>
              <a:bodyPr/>
              <a:lstStyle/>
              <a:p>
                <a:r>
                  <a:rPr lang="en-IN">
                    <a:noFill/>
                  </a:rPr>
                  <a:t> </a:t>
                </a:r>
              </a:p>
            </p:txBody>
          </p:sp>
        </mc:Fallback>
      </mc:AlternateContent>
    </p:spTree>
    <p:extLst>
      <p:ext uri="{BB962C8B-B14F-4D97-AF65-F5344CB8AC3E}">
        <p14:creationId xmlns:p14="http://schemas.microsoft.com/office/powerpoint/2010/main" val="39138071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8189A-8355-4A37-B30B-2FE7C1192F9B}"/>
              </a:ext>
            </a:extLst>
          </p:cNvPr>
          <p:cNvSpPr>
            <a:spLocks noGrp="1"/>
          </p:cNvSpPr>
          <p:nvPr>
            <p:ph type="title"/>
          </p:nvPr>
        </p:nvSpPr>
        <p:spPr>
          <a:xfrm>
            <a:off x="0" y="274638"/>
            <a:ext cx="9036496" cy="850106"/>
          </a:xfrm>
        </p:spPr>
        <p:txBody>
          <a:bodyPr>
            <a:normAutofit fontScale="90000"/>
          </a:bodyPr>
          <a:lstStyle/>
          <a:p>
            <a:r>
              <a:rPr lang="en-IN" sz="4000" b="1" dirty="0">
                <a:solidFill>
                  <a:srgbClr val="FF0000"/>
                </a:solidFill>
              </a:rPr>
              <a:t>Mann-Whitney U test Large Sample (</a:t>
            </a:r>
            <a:r>
              <a:rPr lang="en-IN" sz="4000" b="1" kern="1400" spc="-50" dirty="0">
                <a:solidFill>
                  <a:srgbClr val="FF0000"/>
                </a:solidFill>
                <a:effectLst/>
                <a:ea typeface="Times New Roman" panose="02020603050405020304" pitchFamily="18" charset="0"/>
                <a:cs typeface="Mangal" panose="02040503050203030202" pitchFamily="18" charset="0"/>
              </a:rPr>
              <a:t>n</a:t>
            </a:r>
            <a:r>
              <a:rPr lang="en-IN" sz="3600" b="1" kern="1400" spc="-50" baseline="-25000" dirty="0">
                <a:solidFill>
                  <a:srgbClr val="FF0000"/>
                </a:solidFill>
                <a:ea typeface="Times New Roman" panose="02020603050405020304" pitchFamily="18" charset="0"/>
                <a:cs typeface="Mangal" panose="02040503050203030202" pitchFamily="18" charset="0"/>
              </a:rPr>
              <a:t> </a:t>
            </a:r>
            <a:r>
              <a:rPr lang="en-IN" sz="4000" b="1" dirty="0">
                <a:solidFill>
                  <a:srgbClr val="FF0000"/>
                </a:solidFill>
              </a:rPr>
              <a:t>&gt;20)</a:t>
            </a:r>
            <a:endParaRPr lang="en-IN" b="1" dirty="0">
              <a:solidFill>
                <a:srgbClr val="FF0000"/>
              </a:solidFill>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D2D97D1-F81A-4E5D-8B49-1BA6E02135B4}"/>
                  </a:ext>
                </a:extLst>
              </p:cNvPr>
              <p:cNvSpPr>
                <a:spLocks noGrp="1"/>
              </p:cNvSpPr>
              <p:nvPr>
                <p:ph sz="quarter" idx="1"/>
              </p:nvPr>
            </p:nvSpPr>
            <p:spPr>
              <a:xfrm>
                <a:off x="107504" y="1447800"/>
                <a:ext cx="8928992" cy="5221560"/>
              </a:xfrm>
            </p:spPr>
            <p:txBody>
              <a:bodyPr>
                <a:normAutofit/>
              </a:bodyPr>
              <a:lstStyle/>
              <a:p>
                <a:pPr algn="just"/>
                <a:r>
                  <a:rPr lang="en-IN" sz="2400" dirty="0">
                    <a:latin typeface="Calibri" panose="020F0502020204030204" pitchFamily="34" charset="0"/>
                    <a:cs typeface="Calibri" panose="020F0502020204030204" pitchFamily="34" charset="0"/>
                  </a:rPr>
                  <a:t>In case the size of samples is greater than 20, U distribution can be approximated to normal distribution. In such case first steps are same- hypothesis and ranking, the next two steps are as under</a:t>
                </a:r>
              </a:p>
              <a:p>
                <a:r>
                  <a:rPr lang="en-IN" sz="2400" dirty="0">
                    <a:latin typeface="Calibri" panose="020F0502020204030204" pitchFamily="34" charset="0"/>
                    <a:cs typeface="Calibri" panose="020F0502020204030204" pitchFamily="34" charset="0"/>
                  </a:rPr>
                  <a:t>Computation of Z values: First taking smaller of the two values of U (U1 and U2) value of Z is as under </a:t>
                </a:r>
              </a:p>
              <a:p>
                <a:pPr marL="0" indent="0">
                  <a:buNone/>
                </a:pPr>
                <a:r>
                  <a:rPr lang="en-IN" sz="2400" dirty="0">
                    <a:latin typeface="Calibri" panose="020F0502020204030204" pitchFamily="34" charset="0"/>
                    <a:cs typeface="Calibri" panose="020F0502020204030204" pitchFamily="34" charset="0"/>
                  </a:rPr>
                  <a:t>	 Z</a:t>
                </a:r>
                <a:r>
                  <a:rPr lang="en-IN" sz="2400" dirty="0">
                    <a:solidFill>
                      <a:schemeClr val="tx1"/>
                    </a:solidFill>
                    <a:latin typeface="Calibri" panose="020F0502020204030204" pitchFamily="34" charset="0"/>
                    <a:cs typeface="Calibri" panose="020F0502020204030204" pitchFamily="34" charset="0"/>
                  </a:rPr>
                  <a:t> = </a:t>
                </a:r>
                <a14:m>
                  <m:oMath xmlns:m="http://schemas.openxmlformats.org/officeDocument/2006/math">
                    <m:f>
                      <m:fPr>
                        <m:ctrlPr>
                          <a:rPr lang="en-IN" sz="2000" b="1" i="1" smtClean="0">
                            <a:solidFill>
                              <a:schemeClr val="tx1"/>
                            </a:solidFill>
                            <a:latin typeface="Cambria Math" panose="02040503050406030204" pitchFamily="18" charset="0"/>
                          </a:rPr>
                        </m:ctrlPr>
                      </m:fPr>
                      <m:num>
                        <m:r>
                          <m:rPr>
                            <m:nor/>
                          </m:rPr>
                          <a:rPr lang="en-IN" sz="2000" b="1" i="0" smtClean="0">
                            <a:solidFill>
                              <a:schemeClr val="tx1"/>
                            </a:solidFill>
                            <a:latin typeface="Cambria Math" panose="02040503050406030204" pitchFamily="18" charset="0"/>
                          </a:rPr>
                          <m:t>U</m:t>
                        </m:r>
                        <m:r>
                          <m:rPr>
                            <m:nor/>
                          </m:rPr>
                          <a:rPr lang="en-IN" sz="2000" b="1" i="0" smtClean="0">
                            <a:solidFill>
                              <a:schemeClr val="tx1"/>
                            </a:solidFill>
                            <a:latin typeface="Cambria Math" panose="02040503050406030204" pitchFamily="18" charset="0"/>
                          </a:rPr>
                          <m:t> − </m:t>
                        </m:r>
                        <m:r>
                          <m:rPr>
                            <m:nor/>
                          </m:rPr>
                          <a:rPr lang="en-IN" sz="2000" b="1" i="0" smtClean="0">
                            <a:solidFill>
                              <a:schemeClr val="tx1"/>
                            </a:solidFill>
                            <a:latin typeface="Cambria Math" panose="02040503050406030204" pitchFamily="18" charset="0"/>
                          </a:rPr>
                          <m:t>E</m:t>
                        </m:r>
                        <m:r>
                          <m:rPr>
                            <m:nor/>
                          </m:rPr>
                          <a:rPr lang="en-IN" sz="2000" b="1" i="0" smtClean="0">
                            <a:solidFill>
                              <a:schemeClr val="tx1"/>
                            </a:solidFill>
                            <a:latin typeface="Cambria Math" panose="02040503050406030204" pitchFamily="18" charset="0"/>
                          </a:rPr>
                          <m:t>(</m:t>
                        </m:r>
                        <m:r>
                          <m:rPr>
                            <m:nor/>
                          </m:rPr>
                          <a:rPr lang="en-IN" sz="2000" b="1" i="0" smtClean="0">
                            <a:solidFill>
                              <a:schemeClr val="tx1"/>
                            </a:solidFill>
                            <a:latin typeface="Cambria Math" panose="02040503050406030204" pitchFamily="18" charset="0"/>
                          </a:rPr>
                          <m:t>u</m:t>
                        </m:r>
                        <m:r>
                          <m:rPr>
                            <m:nor/>
                          </m:rPr>
                          <a:rPr lang="en-IN" sz="2000" b="1" i="0" smtClean="0">
                            <a:solidFill>
                              <a:schemeClr val="tx1"/>
                            </a:solidFill>
                            <a:latin typeface="Cambria Math" panose="02040503050406030204" pitchFamily="18" charset="0"/>
                          </a:rPr>
                          <m:t>)</m:t>
                        </m:r>
                      </m:num>
                      <m:den>
                        <m:r>
                          <m:rPr>
                            <m:sty m:val="p"/>
                          </m:rPr>
                          <a:rPr lang="el-GR" sz="2000" b="1" i="1" dirty="0">
                            <a:latin typeface="Cambria Math" panose="02040503050406030204" pitchFamily="18" charset="0"/>
                          </a:rPr>
                          <m:t>σ</m:t>
                        </m:r>
                        <m:r>
                          <m:rPr>
                            <m:nor/>
                          </m:rPr>
                          <a:rPr lang="en-IN" sz="2000" b="1" kern="1400" spc="-50" baseline="-25000" dirty="0">
                            <a:ea typeface="Times New Roman" panose="02020603050405020304" pitchFamily="18" charset="0"/>
                            <a:cs typeface="Mangal" panose="02040503050203030202" pitchFamily="18" charset="0"/>
                          </a:rPr>
                          <m:t>(</m:t>
                        </m:r>
                        <m:r>
                          <m:rPr>
                            <m:nor/>
                          </m:rPr>
                          <a:rPr lang="en-IN" sz="2000" b="1" kern="1400" spc="-50" baseline="-25000" dirty="0">
                            <a:ea typeface="Times New Roman" panose="02020603050405020304" pitchFamily="18" charset="0"/>
                            <a:cs typeface="Mangal" panose="02040503050203030202" pitchFamily="18" charset="0"/>
                          </a:rPr>
                          <m:t>u</m:t>
                        </m:r>
                        <m:r>
                          <m:rPr>
                            <m:nor/>
                          </m:rPr>
                          <a:rPr lang="en-IN" sz="2000" b="1" kern="1400" spc="-50" baseline="-25000" dirty="0">
                            <a:ea typeface="Times New Roman" panose="02020603050405020304" pitchFamily="18" charset="0"/>
                            <a:cs typeface="Mangal" panose="02040503050203030202" pitchFamily="18" charset="0"/>
                          </a:rPr>
                          <m:t>)</m:t>
                        </m:r>
                      </m:den>
                    </m:f>
                  </m:oMath>
                </a14:m>
                <a:r>
                  <a:rPr lang="en-IN" sz="2400" dirty="0">
                    <a:solidFill>
                      <a:schemeClr val="tx1"/>
                    </a:solidFill>
                    <a:latin typeface="Calibri" panose="020F0502020204030204" pitchFamily="34" charset="0"/>
                    <a:cs typeface="Calibri" panose="020F0502020204030204" pitchFamily="34" charset="0"/>
                  </a:rPr>
                  <a:t> </a:t>
                </a:r>
                <a:endParaRPr lang="en-IN" sz="2400" b="1" kern="1400" spc="-50" baseline="-25000" dirty="0">
                  <a:solidFill>
                    <a:schemeClr val="tx1"/>
                  </a:solidFill>
                  <a:ea typeface="Times New Roman" panose="02020603050405020304" pitchFamily="18" charset="0"/>
                  <a:cs typeface="Mangal" panose="02040503050203030202" pitchFamily="18" charset="0"/>
                </a:endParaRPr>
              </a:p>
              <a:p>
                <a:pPr marL="0" indent="0">
                  <a:buNone/>
                </a:pPr>
                <a:r>
                  <a:rPr lang="en-IN" sz="2400" b="1" kern="1400" spc="-50" baseline="-25000" dirty="0">
                    <a:solidFill>
                      <a:schemeClr val="tx1"/>
                    </a:solidFill>
                    <a:latin typeface="Calibri" panose="020F0502020204030204" pitchFamily="34" charset="0"/>
                    <a:cs typeface="Mangal" panose="02040503050203030202" pitchFamily="18" charset="0"/>
                  </a:rPr>
                  <a:t>	</a:t>
                </a:r>
                <a:r>
                  <a:rPr lang="en-IN" sz="2000" b="1" dirty="0"/>
                  <a:t> </a:t>
                </a:r>
                <a14:m>
                  <m:oMath xmlns:m="http://schemas.openxmlformats.org/officeDocument/2006/math">
                    <m:r>
                      <m:rPr>
                        <m:nor/>
                      </m:rPr>
                      <a:rPr lang="en-IN" sz="2000" b="1">
                        <a:latin typeface="Cambria Math" panose="02040503050406030204" pitchFamily="18" charset="0"/>
                      </a:rPr>
                      <m:t>E</m:t>
                    </m:r>
                    <m:r>
                      <m:rPr>
                        <m:nor/>
                      </m:rPr>
                      <a:rPr lang="en-IN" sz="2000" b="1">
                        <a:latin typeface="Cambria Math" panose="02040503050406030204" pitchFamily="18" charset="0"/>
                      </a:rPr>
                      <m:t>(</m:t>
                    </m:r>
                    <m:r>
                      <m:rPr>
                        <m:nor/>
                      </m:rPr>
                      <a:rPr lang="en-IN" sz="2000" b="1">
                        <a:latin typeface="Cambria Math" panose="02040503050406030204" pitchFamily="18" charset="0"/>
                      </a:rPr>
                      <m:t>u</m:t>
                    </m:r>
                    <m:r>
                      <m:rPr>
                        <m:nor/>
                      </m:rPr>
                      <a:rPr lang="en-IN" sz="2000" b="1">
                        <a:latin typeface="Cambria Math" panose="02040503050406030204" pitchFamily="18" charset="0"/>
                      </a:rPr>
                      <m:t>)</m:t>
                    </m:r>
                    <m:r>
                      <a:rPr lang="en-IN" sz="2000" b="1" i="1">
                        <a:latin typeface="Cambria Math" panose="02040503050406030204" pitchFamily="18" charset="0"/>
                      </a:rPr>
                      <m:t> </m:t>
                    </m:r>
                  </m:oMath>
                </a14:m>
                <a:r>
                  <a:rPr lang="en-IN" sz="2000" b="1" kern="1400" spc="-50" baseline="-25000" dirty="0">
                    <a:solidFill>
                      <a:schemeClr val="tx1"/>
                    </a:solidFill>
                    <a:effectLst/>
                    <a:ea typeface="Times New Roman" panose="02020603050405020304" pitchFamily="18" charset="0"/>
                    <a:cs typeface="Mangal" panose="02040503050203030202" pitchFamily="18" charset="0"/>
                  </a:rPr>
                  <a:t>= </a:t>
                </a:r>
                <a:r>
                  <a:rPr lang="en-IN" sz="2000" b="1" dirty="0">
                    <a:solidFill>
                      <a:schemeClr val="tx1"/>
                    </a:solidFill>
                  </a:rPr>
                  <a:t> </a:t>
                </a:r>
                <a14:m>
                  <m:oMath xmlns:m="http://schemas.openxmlformats.org/officeDocument/2006/math">
                    <m:f>
                      <m:fPr>
                        <m:ctrlPr>
                          <a:rPr lang="en-IN" sz="2000" b="1" i="1" smtClean="0">
                            <a:solidFill>
                              <a:schemeClr val="tx1"/>
                            </a:solidFill>
                            <a:latin typeface="Cambria Math" panose="02040503050406030204" pitchFamily="18" charset="0"/>
                          </a:rPr>
                        </m:ctrlPr>
                      </m:fPr>
                      <m:num>
                        <m:r>
                          <m:rPr>
                            <m:nor/>
                          </m:rPr>
                          <a:rPr lang="en-IN" sz="2000" b="1" kern="1400" spc="-50" dirty="0">
                            <a:ea typeface="Times New Roman" panose="02020603050405020304" pitchFamily="18" charset="0"/>
                            <a:cs typeface="Mangal" panose="02040503050203030202" pitchFamily="18" charset="0"/>
                          </a:rPr>
                          <m:t>n</m:t>
                        </m:r>
                        <m:r>
                          <m:rPr>
                            <m:nor/>
                          </m:rPr>
                          <a:rPr lang="en-IN" sz="1800" b="1" kern="1400" spc="-50" baseline="-25000" dirty="0">
                            <a:ea typeface="Times New Roman" panose="02020603050405020304" pitchFamily="18" charset="0"/>
                            <a:cs typeface="Mangal" panose="02040503050203030202" pitchFamily="18" charset="0"/>
                          </a:rPr>
                          <m:t>1</m:t>
                        </m:r>
                        <m:r>
                          <m:rPr>
                            <m:nor/>
                          </m:rPr>
                          <a:rPr lang="en-IN" sz="2000" b="1" kern="1400" spc="-50" dirty="0">
                            <a:solidFill>
                              <a:schemeClr val="tx1"/>
                            </a:solidFill>
                            <a:ea typeface="Times New Roman" panose="02020603050405020304" pitchFamily="18" charset="0"/>
                            <a:cs typeface="Mangal" panose="02040503050203030202" pitchFamily="18" charset="0"/>
                          </a:rPr>
                          <m:t>n</m:t>
                        </m:r>
                        <m:r>
                          <m:rPr>
                            <m:nor/>
                          </m:rPr>
                          <a:rPr lang="en-IN" sz="2000" b="1" kern="1400" spc="-50" baseline="-25000" dirty="0">
                            <a:solidFill>
                              <a:schemeClr val="tx1"/>
                            </a:solidFill>
                            <a:ea typeface="Times New Roman" panose="02020603050405020304" pitchFamily="18" charset="0"/>
                            <a:cs typeface="Mangal" panose="02040503050203030202" pitchFamily="18" charset="0"/>
                          </a:rPr>
                          <m:t>2</m:t>
                        </m:r>
                      </m:num>
                      <m:den>
                        <m:r>
                          <a:rPr lang="en-IN" sz="2000" b="1" i="1" smtClean="0">
                            <a:solidFill>
                              <a:schemeClr val="tx1"/>
                            </a:solidFill>
                            <a:latin typeface="Cambria Math" panose="02040503050406030204" pitchFamily="18" charset="0"/>
                          </a:rPr>
                          <m:t>𝟐</m:t>
                        </m:r>
                      </m:den>
                    </m:f>
                  </m:oMath>
                </a14:m>
                <a:r>
                  <a:rPr lang="en-IN" sz="2800" dirty="0">
                    <a:solidFill>
                      <a:schemeClr val="tx1"/>
                    </a:solidFill>
                    <a:latin typeface="Calibri" panose="020F0502020204030204" pitchFamily="34" charset="0"/>
                    <a:cs typeface="Calibri" panose="020F0502020204030204" pitchFamily="34" charset="0"/>
                  </a:rPr>
                  <a:t> </a:t>
                </a:r>
                <a:r>
                  <a:rPr lang="en-IN" sz="2800" dirty="0">
                    <a:latin typeface="Calibri" panose="020F0502020204030204" pitchFamily="34" charset="0"/>
                    <a:cs typeface="Calibri" panose="020F0502020204030204" pitchFamily="34" charset="0"/>
                  </a:rPr>
                  <a:t> and	</a:t>
                </a:r>
                <a14:m>
                  <m:oMath xmlns:m="http://schemas.openxmlformats.org/officeDocument/2006/math">
                    <m:r>
                      <m:rPr>
                        <m:sty m:val="p"/>
                      </m:rPr>
                      <a:rPr lang="el-GR" sz="2400" b="1" i="1" dirty="0">
                        <a:latin typeface="Cambria Math" panose="02040503050406030204" pitchFamily="18" charset="0"/>
                      </a:rPr>
                      <m:t>σ</m:t>
                    </m:r>
                  </m:oMath>
                </a14:m>
                <a:r>
                  <a:rPr lang="en-IN" sz="2400" b="1" kern="1400" spc="-50" baseline="-25000" dirty="0">
                    <a:ea typeface="Times New Roman" panose="02020603050405020304" pitchFamily="18" charset="0"/>
                    <a:cs typeface="Mangal" panose="02040503050203030202" pitchFamily="18" charset="0"/>
                  </a:rPr>
                  <a:t>(u)</a:t>
                </a:r>
                <a:r>
                  <a:rPr lang="en-IN" sz="2800" dirty="0">
                    <a:latin typeface="Calibri" panose="020F0502020204030204" pitchFamily="34" charset="0"/>
                    <a:cs typeface="Calibri" panose="020F0502020204030204" pitchFamily="34" charset="0"/>
                  </a:rPr>
                  <a:t> =</a:t>
                </a:r>
                <a14:m>
                  <m:oMath xmlns:m="http://schemas.openxmlformats.org/officeDocument/2006/math">
                    <m:rad>
                      <m:radPr>
                        <m:degHide m:val="on"/>
                        <m:ctrlPr>
                          <a:rPr lang="en-IN" sz="2800" i="1">
                            <a:latin typeface="Cambria Math" panose="02040503050406030204" pitchFamily="18" charset="0"/>
                            <a:ea typeface="Cambria Math" panose="02040503050406030204" pitchFamily="18" charset="0"/>
                            <a:cs typeface="Calibri" panose="020F0502020204030204" pitchFamily="34" charset="0"/>
                          </a:rPr>
                        </m:ctrlPr>
                      </m:radPr>
                      <m:deg/>
                      <m:e>
                        <m:f>
                          <m:fPr>
                            <m:ctrlPr>
                              <a:rPr lang="en-IN" sz="2800" b="1" i="1">
                                <a:latin typeface="Cambria Math" panose="02040503050406030204" pitchFamily="18" charset="0"/>
                              </a:rPr>
                            </m:ctrlPr>
                          </m:fPr>
                          <m:num>
                            <m:r>
                              <m:rPr>
                                <m:nor/>
                              </m:rPr>
                              <a:rPr lang="en-IN" sz="2800" b="1" kern="1400" spc="-50" dirty="0">
                                <a:ea typeface="Times New Roman" panose="02020603050405020304" pitchFamily="18" charset="0"/>
                                <a:cs typeface="Mangal" panose="02040503050203030202" pitchFamily="18" charset="0"/>
                              </a:rPr>
                              <m:t>n</m:t>
                            </m:r>
                            <m:r>
                              <m:rPr>
                                <m:nor/>
                              </m:rPr>
                              <a:rPr lang="en-IN" sz="2400" b="1" kern="1400" spc="-50" baseline="-25000" dirty="0">
                                <a:ea typeface="Times New Roman" panose="02020603050405020304" pitchFamily="18" charset="0"/>
                                <a:cs typeface="Mangal" panose="02040503050203030202" pitchFamily="18" charset="0"/>
                              </a:rPr>
                              <m:t>1</m:t>
                            </m:r>
                            <m:r>
                              <m:rPr>
                                <m:nor/>
                              </m:rPr>
                              <a:rPr lang="en-IN" sz="2800" b="1" kern="1400" spc="-50" dirty="0">
                                <a:ea typeface="Times New Roman" panose="02020603050405020304" pitchFamily="18" charset="0"/>
                                <a:cs typeface="Mangal" panose="02040503050203030202" pitchFamily="18" charset="0"/>
                              </a:rPr>
                              <m:t>n</m:t>
                            </m:r>
                            <m:r>
                              <m:rPr>
                                <m:nor/>
                              </m:rPr>
                              <a:rPr lang="en-IN" sz="2800" b="1" kern="1400" spc="-50" baseline="-25000" dirty="0">
                                <a:ea typeface="Times New Roman" panose="02020603050405020304" pitchFamily="18" charset="0"/>
                                <a:cs typeface="Mangal" panose="02040503050203030202" pitchFamily="18" charset="0"/>
                              </a:rPr>
                              <m:t>2</m:t>
                            </m:r>
                            <m:r>
                              <m:rPr>
                                <m:nor/>
                              </m:rPr>
                              <a:rPr lang="en-IN" sz="2800" b="1">
                                <a:latin typeface="Cambria Math" panose="02040503050406030204" pitchFamily="18" charset="0"/>
                              </a:rPr>
                              <m:t>(</m:t>
                            </m:r>
                            <m:r>
                              <m:rPr>
                                <m:nor/>
                              </m:rPr>
                              <a:rPr lang="en-IN" sz="3200" kern="1400" spc="-50" dirty="0">
                                <a:ea typeface="Times New Roman" panose="02020603050405020304" pitchFamily="18" charset="0"/>
                                <a:cs typeface="Mangal" panose="02040503050203030202" pitchFamily="18" charset="0"/>
                              </a:rPr>
                              <m:t>n</m:t>
                            </m:r>
                            <m:r>
                              <m:rPr>
                                <m:nor/>
                              </m:rPr>
                              <a:rPr lang="en-IN" sz="3200" kern="1400" spc="-50" baseline="-25000" dirty="0">
                                <a:ea typeface="Times New Roman" panose="02020603050405020304" pitchFamily="18" charset="0"/>
                                <a:cs typeface="Mangal" panose="02040503050203030202" pitchFamily="18" charset="0"/>
                              </a:rPr>
                              <m:t>1 </m:t>
                            </m:r>
                            <m:r>
                              <m:rPr>
                                <m:nor/>
                              </m:rPr>
                              <a:rPr lang="en-IN" sz="2800" dirty="0"/>
                              <m:t>+</m:t>
                            </m:r>
                            <m:r>
                              <m:rPr>
                                <m:nor/>
                              </m:rPr>
                              <a:rPr lang="en-IN" sz="2800" kern="1400" spc="-50" dirty="0">
                                <a:ea typeface="Times New Roman" panose="02020603050405020304" pitchFamily="18" charset="0"/>
                                <a:cs typeface="Mangal" panose="02040503050203030202" pitchFamily="18" charset="0"/>
                              </a:rPr>
                              <m:t> </m:t>
                            </m:r>
                            <m:r>
                              <m:rPr>
                                <m:nor/>
                              </m:rPr>
                              <a:rPr lang="en-IN" sz="2800" kern="1400" spc="-50" dirty="0">
                                <a:ea typeface="Times New Roman" panose="02020603050405020304" pitchFamily="18" charset="0"/>
                                <a:cs typeface="Mangal" panose="02040503050203030202" pitchFamily="18" charset="0"/>
                              </a:rPr>
                              <m:t>n</m:t>
                            </m:r>
                            <m:r>
                              <m:rPr>
                                <m:nor/>
                              </m:rPr>
                              <a:rPr lang="en-IN" sz="2800" kern="1400" spc="-50" baseline="-25000" dirty="0">
                                <a:ea typeface="Times New Roman" panose="02020603050405020304" pitchFamily="18" charset="0"/>
                                <a:cs typeface="Mangal" panose="02040503050203030202" pitchFamily="18" charset="0"/>
                              </a:rPr>
                              <m:t>2 </m:t>
                            </m:r>
                            <m:r>
                              <m:rPr>
                                <m:nor/>
                              </m:rPr>
                              <a:rPr lang="en-IN" sz="2800" b="0" i="0" dirty="0" smtClean="0"/>
                              <m:t>+</m:t>
                            </m:r>
                            <m:r>
                              <m:rPr>
                                <m:nor/>
                              </m:rPr>
                              <a:rPr lang="en-IN" sz="2800" dirty="0"/>
                              <m:t>1</m:t>
                            </m:r>
                            <m:r>
                              <m:rPr>
                                <m:nor/>
                              </m:rPr>
                              <a:rPr lang="en-IN" sz="2800" b="1">
                                <a:latin typeface="Cambria Math" panose="02040503050406030204" pitchFamily="18" charset="0"/>
                              </a:rPr>
                              <m:t>)</m:t>
                            </m:r>
                          </m:num>
                          <m:den>
                            <m:r>
                              <a:rPr lang="en-IN" sz="2800" b="1" i="1">
                                <a:latin typeface="Cambria Math" panose="02040503050406030204" pitchFamily="18" charset="0"/>
                              </a:rPr>
                              <m:t>𝟏𝟐</m:t>
                            </m:r>
                          </m:den>
                        </m:f>
                      </m:e>
                    </m:rad>
                  </m:oMath>
                </a14:m>
                <a:endParaRPr lang="en-IN" sz="2400" b="1" kern="1400" spc="-50" baseline="-25000" dirty="0">
                  <a:solidFill>
                    <a:srgbClr val="FF0000"/>
                  </a:solidFill>
                  <a:latin typeface="Calibri" panose="020F0502020204030204" pitchFamily="34" charset="0"/>
                  <a:cs typeface="Calibri" panose="020F0502020204030204" pitchFamily="34" charset="0"/>
                </a:endParaRPr>
              </a:p>
              <a:p>
                <a:pPr marL="0" indent="0">
                  <a:buNone/>
                </a:pPr>
                <a:endParaRPr lang="en-IN" sz="2800" dirty="0"/>
              </a:p>
              <a:p>
                <a:pPr marL="0" indent="0">
                  <a:buNone/>
                </a:pPr>
                <a:r>
                  <a:rPr lang="en-IN" sz="2800" dirty="0">
                    <a:latin typeface="Calibri" panose="020F0502020204030204" pitchFamily="34" charset="0"/>
                    <a:cs typeface="Calibri" panose="020F0502020204030204" pitchFamily="34" charset="0"/>
                  </a:rPr>
                  <a:t>The value of Z is compared with the critical value of Z </a:t>
                </a:r>
              </a:p>
              <a:p>
                <a:pPr marL="0" indent="0">
                  <a:buNone/>
                </a:pPr>
                <a:r>
                  <a:rPr lang="en-IN" sz="2400" b="1" kern="1400" spc="-50" baseline="-25000" dirty="0">
                    <a:solidFill>
                      <a:srgbClr val="FF0000"/>
                    </a:solidFill>
                    <a:latin typeface="Calibri" panose="020F0502020204030204" pitchFamily="34" charset="0"/>
                    <a:cs typeface="Calibri" panose="020F0502020204030204" pitchFamily="34" charset="0"/>
                  </a:rPr>
                  <a:t>	</a:t>
                </a:r>
                <a:endParaRPr lang="en-IN" dirty="0"/>
              </a:p>
            </p:txBody>
          </p:sp>
        </mc:Choice>
        <mc:Fallback xmlns="">
          <p:sp>
            <p:nvSpPr>
              <p:cNvPr id="3" name="Content Placeholder 2">
                <a:extLst>
                  <a:ext uri="{FF2B5EF4-FFF2-40B4-BE49-F238E27FC236}">
                    <a16:creationId xmlns:a16="http://schemas.microsoft.com/office/drawing/2014/main" id="{5D2D97D1-F81A-4E5D-8B49-1BA6E02135B4}"/>
                  </a:ext>
                </a:extLst>
              </p:cNvPr>
              <p:cNvSpPr>
                <a:spLocks noGrp="1" noRot="1" noChangeAspect="1" noMove="1" noResize="1" noEditPoints="1" noAdjustHandles="1" noChangeArrowheads="1" noChangeShapeType="1" noTextEdit="1"/>
              </p:cNvSpPr>
              <p:nvPr>
                <p:ph sz="quarter" idx="1"/>
              </p:nvPr>
            </p:nvSpPr>
            <p:spPr>
              <a:xfrm>
                <a:off x="107504" y="1447800"/>
                <a:ext cx="8928992" cy="5221560"/>
              </a:xfrm>
              <a:blipFill>
                <a:blip r:embed="rId2"/>
                <a:stretch>
                  <a:fillRect l="-1434" t="-935" r="-1093"/>
                </a:stretch>
              </a:blipFill>
            </p:spPr>
            <p:txBody>
              <a:bodyPr/>
              <a:lstStyle/>
              <a:p>
                <a:r>
                  <a:rPr lang="en-IN">
                    <a:noFill/>
                  </a:rPr>
                  <a:t> </a:t>
                </a:r>
              </a:p>
            </p:txBody>
          </p:sp>
        </mc:Fallback>
      </mc:AlternateContent>
    </p:spTree>
    <p:extLst>
      <p:ext uri="{BB962C8B-B14F-4D97-AF65-F5344CB8AC3E}">
        <p14:creationId xmlns:p14="http://schemas.microsoft.com/office/powerpoint/2010/main" val="4145571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A972E-9AEE-4022-9F0E-27216A94D120}"/>
              </a:ext>
            </a:extLst>
          </p:cNvPr>
          <p:cNvSpPr>
            <a:spLocks noGrp="1"/>
          </p:cNvSpPr>
          <p:nvPr>
            <p:ph type="title"/>
          </p:nvPr>
        </p:nvSpPr>
        <p:spPr>
          <a:xfrm>
            <a:off x="35496" y="274638"/>
            <a:ext cx="8651304" cy="706090"/>
          </a:xfrm>
        </p:spPr>
        <p:txBody>
          <a:bodyPr>
            <a:normAutofit fontScale="90000"/>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E9840A7B-6387-4221-8C92-02D058C8F993}"/>
              </a:ext>
            </a:extLst>
          </p:cNvPr>
          <p:cNvSpPr>
            <a:spLocks noGrp="1"/>
          </p:cNvSpPr>
          <p:nvPr>
            <p:ph sz="quarter" idx="1"/>
          </p:nvPr>
        </p:nvSpPr>
        <p:spPr>
          <a:xfrm>
            <a:off x="0" y="1447800"/>
            <a:ext cx="9108504" cy="5293568"/>
          </a:xfrm>
        </p:spPr>
        <p:txBody>
          <a:bodyPr>
            <a:normAutofit/>
          </a:bodyPr>
          <a:lstStyle/>
          <a:p>
            <a:pPr marL="0" indent="0" algn="just">
              <a:buNone/>
            </a:pPr>
            <a:r>
              <a:rPr lang="en-IN" dirty="0"/>
              <a:t>A survey was conducted to test the difference between two alternative method of teaching. A sample of 20 students was selected at random. Two groups of ten students each were formed. Students belonging to each group were taught by two alternative methods during the session. A standardised test was then given to both the groups. The marks secured by the students at the test out of 100 maximum were as given below:</a:t>
            </a:r>
          </a:p>
          <a:p>
            <a:pPr marL="0" indent="0">
              <a:buNone/>
            </a:pPr>
            <a:r>
              <a:rPr lang="en-IN" dirty="0"/>
              <a:t>	  </a:t>
            </a:r>
            <a:r>
              <a:rPr lang="en-IN" sz="2400" dirty="0"/>
              <a:t>1  	 2	3	4	5	6	7       8       9	10</a:t>
            </a:r>
          </a:p>
          <a:p>
            <a:pPr marL="0" indent="0">
              <a:buNone/>
            </a:pPr>
            <a:r>
              <a:rPr lang="en-IN" dirty="0"/>
              <a:t>Group A40	45	48	46	52	58	72    85	    67    73</a:t>
            </a:r>
          </a:p>
          <a:p>
            <a:pPr marL="0" indent="0">
              <a:buNone/>
            </a:pPr>
            <a:r>
              <a:rPr lang="en-IN" dirty="0"/>
              <a:t>Group B42	68	45	64	85	78	87    62    84     90</a:t>
            </a:r>
          </a:p>
          <a:p>
            <a:pPr marL="0" indent="0">
              <a:buNone/>
            </a:pPr>
            <a:endParaRPr lang="en-IN" dirty="0"/>
          </a:p>
          <a:p>
            <a:pPr marL="0" indent="0">
              <a:buNone/>
            </a:pPr>
            <a:r>
              <a:rPr lang="en-IN" dirty="0"/>
              <a:t>Test the significance of the difference between the performance of two groups by two alternative methods.</a:t>
            </a:r>
          </a:p>
        </p:txBody>
      </p:sp>
    </p:spTree>
    <p:extLst>
      <p:ext uri="{BB962C8B-B14F-4D97-AF65-F5344CB8AC3E}">
        <p14:creationId xmlns:p14="http://schemas.microsoft.com/office/powerpoint/2010/main" val="1517202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ADE03-9007-4507-9609-7642BCAFF55A}"/>
              </a:ext>
            </a:extLst>
          </p:cNvPr>
          <p:cNvSpPr>
            <a:spLocks noGrp="1"/>
          </p:cNvSpPr>
          <p:nvPr>
            <p:ph type="title"/>
          </p:nvPr>
        </p:nvSpPr>
        <p:spPr>
          <a:xfrm>
            <a:off x="179512" y="274638"/>
            <a:ext cx="8507288" cy="1143000"/>
          </a:xfrm>
        </p:spPr>
        <p:txBody>
          <a:bodyPr/>
          <a:lstStyle/>
          <a:p>
            <a:r>
              <a:rPr lang="en-IN" b="1" dirty="0">
                <a:solidFill>
                  <a:srgbClr val="FF0000"/>
                </a:solidFill>
              </a:rPr>
              <a:t>Solution</a:t>
            </a:r>
          </a:p>
        </p:txBody>
      </p:sp>
      <p:sp>
        <p:nvSpPr>
          <p:cNvPr id="3" name="Content Placeholder 2">
            <a:extLst>
              <a:ext uri="{FF2B5EF4-FFF2-40B4-BE49-F238E27FC236}">
                <a16:creationId xmlns:a16="http://schemas.microsoft.com/office/drawing/2014/main" id="{59758EC4-DA02-4E79-8E12-495771B0E507}"/>
              </a:ext>
            </a:extLst>
          </p:cNvPr>
          <p:cNvSpPr>
            <a:spLocks noGrp="1"/>
          </p:cNvSpPr>
          <p:nvPr>
            <p:ph sz="quarter" idx="1"/>
          </p:nvPr>
        </p:nvSpPr>
        <p:spPr>
          <a:xfrm>
            <a:off x="179512" y="1447800"/>
            <a:ext cx="8507288" cy="4572000"/>
          </a:xfrm>
        </p:spPr>
        <p:txBody>
          <a:bodyPr/>
          <a:lstStyle/>
          <a:p>
            <a:r>
              <a:rPr lang="en-IN" dirty="0"/>
              <a:t>Hypothesis = The difference between the performance of the two groups is not significant</a:t>
            </a:r>
          </a:p>
          <a:p>
            <a:pPr marL="0" indent="0">
              <a:buNone/>
            </a:pPr>
            <a:endParaRPr lang="en-IN" dirty="0"/>
          </a:p>
        </p:txBody>
      </p:sp>
      <p:graphicFrame>
        <p:nvGraphicFramePr>
          <p:cNvPr id="4" name="Table 4">
            <a:extLst>
              <a:ext uri="{FF2B5EF4-FFF2-40B4-BE49-F238E27FC236}">
                <a16:creationId xmlns:a16="http://schemas.microsoft.com/office/drawing/2014/main" id="{AC5D4DCC-8825-4004-A466-BA0F0A8E59B5}"/>
              </a:ext>
            </a:extLst>
          </p:cNvPr>
          <p:cNvGraphicFramePr>
            <a:graphicFrameLocks noGrp="1"/>
          </p:cNvGraphicFramePr>
          <p:nvPr>
            <p:extLst>
              <p:ext uri="{D42A27DB-BD31-4B8C-83A1-F6EECF244321}">
                <p14:modId xmlns:p14="http://schemas.microsoft.com/office/powerpoint/2010/main" val="2550495093"/>
              </p:ext>
            </p:extLst>
          </p:nvPr>
        </p:nvGraphicFramePr>
        <p:xfrm>
          <a:off x="1475656" y="2532504"/>
          <a:ext cx="6096000" cy="357632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4109631093"/>
                    </a:ext>
                  </a:extLst>
                </a:gridCol>
                <a:gridCol w="1524000">
                  <a:extLst>
                    <a:ext uri="{9D8B030D-6E8A-4147-A177-3AD203B41FA5}">
                      <a16:colId xmlns:a16="http://schemas.microsoft.com/office/drawing/2014/main" val="508395225"/>
                    </a:ext>
                  </a:extLst>
                </a:gridCol>
                <a:gridCol w="1524000">
                  <a:extLst>
                    <a:ext uri="{9D8B030D-6E8A-4147-A177-3AD203B41FA5}">
                      <a16:colId xmlns:a16="http://schemas.microsoft.com/office/drawing/2014/main" val="668733468"/>
                    </a:ext>
                  </a:extLst>
                </a:gridCol>
                <a:gridCol w="1524000">
                  <a:extLst>
                    <a:ext uri="{9D8B030D-6E8A-4147-A177-3AD203B41FA5}">
                      <a16:colId xmlns:a16="http://schemas.microsoft.com/office/drawing/2014/main" val="330364719"/>
                    </a:ext>
                  </a:extLst>
                </a:gridCol>
              </a:tblGrid>
              <a:tr h="370840">
                <a:tc>
                  <a:txBody>
                    <a:bodyPr/>
                    <a:lstStyle/>
                    <a:p>
                      <a:r>
                        <a:rPr lang="en-IN" dirty="0"/>
                        <a:t>Group A</a:t>
                      </a:r>
                    </a:p>
                  </a:txBody>
                  <a:tcPr/>
                </a:tc>
                <a:tc>
                  <a:txBody>
                    <a:bodyPr/>
                    <a:lstStyle/>
                    <a:p>
                      <a:r>
                        <a:rPr lang="en-IN" dirty="0"/>
                        <a:t>Ranks</a:t>
                      </a:r>
                    </a:p>
                  </a:txBody>
                  <a:tcPr/>
                </a:tc>
                <a:tc>
                  <a:txBody>
                    <a:bodyPr/>
                    <a:lstStyle/>
                    <a:p>
                      <a:r>
                        <a:rPr lang="en-IN" dirty="0"/>
                        <a:t>Group B</a:t>
                      </a:r>
                    </a:p>
                  </a:txBody>
                  <a:tcPr/>
                </a:tc>
                <a:tc>
                  <a:txBody>
                    <a:bodyPr/>
                    <a:lstStyle/>
                    <a:p>
                      <a:r>
                        <a:rPr lang="en-IN" dirty="0"/>
                        <a:t>Ranks</a:t>
                      </a:r>
                    </a:p>
                  </a:txBody>
                  <a:tcPr/>
                </a:tc>
                <a:extLst>
                  <a:ext uri="{0D108BD9-81ED-4DB2-BD59-A6C34878D82A}">
                    <a16:rowId xmlns:a16="http://schemas.microsoft.com/office/drawing/2014/main" val="296158151"/>
                  </a:ext>
                </a:extLst>
              </a:tr>
              <a:tr h="370840">
                <a:tc>
                  <a:txBody>
                    <a:bodyPr/>
                    <a:lstStyle/>
                    <a:p>
                      <a:pPr algn="ctr"/>
                      <a:r>
                        <a:rPr lang="en-IN" dirty="0"/>
                        <a:t>40</a:t>
                      </a:r>
                    </a:p>
                    <a:p>
                      <a:pPr algn="ctr"/>
                      <a:r>
                        <a:rPr lang="en-IN" dirty="0"/>
                        <a:t>45</a:t>
                      </a:r>
                    </a:p>
                    <a:p>
                      <a:pPr algn="ctr"/>
                      <a:r>
                        <a:rPr lang="en-IN" dirty="0"/>
                        <a:t>48</a:t>
                      </a:r>
                    </a:p>
                    <a:p>
                      <a:pPr algn="ctr"/>
                      <a:r>
                        <a:rPr lang="en-IN" dirty="0"/>
                        <a:t>46</a:t>
                      </a:r>
                    </a:p>
                    <a:p>
                      <a:pPr algn="ctr"/>
                      <a:r>
                        <a:rPr lang="en-IN" dirty="0"/>
                        <a:t>52</a:t>
                      </a:r>
                    </a:p>
                    <a:p>
                      <a:pPr algn="ctr"/>
                      <a:r>
                        <a:rPr lang="en-IN" dirty="0"/>
                        <a:t>58</a:t>
                      </a:r>
                    </a:p>
                    <a:p>
                      <a:pPr algn="ctr"/>
                      <a:r>
                        <a:rPr lang="en-IN" dirty="0"/>
                        <a:t>72</a:t>
                      </a:r>
                    </a:p>
                    <a:p>
                      <a:pPr algn="ctr"/>
                      <a:r>
                        <a:rPr lang="en-IN" dirty="0"/>
                        <a:t>85</a:t>
                      </a:r>
                    </a:p>
                    <a:p>
                      <a:pPr algn="ctr"/>
                      <a:r>
                        <a:rPr lang="en-IN" dirty="0"/>
                        <a:t>67</a:t>
                      </a:r>
                    </a:p>
                    <a:p>
                      <a:pPr algn="ctr"/>
                      <a:r>
                        <a:rPr lang="en-IN" dirty="0"/>
                        <a:t>73</a:t>
                      </a:r>
                    </a:p>
                  </a:txBody>
                  <a:tcPr/>
                </a:tc>
                <a:tc>
                  <a:txBody>
                    <a:bodyPr/>
                    <a:lstStyle/>
                    <a:p>
                      <a:pPr algn="ctr"/>
                      <a:r>
                        <a:rPr lang="en-IN" dirty="0"/>
                        <a:t>1</a:t>
                      </a:r>
                    </a:p>
                    <a:p>
                      <a:pPr algn="ctr"/>
                      <a:r>
                        <a:rPr lang="en-IN" dirty="0"/>
                        <a:t>3.5</a:t>
                      </a:r>
                    </a:p>
                    <a:p>
                      <a:pPr algn="ctr"/>
                      <a:r>
                        <a:rPr lang="en-IN" dirty="0"/>
                        <a:t>6</a:t>
                      </a:r>
                    </a:p>
                    <a:p>
                      <a:pPr algn="ctr"/>
                      <a:r>
                        <a:rPr lang="en-IN" dirty="0"/>
                        <a:t>5</a:t>
                      </a:r>
                    </a:p>
                    <a:p>
                      <a:pPr algn="ctr"/>
                      <a:r>
                        <a:rPr lang="en-IN" dirty="0"/>
                        <a:t>7</a:t>
                      </a:r>
                    </a:p>
                    <a:p>
                      <a:pPr algn="ctr"/>
                      <a:r>
                        <a:rPr lang="en-IN" dirty="0"/>
                        <a:t>8</a:t>
                      </a:r>
                    </a:p>
                    <a:p>
                      <a:pPr algn="ctr"/>
                      <a:r>
                        <a:rPr lang="en-IN" dirty="0"/>
                        <a:t>13</a:t>
                      </a:r>
                    </a:p>
                    <a:p>
                      <a:pPr algn="ctr"/>
                      <a:r>
                        <a:rPr lang="en-IN" dirty="0"/>
                        <a:t>16.5</a:t>
                      </a:r>
                    </a:p>
                    <a:p>
                      <a:pPr algn="ctr"/>
                      <a:r>
                        <a:rPr lang="en-IN" dirty="0"/>
                        <a:t>11</a:t>
                      </a:r>
                    </a:p>
                    <a:p>
                      <a:pPr algn="ctr"/>
                      <a:r>
                        <a:rPr lang="en-IN" dirty="0"/>
                        <a:t>14</a:t>
                      </a:r>
                    </a:p>
                  </a:txBody>
                  <a:tcPr/>
                </a:tc>
                <a:tc>
                  <a:txBody>
                    <a:bodyPr/>
                    <a:lstStyle/>
                    <a:p>
                      <a:pPr algn="ctr"/>
                      <a:r>
                        <a:rPr lang="en-IN" dirty="0"/>
                        <a:t>42</a:t>
                      </a:r>
                    </a:p>
                    <a:p>
                      <a:pPr algn="ctr"/>
                      <a:r>
                        <a:rPr lang="en-IN" dirty="0"/>
                        <a:t>68</a:t>
                      </a:r>
                    </a:p>
                    <a:p>
                      <a:pPr algn="ctr"/>
                      <a:r>
                        <a:rPr lang="en-IN" dirty="0"/>
                        <a:t>45</a:t>
                      </a:r>
                    </a:p>
                    <a:p>
                      <a:pPr algn="ctr"/>
                      <a:r>
                        <a:rPr lang="en-IN" dirty="0"/>
                        <a:t>64</a:t>
                      </a:r>
                    </a:p>
                    <a:p>
                      <a:pPr algn="ctr"/>
                      <a:r>
                        <a:rPr lang="en-IN" dirty="0"/>
                        <a:t>85</a:t>
                      </a:r>
                    </a:p>
                    <a:p>
                      <a:pPr algn="ctr"/>
                      <a:r>
                        <a:rPr lang="en-IN" dirty="0"/>
                        <a:t>78</a:t>
                      </a:r>
                    </a:p>
                    <a:p>
                      <a:pPr algn="ctr"/>
                      <a:r>
                        <a:rPr lang="en-IN" dirty="0"/>
                        <a:t>87</a:t>
                      </a:r>
                    </a:p>
                    <a:p>
                      <a:pPr algn="ctr"/>
                      <a:r>
                        <a:rPr lang="en-IN" dirty="0"/>
                        <a:t>62</a:t>
                      </a:r>
                    </a:p>
                    <a:p>
                      <a:pPr algn="ctr"/>
                      <a:r>
                        <a:rPr lang="en-IN" dirty="0"/>
                        <a:t>84</a:t>
                      </a:r>
                    </a:p>
                    <a:p>
                      <a:pPr algn="ctr"/>
                      <a:r>
                        <a:rPr lang="en-IN" dirty="0"/>
                        <a:t>90</a:t>
                      </a:r>
                    </a:p>
                  </a:txBody>
                  <a:tcPr/>
                </a:tc>
                <a:tc>
                  <a:txBody>
                    <a:bodyPr/>
                    <a:lstStyle/>
                    <a:p>
                      <a:pPr algn="ctr"/>
                      <a:r>
                        <a:rPr lang="en-IN" dirty="0"/>
                        <a:t>2</a:t>
                      </a:r>
                    </a:p>
                    <a:p>
                      <a:pPr algn="ctr"/>
                      <a:r>
                        <a:rPr lang="en-IN" dirty="0"/>
                        <a:t>12</a:t>
                      </a:r>
                    </a:p>
                    <a:p>
                      <a:pPr algn="ctr"/>
                      <a:r>
                        <a:rPr lang="en-IN" dirty="0"/>
                        <a:t>3.5</a:t>
                      </a:r>
                    </a:p>
                    <a:p>
                      <a:pPr algn="ctr"/>
                      <a:r>
                        <a:rPr lang="en-IN" dirty="0"/>
                        <a:t>10</a:t>
                      </a:r>
                    </a:p>
                    <a:p>
                      <a:pPr algn="ctr"/>
                      <a:r>
                        <a:rPr lang="en-IN" dirty="0"/>
                        <a:t>16.5</a:t>
                      </a:r>
                    </a:p>
                    <a:p>
                      <a:pPr algn="ctr"/>
                      <a:r>
                        <a:rPr lang="en-IN" dirty="0"/>
                        <a:t>15</a:t>
                      </a:r>
                    </a:p>
                    <a:p>
                      <a:pPr algn="ctr"/>
                      <a:r>
                        <a:rPr lang="en-IN" dirty="0"/>
                        <a:t>19</a:t>
                      </a:r>
                    </a:p>
                    <a:p>
                      <a:pPr algn="ctr"/>
                      <a:r>
                        <a:rPr lang="en-IN" dirty="0"/>
                        <a:t>09</a:t>
                      </a:r>
                    </a:p>
                    <a:p>
                      <a:pPr algn="ctr"/>
                      <a:r>
                        <a:rPr lang="en-IN" dirty="0"/>
                        <a:t>18</a:t>
                      </a:r>
                    </a:p>
                    <a:p>
                      <a:pPr algn="ctr"/>
                      <a:r>
                        <a:rPr lang="en-IN" dirty="0"/>
                        <a:t>20</a:t>
                      </a:r>
                    </a:p>
                  </a:txBody>
                  <a:tcPr/>
                </a:tc>
                <a:extLst>
                  <a:ext uri="{0D108BD9-81ED-4DB2-BD59-A6C34878D82A}">
                    <a16:rowId xmlns:a16="http://schemas.microsoft.com/office/drawing/2014/main" val="3639911117"/>
                  </a:ext>
                </a:extLst>
              </a:tr>
              <a:tr h="370840">
                <a:tc>
                  <a:txBody>
                    <a:bodyPr/>
                    <a:lstStyle/>
                    <a:p>
                      <a:pPr algn="ctr"/>
                      <a:r>
                        <a:rPr lang="en-IN" sz="1800" b="1" kern="1400" spc="-50" dirty="0">
                          <a:solidFill>
                            <a:schemeClr val="tx1"/>
                          </a:solidFill>
                          <a:effectLst/>
                          <a:ea typeface="Times New Roman" panose="02020603050405020304" pitchFamily="18" charset="0"/>
                          <a:cs typeface="Mangal" panose="02040503050203030202" pitchFamily="18" charset="0"/>
                        </a:rPr>
                        <a:t>n</a:t>
                      </a:r>
                      <a:r>
                        <a:rPr lang="en-IN" sz="1800" b="1" kern="1400" spc="-50" baseline="-25000" dirty="0">
                          <a:solidFill>
                            <a:schemeClr val="tx1"/>
                          </a:solidFill>
                          <a:effectLst/>
                          <a:ea typeface="Times New Roman" panose="02020603050405020304" pitchFamily="18" charset="0"/>
                          <a:cs typeface="Mangal" panose="02040503050203030202" pitchFamily="18" charset="0"/>
                        </a:rPr>
                        <a:t>1</a:t>
                      </a:r>
                      <a:r>
                        <a:rPr lang="en-IN" dirty="0"/>
                        <a:t>=10</a:t>
                      </a:r>
                    </a:p>
                  </a:txBody>
                  <a:tcPr/>
                </a:tc>
                <a:tc>
                  <a:txBody>
                    <a:bodyPr/>
                    <a:lstStyle/>
                    <a:p>
                      <a:pPr algn="ctr"/>
                      <a:r>
                        <a:rPr lang="en-IN" sz="1800" dirty="0">
                          <a:solidFill>
                            <a:schemeClr val="tx1"/>
                          </a:solidFill>
                          <a:latin typeface="Calibri" panose="020F0502020204030204" pitchFamily="34" charset="0"/>
                          <a:cs typeface="Calibri" panose="020F0502020204030204" pitchFamily="34" charset="0"/>
                        </a:rPr>
                        <a:t>ƩR</a:t>
                      </a:r>
                      <a:r>
                        <a:rPr lang="en-IN" sz="1800" b="1" kern="1400" spc="-50" baseline="-25000" dirty="0">
                          <a:solidFill>
                            <a:schemeClr val="tx1"/>
                          </a:solidFill>
                          <a:ea typeface="Times New Roman" panose="02020603050405020304" pitchFamily="18" charset="0"/>
                          <a:cs typeface="Mangal" panose="02040503050203030202" pitchFamily="18" charset="0"/>
                        </a:rPr>
                        <a:t>1</a:t>
                      </a:r>
                      <a:r>
                        <a:rPr lang="en-IN" dirty="0"/>
                        <a:t>=85</a:t>
                      </a:r>
                    </a:p>
                  </a:txBody>
                  <a:tcPr/>
                </a:tc>
                <a:tc>
                  <a:txBody>
                    <a:bodyPr/>
                    <a:lstStyle/>
                    <a:p>
                      <a:pPr algn="ctr"/>
                      <a:r>
                        <a:rPr lang="en-IN" sz="1800" b="1" kern="1400" spc="-50" dirty="0">
                          <a:solidFill>
                            <a:schemeClr val="tx1"/>
                          </a:solidFill>
                          <a:effectLst/>
                          <a:ea typeface="Times New Roman" panose="02020603050405020304" pitchFamily="18" charset="0"/>
                          <a:cs typeface="Mangal" panose="02040503050203030202" pitchFamily="18" charset="0"/>
                        </a:rPr>
                        <a:t>n</a:t>
                      </a:r>
                      <a:r>
                        <a:rPr lang="en-IN" sz="1800" b="1" kern="1400" spc="-50" baseline="-25000" dirty="0">
                          <a:solidFill>
                            <a:schemeClr val="tx1"/>
                          </a:solidFill>
                          <a:effectLst/>
                          <a:ea typeface="Times New Roman" panose="02020603050405020304" pitchFamily="18" charset="0"/>
                          <a:cs typeface="Mangal" panose="02040503050203030202" pitchFamily="18" charset="0"/>
                        </a:rPr>
                        <a:t>2</a:t>
                      </a:r>
                      <a:r>
                        <a:rPr lang="en-IN" dirty="0"/>
                        <a:t>=10</a:t>
                      </a:r>
                    </a:p>
                  </a:txBody>
                  <a:tcPr/>
                </a:tc>
                <a:tc>
                  <a:txBody>
                    <a:bodyPr/>
                    <a:lstStyle/>
                    <a:p>
                      <a:pPr algn="ctr"/>
                      <a:r>
                        <a:rPr lang="en-IN" sz="1800" dirty="0">
                          <a:solidFill>
                            <a:schemeClr val="tx1"/>
                          </a:solidFill>
                          <a:latin typeface="Calibri" panose="020F0502020204030204" pitchFamily="34" charset="0"/>
                          <a:cs typeface="Calibri" panose="020F0502020204030204" pitchFamily="34" charset="0"/>
                        </a:rPr>
                        <a:t>ƩR</a:t>
                      </a:r>
                      <a:r>
                        <a:rPr lang="en-IN" sz="1800" b="1" kern="1400" spc="-50" baseline="-25000" dirty="0">
                          <a:solidFill>
                            <a:schemeClr val="tx1"/>
                          </a:solidFill>
                          <a:latin typeface="Calibri" panose="020F0502020204030204" pitchFamily="34" charset="0"/>
                          <a:cs typeface="Mangal" panose="02040503050203030202" pitchFamily="18" charset="0"/>
                        </a:rPr>
                        <a:t>2</a:t>
                      </a:r>
                      <a:r>
                        <a:rPr lang="en-IN" dirty="0"/>
                        <a:t>125</a:t>
                      </a:r>
                    </a:p>
                  </a:txBody>
                  <a:tcPr/>
                </a:tc>
                <a:extLst>
                  <a:ext uri="{0D108BD9-81ED-4DB2-BD59-A6C34878D82A}">
                    <a16:rowId xmlns:a16="http://schemas.microsoft.com/office/drawing/2014/main" val="3580321969"/>
                  </a:ext>
                </a:extLst>
              </a:tr>
            </a:tbl>
          </a:graphicData>
        </a:graphic>
      </p:graphicFrame>
    </p:spTree>
    <p:extLst>
      <p:ext uri="{BB962C8B-B14F-4D97-AF65-F5344CB8AC3E}">
        <p14:creationId xmlns:p14="http://schemas.microsoft.com/office/powerpoint/2010/main" val="1851516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DE88-9BCB-4246-9868-F0812A32B46A}"/>
              </a:ext>
            </a:extLst>
          </p:cNvPr>
          <p:cNvSpPr>
            <a:spLocks noGrp="1"/>
          </p:cNvSpPr>
          <p:nvPr>
            <p:ph type="title"/>
          </p:nvPr>
        </p:nvSpPr>
        <p:spPr>
          <a:xfrm>
            <a:off x="179512" y="274638"/>
            <a:ext cx="8507288" cy="1173162"/>
          </a:xfrm>
        </p:spPr>
        <p:txBody>
          <a:bodyPr/>
          <a:lstStyle/>
          <a:p>
            <a:r>
              <a:rPr lang="en-IN" b="1" dirty="0">
                <a:solidFill>
                  <a:srgbClr val="FF0000"/>
                </a:solidFill>
              </a:rPr>
              <a:t>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688E718-FB9A-4529-B9ED-EC484CCD17F1}"/>
                  </a:ext>
                </a:extLst>
              </p:cNvPr>
              <p:cNvSpPr>
                <a:spLocks noGrp="1"/>
              </p:cNvSpPr>
              <p:nvPr>
                <p:ph sz="quarter" idx="1"/>
              </p:nvPr>
            </p:nvSpPr>
            <p:spPr>
              <a:xfrm>
                <a:off x="0" y="1447800"/>
                <a:ext cx="8686800" cy="5293568"/>
              </a:xfrm>
            </p:spPr>
            <p:txBody>
              <a:bodyPr/>
              <a:lstStyle/>
              <a:p>
                <a:pPr marL="0" indent="0">
                  <a:buNone/>
                </a:pPr>
                <a:r>
                  <a:rPr lang="en-IN" sz="2800" dirty="0">
                    <a:solidFill>
                      <a:schemeClr val="tx1"/>
                    </a:solidFill>
                    <a:latin typeface="Calibri" panose="020F0502020204030204" pitchFamily="34" charset="0"/>
                    <a:cs typeface="Calibri" panose="020F0502020204030204" pitchFamily="34" charset="0"/>
                  </a:rPr>
                  <a:t>U</a:t>
                </a:r>
                <a:r>
                  <a:rPr lang="en-IN" sz="2800" b="1" kern="1400" spc="-50" baseline="-25000" dirty="0">
                    <a:solidFill>
                      <a:schemeClr val="tx1"/>
                    </a:solidFill>
                    <a:ea typeface="Times New Roman" panose="02020603050405020304" pitchFamily="18" charset="0"/>
                    <a:cs typeface="Mangal" panose="02040503050203030202" pitchFamily="18" charset="0"/>
                  </a:rPr>
                  <a:t>1</a:t>
                </a:r>
                <a:r>
                  <a:rPr lang="en-IN" sz="3600" dirty="0">
                    <a:solidFill>
                      <a:schemeClr val="tx1"/>
                    </a:solidFill>
                    <a:latin typeface="Calibri" panose="020F0502020204030204" pitchFamily="34" charset="0"/>
                    <a:cs typeface="Calibri" panose="020F0502020204030204" pitchFamily="34" charset="0"/>
                  </a:rPr>
                  <a:t> = </a:t>
                </a:r>
                <a:r>
                  <a:rPr lang="en-IN" sz="2800" b="1" dirty="0">
                    <a:solidFill>
                      <a:schemeClr val="tx1"/>
                    </a:solidFill>
                  </a:rPr>
                  <a:t>(</a:t>
                </a:r>
                <a:r>
                  <a:rPr lang="en-IN" sz="2800" b="1" kern="1400" spc="-50" dirty="0">
                    <a:solidFill>
                      <a:schemeClr val="tx1"/>
                    </a:solidFill>
                    <a:effectLst/>
                    <a:ea typeface="Times New Roman" panose="02020603050405020304" pitchFamily="18" charset="0"/>
                    <a:cs typeface="Mangal" panose="02040503050203030202" pitchFamily="18" charset="0"/>
                  </a:rPr>
                  <a:t>n</a:t>
                </a:r>
                <a:r>
                  <a:rPr lang="en-IN" sz="2800" b="1" kern="1400" spc="-50" baseline="-25000" dirty="0">
                    <a:solidFill>
                      <a:schemeClr val="tx1"/>
                    </a:solidFill>
                    <a:effectLst/>
                    <a:ea typeface="Times New Roman" panose="02020603050405020304" pitchFamily="18" charset="0"/>
                    <a:cs typeface="Mangal" panose="02040503050203030202" pitchFamily="18" charset="0"/>
                  </a:rPr>
                  <a:t>1 </a:t>
                </a:r>
                <a:r>
                  <a:rPr lang="en-IN" sz="2400" b="1" kern="1400" spc="-50" dirty="0">
                    <a:solidFill>
                      <a:schemeClr val="tx1"/>
                    </a:solidFill>
                    <a:effectLst/>
                    <a:ea typeface="Times New Roman" panose="02020603050405020304" pitchFamily="18" charset="0"/>
                    <a:cs typeface="Mangal" panose="02040503050203030202" pitchFamily="18" charset="0"/>
                  </a:rPr>
                  <a:t> n</a:t>
                </a:r>
                <a:r>
                  <a:rPr lang="en-IN" sz="2400" b="1" kern="1400" spc="-50" baseline="-25000" dirty="0">
                    <a:solidFill>
                      <a:schemeClr val="tx1"/>
                    </a:solidFill>
                    <a:ea typeface="Times New Roman" panose="02020603050405020304" pitchFamily="18" charset="0"/>
                    <a:cs typeface="Mangal" panose="02040503050203030202" pitchFamily="18" charset="0"/>
                  </a:rPr>
                  <a:t>2 </a:t>
                </a:r>
                <a:r>
                  <a:rPr lang="en-IN" sz="2800" b="1" dirty="0">
                    <a:solidFill>
                      <a:schemeClr val="tx1"/>
                    </a:solidFill>
                  </a:rPr>
                  <a:t>)+ </a:t>
                </a:r>
                <a14:m>
                  <m:oMath xmlns:m="http://schemas.openxmlformats.org/officeDocument/2006/math">
                    <m:f>
                      <m:fPr>
                        <m:ctrlPr>
                          <a:rPr lang="en-IN" sz="2400" b="1" i="1" smtClean="0">
                            <a:solidFill>
                              <a:schemeClr val="tx1"/>
                            </a:solidFill>
                            <a:latin typeface="Cambria Math" panose="02040503050406030204" pitchFamily="18" charset="0"/>
                          </a:rPr>
                        </m:ctrlPr>
                      </m:fPr>
                      <m:num>
                        <m:r>
                          <m:rPr>
                            <m:nor/>
                          </m:rPr>
                          <a:rPr lang="en-IN" sz="2400" b="1" kern="1400" spc="-50" dirty="0">
                            <a:solidFill>
                              <a:schemeClr val="tx1"/>
                            </a:solidFill>
                            <a:ea typeface="Times New Roman" panose="02020603050405020304" pitchFamily="18" charset="0"/>
                            <a:cs typeface="Mangal" panose="02040503050203030202" pitchFamily="18" charset="0"/>
                          </a:rPr>
                          <m:t>n</m:t>
                        </m:r>
                        <m:r>
                          <m:rPr>
                            <m:nor/>
                          </m:rPr>
                          <a:rPr lang="en-IN" sz="2400" b="1" kern="1400" spc="-50" baseline="-25000" dirty="0">
                            <a:solidFill>
                              <a:schemeClr val="tx1"/>
                            </a:solidFill>
                            <a:ea typeface="Times New Roman" panose="02020603050405020304" pitchFamily="18" charset="0"/>
                            <a:cs typeface="Mangal" panose="02040503050203030202" pitchFamily="18" charset="0"/>
                          </a:rPr>
                          <m:t>1</m:t>
                        </m:r>
                        <m:r>
                          <m:rPr>
                            <m:nor/>
                          </m:rPr>
                          <a:rPr lang="en-IN" sz="2400" b="1" dirty="0">
                            <a:solidFill>
                              <a:schemeClr val="tx1"/>
                            </a:solidFill>
                          </a:rPr>
                          <m:t>(</m:t>
                        </m:r>
                        <m:r>
                          <m:rPr>
                            <m:nor/>
                          </m:rPr>
                          <a:rPr lang="en-IN" sz="2400" b="1" kern="1400" spc="-50" dirty="0">
                            <a:solidFill>
                              <a:schemeClr val="tx1"/>
                            </a:solidFill>
                            <a:ea typeface="Times New Roman" panose="02020603050405020304" pitchFamily="18" charset="0"/>
                            <a:cs typeface="Mangal" panose="02040503050203030202" pitchFamily="18" charset="0"/>
                          </a:rPr>
                          <m:t>n</m:t>
                        </m:r>
                        <m:r>
                          <m:rPr>
                            <m:nor/>
                          </m:rPr>
                          <a:rPr lang="en-IN" sz="2400" b="1" kern="1400" spc="-50" baseline="-25000" dirty="0">
                            <a:solidFill>
                              <a:schemeClr val="tx1"/>
                            </a:solidFill>
                            <a:ea typeface="Times New Roman" panose="02020603050405020304" pitchFamily="18" charset="0"/>
                            <a:cs typeface="Mangal" panose="02040503050203030202" pitchFamily="18" charset="0"/>
                          </a:rPr>
                          <m:t>1 </m:t>
                        </m:r>
                        <m:r>
                          <m:rPr>
                            <m:nor/>
                          </m:rPr>
                          <a:rPr lang="en-IN" sz="2400" b="1" dirty="0">
                            <a:solidFill>
                              <a:schemeClr val="tx1"/>
                            </a:solidFill>
                          </a:rPr>
                          <m:t>+1)</m:t>
                        </m:r>
                      </m:num>
                      <m:den>
                        <m:r>
                          <a:rPr lang="en-IN" sz="2400" b="1" i="1" smtClean="0">
                            <a:solidFill>
                              <a:schemeClr val="tx1"/>
                            </a:solidFill>
                            <a:latin typeface="Cambria Math" panose="02040503050406030204" pitchFamily="18" charset="0"/>
                          </a:rPr>
                          <m:t>𝟐</m:t>
                        </m:r>
                      </m:den>
                    </m:f>
                  </m:oMath>
                </a14:m>
                <a:r>
                  <a:rPr lang="en-IN" sz="3200" dirty="0">
                    <a:solidFill>
                      <a:schemeClr val="tx1"/>
                    </a:solidFill>
                    <a:latin typeface="Calibri" panose="020F0502020204030204" pitchFamily="34" charset="0"/>
                    <a:cs typeface="Calibri" panose="020F0502020204030204" pitchFamily="34" charset="0"/>
                  </a:rPr>
                  <a:t> </a:t>
                </a:r>
                <a:r>
                  <a:rPr lang="en-IN" sz="2400" dirty="0">
                    <a:solidFill>
                      <a:schemeClr val="tx1"/>
                    </a:solidFill>
                    <a:latin typeface="Calibri" panose="020F0502020204030204" pitchFamily="34" charset="0"/>
                    <a:cs typeface="Calibri" panose="020F0502020204030204" pitchFamily="34" charset="0"/>
                  </a:rPr>
                  <a:t>- ƩR</a:t>
                </a:r>
                <a:r>
                  <a:rPr lang="en-IN" sz="2400" b="1" kern="1400" spc="-50" baseline="-25000" dirty="0">
                    <a:solidFill>
                      <a:schemeClr val="tx1"/>
                    </a:solidFill>
                    <a:ea typeface="Times New Roman" panose="02020603050405020304" pitchFamily="18" charset="0"/>
                    <a:cs typeface="Mangal" panose="02040503050203030202" pitchFamily="18" charset="0"/>
                  </a:rPr>
                  <a:t>1</a:t>
                </a:r>
                <a:endParaRPr lang="en-IN" sz="3600" b="1" kern="1400" spc="-50" baseline="-25000" dirty="0">
                  <a:solidFill>
                    <a:schemeClr val="tx1"/>
                  </a:solidFill>
                  <a:ea typeface="Times New Roman" panose="02020603050405020304" pitchFamily="18" charset="0"/>
                  <a:cs typeface="Mangal" panose="02040503050203030202" pitchFamily="18" charset="0"/>
                </a:endParaRPr>
              </a:p>
              <a:p>
                <a:pPr marL="0" indent="0">
                  <a:buNone/>
                </a:pPr>
                <a:r>
                  <a:rPr lang="en-IN" sz="3600" b="1" kern="1400" spc="-50" baseline="-25000" dirty="0">
                    <a:ea typeface="Times New Roman" panose="02020603050405020304" pitchFamily="18" charset="0"/>
                    <a:cs typeface="Mangal" panose="02040503050203030202" pitchFamily="18" charset="0"/>
                  </a:rPr>
                  <a:t>	= (10*10)+ </a:t>
                </a:r>
                <a14:m>
                  <m:oMath xmlns:m="http://schemas.openxmlformats.org/officeDocument/2006/math">
                    <m:f>
                      <m:fPr>
                        <m:ctrlPr>
                          <a:rPr lang="en-IN" sz="2000" b="1" i="1" smtClean="0">
                            <a:solidFill>
                              <a:schemeClr val="tx1"/>
                            </a:solidFill>
                            <a:latin typeface="Cambria Math" panose="02040503050406030204" pitchFamily="18" charset="0"/>
                          </a:rPr>
                        </m:ctrlPr>
                      </m:fPr>
                      <m:num>
                        <m:r>
                          <m:rPr>
                            <m:nor/>
                          </m:rPr>
                          <a:rPr lang="en-IN" sz="2000" b="1" i="0" smtClean="0">
                            <a:solidFill>
                              <a:schemeClr val="tx1"/>
                            </a:solidFill>
                            <a:latin typeface="Cambria Math" panose="02040503050406030204" pitchFamily="18" charset="0"/>
                          </a:rPr>
                          <m:t>10</m:t>
                        </m:r>
                        <m:r>
                          <m:rPr>
                            <m:nor/>
                          </m:rPr>
                          <a:rPr lang="en-IN" sz="2000" b="1" dirty="0">
                            <a:solidFill>
                              <a:schemeClr val="tx1"/>
                            </a:solidFill>
                          </a:rPr>
                          <m:t>(</m:t>
                        </m:r>
                        <m:r>
                          <m:rPr>
                            <m:nor/>
                          </m:rPr>
                          <a:rPr lang="en-IN" sz="2000" b="1" i="0" dirty="0" smtClean="0">
                            <a:solidFill>
                              <a:schemeClr val="tx1"/>
                            </a:solidFill>
                          </a:rPr>
                          <m:t>10</m:t>
                        </m:r>
                        <m:r>
                          <m:rPr>
                            <m:nor/>
                          </m:rPr>
                          <a:rPr lang="en-IN" sz="2000" b="1" kern="1400" spc="-50" baseline="-25000" dirty="0">
                            <a:solidFill>
                              <a:schemeClr val="tx1"/>
                            </a:solidFill>
                            <a:ea typeface="Times New Roman" panose="02020603050405020304" pitchFamily="18" charset="0"/>
                            <a:cs typeface="Mangal" panose="02040503050203030202" pitchFamily="18" charset="0"/>
                          </a:rPr>
                          <m:t> </m:t>
                        </m:r>
                        <m:r>
                          <m:rPr>
                            <m:nor/>
                          </m:rPr>
                          <a:rPr lang="en-IN" sz="2000" b="1" dirty="0">
                            <a:solidFill>
                              <a:schemeClr val="tx1"/>
                            </a:solidFill>
                          </a:rPr>
                          <m:t>+1)</m:t>
                        </m:r>
                      </m:num>
                      <m:den>
                        <m:r>
                          <a:rPr lang="en-IN" sz="2000" b="1" i="1" smtClean="0">
                            <a:solidFill>
                              <a:schemeClr val="tx1"/>
                            </a:solidFill>
                            <a:latin typeface="Cambria Math" panose="02040503050406030204" pitchFamily="18" charset="0"/>
                          </a:rPr>
                          <m:t>𝟐</m:t>
                        </m:r>
                      </m:den>
                    </m:f>
                    <m:r>
                      <m:rPr>
                        <m:nor/>
                      </m:rPr>
                      <a:rPr lang="en-IN" sz="2000" dirty="0">
                        <a:latin typeface="Calibri" panose="020F0502020204030204" pitchFamily="34" charset="0"/>
                        <a:cs typeface="Calibri" panose="020F0502020204030204" pitchFamily="34" charset="0"/>
                      </a:rPr>
                      <m:t>− </m:t>
                    </m:r>
                    <m:r>
                      <m:rPr>
                        <m:nor/>
                      </m:rPr>
                      <a:rPr lang="en-IN" sz="2000" b="0" i="0" dirty="0" smtClean="0">
                        <a:latin typeface="Calibri" panose="020F0502020204030204" pitchFamily="34" charset="0"/>
                        <a:cs typeface="Calibri" panose="020F0502020204030204" pitchFamily="34" charset="0"/>
                      </a:rPr>
                      <m:t>85 = 70</m:t>
                    </m:r>
                  </m:oMath>
                </a14:m>
                <a:endParaRPr lang="en-IN" sz="2000" b="1" kern="1400" spc="-50" baseline="-25000" dirty="0">
                  <a:solidFill>
                    <a:schemeClr val="tx1"/>
                  </a:solidFill>
                  <a:ea typeface="Times New Roman" panose="02020603050405020304" pitchFamily="18" charset="0"/>
                  <a:cs typeface="Mangal" panose="02040503050203030202" pitchFamily="18" charset="0"/>
                </a:endParaRPr>
              </a:p>
              <a:p>
                <a:pPr marL="0" indent="0">
                  <a:buNone/>
                </a:pPr>
                <a:r>
                  <a:rPr lang="en-IN" sz="3200" dirty="0">
                    <a:solidFill>
                      <a:schemeClr val="tx1"/>
                    </a:solidFill>
                    <a:latin typeface="Calibri" panose="020F0502020204030204" pitchFamily="34" charset="0"/>
                    <a:cs typeface="Calibri" panose="020F0502020204030204" pitchFamily="34" charset="0"/>
                  </a:rPr>
                  <a:t>U</a:t>
                </a:r>
                <a:r>
                  <a:rPr lang="en-IN" sz="3200" b="1" kern="1400" spc="-50" baseline="-25000" dirty="0">
                    <a:solidFill>
                      <a:schemeClr val="tx1"/>
                    </a:solidFill>
                    <a:cs typeface="Mangal" panose="02040503050203030202" pitchFamily="18" charset="0"/>
                  </a:rPr>
                  <a:t>2</a:t>
                </a:r>
                <a:r>
                  <a:rPr lang="en-IN" sz="4000" dirty="0">
                    <a:solidFill>
                      <a:schemeClr val="tx1"/>
                    </a:solidFill>
                    <a:latin typeface="Calibri" panose="020F0502020204030204" pitchFamily="34" charset="0"/>
                    <a:cs typeface="Calibri" panose="020F0502020204030204" pitchFamily="34" charset="0"/>
                  </a:rPr>
                  <a:t>= </a:t>
                </a:r>
                <a:r>
                  <a:rPr lang="en-IN" sz="3200" b="1" dirty="0">
                    <a:solidFill>
                      <a:schemeClr val="tx1"/>
                    </a:solidFill>
                  </a:rPr>
                  <a:t>(</a:t>
                </a:r>
                <a:r>
                  <a:rPr lang="en-IN" sz="3200" b="1" kern="1400" spc="-50" dirty="0">
                    <a:solidFill>
                      <a:schemeClr val="tx1"/>
                    </a:solidFill>
                    <a:effectLst/>
                    <a:ea typeface="Times New Roman" panose="02020603050405020304" pitchFamily="18" charset="0"/>
                    <a:cs typeface="Mangal" panose="02040503050203030202" pitchFamily="18" charset="0"/>
                  </a:rPr>
                  <a:t>n</a:t>
                </a:r>
                <a:r>
                  <a:rPr lang="en-IN" sz="3200" b="1" kern="1400" spc="-50" baseline="-25000" dirty="0">
                    <a:solidFill>
                      <a:schemeClr val="tx1"/>
                    </a:solidFill>
                    <a:effectLst/>
                    <a:ea typeface="Times New Roman" panose="02020603050405020304" pitchFamily="18" charset="0"/>
                    <a:cs typeface="Mangal" panose="02040503050203030202" pitchFamily="18" charset="0"/>
                  </a:rPr>
                  <a:t>1 </a:t>
                </a:r>
                <a:r>
                  <a:rPr lang="en-IN" sz="2800" b="1" kern="1400" spc="-50" dirty="0">
                    <a:solidFill>
                      <a:schemeClr val="tx1"/>
                    </a:solidFill>
                    <a:effectLst/>
                    <a:ea typeface="Times New Roman" panose="02020603050405020304" pitchFamily="18" charset="0"/>
                    <a:cs typeface="Mangal" panose="02040503050203030202" pitchFamily="18" charset="0"/>
                  </a:rPr>
                  <a:t> n</a:t>
                </a:r>
                <a:r>
                  <a:rPr lang="en-IN" sz="2800" b="1" kern="1400" spc="-50" baseline="-25000" dirty="0">
                    <a:solidFill>
                      <a:schemeClr val="tx1"/>
                    </a:solidFill>
                    <a:ea typeface="Times New Roman" panose="02020603050405020304" pitchFamily="18" charset="0"/>
                    <a:cs typeface="Mangal" panose="02040503050203030202" pitchFamily="18" charset="0"/>
                  </a:rPr>
                  <a:t>2 </a:t>
                </a:r>
                <a:r>
                  <a:rPr lang="en-IN" sz="3200" b="1" dirty="0">
                    <a:solidFill>
                      <a:schemeClr val="tx1"/>
                    </a:solidFill>
                  </a:rPr>
                  <a:t>)+ </a:t>
                </a:r>
                <a14:m>
                  <m:oMath xmlns:m="http://schemas.openxmlformats.org/officeDocument/2006/math">
                    <m:f>
                      <m:fPr>
                        <m:ctrlPr>
                          <a:rPr lang="en-IN" sz="2400" b="1" i="1" smtClean="0">
                            <a:solidFill>
                              <a:schemeClr val="tx1"/>
                            </a:solidFill>
                            <a:latin typeface="Cambria Math" panose="02040503050406030204" pitchFamily="18" charset="0"/>
                          </a:rPr>
                        </m:ctrlPr>
                      </m:fPr>
                      <m:num>
                        <m:r>
                          <m:rPr>
                            <m:nor/>
                          </m:rPr>
                          <a:rPr lang="en-IN" sz="2400" b="1" kern="1400" spc="-50" dirty="0">
                            <a:solidFill>
                              <a:schemeClr val="tx1"/>
                            </a:solidFill>
                            <a:ea typeface="Times New Roman" panose="02020603050405020304" pitchFamily="18" charset="0"/>
                            <a:cs typeface="Mangal" panose="02040503050203030202" pitchFamily="18" charset="0"/>
                          </a:rPr>
                          <m:t>n</m:t>
                        </m:r>
                        <m:r>
                          <m:rPr>
                            <m:nor/>
                          </m:rPr>
                          <a:rPr lang="en-IN" sz="2400" b="1" kern="1400" spc="-50" baseline="-25000" dirty="0">
                            <a:solidFill>
                              <a:schemeClr val="tx1"/>
                            </a:solidFill>
                            <a:ea typeface="Times New Roman" panose="02020603050405020304" pitchFamily="18" charset="0"/>
                            <a:cs typeface="Mangal" panose="02040503050203030202" pitchFamily="18" charset="0"/>
                          </a:rPr>
                          <m:t>2</m:t>
                        </m:r>
                        <m:r>
                          <m:rPr>
                            <m:nor/>
                          </m:rPr>
                          <a:rPr lang="en-IN" sz="2400" b="1" dirty="0">
                            <a:solidFill>
                              <a:schemeClr val="tx1"/>
                            </a:solidFill>
                          </a:rPr>
                          <m:t>(</m:t>
                        </m:r>
                        <m:r>
                          <m:rPr>
                            <m:nor/>
                          </m:rPr>
                          <a:rPr lang="en-IN" sz="2400" b="1" kern="1400" spc="-50" dirty="0">
                            <a:solidFill>
                              <a:schemeClr val="tx1"/>
                            </a:solidFill>
                            <a:ea typeface="Times New Roman" panose="02020603050405020304" pitchFamily="18" charset="0"/>
                            <a:cs typeface="Mangal" panose="02040503050203030202" pitchFamily="18" charset="0"/>
                          </a:rPr>
                          <m:t>n</m:t>
                        </m:r>
                        <m:r>
                          <m:rPr>
                            <m:nor/>
                          </m:rPr>
                          <a:rPr lang="en-IN" sz="2400" b="1" kern="1400" spc="-50" baseline="-25000" dirty="0">
                            <a:solidFill>
                              <a:schemeClr val="tx1"/>
                            </a:solidFill>
                            <a:ea typeface="Times New Roman" panose="02020603050405020304" pitchFamily="18" charset="0"/>
                            <a:cs typeface="Mangal" panose="02040503050203030202" pitchFamily="18" charset="0"/>
                          </a:rPr>
                          <m:t>2</m:t>
                        </m:r>
                        <m:r>
                          <m:rPr>
                            <m:nor/>
                          </m:rPr>
                          <a:rPr lang="en-IN" sz="2400" b="1" dirty="0">
                            <a:solidFill>
                              <a:schemeClr val="tx1"/>
                            </a:solidFill>
                          </a:rPr>
                          <m:t>+1)</m:t>
                        </m:r>
                      </m:num>
                      <m:den>
                        <m:r>
                          <a:rPr lang="en-IN" sz="2400" b="1" i="1" smtClean="0">
                            <a:solidFill>
                              <a:schemeClr val="tx1"/>
                            </a:solidFill>
                            <a:latin typeface="Cambria Math" panose="02040503050406030204" pitchFamily="18" charset="0"/>
                          </a:rPr>
                          <m:t>𝟐</m:t>
                        </m:r>
                      </m:den>
                    </m:f>
                  </m:oMath>
                </a14:m>
                <a:r>
                  <a:rPr lang="en-IN" sz="3200" dirty="0">
                    <a:solidFill>
                      <a:schemeClr val="tx1"/>
                    </a:solidFill>
                    <a:latin typeface="Calibri" panose="020F0502020204030204" pitchFamily="34" charset="0"/>
                    <a:cs typeface="Calibri" panose="020F0502020204030204" pitchFamily="34" charset="0"/>
                  </a:rPr>
                  <a:t> - </a:t>
                </a:r>
                <a:r>
                  <a:rPr lang="en-IN" sz="2400" dirty="0">
                    <a:solidFill>
                      <a:schemeClr val="tx1"/>
                    </a:solidFill>
                    <a:latin typeface="Calibri" panose="020F0502020204030204" pitchFamily="34" charset="0"/>
                    <a:cs typeface="Calibri" panose="020F0502020204030204" pitchFamily="34" charset="0"/>
                  </a:rPr>
                  <a:t>ƩR</a:t>
                </a:r>
                <a:r>
                  <a:rPr lang="en-IN" sz="2400" b="1" kern="1400" spc="-50" baseline="-25000" dirty="0">
                    <a:solidFill>
                      <a:schemeClr val="tx1"/>
                    </a:solidFill>
                    <a:cs typeface="Mangal" panose="02040503050203030202" pitchFamily="18" charset="0"/>
                  </a:rPr>
                  <a:t>2</a:t>
                </a:r>
                <a:endParaRPr lang="en-IN" sz="4000" b="1" kern="1400" spc="-50" baseline="-25000" dirty="0">
                  <a:solidFill>
                    <a:schemeClr val="tx1"/>
                  </a:solidFill>
                  <a:cs typeface="Mangal" panose="02040503050203030202" pitchFamily="18" charset="0"/>
                </a:endParaRPr>
              </a:p>
              <a:p>
                <a:pPr marL="0" indent="0">
                  <a:buNone/>
                </a:pPr>
                <a:r>
                  <a:rPr lang="en-IN" dirty="0"/>
                  <a:t>	= 10*10 + </a:t>
                </a:r>
                <a:r>
                  <a:rPr lang="en-IN" sz="4400" b="1" kern="1400" spc="-50" baseline="-25000" dirty="0">
                    <a:ea typeface="Times New Roman" panose="02020603050405020304" pitchFamily="18" charset="0"/>
                    <a:cs typeface="Mangal" panose="02040503050203030202" pitchFamily="18" charset="0"/>
                  </a:rPr>
                  <a:t> </a:t>
                </a:r>
                <a14:m>
                  <m:oMath xmlns:m="http://schemas.openxmlformats.org/officeDocument/2006/math">
                    <m:f>
                      <m:fPr>
                        <m:ctrlPr>
                          <a:rPr lang="en-IN" sz="2000" b="1" i="1" smtClean="0">
                            <a:solidFill>
                              <a:schemeClr val="tx1"/>
                            </a:solidFill>
                            <a:latin typeface="Cambria Math" panose="02040503050406030204" pitchFamily="18" charset="0"/>
                          </a:rPr>
                        </m:ctrlPr>
                      </m:fPr>
                      <m:num>
                        <m:r>
                          <m:rPr>
                            <m:nor/>
                          </m:rPr>
                          <a:rPr lang="en-IN" sz="2000" b="1" i="0" smtClean="0">
                            <a:solidFill>
                              <a:schemeClr val="tx1"/>
                            </a:solidFill>
                            <a:latin typeface="Cambria Math" panose="02040503050406030204" pitchFamily="18" charset="0"/>
                          </a:rPr>
                          <m:t>10</m:t>
                        </m:r>
                        <m:r>
                          <m:rPr>
                            <m:nor/>
                          </m:rPr>
                          <a:rPr lang="en-IN" sz="2000" b="1" dirty="0">
                            <a:solidFill>
                              <a:schemeClr val="tx1"/>
                            </a:solidFill>
                          </a:rPr>
                          <m:t>(</m:t>
                        </m:r>
                        <m:r>
                          <m:rPr>
                            <m:nor/>
                          </m:rPr>
                          <a:rPr lang="en-IN" sz="2000" b="1" i="0" dirty="0" smtClean="0">
                            <a:solidFill>
                              <a:schemeClr val="tx1"/>
                            </a:solidFill>
                          </a:rPr>
                          <m:t>10</m:t>
                        </m:r>
                        <m:r>
                          <m:rPr>
                            <m:nor/>
                          </m:rPr>
                          <a:rPr lang="en-IN" sz="2000" b="1" kern="1400" spc="-50" baseline="-25000" dirty="0">
                            <a:solidFill>
                              <a:schemeClr val="tx1"/>
                            </a:solidFill>
                            <a:ea typeface="Times New Roman" panose="02020603050405020304" pitchFamily="18" charset="0"/>
                            <a:cs typeface="Mangal" panose="02040503050203030202" pitchFamily="18" charset="0"/>
                          </a:rPr>
                          <m:t> </m:t>
                        </m:r>
                        <m:r>
                          <m:rPr>
                            <m:nor/>
                          </m:rPr>
                          <a:rPr lang="en-IN" sz="2000" b="1" dirty="0">
                            <a:solidFill>
                              <a:schemeClr val="tx1"/>
                            </a:solidFill>
                          </a:rPr>
                          <m:t>+1)</m:t>
                        </m:r>
                      </m:num>
                      <m:den>
                        <m:r>
                          <a:rPr lang="en-IN" sz="2000" b="1" i="1" smtClean="0">
                            <a:solidFill>
                              <a:schemeClr val="tx1"/>
                            </a:solidFill>
                            <a:latin typeface="Cambria Math" panose="02040503050406030204" pitchFamily="18" charset="0"/>
                          </a:rPr>
                          <m:t>𝟐</m:t>
                        </m:r>
                      </m:den>
                    </m:f>
                    <m:r>
                      <m:rPr>
                        <m:nor/>
                      </m:rPr>
                      <a:rPr lang="en-IN" sz="2000" dirty="0">
                        <a:latin typeface="Calibri" panose="020F0502020204030204" pitchFamily="34" charset="0"/>
                        <a:cs typeface="Calibri" panose="020F0502020204030204" pitchFamily="34" charset="0"/>
                      </a:rPr>
                      <m:t>− </m:t>
                    </m:r>
                    <m:r>
                      <m:rPr>
                        <m:nor/>
                      </m:rPr>
                      <a:rPr lang="en-IN" sz="2000" b="0" i="0" dirty="0" smtClean="0">
                        <a:latin typeface="Calibri" panose="020F0502020204030204" pitchFamily="34" charset="0"/>
                        <a:cs typeface="Calibri" panose="020F0502020204030204" pitchFamily="34" charset="0"/>
                      </a:rPr>
                      <m:t>125 = 30</m:t>
                    </m:r>
                  </m:oMath>
                </a14:m>
                <a:endParaRPr lang="en-IN" dirty="0"/>
              </a:p>
              <a:p>
                <a:pPr marL="0" indent="0">
                  <a:buNone/>
                </a:pPr>
                <a:r>
                  <a:rPr lang="en-IN" sz="3200" b="1" kern="1400" spc="-50" baseline="-25000" dirty="0">
                    <a:cs typeface="Mangal" panose="02040503050203030202" pitchFamily="18" charset="0"/>
                  </a:rPr>
                  <a:t>OR</a:t>
                </a:r>
              </a:p>
              <a:p>
                <a:pPr marL="0" indent="0">
                  <a:buNone/>
                </a:pPr>
                <a:r>
                  <a:rPr lang="en-IN" sz="2800" dirty="0">
                    <a:solidFill>
                      <a:schemeClr val="tx1"/>
                    </a:solidFill>
                    <a:latin typeface="Calibri" panose="020F0502020204030204" pitchFamily="34" charset="0"/>
                    <a:cs typeface="Calibri" panose="020F0502020204030204" pitchFamily="34" charset="0"/>
                  </a:rPr>
                  <a:t>	U</a:t>
                </a:r>
                <a:r>
                  <a:rPr lang="en-IN" sz="2800" b="1" kern="1400" spc="-50" baseline="-25000" dirty="0">
                    <a:solidFill>
                      <a:schemeClr val="tx1"/>
                    </a:solidFill>
                    <a:cs typeface="Mangal" panose="02040503050203030202" pitchFamily="18" charset="0"/>
                  </a:rPr>
                  <a:t>2 </a:t>
                </a:r>
                <a:r>
                  <a:rPr lang="en-IN" sz="3600" dirty="0">
                    <a:solidFill>
                      <a:schemeClr val="tx1"/>
                    </a:solidFill>
                    <a:latin typeface="Calibri" panose="020F0502020204030204" pitchFamily="34" charset="0"/>
                    <a:cs typeface="Calibri" panose="020F0502020204030204" pitchFamily="34" charset="0"/>
                  </a:rPr>
                  <a:t>= </a:t>
                </a:r>
                <a:r>
                  <a:rPr lang="en-IN" sz="2800" b="1" dirty="0">
                    <a:solidFill>
                      <a:schemeClr val="tx1"/>
                    </a:solidFill>
                  </a:rPr>
                  <a:t>(</a:t>
                </a:r>
                <a:r>
                  <a:rPr lang="en-IN" sz="2800" b="1" kern="1400" spc="-50" dirty="0">
                    <a:solidFill>
                      <a:schemeClr val="tx1"/>
                    </a:solidFill>
                    <a:effectLst/>
                    <a:ea typeface="Times New Roman" panose="02020603050405020304" pitchFamily="18" charset="0"/>
                    <a:cs typeface="Mangal" panose="02040503050203030202" pitchFamily="18" charset="0"/>
                  </a:rPr>
                  <a:t>n</a:t>
                </a:r>
                <a:r>
                  <a:rPr lang="en-IN" sz="2800" b="1" kern="1400" spc="-50" baseline="-25000" dirty="0">
                    <a:solidFill>
                      <a:schemeClr val="tx1"/>
                    </a:solidFill>
                    <a:effectLst/>
                    <a:ea typeface="Times New Roman" panose="02020603050405020304" pitchFamily="18" charset="0"/>
                    <a:cs typeface="Mangal" panose="02040503050203030202" pitchFamily="18" charset="0"/>
                  </a:rPr>
                  <a:t>1 </a:t>
                </a:r>
                <a:r>
                  <a:rPr lang="en-IN" sz="2400" b="1" kern="1400" spc="-50" dirty="0">
                    <a:solidFill>
                      <a:schemeClr val="tx1"/>
                    </a:solidFill>
                    <a:effectLst/>
                    <a:ea typeface="Times New Roman" panose="02020603050405020304" pitchFamily="18" charset="0"/>
                    <a:cs typeface="Mangal" panose="02040503050203030202" pitchFamily="18" charset="0"/>
                  </a:rPr>
                  <a:t> n</a:t>
                </a:r>
                <a:r>
                  <a:rPr lang="en-IN" sz="2400" b="1" kern="1400" spc="-50" baseline="-25000" dirty="0">
                    <a:solidFill>
                      <a:schemeClr val="tx1"/>
                    </a:solidFill>
                    <a:ea typeface="Times New Roman" panose="02020603050405020304" pitchFamily="18" charset="0"/>
                    <a:cs typeface="Mangal" panose="02040503050203030202" pitchFamily="18" charset="0"/>
                  </a:rPr>
                  <a:t>2 </a:t>
                </a:r>
                <a:r>
                  <a:rPr lang="en-IN" sz="2800" b="1" dirty="0">
                    <a:solidFill>
                      <a:schemeClr val="tx1"/>
                    </a:solidFill>
                  </a:rPr>
                  <a:t>)</a:t>
                </a:r>
                <a:r>
                  <a:rPr lang="en-IN" sz="2800" dirty="0">
                    <a:solidFill>
                      <a:schemeClr val="tx1"/>
                    </a:solidFill>
                    <a:latin typeface="Calibri" panose="020F0502020204030204" pitchFamily="34" charset="0"/>
                    <a:cs typeface="Calibri" panose="020F0502020204030204" pitchFamily="34" charset="0"/>
                  </a:rPr>
                  <a:t> - U</a:t>
                </a:r>
                <a:r>
                  <a:rPr lang="en-IN" sz="2800" b="1" kern="1400" spc="-50" baseline="-25000" dirty="0">
                    <a:solidFill>
                      <a:schemeClr val="tx1"/>
                    </a:solidFill>
                    <a:ea typeface="Times New Roman" panose="02020603050405020304" pitchFamily="18" charset="0"/>
                    <a:cs typeface="Mangal" panose="02040503050203030202" pitchFamily="18" charset="0"/>
                  </a:rPr>
                  <a:t>1 </a:t>
                </a:r>
              </a:p>
              <a:p>
                <a:pPr marL="0" indent="0">
                  <a:buNone/>
                </a:pPr>
                <a:r>
                  <a:rPr lang="en-IN" sz="2800" b="1" kern="1400" spc="-50" baseline="-25000" dirty="0">
                    <a:latin typeface="Calibri" panose="020F0502020204030204" pitchFamily="34" charset="0"/>
                    <a:cs typeface="Mangal" panose="02040503050203030202" pitchFamily="18" charset="0"/>
                  </a:rPr>
                  <a:t>	= 10*10 – 70 = 30</a:t>
                </a:r>
                <a:endParaRPr lang="en-IN" sz="2800" dirty="0">
                  <a:solidFill>
                    <a:schemeClr val="tx1"/>
                  </a:solidFill>
                  <a:latin typeface="Calibri" panose="020F0502020204030204" pitchFamily="34" charset="0"/>
                  <a:cs typeface="Calibri" panose="020F0502020204030204" pitchFamily="34" charset="0"/>
                </a:endParaRPr>
              </a:p>
              <a:p>
                <a:pPr marL="0" indent="0">
                  <a:buNone/>
                </a:pPr>
                <a:r>
                  <a:rPr lang="en-IN" dirty="0"/>
                  <a:t> Decision: U computed is greater than critical value (30&gt;23). The null hypothesis is rejected. The performance of second group is better. </a:t>
                </a:r>
              </a:p>
            </p:txBody>
          </p:sp>
        </mc:Choice>
        <mc:Fallback xmlns="">
          <p:sp>
            <p:nvSpPr>
              <p:cNvPr id="3" name="Content Placeholder 2">
                <a:extLst>
                  <a:ext uri="{FF2B5EF4-FFF2-40B4-BE49-F238E27FC236}">
                    <a16:creationId xmlns:a16="http://schemas.microsoft.com/office/drawing/2014/main" id="{F688E718-FB9A-4529-B9ED-EC484CCD17F1}"/>
                  </a:ext>
                </a:extLst>
              </p:cNvPr>
              <p:cNvSpPr>
                <a:spLocks noGrp="1" noRot="1" noChangeAspect="1" noMove="1" noResize="1" noEditPoints="1" noAdjustHandles="1" noChangeArrowheads="1" noChangeShapeType="1" noTextEdit="1"/>
              </p:cNvSpPr>
              <p:nvPr>
                <p:ph sz="quarter" idx="1"/>
              </p:nvPr>
            </p:nvSpPr>
            <p:spPr>
              <a:xfrm>
                <a:off x="0" y="1447800"/>
                <a:ext cx="8686800" cy="5293568"/>
              </a:xfrm>
              <a:blipFill>
                <a:blip r:embed="rId2"/>
                <a:stretch>
                  <a:fillRect l="-1754" t="-1498" r="-281"/>
                </a:stretch>
              </a:blipFill>
            </p:spPr>
            <p:txBody>
              <a:bodyPr/>
              <a:lstStyle/>
              <a:p>
                <a:r>
                  <a:rPr lang="en-IN">
                    <a:noFill/>
                  </a:rPr>
                  <a:t> </a:t>
                </a:r>
              </a:p>
            </p:txBody>
          </p:sp>
        </mc:Fallback>
      </mc:AlternateContent>
    </p:spTree>
    <p:extLst>
      <p:ext uri="{BB962C8B-B14F-4D97-AF65-F5344CB8AC3E}">
        <p14:creationId xmlns:p14="http://schemas.microsoft.com/office/powerpoint/2010/main" val="701995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3763D-6AAD-4687-A80E-23C2204A1076}"/>
              </a:ext>
            </a:extLst>
          </p:cNvPr>
          <p:cNvSpPr>
            <a:spLocks noGrp="1"/>
          </p:cNvSpPr>
          <p:nvPr>
            <p:ph type="title"/>
          </p:nvPr>
        </p:nvSpPr>
        <p:spPr>
          <a:xfrm>
            <a:off x="179512" y="274638"/>
            <a:ext cx="8507288" cy="1143000"/>
          </a:xfrm>
        </p:spPr>
        <p:txBody>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12C7EF1B-D13E-4788-BBF4-5CAA48E6C54A}"/>
              </a:ext>
            </a:extLst>
          </p:cNvPr>
          <p:cNvSpPr>
            <a:spLocks noGrp="1"/>
          </p:cNvSpPr>
          <p:nvPr>
            <p:ph sz="quarter" idx="1"/>
          </p:nvPr>
        </p:nvSpPr>
        <p:spPr>
          <a:xfrm>
            <a:off x="323528" y="1454926"/>
            <a:ext cx="8712968" cy="5214434"/>
          </a:xfrm>
        </p:spPr>
        <p:txBody>
          <a:bodyPr>
            <a:normAutofit/>
          </a:bodyPr>
          <a:lstStyle/>
          <a:p>
            <a:pPr marL="0" indent="0" algn="just">
              <a:buNone/>
            </a:pPr>
            <a:r>
              <a:rPr lang="en-IN" dirty="0"/>
              <a:t>A survey was conducted to test the effectiveness of two alternative incentive systems for sales executives in a company. The executive of one group were provided one type of incentive and that of other group were provided the other type of incentives. At the end of the year performance was checked by sample investigation. Additional sale generated (₹1 lakh) by the executive belonging to the two groups during 15 months was given below:</a:t>
            </a:r>
          </a:p>
          <a:p>
            <a:pPr marL="0" indent="0" algn="just">
              <a:buNone/>
            </a:pPr>
            <a:r>
              <a:rPr lang="en-IN" dirty="0"/>
              <a:t>Month		1  2   3   4   5   6   7   8   9  10  11  12  13  14  15</a:t>
            </a:r>
          </a:p>
          <a:p>
            <a:pPr marL="0" indent="0" algn="just">
              <a:buNone/>
            </a:pPr>
            <a:r>
              <a:rPr lang="en-IN" sz="2000" dirty="0" err="1"/>
              <a:t>Addl</a:t>
            </a:r>
            <a:r>
              <a:rPr lang="en-IN" sz="2000" dirty="0"/>
              <a:t> sales Gr. A	</a:t>
            </a:r>
            <a:r>
              <a:rPr lang="en-IN" dirty="0"/>
              <a:t>4  5   8   7   3   9   8   4  12  9   13  15  17  3   20</a:t>
            </a:r>
          </a:p>
          <a:p>
            <a:pPr marL="0" indent="0" algn="just">
              <a:buNone/>
            </a:pPr>
            <a:r>
              <a:rPr lang="en-IN" sz="2000" dirty="0" err="1"/>
              <a:t>Addl</a:t>
            </a:r>
            <a:r>
              <a:rPr lang="en-IN" sz="2000" dirty="0"/>
              <a:t> sales Gr. A	</a:t>
            </a:r>
            <a:r>
              <a:rPr lang="en-IN" dirty="0"/>
              <a:t>9  10 12 18 24 17 16  8  7  5    11   14  20 21  25</a:t>
            </a:r>
          </a:p>
          <a:p>
            <a:pPr marL="0" indent="0" algn="just">
              <a:buNone/>
            </a:pPr>
            <a:r>
              <a:rPr lang="en-IN" dirty="0"/>
              <a:t>Test the significance of the difference in performance of sales executive working under two incentive system.     </a:t>
            </a:r>
          </a:p>
        </p:txBody>
      </p:sp>
    </p:spTree>
    <p:extLst>
      <p:ext uri="{BB962C8B-B14F-4D97-AF65-F5344CB8AC3E}">
        <p14:creationId xmlns:p14="http://schemas.microsoft.com/office/powerpoint/2010/main" val="32864446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ADE03-9007-4507-9609-7642BCAFF55A}"/>
              </a:ext>
            </a:extLst>
          </p:cNvPr>
          <p:cNvSpPr>
            <a:spLocks noGrp="1"/>
          </p:cNvSpPr>
          <p:nvPr>
            <p:ph type="title"/>
          </p:nvPr>
        </p:nvSpPr>
        <p:spPr>
          <a:xfrm>
            <a:off x="179512" y="274638"/>
            <a:ext cx="8507288" cy="1143000"/>
          </a:xfrm>
        </p:spPr>
        <p:txBody>
          <a:bodyPr/>
          <a:lstStyle/>
          <a:p>
            <a:r>
              <a:rPr lang="en-IN" b="1" dirty="0">
                <a:solidFill>
                  <a:srgbClr val="FF0000"/>
                </a:solidFill>
              </a:rPr>
              <a:t>Solution</a:t>
            </a:r>
          </a:p>
        </p:txBody>
      </p:sp>
      <p:sp>
        <p:nvSpPr>
          <p:cNvPr id="3" name="Content Placeholder 2">
            <a:extLst>
              <a:ext uri="{FF2B5EF4-FFF2-40B4-BE49-F238E27FC236}">
                <a16:creationId xmlns:a16="http://schemas.microsoft.com/office/drawing/2014/main" id="{59758EC4-DA02-4E79-8E12-495771B0E507}"/>
              </a:ext>
            </a:extLst>
          </p:cNvPr>
          <p:cNvSpPr>
            <a:spLocks noGrp="1"/>
          </p:cNvSpPr>
          <p:nvPr>
            <p:ph sz="quarter" idx="1"/>
          </p:nvPr>
        </p:nvSpPr>
        <p:spPr>
          <a:xfrm>
            <a:off x="179512" y="1340768"/>
            <a:ext cx="8784976" cy="5517232"/>
          </a:xfrm>
        </p:spPr>
        <p:txBody>
          <a:bodyPr/>
          <a:lstStyle/>
          <a:p>
            <a:pPr marL="0" indent="0">
              <a:buNone/>
            </a:pPr>
            <a:r>
              <a:rPr lang="en-IN" sz="2400" dirty="0"/>
              <a:t>Hypothesis = The difference between the performance of the sales under two incentive system is not significant</a:t>
            </a:r>
          </a:p>
          <a:p>
            <a:pPr marL="0" indent="0">
              <a:buNone/>
            </a:pPr>
            <a:endParaRPr lang="en-IN" dirty="0"/>
          </a:p>
        </p:txBody>
      </p:sp>
      <p:graphicFrame>
        <p:nvGraphicFramePr>
          <p:cNvPr id="4" name="Table 4">
            <a:extLst>
              <a:ext uri="{FF2B5EF4-FFF2-40B4-BE49-F238E27FC236}">
                <a16:creationId xmlns:a16="http://schemas.microsoft.com/office/drawing/2014/main" id="{AC5D4DCC-8825-4004-A466-BA0F0A8E59B5}"/>
              </a:ext>
            </a:extLst>
          </p:cNvPr>
          <p:cNvGraphicFramePr>
            <a:graphicFrameLocks noGrp="1"/>
          </p:cNvGraphicFramePr>
          <p:nvPr>
            <p:extLst>
              <p:ext uri="{D42A27DB-BD31-4B8C-83A1-F6EECF244321}">
                <p14:modId xmlns:p14="http://schemas.microsoft.com/office/powerpoint/2010/main" val="3955857922"/>
              </p:ext>
            </p:extLst>
          </p:nvPr>
        </p:nvGraphicFramePr>
        <p:xfrm>
          <a:off x="683568" y="2060848"/>
          <a:ext cx="6888090" cy="4947920"/>
        </p:xfrm>
        <a:graphic>
          <a:graphicData uri="http://schemas.openxmlformats.org/drawingml/2006/table">
            <a:tbl>
              <a:tblPr firstRow="1" bandRow="1">
                <a:tableStyleId>{5C22544A-7EE6-4342-B048-85BDC9FD1C3A}</a:tableStyleId>
              </a:tblPr>
              <a:tblGrid>
                <a:gridCol w="1377618">
                  <a:extLst>
                    <a:ext uri="{9D8B030D-6E8A-4147-A177-3AD203B41FA5}">
                      <a16:colId xmlns:a16="http://schemas.microsoft.com/office/drawing/2014/main" val="131605672"/>
                    </a:ext>
                  </a:extLst>
                </a:gridCol>
                <a:gridCol w="1377618">
                  <a:extLst>
                    <a:ext uri="{9D8B030D-6E8A-4147-A177-3AD203B41FA5}">
                      <a16:colId xmlns:a16="http://schemas.microsoft.com/office/drawing/2014/main" val="4109631093"/>
                    </a:ext>
                  </a:extLst>
                </a:gridCol>
                <a:gridCol w="1377618">
                  <a:extLst>
                    <a:ext uri="{9D8B030D-6E8A-4147-A177-3AD203B41FA5}">
                      <a16:colId xmlns:a16="http://schemas.microsoft.com/office/drawing/2014/main" val="508395225"/>
                    </a:ext>
                  </a:extLst>
                </a:gridCol>
                <a:gridCol w="1377618">
                  <a:extLst>
                    <a:ext uri="{9D8B030D-6E8A-4147-A177-3AD203B41FA5}">
                      <a16:colId xmlns:a16="http://schemas.microsoft.com/office/drawing/2014/main" val="668733468"/>
                    </a:ext>
                  </a:extLst>
                </a:gridCol>
                <a:gridCol w="1377618">
                  <a:extLst>
                    <a:ext uri="{9D8B030D-6E8A-4147-A177-3AD203B41FA5}">
                      <a16:colId xmlns:a16="http://schemas.microsoft.com/office/drawing/2014/main" val="330364719"/>
                    </a:ext>
                  </a:extLst>
                </a:gridCol>
              </a:tblGrid>
              <a:tr h="370840">
                <a:tc>
                  <a:txBody>
                    <a:bodyPr/>
                    <a:lstStyle/>
                    <a:p>
                      <a:r>
                        <a:rPr lang="en-IN" dirty="0"/>
                        <a:t>Month</a:t>
                      </a:r>
                    </a:p>
                  </a:txBody>
                  <a:tcPr/>
                </a:tc>
                <a:tc>
                  <a:txBody>
                    <a:bodyPr/>
                    <a:lstStyle/>
                    <a:p>
                      <a:r>
                        <a:rPr lang="en-IN" dirty="0"/>
                        <a:t>Group A</a:t>
                      </a:r>
                    </a:p>
                  </a:txBody>
                  <a:tcPr/>
                </a:tc>
                <a:tc>
                  <a:txBody>
                    <a:bodyPr/>
                    <a:lstStyle/>
                    <a:p>
                      <a:r>
                        <a:rPr lang="en-IN" dirty="0"/>
                        <a:t>Ranks</a:t>
                      </a:r>
                    </a:p>
                  </a:txBody>
                  <a:tcPr/>
                </a:tc>
                <a:tc>
                  <a:txBody>
                    <a:bodyPr/>
                    <a:lstStyle/>
                    <a:p>
                      <a:r>
                        <a:rPr lang="en-IN" dirty="0"/>
                        <a:t>Group B</a:t>
                      </a:r>
                    </a:p>
                  </a:txBody>
                  <a:tcPr/>
                </a:tc>
                <a:tc>
                  <a:txBody>
                    <a:bodyPr/>
                    <a:lstStyle/>
                    <a:p>
                      <a:r>
                        <a:rPr lang="en-IN" dirty="0"/>
                        <a:t>Ranks</a:t>
                      </a:r>
                    </a:p>
                  </a:txBody>
                  <a:tcPr/>
                </a:tc>
                <a:extLst>
                  <a:ext uri="{0D108BD9-81ED-4DB2-BD59-A6C34878D82A}">
                    <a16:rowId xmlns:a16="http://schemas.microsoft.com/office/drawing/2014/main" val="296158151"/>
                  </a:ext>
                </a:extLst>
              </a:tr>
              <a:tr h="370840">
                <a:tc>
                  <a:txBody>
                    <a:bodyPr/>
                    <a:lstStyle/>
                    <a:p>
                      <a:pPr algn="ctr"/>
                      <a:r>
                        <a:rPr lang="en-IN" dirty="0"/>
                        <a:t>1</a:t>
                      </a:r>
                    </a:p>
                    <a:p>
                      <a:pPr algn="ctr"/>
                      <a:r>
                        <a:rPr lang="en-IN" dirty="0"/>
                        <a:t>2</a:t>
                      </a:r>
                    </a:p>
                    <a:p>
                      <a:pPr algn="ctr"/>
                      <a:r>
                        <a:rPr lang="en-IN" dirty="0"/>
                        <a:t>3</a:t>
                      </a:r>
                    </a:p>
                    <a:p>
                      <a:pPr algn="ctr"/>
                      <a:r>
                        <a:rPr lang="en-IN" dirty="0"/>
                        <a:t>4</a:t>
                      </a:r>
                    </a:p>
                    <a:p>
                      <a:pPr algn="ctr"/>
                      <a:r>
                        <a:rPr lang="en-IN" dirty="0"/>
                        <a:t>5</a:t>
                      </a:r>
                    </a:p>
                    <a:p>
                      <a:pPr algn="ctr"/>
                      <a:r>
                        <a:rPr lang="en-IN" dirty="0"/>
                        <a:t>6</a:t>
                      </a:r>
                    </a:p>
                    <a:p>
                      <a:pPr algn="ctr"/>
                      <a:r>
                        <a:rPr lang="en-IN" dirty="0"/>
                        <a:t>7</a:t>
                      </a:r>
                    </a:p>
                    <a:p>
                      <a:pPr algn="ctr"/>
                      <a:r>
                        <a:rPr lang="en-IN" dirty="0"/>
                        <a:t>8</a:t>
                      </a:r>
                    </a:p>
                    <a:p>
                      <a:pPr algn="ctr"/>
                      <a:r>
                        <a:rPr lang="en-IN" dirty="0"/>
                        <a:t>9</a:t>
                      </a:r>
                    </a:p>
                    <a:p>
                      <a:pPr algn="ctr"/>
                      <a:r>
                        <a:rPr lang="en-IN" dirty="0"/>
                        <a:t>10</a:t>
                      </a:r>
                    </a:p>
                    <a:p>
                      <a:pPr algn="ctr"/>
                      <a:r>
                        <a:rPr lang="en-IN" dirty="0"/>
                        <a:t>11</a:t>
                      </a:r>
                    </a:p>
                    <a:p>
                      <a:pPr algn="ctr"/>
                      <a:r>
                        <a:rPr lang="en-IN" dirty="0"/>
                        <a:t>12</a:t>
                      </a:r>
                    </a:p>
                    <a:p>
                      <a:pPr algn="ctr"/>
                      <a:r>
                        <a:rPr lang="en-IN" dirty="0"/>
                        <a:t>13</a:t>
                      </a:r>
                    </a:p>
                    <a:p>
                      <a:pPr algn="ctr"/>
                      <a:r>
                        <a:rPr lang="en-IN" dirty="0"/>
                        <a:t>14</a:t>
                      </a:r>
                    </a:p>
                    <a:p>
                      <a:pPr algn="ctr"/>
                      <a:r>
                        <a:rPr lang="en-IN" dirty="0"/>
                        <a:t>15</a:t>
                      </a:r>
                    </a:p>
                  </a:txBody>
                  <a:tcPr/>
                </a:tc>
                <a:tc>
                  <a:txBody>
                    <a:bodyPr/>
                    <a:lstStyle/>
                    <a:p>
                      <a:pPr algn="ctr"/>
                      <a:r>
                        <a:rPr lang="en-IN" dirty="0"/>
                        <a:t>4</a:t>
                      </a:r>
                    </a:p>
                    <a:p>
                      <a:pPr algn="ctr"/>
                      <a:r>
                        <a:rPr lang="en-IN" dirty="0"/>
                        <a:t>5</a:t>
                      </a:r>
                    </a:p>
                    <a:p>
                      <a:pPr algn="ctr"/>
                      <a:r>
                        <a:rPr lang="en-IN" dirty="0"/>
                        <a:t>8</a:t>
                      </a:r>
                    </a:p>
                    <a:p>
                      <a:pPr algn="ctr"/>
                      <a:r>
                        <a:rPr lang="en-IN" dirty="0"/>
                        <a:t>7</a:t>
                      </a:r>
                    </a:p>
                    <a:p>
                      <a:pPr algn="ctr"/>
                      <a:r>
                        <a:rPr lang="en-IN" dirty="0"/>
                        <a:t>3</a:t>
                      </a:r>
                    </a:p>
                    <a:p>
                      <a:pPr algn="ctr"/>
                      <a:r>
                        <a:rPr lang="en-IN" dirty="0"/>
                        <a:t>9</a:t>
                      </a:r>
                    </a:p>
                    <a:p>
                      <a:pPr algn="ctr"/>
                      <a:r>
                        <a:rPr lang="en-IN" dirty="0"/>
                        <a:t>8</a:t>
                      </a:r>
                    </a:p>
                    <a:p>
                      <a:pPr algn="ctr"/>
                      <a:r>
                        <a:rPr lang="en-IN" dirty="0"/>
                        <a:t>4</a:t>
                      </a:r>
                    </a:p>
                    <a:p>
                      <a:pPr algn="ctr"/>
                      <a:r>
                        <a:rPr lang="en-IN" dirty="0"/>
                        <a:t>12</a:t>
                      </a:r>
                    </a:p>
                    <a:p>
                      <a:pPr algn="ctr"/>
                      <a:r>
                        <a:rPr lang="en-IN" dirty="0"/>
                        <a:t>9</a:t>
                      </a:r>
                    </a:p>
                    <a:p>
                      <a:pPr algn="ctr"/>
                      <a:r>
                        <a:rPr lang="en-IN" dirty="0"/>
                        <a:t>13</a:t>
                      </a:r>
                    </a:p>
                    <a:p>
                      <a:pPr algn="ctr"/>
                      <a:r>
                        <a:rPr lang="en-IN" dirty="0"/>
                        <a:t>15</a:t>
                      </a:r>
                    </a:p>
                    <a:p>
                      <a:pPr algn="ctr"/>
                      <a:r>
                        <a:rPr lang="en-IN" dirty="0"/>
                        <a:t>17</a:t>
                      </a:r>
                    </a:p>
                    <a:p>
                      <a:pPr algn="ctr"/>
                      <a:r>
                        <a:rPr lang="en-IN" dirty="0"/>
                        <a:t>3</a:t>
                      </a:r>
                    </a:p>
                    <a:p>
                      <a:pPr algn="ctr"/>
                      <a:r>
                        <a:rPr lang="en-IN" dirty="0"/>
                        <a:t>20</a:t>
                      </a:r>
                    </a:p>
                  </a:txBody>
                  <a:tcPr/>
                </a:tc>
                <a:tc>
                  <a:txBody>
                    <a:bodyPr/>
                    <a:lstStyle/>
                    <a:p>
                      <a:pPr algn="ctr"/>
                      <a:r>
                        <a:rPr lang="en-IN" dirty="0"/>
                        <a:t>3.5</a:t>
                      </a:r>
                    </a:p>
                    <a:p>
                      <a:pPr algn="ctr"/>
                      <a:r>
                        <a:rPr lang="en-IN" dirty="0"/>
                        <a:t>5.5</a:t>
                      </a:r>
                    </a:p>
                    <a:p>
                      <a:pPr algn="ctr"/>
                      <a:r>
                        <a:rPr lang="en-IN" dirty="0"/>
                        <a:t>10</a:t>
                      </a:r>
                    </a:p>
                    <a:p>
                      <a:pPr algn="ctr"/>
                      <a:r>
                        <a:rPr lang="en-IN" dirty="0"/>
                        <a:t>7.5</a:t>
                      </a:r>
                    </a:p>
                    <a:p>
                      <a:pPr algn="ctr"/>
                      <a:r>
                        <a:rPr lang="en-IN" dirty="0"/>
                        <a:t>1.5</a:t>
                      </a:r>
                    </a:p>
                    <a:p>
                      <a:pPr algn="ctr"/>
                      <a:r>
                        <a:rPr lang="en-IN" dirty="0"/>
                        <a:t>13</a:t>
                      </a:r>
                    </a:p>
                    <a:p>
                      <a:pPr algn="ctr"/>
                      <a:r>
                        <a:rPr lang="en-IN" dirty="0"/>
                        <a:t>10</a:t>
                      </a:r>
                    </a:p>
                    <a:p>
                      <a:pPr algn="ctr"/>
                      <a:r>
                        <a:rPr lang="en-IN" dirty="0"/>
                        <a:t>3.5</a:t>
                      </a:r>
                    </a:p>
                    <a:p>
                      <a:pPr algn="ctr"/>
                      <a:r>
                        <a:rPr lang="en-IN" dirty="0"/>
                        <a:t>17.5</a:t>
                      </a:r>
                    </a:p>
                    <a:p>
                      <a:pPr algn="ctr"/>
                      <a:r>
                        <a:rPr lang="en-IN" dirty="0"/>
                        <a:t>13</a:t>
                      </a:r>
                    </a:p>
                    <a:p>
                      <a:pPr algn="ctr"/>
                      <a:r>
                        <a:rPr lang="en-IN" dirty="0"/>
                        <a:t>19</a:t>
                      </a:r>
                    </a:p>
                    <a:p>
                      <a:pPr algn="ctr"/>
                      <a:r>
                        <a:rPr lang="en-IN" dirty="0"/>
                        <a:t>21</a:t>
                      </a:r>
                    </a:p>
                    <a:p>
                      <a:pPr algn="ctr"/>
                      <a:r>
                        <a:rPr lang="en-IN" dirty="0"/>
                        <a:t>23.5</a:t>
                      </a:r>
                    </a:p>
                    <a:p>
                      <a:pPr algn="ctr"/>
                      <a:r>
                        <a:rPr lang="en-IN" dirty="0"/>
                        <a:t>1.5</a:t>
                      </a:r>
                    </a:p>
                    <a:p>
                      <a:pPr algn="ctr"/>
                      <a:r>
                        <a:rPr lang="en-IN" dirty="0"/>
                        <a:t>26.5</a:t>
                      </a:r>
                    </a:p>
                  </a:txBody>
                  <a:tcPr/>
                </a:tc>
                <a:tc>
                  <a:txBody>
                    <a:bodyPr/>
                    <a:lstStyle/>
                    <a:p>
                      <a:pPr algn="ctr"/>
                      <a:r>
                        <a:rPr lang="en-IN" dirty="0"/>
                        <a:t>9</a:t>
                      </a:r>
                    </a:p>
                    <a:p>
                      <a:pPr algn="ctr"/>
                      <a:r>
                        <a:rPr lang="en-IN" dirty="0"/>
                        <a:t>10</a:t>
                      </a:r>
                    </a:p>
                    <a:p>
                      <a:pPr algn="ctr"/>
                      <a:r>
                        <a:rPr lang="en-IN" dirty="0"/>
                        <a:t>12</a:t>
                      </a:r>
                    </a:p>
                    <a:p>
                      <a:pPr algn="ctr"/>
                      <a:r>
                        <a:rPr lang="en-IN" dirty="0"/>
                        <a:t>18</a:t>
                      </a:r>
                    </a:p>
                    <a:p>
                      <a:pPr algn="ctr"/>
                      <a:r>
                        <a:rPr lang="en-IN" dirty="0"/>
                        <a:t>24</a:t>
                      </a:r>
                    </a:p>
                    <a:p>
                      <a:pPr algn="ctr"/>
                      <a:r>
                        <a:rPr lang="en-IN" dirty="0"/>
                        <a:t>17</a:t>
                      </a:r>
                    </a:p>
                    <a:p>
                      <a:pPr algn="ctr"/>
                      <a:r>
                        <a:rPr lang="en-IN" dirty="0"/>
                        <a:t>16</a:t>
                      </a:r>
                    </a:p>
                    <a:p>
                      <a:pPr algn="ctr"/>
                      <a:r>
                        <a:rPr lang="en-IN" dirty="0"/>
                        <a:t>8</a:t>
                      </a:r>
                    </a:p>
                    <a:p>
                      <a:pPr algn="ctr"/>
                      <a:r>
                        <a:rPr lang="en-IN" dirty="0"/>
                        <a:t>7</a:t>
                      </a:r>
                    </a:p>
                    <a:p>
                      <a:pPr algn="ctr"/>
                      <a:r>
                        <a:rPr lang="en-IN" dirty="0"/>
                        <a:t>5</a:t>
                      </a:r>
                    </a:p>
                    <a:p>
                      <a:pPr algn="ctr"/>
                      <a:r>
                        <a:rPr lang="en-IN" dirty="0"/>
                        <a:t>11</a:t>
                      </a:r>
                    </a:p>
                    <a:p>
                      <a:pPr algn="ctr"/>
                      <a:r>
                        <a:rPr lang="en-IN" dirty="0"/>
                        <a:t>14</a:t>
                      </a:r>
                    </a:p>
                    <a:p>
                      <a:pPr algn="ctr"/>
                      <a:r>
                        <a:rPr lang="en-IN" dirty="0"/>
                        <a:t>20</a:t>
                      </a:r>
                    </a:p>
                    <a:p>
                      <a:pPr algn="ctr"/>
                      <a:r>
                        <a:rPr lang="en-IN" dirty="0"/>
                        <a:t>21</a:t>
                      </a:r>
                    </a:p>
                    <a:p>
                      <a:pPr algn="ctr"/>
                      <a:r>
                        <a:rPr lang="en-IN" dirty="0"/>
                        <a:t>25</a:t>
                      </a:r>
                    </a:p>
                  </a:txBody>
                  <a:tcPr/>
                </a:tc>
                <a:tc>
                  <a:txBody>
                    <a:bodyPr/>
                    <a:lstStyle/>
                    <a:p>
                      <a:pPr algn="ctr"/>
                      <a:r>
                        <a:rPr lang="en-IN" dirty="0"/>
                        <a:t>13</a:t>
                      </a:r>
                    </a:p>
                    <a:p>
                      <a:pPr algn="ctr"/>
                      <a:r>
                        <a:rPr lang="en-IN" dirty="0"/>
                        <a:t>15</a:t>
                      </a:r>
                    </a:p>
                    <a:p>
                      <a:pPr algn="ctr"/>
                      <a:r>
                        <a:rPr lang="en-IN" dirty="0"/>
                        <a:t>17.5</a:t>
                      </a:r>
                    </a:p>
                    <a:p>
                      <a:pPr algn="ctr"/>
                      <a:r>
                        <a:rPr lang="en-IN" dirty="0"/>
                        <a:t>25</a:t>
                      </a:r>
                    </a:p>
                    <a:p>
                      <a:pPr algn="ctr"/>
                      <a:r>
                        <a:rPr lang="en-IN" dirty="0"/>
                        <a:t>29</a:t>
                      </a:r>
                    </a:p>
                    <a:p>
                      <a:pPr algn="ctr"/>
                      <a:r>
                        <a:rPr lang="en-IN" dirty="0"/>
                        <a:t>23.5</a:t>
                      </a:r>
                    </a:p>
                    <a:p>
                      <a:pPr algn="ctr"/>
                      <a:r>
                        <a:rPr lang="en-IN" dirty="0"/>
                        <a:t>22</a:t>
                      </a:r>
                    </a:p>
                    <a:p>
                      <a:pPr algn="ctr"/>
                      <a:r>
                        <a:rPr lang="en-IN" dirty="0"/>
                        <a:t>10</a:t>
                      </a:r>
                    </a:p>
                    <a:p>
                      <a:pPr algn="ctr"/>
                      <a:r>
                        <a:rPr lang="en-IN" dirty="0"/>
                        <a:t>7.5</a:t>
                      </a:r>
                    </a:p>
                    <a:p>
                      <a:pPr algn="ctr"/>
                      <a:r>
                        <a:rPr lang="en-IN" dirty="0"/>
                        <a:t>5.5</a:t>
                      </a:r>
                    </a:p>
                    <a:p>
                      <a:pPr algn="ctr"/>
                      <a:r>
                        <a:rPr lang="en-IN" dirty="0"/>
                        <a:t>16</a:t>
                      </a:r>
                    </a:p>
                    <a:p>
                      <a:pPr algn="ctr"/>
                      <a:r>
                        <a:rPr lang="en-IN" dirty="0"/>
                        <a:t>20</a:t>
                      </a:r>
                    </a:p>
                    <a:p>
                      <a:pPr algn="ctr"/>
                      <a:r>
                        <a:rPr lang="en-IN" dirty="0"/>
                        <a:t>26.5</a:t>
                      </a:r>
                    </a:p>
                    <a:p>
                      <a:pPr algn="ctr"/>
                      <a:r>
                        <a:rPr lang="en-IN" dirty="0"/>
                        <a:t>28</a:t>
                      </a:r>
                    </a:p>
                    <a:p>
                      <a:pPr algn="ctr"/>
                      <a:r>
                        <a:rPr lang="en-IN" dirty="0"/>
                        <a:t>30</a:t>
                      </a:r>
                    </a:p>
                  </a:txBody>
                  <a:tcPr/>
                </a:tc>
                <a:extLst>
                  <a:ext uri="{0D108BD9-81ED-4DB2-BD59-A6C34878D82A}">
                    <a16:rowId xmlns:a16="http://schemas.microsoft.com/office/drawing/2014/main" val="3639911117"/>
                  </a:ext>
                </a:extLst>
              </a:tr>
              <a:tr h="370840">
                <a:tc>
                  <a:txBody>
                    <a:bodyPr/>
                    <a:lstStyle/>
                    <a:p>
                      <a:pPr algn="ctr"/>
                      <a:endParaRPr lang="en-IN" dirty="0"/>
                    </a:p>
                  </a:txBody>
                  <a:tcPr/>
                </a:tc>
                <a:tc>
                  <a:txBody>
                    <a:bodyPr/>
                    <a:lstStyle/>
                    <a:p>
                      <a:pPr algn="ctr"/>
                      <a:r>
                        <a:rPr lang="en-IN" sz="1800" b="1" kern="1400" spc="-50" dirty="0">
                          <a:solidFill>
                            <a:schemeClr val="tx1"/>
                          </a:solidFill>
                          <a:effectLst/>
                          <a:ea typeface="Times New Roman" panose="02020603050405020304" pitchFamily="18" charset="0"/>
                          <a:cs typeface="Mangal" panose="02040503050203030202" pitchFamily="18" charset="0"/>
                        </a:rPr>
                        <a:t>n</a:t>
                      </a:r>
                      <a:r>
                        <a:rPr lang="en-IN" sz="1800" b="1" kern="1400" spc="-50" baseline="-25000" dirty="0">
                          <a:solidFill>
                            <a:schemeClr val="tx1"/>
                          </a:solidFill>
                          <a:effectLst/>
                          <a:ea typeface="Times New Roman" panose="02020603050405020304" pitchFamily="18" charset="0"/>
                          <a:cs typeface="Mangal" panose="02040503050203030202" pitchFamily="18" charset="0"/>
                        </a:rPr>
                        <a:t>1</a:t>
                      </a:r>
                      <a:r>
                        <a:rPr lang="en-IN" dirty="0"/>
                        <a:t>=10</a:t>
                      </a:r>
                    </a:p>
                  </a:txBody>
                  <a:tcPr/>
                </a:tc>
                <a:tc>
                  <a:txBody>
                    <a:bodyPr/>
                    <a:lstStyle/>
                    <a:p>
                      <a:pPr algn="ctr"/>
                      <a:r>
                        <a:rPr lang="en-IN" sz="1800" dirty="0">
                          <a:solidFill>
                            <a:schemeClr val="tx1"/>
                          </a:solidFill>
                          <a:latin typeface="Calibri" panose="020F0502020204030204" pitchFamily="34" charset="0"/>
                          <a:cs typeface="Calibri" panose="020F0502020204030204" pitchFamily="34" charset="0"/>
                        </a:rPr>
                        <a:t>ƩR</a:t>
                      </a:r>
                      <a:r>
                        <a:rPr lang="en-IN" sz="1800" b="1" kern="1400" spc="-50" baseline="-25000" dirty="0">
                          <a:solidFill>
                            <a:schemeClr val="tx1"/>
                          </a:solidFill>
                          <a:ea typeface="Times New Roman" panose="02020603050405020304" pitchFamily="18" charset="0"/>
                          <a:cs typeface="Mangal" panose="02040503050203030202" pitchFamily="18" charset="0"/>
                        </a:rPr>
                        <a:t>1</a:t>
                      </a:r>
                      <a:r>
                        <a:rPr lang="en-IN" dirty="0"/>
                        <a:t>=176.5</a:t>
                      </a:r>
                    </a:p>
                  </a:txBody>
                  <a:tcPr/>
                </a:tc>
                <a:tc>
                  <a:txBody>
                    <a:bodyPr/>
                    <a:lstStyle/>
                    <a:p>
                      <a:pPr algn="ctr"/>
                      <a:r>
                        <a:rPr lang="en-IN" sz="1800" b="1" kern="1400" spc="-50" dirty="0">
                          <a:solidFill>
                            <a:schemeClr val="tx1"/>
                          </a:solidFill>
                          <a:effectLst/>
                          <a:ea typeface="Times New Roman" panose="02020603050405020304" pitchFamily="18" charset="0"/>
                          <a:cs typeface="Mangal" panose="02040503050203030202" pitchFamily="18" charset="0"/>
                        </a:rPr>
                        <a:t>n</a:t>
                      </a:r>
                      <a:r>
                        <a:rPr lang="en-IN" sz="1800" b="1" kern="1400" spc="-50" baseline="-25000" dirty="0">
                          <a:solidFill>
                            <a:schemeClr val="tx1"/>
                          </a:solidFill>
                          <a:effectLst/>
                          <a:ea typeface="Times New Roman" panose="02020603050405020304" pitchFamily="18" charset="0"/>
                          <a:cs typeface="Mangal" panose="02040503050203030202" pitchFamily="18" charset="0"/>
                        </a:rPr>
                        <a:t>2</a:t>
                      </a:r>
                      <a:r>
                        <a:rPr lang="en-IN" dirty="0"/>
                        <a:t>=15</a:t>
                      </a:r>
                    </a:p>
                  </a:txBody>
                  <a:tcPr/>
                </a:tc>
                <a:tc>
                  <a:txBody>
                    <a:bodyPr/>
                    <a:lstStyle/>
                    <a:p>
                      <a:pPr algn="ctr"/>
                      <a:r>
                        <a:rPr lang="en-IN" sz="1800" dirty="0">
                          <a:solidFill>
                            <a:schemeClr val="tx1"/>
                          </a:solidFill>
                          <a:latin typeface="Calibri" panose="020F0502020204030204" pitchFamily="34" charset="0"/>
                          <a:cs typeface="Calibri" panose="020F0502020204030204" pitchFamily="34" charset="0"/>
                        </a:rPr>
                        <a:t>ƩR</a:t>
                      </a:r>
                      <a:r>
                        <a:rPr lang="en-IN" sz="1800" b="1" kern="1400" spc="-50" baseline="-25000" dirty="0">
                          <a:solidFill>
                            <a:schemeClr val="tx1"/>
                          </a:solidFill>
                          <a:latin typeface="Calibri" panose="020F0502020204030204" pitchFamily="34" charset="0"/>
                          <a:cs typeface="Mangal" panose="02040503050203030202" pitchFamily="18" charset="0"/>
                        </a:rPr>
                        <a:t>2</a:t>
                      </a:r>
                      <a:r>
                        <a:rPr lang="en-IN" dirty="0"/>
                        <a:t>=288.5</a:t>
                      </a:r>
                    </a:p>
                  </a:txBody>
                  <a:tcPr/>
                </a:tc>
                <a:extLst>
                  <a:ext uri="{0D108BD9-81ED-4DB2-BD59-A6C34878D82A}">
                    <a16:rowId xmlns:a16="http://schemas.microsoft.com/office/drawing/2014/main" val="3580321969"/>
                  </a:ext>
                </a:extLst>
              </a:tr>
            </a:tbl>
          </a:graphicData>
        </a:graphic>
      </p:graphicFrame>
    </p:spTree>
    <p:extLst>
      <p:ext uri="{BB962C8B-B14F-4D97-AF65-F5344CB8AC3E}">
        <p14:creationId xmlns:p14="http://schemas.microsoft.com/office/powerpoint/2010/main" val="1342992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lstStyle/>
          <a:p>
            <a:r>
              <a:rPr lang="en-IN" dirty="0">
                <a:solidFill>
                  <a:srgbClr val="FF0000"/>
                </a:solidFill>
              </a:rPr>
              <a:t>Use of Non-parametric Tests</a:t>
            </a:r>
          </a:p>
        </p:txBody>
      </p:sp>
      <p:sp>
        <p:nvSpPr>
          <p:cNvPr id="3" name="Content Placeholder 2"/>
          <p:cNvSpPr>
            <a:spLocks noGrp="1"/>
          </p:cNvSpPr>
          <p:nvPr>
            <p:ph sz="quarter" idx="1"/>
          </p:nvPr>
        </p:nvSpPr>
        <p:spPr>
          <a:xfrm>
            <a:off x="107504" y="1447800"/>
            <a:ext cx="8579296" cy="4572000"/>
          </a:xfrm>
        </p:spPr>
        <p:txBody>
          <a:bodyPr>
            <a:normAutofit/>
          </a:bodyPr>
          <a:lstStyle/>
          <a:p>
            <a:pPr>
              <a:lnSpc>
                <a:spcPct val="150000"/>
              </a:lnSpc>
              <a:buNone/>
            </a:pPr>
            <a:r>
              <a:rPr lang="en-IN" sz="2800" dirty="0"/>
              <a:t>The NPTs are useful under the following conditions</a:t>
            </a:r>
          </a:p>
          <a:p>
            <a:pPr>
              <a:lnSpc>
                <a:spcPct val="150000"/>
              </a:lnSpc>
            </a:pPr>
            <a:r>
              <a:rPr lang="en-IN" sz="2800" dirty="0"/>
              <a:t>Not Normal Distribution</a:t>
            </a:r>
          </a:p>
          <a:p>
            <a:pPr>
              <a:lnSpc>
                <a:spcPct val="150000"/>
              </a:lnSpc>
            </a:pPr>
            <a:r>
              <a:rPr lang="en-IN" sz="2800" dirty="0"/>
              <a:t>Nominal or ordinal scaled data</a:t>
            </a:r>
          </a:p>
          <a:p>
            <a:pPr>
              <a:lnSpc>
                <a:spcPct val="150000"/>
              </a:lnSpc>
            </a:pPr>
            <a:r>
              <a:rPr lang="en-IN" sz="2800" dirty="0"/>
              <a:t>Incomplete or partial data</a:t>
            </a:r>
          </a:p>
          <a:p>
            <a:pPr>
              <a:lnSpc>
                <a:spcPct val="150000"/>
              </a:lnSpc>
            </a:pPr>
            <a:r>
              <a:rPr lang="en-IN" sz="2800" dirty="0"/>
              <a:t>Very small samples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1E64-FDA5-413F-BB62-4FD1658F1752}"/>
              </a:ext>
            </a:extLst>
          </p:cNvPr>
          <p:cNvSpPr>
            <a:spLocks noGrp="1"/>
          </p:cNvSpPr>
          <p:nvPr>
            <p:ph type="title"/>
          </p:nvPr>
        </p:nvSpPr>
        <p:spPr>
          <a:xfrm>
            <a:off x="107504" y="274638"/>
            <a:ext cx="8579296" cy="634082"/>
          </a:xfrm>
        </p:spPr>
        <p:txBody>
          <a:bodyPr>
            <a:normAutofit fontScale="90000"/>
          </a:bodyPr>
          <a:lstStyle/>
          <a:p>
            <a:r>
              <a:rPr lang="en-IN" b="1" dirty="0">
                <a:solidFill>
                  <a:srgbClr val="FF0000"/>
                </a:solidFill>
              </a:rPr>
              <a:t>Solution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04DCBEE-EB4C-45F6-A4D6-B781E3739A1A}"/>
                  </a:ext>
                </a:extLst>
              </p:cNvPr>
              <p:cNvSpPr>
                <a:spLocks noGrp="1"/>
              </p:cNvSpPr>
              <p:nvPr>
                <p:ph sz="quarter" idx="1"/>
              </p:nvPr>
            </p:nvSpPr>
            <p:spPr>
              <a:xfrm>
                <a:off x="107504" y="1447800"/>
                <a:ext cx="8579296" cy="5221560"/>
              </a:xfrm>
            </p:spPr>
            <p:txBody>
              <a:bodyPr>
                <a:normAutofit lnSpcReduction="10000"/>
              </a:bodyPr>
              <a:lstStyle/>
              <a:p>
                <a:pPr marL="0" indent="0">
                  <a:buNone/>
                </a:pPr>
                <a:r>
                  <a:rPr lang="en-IN" sz="3000" dirty="0">
                    <a:solidFill>
                      <a:schemeClr val="tx1"/>
                    </a:solidFill>
                    <a:latin typeface="Calibri" panose="020F0502020204030204" pitchFamily="34" charset="0"/>
                    <a:cs typeface="Calibri" panose="020F0502020204030204" pitchFamily="34" charset="0"/>
                  </a:rPr>
                  <a:t>U</a:t>
                </a:r>
                <a:r>
                  <a:rPr lang="en-IN" sz="3000" b="1" kern="1400" spc="-50" baseline="-25000" dirty="0">
                    <a:solidFill>
                      <a:schemeClr val="tx1"/>
                    </a:solidFill>
                    <a:ea typeface="Times New Roman" panose="02020603050405020304" pitchFamily="18" charset="0"/>
                    <a:cs typeface="Mangal" panose="02040503050203030202" pitchFamily="18" charset="0"/>
                  </a:rPr>
                  <a:t>1</a:t>
                </a:r>
                <a:r>
                  <a:rPr lang="en-IN" sz="3000" dirty="0">
                    <a:solidFill>
                      <a:schemeClr val="tx1"/>
                    </a:solidFill>
                    <a:latin typeface="Calibri" panose="020F0502020204030204" pitchFamily="34" charset="0"/>
                    <a:cs typeface="Calibri" panose="020F0502020204030204" pitchFamily="34" charset="0"/>
                  </a:rPr>
                  <a:t> </a:t>
                </a:r>
                <a:r>
                  <a:rPr lang="en-IN" sz="4000" dirty="0">
                    <a:solidFill>
                      <a:schemeClr val="tx1"/>
                    </a:solidFill>
                    <a:latin typeface="Calibri" panose="020F0502020204030204" pitchFamily="34" charset="0"/>
                    <a:cs typeface="Calibri" panose="020F0502020204030204" pitchFamily="34" charset="0"/>
                  </a:rPr>
                  <a:t>= </a:t>
                </a:r>
                <a:r>
                  <a:rPr lang="en-IN" b="1" dirty="0">
                    <a:solidFill>
                      <a:schemeClr val="tx1"/>
                    </a:solidFill>
                  </a:rPr>
                  <a:t>(</a:t>
                </a:r>
                <a:r>
                  <a:rPr lang="en-IN" b="1" kern="1400" spc="-50" dirty="0">
                    <a:solidFill>
                      <a:schemeClr val="tx1"/>
                    </a:solidFill>
                    <a:effectLst/>
                    <a:ea typeface="Times New Roman" panose="02020603050405020304" pitchFamily="18" charset="0"/>
                    <a:cs typeface="Mangal" panose="02040503050203030202" pitchFamily="18" charset="0"/>
                  </a:rPr>
                  <a:t>n</a:t>
                </a:r>
                <a:r>
                  <a:rPr lang="en-IN" b="1" kern="1400" spc="-50" baseline="-25000" dirty="0">
                    <a:solidFill>
                      <a:schemeClr val="tx1"/>
                    </a:solidFill>
                    <a:effectLst/>
                    <a:ea typeface="Times New Roman" panose="02020603050405020304" pitchFamily="18" charset="0"/>
                    <a:cs typeface="Mangal" panose="02040503050203030202" pitchFamily="18" charset="0"/>
                  </a:rPr>
                  <a:t>1 </a:t>
                </a:r>
                <a:r>
                  <a:rPr lang="en-IN" sz="2200" b="1" kern="1400" spc="-50" dirty="0">
                    <a:solidFill>
                      <a:schemeClr val="tx1"/>
                    </a:solidFill>
                    <a:effectLst/>
                    <a:ea typeface="Times New Roman" panose="02020603050405020304" pitchFamily="18" charset="0"/>
                    <a:cs typeface="Mangal" panose="02040503050203030202" pitchFamily="18" charset="0"/>
                  </a:rPr>
                  <a:t> n</a:t>
                </a:r>
                <a:r>
                  <a:rPr lang="en-IN" sz="2200" b="1" kern="1400" spc="-50" baseline="-25000" dirty="0">
                    <a:solidFill>
                      <a:schemeClr val="tx1"/>
                    </a:solidFill>
                    <a:ea typeface="Times New Roman" panose="02020603050405020304" pitchFamily="18" charset="0"/>
                    <a:cs typeface="Mangal" panose="02040503050203030202" pitchFamily="18" charset="0"/>
                  </a:rPr>
                  <a:t>2 </a:t>
                </a:r>
                <a:r>
                  <a:rPr lang="en-IN" b="1" dirty="0">
                    <a:solidFill>
                      <a:schemeClr val="tx1"/>
                    </a:solidFill>
                  </a:rPr>
                  <a:t>)+ </a:t>
                </a:r>
                <a14:m>
                  <m:oMath xmlns:m="http://schemas.openxmlformats.org/officeDocument/2006/math">
                    <m:f>
                      <m:fPr>
                        <m:ctrlPr>
                          <a:rPr lang="en-IN" sz="2200" b="1" i="1" smtClean="0">
                            <a:solidFill>
                              <a:schemeClr val="tx1"/>
                            </a:solidFill>
                            <a:latin typeface="Cambria Math" panose="02040503050406030204" pitchFamily="18" charset="0"/>
                          </a:rPr>
                        </m:ctrlPr>
                      </m:fPr>
                      <m:num>
                        <m:r>
                          <m:rPr>
                            <m:nor/>
                          </m:rPr>
                          <a:rPr lang="en-IN" sz="2200" b="1" kern="1400" spc="-50" dirty="0">
                            <a:solidFill>
                              <a:schemeClr val="tx1"/>
                            </a:solidFill>
                            <a:ea typeface="Times New Roman" panose="02020603050405020304" pitchFamily="18" charset="0"/>
                            <a:cs typeface="Mangal" panose="02040503050203030202" pitchFamily="18" charset="0"/>
                          </a:rPr>
                          <m:t>n</m:t>
                        </m:r>
                        <m:r>
                          <m:rPr>
                            <m:nor/>
                          </m:rPr>
                          <a:rPr lang="en-IN" sz="2200" b="1" kern="1400" spc="-50" baseline="-25000" dirty="0">
                            <a:solidFill>
                              <a:schemeClr val="tx1"/>
                            </a:solidFill>
                            <a:ea typeface="Times New Roman" panose="02020603050405020304" pitchFamily="18" charset="0"/>
                            <a:cs typeface="Mangal" panose="02040503050203030202" pitchFamily="18" charset="0"/>
                          </a:rPr>
                          <m:t>1</m:t>
                        </m:r>
                        <m:r>
                          <m:rPr>
                            <m:nor/>
                          </m:rPr>
                          <a:rPr lang="en-IN" sz="2200" b="1" dirty="0">
                            <a:solidFill>
                              <a:schemeClr val="tx1"/>
                            </a:solidFill>
                          </a:rPr>
                          <m:t>(</m:t>
                        </m:r>
                        <m:r>
                          <m:rPr>
                            <m:nor/>
                          </m:rPr>
                          <a:rPr lang="en-IN" sz="2200" b="1" kern="1400" spc="-50" dirty="0">
                            <a:solidFill>
                              <a:schemeClr val="tx1"/>
                            </a:solidFill>
                            <a:ea typeface="Times New Roman" panose="02020603050405020304" pitchFamily="18" charset="0"/>
                            <a:cs typeface="Mangal" panose="02040503050203030202" pitchFamily="18" charset="0"/>
                          </a:rPr>
                          <m:t>n</m:t>
                        </m:r>
                        <m:r>
                          <m:rPr>
                            <m:nor/>
                          </m:rPr>
                          <a:rPr lang="en-IN" sz="2200" b="1" kern="1400" spc="-50" baseline="-25000" dirty="0">
                            <a:solidFill>
                              <a:schemeClr val="tx1"/>
                            </a:solidFill>
                            <a:ea typeface="Times New Roman" panose="02020603050405020304" pitchFamily="18" charset="0"/>
                            <a:cs typeface="Mangal" panose="02040503050203030202" pitchFamily="18" charset="0"/>
                          </a:rPr>
                          <m:t>1 </m:t>
                        </m:r>
                        <m:r>
                          <m:rPr>
                            <m:nor/>
                          </m:rPr>
                          <a:rPr lang="en-IN" sz="2200" b="1" dirty="0">
                            <a:solidFill>
                              <a:schemeClr val="tx1"/>
                            </a:solidFill>
                          </a:rPr>
                          <m:t>+1)</m:t>
                        </m:r>
                      </m:num>
                      <m:den>
                        <m:r>
                          <a:rPr lang="en-IN" sz="2200" b="1" i="1" smtClean="0">
                            <a:solidFill>
                              <a:schemeClr val="tx1"/>
                            </a:solidFill>
                            <a:latin typeface="Cambria Math" panose="02040503050406030204" pitchFamily="18" charset="0"/>
                          </a:rPr>
                          <m:t>𝟐</m:t>
                        </m:r>
                      </m:den>
                    </m:f>
                  </m:oMath>
                </a14:m>
                <a:r>
                  <a:rPr lang="en-IN" sz="3000" dirty="0">
                    <a:solidFill>
                      <a:schemeClr val="tx1"/>
                    </a:solidFill>
                    <a:latin typeface="Calibri" panose="020F0502020204030204" pitchFamily="34" charset="0"/>
                    <a:cs typeface="Calibri" panose="020F0502020204030204" pitchFamily="34" charset="0"/>
                  </a:rPr>
                  <a:t> </a:t>
                </a:r>
                <a:r>
                  <a:rPr lang="en-IN" sz="2200" dirty="0">
                    <a:solidFill>
                      <a:schemeClr val="tx1"/>
                    </a:solidFill>
                    <a:latin typeface="Calibri" panose="020F0502020204030204" pitchFamily="34" charset="0"/>
                    <a:cs typeface="Calibri" panose="020F0502020204030204" pitchFamily="34" charset="0"/>
                  </a:rPr>
                  <a:t>- ƩR</a:t>
                </a:r>
                <a:r>
                  <a:rPr lang="en-IN" sz="2200" b="1" kern="1400" spc="-50" baseline="-25000" dirty="0">
                    <a:solidFill>
                      <a:schemeClr val="tx1"/>
                    </a:solidFill>
                    <a:ea typeface="Times New Roman" panose="02020603050405020304" pitchFamily="18" charset="0"/>
                    <a:cs typeface="Mangal" panose="02040503050203030202" pitchFamily="18" charset="0"/>
                  </a:rPr>
                  <a:t>1</a:t>
                </a:r>
                <a:endParaRPr lang="en-IN" sz="3500" b="1" kern="1400" spc="-50" baseline="-25000" dirty="0">
                  <a:solidFill>
                    <a:schemeClr val="tx1"/>
                  </a:solidFill>
                  <a:ea typeface="Times New Roman" panose="02020603050405020304" pitchFamily="18" charset="0"/>
                  <a:cs typeface="Mangal" panose="02040503050203030202" pitchFamily="18" charset="0"/>
                </a:endParaRPr>
              </a:p>
              <a:p>
                <a:pPr marL="0" indent="0">
                  <a:buNone/>
                </a:pPr>
                <a:r>
                  <a:rPr lang="en-IN" sz="3500" b="1" kern="1400" spc="-50" baseline="-25000" dirty="0">
                    <a:ea typeface="Times New Roman" panose="02020603050405020304" pitchFamily="18" charset="0"/>
                    <a:cs typeface="Mangal" panose="02040503050203030202" pitchFamily="18" charset="0"/>
                  </a:rPr>
                  <a:t>	= (15*15)+ </a:t>
                </a:r>
                <a14:m>
                  <m:oMath xmlns:m="http://schemas.openxmlformats.org/officeDocument/2006/math">
                    <m:f>
                      <m:fPr>
                        <m:ctrlPr>
                          <a:rPr lang="en-IN" sz="1900" b="1" i="1" smtClean="0">
                            <a:solidFill>
                              <a:schemeClr val="tx1"/>
                            </a:solidFill>
                            <a:latin typeface="Cambria Math" panose="02040503050406030204" pitchFamily="18" charset="0"/>
                          </a:rPr>
                        </m:ctrlPr>
                      </m:fPr>
                      <m:num>
                        <m:r>
                          <m:rPr>
                            <m:nor/>
                          </m:rPr>
                          <a:rPr lang="en-IN" sz="1900" b="1" i="0" smtClean="0">
                            <a:solidFill>
                              <a:schemeClr val="tx1"/>
                            </a:solidFill>
                            <a:latin typeface="Cambria Math" panose="02040503050406030204" pitchFamily="18" charset="0"/>
                          </a:rPr>
                          <m:t>15</m:t>
                        </m:r>
                        <m:r>
                          <m:rPr>
                            <m:nor/>
                          </m:rPr>
                          <a:rPr lang="en-IN" sz="1900" b="1" dirty="0">
                            <a:solidFill>
                              <a:schemeClr val="tx1"/>
                            </a:solidFill>
                          </a:rPr>
                          <m:t>(</m:t>
                        </m:r>
                        <m:r>
                          <m:rPr>
                            <m:nor/>
                          </m:rPr>
                          <a:rPr lang="en-IN" sz="1900" b="1" i="0" dirty="0" smtClean="0">
                            <a:solidFill>
                              <a:schemeClr val="tx1"/>
                            </a:solidFill>
                          </a:rPr>
                          <m:t>15</m:t>
                        </m:r>
                        <m:r>
                          <m:rPr>
                            <m:nor/>
                          </m:rPr>
                          <a:rPr lang="en-IN" sz="1900" b="1" kern="1400" spc="-50" baseline="-25000" dirty="0">
                            <a:solidFill>
                              <a:schemeClr val="tx1"/>
                            </a:solidFill>
                            <a:ea typeface="Times New Roman" panose="02020603050405020304" pitchFamily="18" charset="0"/>
                            <a:cs typeface="Mangal" panose="02040503050203030202" pitchFamily="18" charset="0"/>
                          </a:rPr>
                          <m:t> </m:t>
                        </m:r>
                        <m:r>
                          <m:rPr>
                            <m:nor/>
                          </m:rPr>
                          <a:rPr lang="en-IN" sz="1900" b="1" dirty="0">
                            <a:solidFill>
                              <a:schemeClr val="tx1"/>
                            </a:solidFill>
                          </a:rPr>
                          <m:t>+1)</m:t>
                        </m:r>
                      </m:num>
                      <m:den>
                        <m:r>
                          <a:rPr lang="en-IN" sz="1900" b="1" i="1" smtClean="0">
                            <a:solidFill>
                              <a:schemeClr val="tx1"/>
                            </a:solidFill>
                            <a:latin typeface="Cambria Math" panose="02040503050406030204" pitchFamily="18" charset="0"/>
                          </a:rPr>
                          <m:t>𝟐</m:t>
                        </m:r>
                      </m:den>
                    </m:f>
                    <m:r>
                      <m:rPr>
                        <m:nor/>
                      </m:rPr>
                      <a:rPr lang="en-IN" sz="1900" dirty="0">
                        <a:latin typeface="Calibri" panose="020F0502020204030204" pitchFamily="34" charset="0"/>
                        <a:cs typeface="Calibri" panose="020F0502020204030204" pitchFamily="34" charset="0"/>
                      </a:rPr>
                      <m:t>− </m:t>
                    </m:r>
                    <m:r>
                      <m:rPr>
                        <m:nor/>
                      </m:rPr>
                      <a:rPr lang="en-IN" sz="1900" b="0" i="0" dirty="0" smtClean="0">
                        <a:latin typeface="Calibri" panose="020F0502020204030204" pitchFamily="34" charset="0"/>
                        <a:cs typeface="Calibri" panose="020F0502020204030204" pitchFamily="34" charset="0"/>
                      </a:rPr>
                      <m:t>176.5 = 168.5</m:t>
                    </m:r>
                  </m:oMath>
                </a14:m>
                <a:endParaRPr lang="en-IN" sz="1900" b="1" kern="1400" spc="-50" baseline="-25000" dirty="0">
                  <a:solidFill>
                    <a:schemeClr val="tx1"/>
                  </a:solidFill>
                  <a:ea typeface="Times New Roman" panose="02020603050405020304" pitchFamily="18" charset="0"/>
                  <a:cs typeface="Mangal" panose="02040503050203030202" pitchFamily="18" charset="0"/>
                </a:endParaRPr>
              </a:p>
              <a:p>
                <a:pPr marL="0" indent="0">
                  <a:buNone/>
                </a:pPr>
                <a:r>
                  <a:rPr lang="en-IN" sz="1900" dirty="0">
                    <a:solidFill>
                      <a:schemeClr val="tx1"/>
                    </a:solidFill>
                    <a:latin typeface="Calibri" panose="020F0502020204030204" pitchFamily="34" charset="0"/>
                    <a:cs typeface="Calibri" panose="020F0502020204030204" pitchFamily="34" charset="0"/>
                  </a:rPr>
                  <a:t>U</a:t>
                </a:r>
                <a:r>
                  <a:rPr lang="en-IN" sz="1900" b="1" kern="1400" spc="-50" baseline="-25000" dirty="0">
                    <a:solidFill>
                      <a:schemeClr val="tx1"/>
                    </a:solidFill>
                    <a:cs typeface="Mangal" panose="02040503050203030202" pitchFamily="18" charset="0"/>
                  </a:rPr>
                  <a:t>2</a:t>
                </a:r>
                <a:r>
                  <a:rPr lang="en-IN" sz="3900" dirty="0">
                    <a:solidFill>
                      <a:schemeClr val="tx1"/>
                    </a:solidFill>
                    <a:latin typeface="Calibri" panose="020F0502020204030204" pitchFamily="34" charset="0"/>
                    <a:cs typeface="Calibri" panose="020F0502020204030204" pitchFamily="34" charset="0"/>
                  </a:rPr>
                  <a:t>= </a:t>
                </a:r>
                <a:r>
                  <a:rPr lang="en-IN" sz="3000" b="1" dirty="0">
                    <a:solidFill>
                      <a:schemeClr val="tx1"/>
                    </a:solidFill>
                  </a:rPr>
                  <a:t>(</a:t>
                </a:r>
                <a:r>
                  <a:rPr lang="en-IN" sz="3000" b="1" kern="1400" spc="-50" dirty="0">
                    <a:solidFill>
                      <a:schemeClr val="tx1"/>
                    </a:solidFill>
                    <a:effectLst/>
                    <a:ea typeface="Times New Roman" panose="02020603050405020304" pitchFamily="18" charset="0"/>
                    <a:cs typeface="Mangal" panose="02040503050203030202" pitchFamily="18" charset="0"/>
                  </a:rPr>
                  <a:t>n</a:t>
                </a:r>
                <a:r>
                  <a:rPr lang="en-IN" sz="3000" b="1" kern="1400" spc="-50" baseline="-25000" dirty="0">
                    <a:solidFill>
                      <a:schemeClr val="tx1"/>
                    </a:solidFill>
                    <a:effectLst/>
                    <a:ea typeface="Times New Roman" panose="02020603050405020304" pitchFamily="18" charset="0"/>
                    <a:cs typeface="Mangal" panose="02040503050203030202" pitchFamily="18" charset="0"/>
                  </a:rPr>
                  <a:t>1 </a:t>
                </a:r>
                <a:r>
                  <a:rPr lang="en-IN" b="1" kern="1400" spc="-50" dirty="0">
                    <a:solidFill>
                      <a:schemeClr val="tx1"/>
                    </a:solidFill>
                    <a:effectLst/>
                    <a:ea typeface="Times New Roman" panose="02020603050405020304" pitchFamily="18" charset="0"/>
                    <a:cs typeface="Mangal" panose="02040503050203030202" pitchFamily="18" charset="0"/>
                  </a:rPr>
                  <a:t> n</a:t>
                </a:r>
                <a:r>
                  <a:rPr lang="en-IN" b="1" kern="1400" spc="-50" baseline="-25000" dirty="0">
                    <a:solidFill>
                      <a:schemeClr val="tx1"/>
                    </a:solidFill>
                    <a:ea typeface="Times New Roman" panose="02020603050405020304" pitchFamily="18" charset="0"/>
                    <a:cs typeface="Mangal" panose="02040503050203030202" pitchFamily="18" charset="0"/>
                  </a:rPr>
                  <a:t>2 </a:t>
                </a:r>
                <a:r>
                  <a:rPr lang="en-IN" sz="3000" b="1" dirty="0">
                    <a:solidFill>
                      <a:schemeClr val="tx1"/>
                    </a:solidFill>
                  </a:rPr>
                  <a:t>)+ </a:t>
                </a:r>
                <a14:m>
                  <m:oMath xmlns:m="http://schemas.openxmlformats.org/officeDocument/2006/math">
                    <m:f>
                      <m:fPr>
                        <m:ctrlPr>
                          <a:rPr lang="en-IN" sz="2200" b="1" i="1" smtClean="0">
                            <a:solidFill>
                              <a:schemeClr val="tx1"/>
                            </a:solidFill>
                            <a:latin typeface="Cambria Math" panose="02040503050406030204" pitchFamily="18" charset="0"/>
                          </a:rPr>
                        </m:ctrlPr>
                      </m:fPr>
                      <m:num>
                        <m:r>
                          <m:rPr>
                            <m:nor/>
                          </m:rPr>
                          <a:rPr lang="en-IN" sz="2200" b="1" kern="1400" spc="-50" dirty="0">
                            <a:solidFill>
                              <a:schemeClr val="tx1"/>
                            </a:solidFill>
                            <a:ea typeface="Times New Roman" panose="02020603050405020304" pitchFamily="18" charset="0"/>
                            <a:cs typeface="Mangal" panose="02040503050203030202" pitchFamily="18" charset="0"/>
                          </a:rPr>
                          <m:t>n</m:t>
                        </m:r>
                        <m:r>
                          <m:rPr>
                            <m:nor/>
                          </m:rPr>
                          <a:rPr lang="en-IN" sz="2200" b="1" kern="1400" spc="-50" baseline="-25000" dirty="0">
                            <a:solidFill>
                              <a:schemeClr val="tx1"/>
                            </a:solidFill>
                            <a:ea typeface="Times New Roman" panose="02020603050405020304" pitchFamily="18" charset="0"/>
                            <a:cs typeface="Mangal" panose="02040503050203030202" pitchFamily="18" charset="0"/>
                          </a:rPr>
                          <m:t>2</m:t>
                        </m:r>
                        <m:r>
                          <m:rPr>
                            <m:nor/>
                          </m:rPr>
                          <a:rPr lang="en-IN" sz="2200" b="1" dirty="0">
                            <a:solidFill>
                              <a:schemeClr val="tx1"/>
                            </a:solidFill>
                          </a:rPr>
                          <m:t>(</m:t>
                        </m:r>
                        <m:r>
                          <m:rPr>
                            <m:nor/>
                          </m:rPr>
                          <a:rPr lang="en-IN" sz="2200" b="1" kern="1400" spc="-50" dirty="0">
                            <a:solidFill>
                              <a:schemeClr val="tx1"/>
                            </a:solidFill>
                            <a:ea typeface="Times New Roman" panose="02020603050405020304" pitchFamily="18" charset="0"/>
                            <a:cs typeface="Mangal" panose="02040503050203030202" pitchFamily="18" charset="0"/>
                          </a:rPr>
                          <m:t>n</m:t>
                        </m:r>
                        <m:r>
                          <m:rPr>
                            <m:nor/>
                          </m:rPr>
                          <a:rPr lang="en-IN" sz="2200" b="1" kern="1400" spc="-50" baseline="-25000" dirty="0">
                            <a:solidFill>
                              <a:schemeClr val="tx1"/>
                            </a:solidFill>
                            <a:ea typeface="Times New Roman" panose="02020603050405020304" pitchFamily="18" charset="0"/>
                            <a:cs typeface="Mangal" panose="02040503050203030202" pitchFamily="18" charset="0"/>
                          </a:rPr>
                          <m:t>2</m:t>
                        </m:r>
                        <m:r>
                          <m:rPr>
                            <m:nor/>
                          </m:rPr>
                          <a:rPr lang="en-IN" sz="2200" b="1" dirty="0">
                            <a:solidFill>
                              <a:schemeClr val="tx1"/>
                            </a:solidFill>
                          </a:rPr>
                          <m:t>+1)</m:t>
                        </m:r>
                      </m:num>
                      <m:den>
                        <m:r>
                          <a:rPr lang="en-IN" sz="2200" b="1" i="1" smtClean="0">
                            <a:solidFill>
                              <a:schemeClr val="tx1"/>
                            </a:solidFill>
                            <a:latin typeface="Cambria Math" panose="02040503050406030204" pitchFamily="18" charset="0"/>
                          </a:rPr>
                          <m:t>𝟐</m:t>
                        </m:r>
                      </m:den>
                    </m:f>
                  </m:oMath>
                </a14:m>
                <a:r>
                  <a:rPr lang="en-IN" sz="3000" dirty="0">
                    <a:solidFill>
                      <a:schemeClr val="tx1"/>
                    </a:solidFill>
                    <a:latin typeface="Calibri" panose="020F0502020204030204" pitchFamily="34" charset="0"/>
                    <a:cs typeface="Calibri" panose="020F0502020204030204" pitchFamily="34" charset="0"/>
                  </a:rPr>
                  <a:t> - </a:t>
                </a:r>
                <a:r>
                  <a:rPr lang="en-IN" sz="2200" dirty="0">
                    <a:solidFill>
                      <a:schemeClr val="tx1"/>
                    </a:solidFill>
                    <a:latin typeface="Calibri" panose="020F0502020204030204" pitchFamily="34" charset="0"/>
                    <a:cs typeface="Calibri" panose="020F0502020204030204" pitchFamily="34" charset="0"/>
                  </a:rPr>
                  <a:t>ƩR</a:t>
                </a:r>
                <a:r>
                  <a:rPr lang="en-IN" sz="2200" b="1" kern="1400" spc="-50" baseline="-25000" dirty="0">
                    <a:solidFill>
                      <a:schemeClr val="tx1"/>
                    </a:solidFill>
                    <a:cs typeface="Mangal" panose="02040503050203030202" pitchFamily="18" charset="0"/>
                  </a:rPr>
                  <a:t>2</a:t>
                </a:r>
                <a:endParaRPr lang="en-IN" sz="3900" b="1" kern="1400" spc="-50" baseline="-25000" dirty="0">
                  <a:solidFill>
                    <a:schemeClr val="tx1"/>
                  </a:solidFill>
                  <a:cs typeface="Mangal" panose="02040503050203030202" pitchFamily="18" charset="0"/>
                </a:endParaRPr>
              </a:p>
              <a:p>
                <a:pPr marL="0" indent="0">
                  <a:buNone/>
                </a:pPr>
                <a:r>
                  <a:rPr lang="en-IN" dirty="0"/>
                  <a:t>	= 15*15 + </a:t>
                </a:r>
                <a:r>
                  <a:rPr lang="en-IN" sz="4300" b="1" kern="1400" spc="-50" baseline="-25000" dirty="0">
                    <a:ea typeface="Times New Roman" panose="02020603050405020304" pitchFamily="18" charset="0"/>
                    <a:cs typeface="Mangal" panose="02040503050203030202" pitchFamily="18" charset="0"/>
                  </a:rPr>
                  <a:t> </a:t>
                </a:r>
                <a14:m>
                  <m:oMath xmlns:m="http://schemas.openxmlformats.org/officeDocument/2006/math">
                    <m:f>
                      <m:fPr>
                        <m:ctrlPr>
                          <a:rPr lang="en-IN" sz="2200" b="1" i="1" smtClean="0">
                            <a:solidFill>
                              <a:schemeClr val="tx1"/>
                            </a:solidFill>
                            <a:latin typeface="Cambria Math" panose="02040503050406030204" pitchFamily="18" charset="0"/>
                          </a:rPr>
                        </m:ctrlPr>
                      </m:fPr>
                      <m:num>
                        <m:r>
                          <m:rPr>
                            <m:nor/>
                          </m:rPr>
                          <a:rPr lang="en-IN" sz="2200" b="1" i="0" smtClean="0">
                            <a:solidFill>
                              <a:schemeClr val="tx1"/>
                            </a:solidFill>
                            <a:latin typeface="Cambria Math" panose="02040503050406030204" pitchFamily="18" charset="0"/>
                          </a:rPr>
                          <m:t>15</m:t>
                        </m:r>
                        <m:r>
                          <m:rPr>
                            <m:nor/>
                          </m:rPr>
                          <a:rPr lang="en-IN" sz="2200" b="1" dirty="0">
                            <a:solidFill>
                              <a:schemeClr val="tx1"/>
                            </a:solidFill>
                          </a:rPr>
                          <m:t>(</m:t>
                        </m:r>
                        <m:r>
                          <m:rPr>
                            <m:nor/>
                          </m:rPr>
                          <a:rPr lang="en-IN" sz="2200" b="1" i="0" dirty="0" smtClean="0">
                            <a:solidFill>
                              <a:schemeClr val="tx1"/>
                            </a:solidFill>
                          </a:rPr>
                          <m:t>15</m:t>
                        </m:r>
                        <m:r>
                          <m:rPr>
                            <m:nor/>
                          </m:rPr>
                          <a:rPr lang="en-IN" sz="2200" b="1" kern="1400" spc="-50" baseline="-25000" dirty="0">
                            <a:solidFill>
                              <a:schemeClr val="tx1"/>
                            </a:solidFill>
                            <a:ea typeface="Times New Roman" panose="02020603050405020304" pitchFamily="18" charset="0"/>
                            <a:cs typeface="Mangal" panose="02040503050203030202" pitchFamily="18" charset="0"/>
                          </a:rPr>
                          <m:t> </m:t>
                        </m:r>
                        <m:r>
                          <m:rPr>
                            <m:nor/>
                          </m:rPr>
                          <a:rPr lang="en-IN" sz="2200" b="1" dirty="0">
                            <a:solidFill>
                              <a:schemeClr val="tx1"/>
                            </a:solidFill>
                          </a:rPr>
                          <m:t>+1)</m:t>
                        </m:r>
                      </m:num>
                      <m:den>
                        <m:r>
                          <a:rPr lang="en-IN" sz="2200" b="1" i="1" smtClean="0">
                            <a:solidFill>
                              <a:schemeClr val="tx1"/>
                            </a:solidFill>
                            <a:latin typeface="Cambria Math" panose="02040503050406030204" pitchFamily="18" charset="0"/>
                          </a:rPr>
                          <m:t>𝟐</m:t>
                        </m:r>
                      </m:den>
                    </m:f>
                    <m:r>
                      <m:rPr>
                        <m:nor/>
                      </m:rPr>
                      <a:rPr lang="en-IN" sz="2200" dirty="0">
                        <a:latin typeface="Calibri" panose="020F0502020204030204" pitchFamily="34" charset="0"/>
                        <a:cs typeface="Calibri" panose="020F0502020204030204" pitchFamily="34" charset="0"/>
                      </a:rPr>
                      <m:t>− </m:t>
                    </m:r>
                    <m:r>
                      <m:rPr>
                        <m:nor/>
                      </m:rPr>
                      <a:rPr lang="en-IN" sz="2200" b="0" i="0" dirty="0" smtClean="0">
                        <a:latin typeface="Calibri" panose="020F0502020204030204" pitchFamily="34" charset="0"/>
                        <a:cs typeface="Calibri" panose="020F0502020204030204" pitchFamily="34" charset="0"/>
                      </a:rPr>
                      <m:t>288.5 = 56.5</m:t>
                    </m:r>
                  </m:oMath>
                </a14:m>
                <a:endParaRPr lang="en-IN" sz="2200" dirty="0"/>
              </a:p>
              <a:p>
                <a:pPr marL="0" indent="0">
                  <a:buNone/>
                </a:pPr>
                <a:r>
                  <a:rPr lang="en-IN" dirty="0"/>
                  <a:t>U = 56.5 (smaller value)</a:t>
                </a:r>
              </a:p>
              <a:p>
                <a:pPr marL="0" indent="0">
                  <a:buNone/>
                </a:pPr>
                <a:r>
                  <a:rPr lang="en-IN" sz="3200" dirty="0">
                    <a:latin typeface="Calibri" panose="020F0502020204030204" pitchFamily="34" charset="0"/>
                    <a:cs typeface="Calibri" panose="020F0502020204030204" pitchFamily="34" charset="0"/>
                  </a:rPr>
                  <a:t>Z</a:t>
                </a:r>
                <a:r>
                  <a:rPr lang="en-IN" sz="3200" dirty="0">
                    <a:solidFill>
                      <a:schemeClr val="tx1"/>
                    </a:solidFill>
                    <a:latin typeface="Calibri" panose="020F0502020204030204" pitchFamily="34" charset="0"/>
                    <a:cs typeface="Calibri" panose="020F0502020204030204" pitchFamily="34" charset="0"/>
                  </a:rPr>
                  <a:t> = </a:t>
                </a:r>
                <a14:m>
                  <m:oMath xmlns:m="http://schemas.openxmlformats.org/officeDocument/2006/math">
                    <m:f>
                      <m:fPr>
                        <m:ctrlPr>
                          <a:rPr lang="en-IN" b="1" i="1" smtClean="0">
                            <a:solidFill>
                              <a:schemeClr val="tx1"/>
                            </a:solidFill>
                            <a:latin typeface="Cambria Math" panose="02040503050406030204" pitchFamily="18" charset="0"/>
                          </a:rPr>
                        </m:ctrlPr>
                      </m:fPr>
                      <m:num>
                        <m:r>
                          <m:rPr>
                            <m:nor/>
                          </m:rPr>
                          <a:rPr lang="en-IN" b="1" i="0" smtClean="0">
                            <a:solidFill>
                              <a:schemeClr val="tx1"/>
                            </a:solidFill>
                            <a:latin typeface="Cambria Math" panose="02040503050406030204" pitchFamily="18" charset="0"/>
                          </a:rPr>
                          <m:t>U</m:t>
                        </m:r>
                        <m:r>
                          <m:rPr>
                            <m:nor/>
                          </m:rPr>
                          <a:rPr lang="en-IN" b="1" i="0" smtClean="0">
                            <a:solidFill>
                              <a:schemeClr val="tx1"/>
                            </a:solidFill>
                            <a:latin typeface="Cambria Math" panose="02040503050406030204" pitchFamily="18" charset="0"/>
                          </a:rPr>
                          <m:t> − (</m:t>
                        </m:r>
                        <m:f>
                          <m:fPr>
                            <m:ctrlPr>
                              <a:rPr lang="en-IN" b="1" i="1">
                                <a:latin typeface="Cambria Math" panose="02040503050406030204" pitchFamily="18" charset="0"/>
                              </a:rPr>
                            </m:ctrlPr>
                          </m:fPr>
                          <m:num>
                            <m:r>
                              <m:rPr>
                                <m:nor/>
                              </m:rPr>
                              <a:rPr lang="en-IN" b="1" kern="1400" spc="-50" dirty="0">
                                <a:ea typeface="Times New Roman" panose="02020603050405020304" pitchFamily="18" charset="0"/>
                                <a:cs typeface="Mangal" panose="02040503050203030202" pitchFamily="18" charset="0"/>
                              </a:rPr>
                              <m:t>n</m:t>
                            </m:r>
                            <m:r>
                              <m:rPr>
                                <m:nor/>
                              </m:rPr>
                              <a:rPr lang="en-IN" sz="2200" b="1" kern="1400" spc="-50" baseline="-25000" dirty="0">
                                <a:ea typeface="Times New Roman" panose="02020603050405020304" pitchFamily="18" charset="0"/>
                                <a:cs typeface="Mangal" panose="02040503050203030202" pitchFamily="18" charset="0"/>
                              </a:rPr>
                              <m:t>1</m:t>
                            </m:r>
                            <m:r>
                              <m:rPr>
                                <m:nor/>
                              </m:rPr>
                              <a:rPr lang="en-IN" b="1" kern="1400" spc="-50" dirty="0">
                                <a:ea typeface="Times New Roman" panose="02020603050405020304" pitchFamily="18" charset="0"/>
                                <a:cs typeface="Mangal" panose="02040503050203030202" pitchFamily="18" charset="0"/>
                              </a:rPr>
                              <m:t>n</m:t>
                            </m:r>
                            <m:r>
                              <m:rPr>
                                <m:nor/>
                              </m:rPr>
                              <a:rPr lang="en-IN" b="1" kern="1400" spc="-50" baseline="-25000" dirty="0">
                                <a:ea typeface="Times New Roman" panose="02020603050405020304" pitchFamily="18" charset="0"/>
                                <a:cs typeface="Mangal" panose="02040503050203030202" pitchFamily="18" charset="0"/>
                              </a:rPr>
                              <m:t>2</m:t>
                            </m:r>
                          </m:num>
                          <m:den>
                            <m:r>
                              <a:rPr lang="en-IN" b="1" i="1">
                                <a:latin typeface="Cambria Math" panose="02040503050406030204" pitchFamily="18" charset="0"/>
                              </a:rPr>
                              <m:t>𝟐</m:t>
                            </m:r>
                          </m:den>
                        </m:f>
                        <m:r>
                          <m:rPr>
                            <m:nor/>
                          </m:rPr>
                          <a:rPr lang="en-IN" b="1" i="0" smtClean="0">
                            <a:solidFill>
                              <a:schemeClr val="tx1"/>
                            </a:solidFill>
                            <a:latin typeface="Cambria Math" panose="02040503050406030204" pitchFamily="18" charset="0"/>
                          </a:rPr>
                          <m:t>)</m:t>
                        </m:r>
                      </m:num>
                      <m:den>
                        <m:rad>
                          <m:radPr>
                            <m:degHide m:val="on"/>
                            <m:ctrlPr>
                              <a:rPr lang="en-IN" i="1">
                                <a:latin typeface="Cambria Math" panose="02040503050406030204" pitchFamily="18" charset="0"/>
                                <a:ea typeface="Cambria Math" panose="02040503050406030204" pitchFamily="18" charset="0"/>
                                <a:cs typeface="Calibri" panose="020F0502020204030204" pitchFamily="34" charset="0"/>
                              </a:rPr>
                            </m:ctrlPr>
                          </m:radPr>
                          <m:deg/>
                          <m:e>
                            <m:f>
                              <m:fPr>
                                <m:ctrlPr>
                                  <a:rPr lang="en-IN" b="1" i="1">
                                    <a:latin typeface="Cambria Math" panose="02040503050406030204" pitchFamily="18" charset="0"/>
                                  </a:rPr>
                                </m:ctrlPr>
                              </m:fPr>
                              <m:num>
                                <m:r>
                                  <m:rPr>
                                    <m:nor/>
                                  </m:rPr>
                                  <a:rPr lang="en-IN" b="1" kern="1400" spc="-50" dirty="0">
                                    <a:ea typeface="Times New Roman" panose="02020603050405020304" pitchFamily="18" charset="0"/>
                                    <a:cs typeface="Mangal" panose="02040503050203030202" pitchFamily="18" charset="0"/>
                                  </a:rPr>
                                  <m:t>n</m:t>
                                </m:r>
                                <m:r>
                                  <m:rPr>
                                    <m:nor/>
                                  </m:rPr>
                                  <a:rPr lang="en-IN" sz="2200" b="1" kern="1400" spc="-50" baseline="-25000" dirty="0">
                                    <a:ea typeface="Times New Roman" panose="02020603050405020304" pitchFamily="18" charset="0"/>
                                    <a:cs typeface="Mangal" panose="02040503050203030202" pitchFamily="18" charset="0"/>
                                  </a:rPr>
                                  <m:t>1</m:t>
                                </m:r>
                                <m:r>
                                  <m:rPr>
                                    <m:nor/>
                                  </m:rPr>
                                  <a:rPr lang="en-IN" b="1" kern="1400" spc="-50" dirty="0">
                                    <a:ea typeface="Times New Roman" panose="02020603050405020304" pitchFamily="18" charset="0"/>
                                    <a:cs typeface="Mangal" panose="02040503050203030202" pitchFamily="18" charset="0"/>
                                  </a:rPr>
                                  <m:t>n</m:t>
                                </m:r>
                                <m:r>
                                  <m:rPr>
                                    <m:nor/>
                                  </m:rPr>
                                  <a:rPr lang="en-IN" b="1" kern="1400" spc="-50" baseline="-25000" dirty="0">
                                    <a:ea typeface="Times New Roman" panose="02020603050405020304" pitchFamily="18" charset="0"/>
                                    <a:cs typeface="Mangal" panose="02040503050203030202" pitchFamily="18" charset="0"/>
                                  </a:rPr>
                                  <m:t>2</m:t>
                                </m:r>
                                <m:r>
                                  <m:rPr>
                                    <m:nor/>
                                  </m:rPr>
                                  <a:rPr lang="en-IN" b="1">
                                    <a:latin typeface="Cambria Math" panose="02040503050406030204" pitchFamily="18" charset="0"/>
                                  </a:rPr>
                                  <m:t>(</m:t>
                                </m:r>
                                <m:r>
                                  <m:rPr>
                                    <m:nor/>
                                  </m:rPr>
                                  <a:rPr lang="en-IN" sz="3000" kern="1400" spc="-50" dirty="0">
                                    <a:ea typeface="Times New Roman" panose="02020603050405020304" pitchFamily="18" charset="0"/>
                                    <a:cs typeface="Mangal" panose="02040503050203030202" pitchFamily="18" charset="0"/>
                                  </a:rPr>
                                  <m:t>n</m:t>
                                </m:r>
                                <m:r>
                                  <m:rPr>
                                    <m:nor/>
                                  </m:rPr>
                                  <a:rPr lang="en-IN" sz="3000" kern="1400" spc="-50" baseline="-25000" dirty="0">
                                    <a:ea typeface="Times New Roman" panose="02020603050405020304" pitchFamily="18" charset="0"/>
                                    <a:cs typeface="Mangal" panose="02040503050203030202" pitchFamily="18" charset="0"/>
                                  </a:rPr>
                                  <m:t>1 </m:t>
                                </m:r>
                                <m:r>
                                  <m:rPr>
                                    <m:nor/>
                                  </m:rPr>
                                  <a:rPr lang="en-IN" dirty="0"/>
                                  <m:t>+</m:t>
                                </m:r>
                                <m:r>
                                  <m:rPr>
                                    <m:nor/>
                                  </m:rPr>
                                  <a:rPr lang="en-IN" kern="1400" spc="-50" dirty="0">
                                    <a:ea typeface="Times New Roman" panose="02020603050405020304" pitchFamily="18" charset="0"/>
                                    <a:cs typeface="Mangal" panose="02040503050203030202" pitchFamily="18" charset="0"/>
                                  </a:rPr>
                                  <m:t> </m:t>
                                </m:r>
                                <m:r>
                                  <m:rPr>
                                    <m:nor/>
                                  </m:rPr>
                                  <a:rPr lang="en-IN" kern="1400" spc="-50" dirty="0">
                                    <a:ea typeface="Times New Roman" panose="02020603050405020304" pitchFamily="18" charset="0"/>
                                    <a:cs typeface="Mangal" panose="02040503050203030202" pitchFamily="18" charset="0"/>
                                  </a:rPr>
                                  <m:t>n</m:t>
                                </m:r>
                                <m:r>
                                  <m:rPr>
                                    <m:nor/>
                                  </m:rPr>
                                  <a:rPr lang="en-IN" kern="1400" spc="-50" baseline="-25000" dirty="0">
                                    <a:ea typeface="Times New Roman" panose="02020603050405020304" pitchFamily="18" charset="0"/>
                                    <a:cs typeface="Mangal" panose="02040503050203030202" pitchFamily="18" charset="0"/>
                                  </a:rPr>
                                  <m:t>2 </m:t>
                                </m:r>
                                <m:r>
                                  <m:rPr>
                                    <m:nor/>
                                  </m:rPr>
                                  <a:rPr lang="en-IN" b="0" i="0" dirty="0" smtClean="0"/>
                                  <m:t>+</m:t>
                                </m:r>
                                <m:r>
                                  <m:rPr>
                                    <m:nor/>
                                  </m:rPr>
                                  <a:rPr lang="en-IN" dirty="0"/>
                                  <m:t>1</m:t>
                                </m:r>
                                <m:r>
                                  <m:rPr>
                                    <m:nor/>
                                  </m:rPr>
                                  <a:rPr lang="en-IN" b="1">
                                    <a:latin typeface="Cambria Math" panose="02040503050406030204" pitchFamily="18" charset="0"/>
                                  </a:rPr>
                                  <m:t>)</m:t>
                                </m:r>
                              </m:num>
                              <m:den>
                                <m:r>
                                  <a:rPr lang="en-IN" b="1" i="1">
                                    <a:latin typeface="Cambria Math" panose="02040503050406030204" pitchFamily="18" charset="0"/>
                                  </a:rPr>
                                  <m:t>𝟏𝟐</m:t>
                                </m:r>
                              </m:den>
                            </m:f>
                          </m:e>
                        </m:rad>
                      </m:den>
                    </m:f>
                  </m:oMath>
                </a14:m>
                <a:r>
                  <a:rPr lang="en-IN" sz="2200" dirty="0"/>
                  <a:t>= </a:t>
                </a:r>
                <a14:m>
                  <m:oMath xmlns:m="http://schemas.openxmlformats.org/officeDocument/2006/math">
                    <m:f>
                      <m:fPr>
                        <m:ctrlPr>
                          <a:rPr lang="en-IN" sz="2200" b="1" i="1">
                            <a:latin typeface="Cambria Math" panose="02040503050406030204" pitchFamily="18" charset="0"/>
                          </a:rPr>
                        </m:ctrlPr>
                      </m:fPr>
                      <m:num>
                        <m:r>
                          <m:rPr>
                            <m:nor/>
                          </m:rPr>
                          <a:rPr lang="en-IN" sz="2200" b="1" i="0" smtClean="0">
                            <a:latin typeface="Cambria Math" panose="02040503050406030204" pitchFamily="18" charset="0"/>
                          </a:rPr>
                          <m:t>56.5</m:t>
                        </m:r>
                        <m:r>
                          <m:rPr>
                            <m:nor/>
                          </m:rPr>
                          <a:rPr lang="en-IN" sz="2200" b="1">
                            <a:latin typeface="Cambria Math" panose="02040503050406030204" pitchFamily="18" charset="0"/>
                          </a:rPr>
                          <m:t> − (</m:t>
                        </m:r>
                        <m:f>
                          <m:fPr>
                            <m:ctrlPr>
                              <a:rPr lang="en-IN" sz="2200" b="1" i="1">
                                <a:latin typeface="Cambria Math" panose="02040503050406030204" pitchFamily="18" charset="0"/>
                              </a:rPr>
                            </m:ctrlPr>
                          </m:fPr>
                          <m:num>
                            <m:r>
                              <m:rPr>
                                <m:nor/>
                              </m:rPr>
                              <a:rPr lang="en-IN" sz="2200" b="1" i="0" smtClean="0">
                                <a:latin typeface="Cambria Math" panose="02040503050406030204" pitchFamily="18" charset="0"/>
                              </a:rPr>
                              <m:t>15∗15</m:t>
                            </m:r>
                          </m:num>
                          <m:den>
                            <m:r>
                              <a:rPr lang="en-IN" sz="2200" b="1" i="1">
                                <a:latin typeface="Cambria Math" panose="02040503050406030204" pitchFamily="18" charset="0"/>
                              </a:rPr>
                              <m:t>𝟐</m:t>
                            </m:r>
                          </m:den>
                        </m:f>
                        <m:r>
                          <m:rPr>
                            <m:nor/>
                          </m:rPr>
                          <a:rPr lang="en-IN" sz="2200" b="1">
                            <a:latin typeface="Cambria Math" panose="02040503050406030204" pitchFamily="18" charset="0"/>
                          </a:rPr>
                          <m:t>)</m:t>
                        </m:r>
                      </m:num>
                      <m:den>
                        <m:rad>
                          <m:radPr>
                            <m:degHide m:val="on"/>
                            <m:ctrlPr>
                              <a:rPr lang="en-IN" sz="2200" i="1">
                                <a:latin typeface="Cambria Math" panose="02040503050406030204" pitchFamily="18" charset="0"/>
                                <a:ea typeface="Cambria Math" panose="02040503050406030204" pitchFamily="18" charset="0"/>
                                <a:cs typeface="Calibri" panose="020F0502020204030204" pitchFamily="34" charset="0"/>
                              </a:rPr>
                            </m:ctrlPr>
                          </m:radPr>
                          <m:deg/>
                          <m:e>
                            <m:f>
                              <m:fPr>
                                <m:ctrlPr>
                                  <a:rPr lang="en-IN" sz="2200" b="1" i="1">
                                    <a:latin typeface="Cambria Math" panose="02040503050406030204" pitchFamily="18" charset="0"/>
                                  </a:rPr>
                                </m:ctrlPr>
                              </m:fPr>
                              <m:num>
                                <m:r>
                                  <m:rPr>
                                    <m:nor/>
                                  </m:rPr>
                                  <a:rPr lang="en-IN" sz="2200" b="1" i="0" smtClean="0">
                                    <a:latin typeface="Cambria Math" panose="02040503050406030204" pitchFamily="18" charset="0"/>
                                  </a:rPr>
                                  <m:t>15∗15</m:t>
                                </m:r>
                                <m:r>
                                  <m:rPr>
                                    <m:nor/>
                                  </m:rPr>
                                  <a:rPr lang="en-IN" sz="2200" b="1">
                                    <a:latin typeface="Cambria Math" panose="02040503050406030204" pitchFamily="18" charset="0"/>
                                  </a:rPr>
                                  <m:t>(</m:t>
                                </m:r>
                                <m:r>
                                  <m:rPr>
                                    <m:nor/>
                                  </m:rPr>
                                  <a:rPr lang="en-IN" sz="2200" b="0" i="0" smtClean="0">
                                    <a:latin typeface="Cambria Math" panose="02040503050406030204" pitchFamily="18" charset="0"/>
                                  </a:rPr>
                                  <m:t>15</m:t>
                                </m:r>
                                <m:r>
                                  <m:rPr>
                                    <m:nor/>
                                  </m:rPr>
                                  <a:rPr lang="en-IN" kern="1400" spc="-50" baseline="-25000" dirty="0">
                                    <a:ea typeface="Times New Roman" panose="02020603050405020304" pitchFamily="18" charset="0"/>
                                    <a:cs typeface="Mangal" panose="02040503050203030202" pitchFamily="18" charset="0"/>
                                  </a:rPr>
                                  <m:t> </m:t>
                                </m:r>
                                <m:r>
                                  <m:rPr>
                                    <m:nor/>
                                  </m:rPr>
                                  <a:rPr lang="en-IN" sz="2200" dirty="0"/>
                                  <m:t>+</m:t>
                                </m:r>
                                <m:r>
                                  <m:rPr>
                                    <m:nor/>
                                  </m:rPr>
                                  <a:rPr lang="en-IN" sz="2200" kern="1400" spc="-50" dirty="0">
                                    <a:ea typeface="Times New Roman" panose="02020603050405020304" pitchFamily="18" charset="0"/>
                                    <a:cs typeface="Mangal" panose="02040503050203030202" pitchFamily="18" charset="0"/>
                                  </a:rPr>
                                  <m:t> </m:t>
                                </m:r>
                                <m:r>
                                  <m:rPr>
                                    <m:nor/>
                                  </m:rPr>
                                  <a:rPr lang="en-IN" sz="2200" b="0" i="0" kern="1400" spc="-50" dirty="0" smtClean="0">
                                    <a:ea typeface="Times New Roman" panose="02020603050405020304" pitchFamily="18" charset="0"/>
                                    <a:cs typeface="Mangal" panose="02040503050203030202" pitchFamily="18" charset="0"/>
                                  </a:rPr>
                                  <m:t>15</m:t>
                                </m:r>
                                <m:r>
                                  <m:rPr>
                                    <m:nor/>
                                  </m:rPr>
                                  <a:rPr lang="en-IN" sz="2200" kern="1400" spc="-50" baseline="-25000" dirty="0">
                                    <a:ea typeface="Times New Roman" panose="02020603050405020304" pitchFamily="18" charset="0"/>
                                    <a:cs typeface="Mangal" panose="02040503050203030202" pitchFamily="18" charset="0"/>
                                  </a:rPr>
                                  <m:t> </m:t>
                                </m:r>
                                <m:r>
                                  <m:rPr>
                                    <m:nor/>
                                  </m:rPr>
                                  <a:rPr lang="en-IN" sz="2200" dirty="0"/>
                                  <m:t>+1</m:t>
                                </m:r>
                                <m:r>
                                  <m:rPr>
                                    <m:nor/>
                                  </m:rPr>
                                  <a:rPr lang="en-IN" sz="2200" b="1">
                                    <a:latin typeface="Cambria Math" panose="02040503050406030204" pitchFamily="18" charset="0"/>
                                  </a:rPr>
                                  <m:t>)</m:t>
                                </m:r>
                              </m:num>
                              <m:den>
                                <m:r>
                                  <a:rPr lang="en-IN" sz="2200" b="1" i="1">
                                    <a:latin typeface="Cambria Math" panose="02040503050406030204" pitchFamily="18" charset="0"/>
                                  </a:rPr>
                                  <m:t>𝟏𝟐</m:t>
                                </m:r>
                              </m:den>
                            </m:f>
                          </m:e>
                        </m:rad>
                      </m:den>
                    </m:f>
                  </m:oMath>
                </a14:m>
                <a:r>
                  <a:rPr lang="en-IN" sz="2200" dirty="0"/>
                  <a:t> = 56/24.11 = 2.32</a:t>
                </a:r>
              </a:p>
              <a:p>
                <a:pPr marL="0" indent="0">
                  <a:buNone/>
                </a:pPr>
                <a:r>
                  <a:rPr lang="en-IN" dirty="0"/>
                  <a:t>Note: As the value of U2 &lt; U1,  test has been applied using U2, Since the value of Z is greater than the critical value 2.32&gt;1.96 at 5% LOS, Rejected</a:t>
                </a:r>
              </a:p>
            </p:txBody>
          </p:sp>
        </mc:Choice>
        <mc:Fallback xmlns="">
          <p:sp>
            <p:nvSpPr>
              <p:cNvPr id="3" name="Content Placeholder 2">
                <a:extLst>
                  <a:ext uri="{FF2B5EF4-FFF2-40B4-BE49-F238E27FC236}">
                    <a16:creationId xmlns:a16="http://schemas.microsoft.com/office/drawing/2014/main" id="{404DCBEE-EB4C-45F6-A4D6-B781E3739A1A}"/>
                  </a:ext>
                </a:extLst>
              </p:cNvPr>
              <p:cNvSpPr>
                <a:spLocks noGrp="1" noRot="1" noChangeAspect="1" noMove="1" noResize="1" noEditPoints="1" noAdjustHandles="1" noChangeArrowheads="1" noChangeShapeType="1" noTextEdit="1"/>
              </p:cNvSpPr>
              <p:nvPr>
                <p:ph sz="quarter" idx="1"/>
              </p:nvPr>
            </p:nvSpPr>
            <p:spPr>
              <a:xfrm>
                <a:off x="107504" y="1447800"/>
                <a:ext cx="8579296" cy="5221560"/>
              </a:xfrm>
              <a:blipFill>
                <a:blip r:embed="rId3"/>
                <a:stretch>
                  <a:fillRect l="-1848" t="-3271" r="-1066" b="-3037"/>
                </a:stretch>
              </a:blipFill>
            </p:spPr>
            <p:txBody>
              <a:bodyPr/>
              <a:lstStyle/>
              <a:p>
                <a:r>
                  <a:rPr lang="en-IN">
                    <a:noFill/>
                  </a:rPr>
                  <a:t> </a:t>
                </a:r>
              </a:p>
            </p:txBody>
          </p:sp>
        </mc:Fallback>
      </mc:AlternateContent>
    </p:spTree>
    <p:extLst>
      <p:ext uri="{BB962C8B-B14F-4D97-AF65-F5344CB8AC3E}">
        <p14:creationId xmlns:p14="http://schemas.microsoft.com/office/powerpoint/2010/main" val="8698282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60F3-3BB9-4055-A81A-402D70624EE7}"/>
              </a:ext>
            </a:extLst>
          </p:cNvPr>
          <p:cNvSpPr>
            <a:spLocks noGrp="1"/>
          </p:cNvSpPr>
          <p:nvPr>
            <p:ph type="title"/>
          </p:nvPr>
        </p:nvSpPr>
        <p:spPr>
          <a:xfrm>
            <a:off x="0" y="274638"/>
            <a:ext cx="9108504" cy="3658418"/>
          </a:xfrm>
        </p:spPr>
        <p:txBody>
          <a:bodyPr>
            <a:normAutofit/>
          </a:bodyPr>
          <a:lstStyle/>
          <a:p>
            <a:pPr algn="ctr"/>
            <a:r>
              <a:rPr lang="en-IN" sz="4400" b="1" dirty="0">
                <a:solidFill>
                  <a:srgbClr val="FF0000"/>
                </a:solidFill>
              </a:rPr>
              <a:t>Kolmogorov-Smirnov Test</a:t>
            </a:r>
            <a:endParaRPr lang="en-IN" dirty="0"/>
          </a:p>
        </p:txBody>
      </p:sp>
    </p:spTree>
    <p:extLst>
      <p:ext uri="{BB962C8B-B14F-4D97-AF65-F5344CB8AC3E}">
        <p14:creationId xmlns:p14="http://schemas.microsoft.com/office/powerpoint/2010/main" val="35439841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02" y="357166"/>
            <a:ext cx="8429684" cy="785818"/>
          </a:xfrm>
        </p:spPr>
        <p:txBody>
          <a:bodyPr/>
          <a:lstStyle/>
          <a:p>
            <a:pPr algn="ctr"/>
            <a:r>
              <a:rPr lang="en-IN" b="1" dirty="0" err="1">
                <a:solidFill>
                  <a:srgbClr val="FF0000"/>
                </a:solidFill>
              </a:rPr>
              <a:t>Kolmogorov</a:t>
            </a:r>
            <a:r>
              <a:rPr lang="en-IN" b="1" dirty="0">
                <a:solidFill>
                  <a:srgbClr val="FF0000"/>
                </a:solidFill>
              </a:rPr>
              <a:t>-Smirnov Test</a:t>
            </a:r>
          </a:p>
        </p:txBody>
      </p:sp>
      <p:sp>
        <p:nvSpPr>
          <p:cNvPr id="3" name="Content Placeholder 2"/>
          <p:cNvSpPr>
            <a:spLocks noGrp="1"/>
          </p:cNvSpPr>
          <p:nvPr>
            <p:ph sz="quarter" idx="1"/>
          </p:nvPr>
        </p:nvSpPr>
        <p:spPr>
          <a:xfrm>
            <a:off x="500034" y="1447800"/>
            <a:ext cx="8429684" cy="4981596"/>
          </a:xfrm>
        </p:spPr>
        <p:txBody>
          <a:bodyPr anchor="ctr">
            <a:normAutofit/>
          </a:bodyPr>
          <a:lstStyle/>
          <a:p>
            <a:pPr algn="just"/>
            <a:r>
              <a:rPr lang="en-IN" dirty="0"/>
              <a:t>For testing the relationship between an empirical distribution and some theoretical distribution or between two empirical distributions, goodness of fit tests are employed. Kolmogorov-Smirnov test is one such test.</a:t>
            </a:r>
          </a:p>
          <a:p>
            <a:pPr algn="just"/>
            <a:r>
              <a:rPr lang="en-IN" dirty="0"/>
              <a:t>It can be applied to test the relationship/ correspondence between a theoretical and a sample (empirical) frequency distribution (for one sample Test) or between two sample distribution (two sample test)</a:t>
            </a:r>
          </a:p>
          <a:p>
            <a:pPr algn="just"/>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0790-341A-48E2-B070-813791B0B431}"/>
              </a:ext>
            </a:extLst>
          </p:cNvPr>
          <p:cNvSpPr>
            <a:spLocks noGrp="1"/>
          </p:cNvSpPr>
          <p:nvPr>
            <p:ph type="title"/>
          </p:nvPr>
        </p:nvSpPr>
        <p:spPr>
          <a:xfrm>
            <a:off x="107504" y="274638"/>
            <a:ext cx="8579296" cy="850106"/>
          </a:xfrm>
        </p:spPr>
        <p:txBody>
          <a:bodyPr>
            <a:normAutofit fontScale="90000"/>
          </a:bodyPr>
          <a:lstStyle/>
          <a:p>
            <a:r>
              <a:rPr lang="en-IN" b="1" dirty="0">
                <a:solidFill>
                  <a:srgbClr val="FF0000"/>
                </a:solidFill>
              </a:rPr>
              <a:t>Kolmogorov-Smirnov Test: one sample test</a:t>
            </a:r>
            <a:endParaRPr lang="en-IN"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A51F933-5EC0-49FA-9090-7D4D44973889}"/>
                  </a:ext>
                </a:extLst>
              </p:cNvPr>
              <p:cNvSpPr>
                <a:spLocks noGrp="1"/>
              </p:cNvSpPr>
              <p:nvPr>
                <p:ph sz="quarter" idx="1"/>
              </p:nvPr>
            </p:nvSpPr>
            <p:spPr>
              <a:xfrm>
                <a:off x="127692" y="1196752"/>
                <a:ext cx="9016308" cy="5386610"/>
              </a:xfrm>
            </p:spPr>
            <p:txBody>
              <a:bodyPr>
                <a:normAutofit fontScale="92500" lnSpcReduction="10000"/>
              </a:bodyPr>
              <a:lstStyle/>
              <a:p>
                <a:pPr marL="0" indent="0" algn="just">
                  <a:buNone/>
                </a:pPr>
                <a:r>
                  <a:rPr lang="en-IN" dirty="0"/>
                  <a:t>Sequence of steps</a:t>
                </a:r>
              </a:p>
              <a:p>
                <a:pPr algn="just"/>
                <a:r>
                  <a:rPr lang="en-IN" dirty="0"/>
                  <a:t>Data are arranged in ascending order from the lowest to the highest frequency</a:t>
                </a:r>
              </a:p>
              <a:p>
                <a:pPr algn="just"/>
                <a:r>
                  <a:rPr lang="en-IN" dirty="0"/>
                  <a:t>Fi = cumulative </a:t>
                </a:r>
                <a:r>
                  <a:rPr lang="en-IN" dirty="0">
                    <a:solidFill>
                      <a:srgbClr val="FF0000"/>
                    </a:solidFill>
                  </a:rPr>
                  <a:t>relative</a:t>
                </a:r>
                <a:r>
                  <a:rPr lang="en-IN" dirty="0"/>
                  <a:t> frequencies for each category of theoretical distribution</a:t>
                </a:r>
              </a:p>
              <a:p>
                <a:pPr algn="just"/>
                <a:r>
                  <a:rPr lang="en-IN" dirty="0"/>
                  <a:t>Si = cumulative </a:t>
                </a:r>
                <a:r>
                  <a:rPr lang="en-IN" dirty="0">
                    <a:solidFill>
                      <a:srgbClr val="FF0000"/>
                    </a:solidFill>
                  </a:rPr>
                  <a:t>relative</a:t>
                </a:r>
                <a:r>
                  <a:rPr lang="en-IN" dirty="0"/>
                  <a:t> frequencies of sample data</a:t>
                </a:r>
              </a:p>
              <a:p>
                <a:pPr algn="just"/>
                <a:r>
                  <a:rPr lang="en-IN" dirty="0"/>
                  <a:t>D = Max |Fi –Si|, D is taken as the maximum value of absolute difference between Fi and Si.</a:t>
                </a:r>
              </a:p>
              <a:p>
                <a:pPr algn="just"/>
                <a:r>
                  <a:rPr lang="en-IN" dirty="0"/>
                  <a:t>Hypothesis: There is no difference between theoretical distribution and sample data</a:t>
                </a:r>
              </a:p>
              <a:p>
                <a:pPr algn="just"/>
                <a:r>
                  <a:rPr lang="en-IN" dirty="0"/>
                  <a:t>Decision D is greater than critical value derived from table Ho rejected</a:t>
                </a:r>
              </a:p>
              <a:p>
                <a:pPr algn="just"/>
                <a:r>
                  <a:rPr lang="en-IN" dirty="0"/>
                  <a:t>Critical value at 5% level of significance for over 35 items = 1.36/</a:t>
                </a:r>
                <a14:m>
                  <m:oMath xmlns:m="http://schemas.openxmlformats.org/officeDocument/2006/math">
                    <m:rad>
                      <m:radPr>
                        <m:degHide m:val="on"/>
                        <m:ctrlPr>
                          <a:rPr lang="en-IN" i="1" smtClean="0">
                            <a:latin typeface="Cambria Math" panose="02040503050406030204" pitchFamily="18" charset="0"/>
                            <a:ea typeface="Cambria Math" panose="02040503050406030204" pitchFamily="18" charset="0"/>
                          </a:rPr>
                        </m:ctrlPr>
                      </m:radPr>
                      <m:deg/>
                      <m:e>
                        <m:r>
                          <a:rPr lang="en-IN" b="0" i="1" smtClean="0">
                            <a:latin typeface="Cambria Math" panose="02040503050406030204" pitchFamily="18" charset="0"/>
                            <a:ea typeface="Cambria Math" panose="02040503050406030204" pitchFamily="18" charset="0"/>
                          </a:rPr>
                          <m:t>𝑛</m:t>
                        </m:r>
                      </m:e>
                    </m:rad>
                  </m:oMath>
                </a14:m>
                <a:r>
                  <a:rPr lang="en-IN" dirty="0"/>
                  <a:t> 	at 1% 1.63/</a:t>
                </a:r>
                <a:r>
                  <a:rPr lang="en-IN" dirty="0">
                    <a:ea typeface="Cambria Math" panose="02040503050406030204" pitchFamily="18" charset="0"/>
                  </a:rPr>
                  <a:t> </a:t>
                </a:r>
                <a14:m>
                  <m:oMath xmlns:m="http://schemas.openxmlformats.org/officeDocument/2006/math">
                    <m:rad>
                      <m:radPr>
                        <m:degHide m:val="on"/>
                        <m:ctrlPr>
                          <a:rPr lang="en-IN" i="1">
                            <a:latin typeface="Cambria Math" panose="02040503050406030204" pitchFamily="18" charset="0"/>
                            <a:ea typeface="Cambria Math" panose="02040503050406030204" pitchFamily="18" charset="0"/>
                          </a:rPr>
                        </m:ctrlPr>
                      </m:radPr>
                      <m:deg/>
                      <m:e>
                        <m:r>
                          <a:rPr lang="en-IN" i="1">
                            <a:latin typeface="Cambria Math" panose="02040503050406030204" pitchFamily="18" charset="0"/>
                            <a:ea typeface="Cambria Math" panose="02040503050406030204" pitchFamily="18" charset="0"/>
                          </a:rPr>
                          <m:t>𝑛</m:t>
                        </m:r>
                      </m:e>
                    </m:rad>
                  </m:oMath>
                </a14:m>
                <a:r>
                  <a:rPr lang="en-IN" dirty="0"/>
                  <a:t> , table value is given up to only 35, for two sample table is considered.</a:t>
                </a:r>
              </a:p>
              <a:p>
                <a:endParaRPr lang="en-IN" dirty="0"/>
              </a:p>
            </p:txBody>
          </p:sp>
        </mc:Choice>
        <mc:Fallback xmlns="">
          <p:sp>
            <p:nvSpPr>
              <p:cNvPr id="3" name="Content Placeholder 2">
                <a:extLst>
                  <a:ext uri="{FF2B5EF4-FFF2-40B4-BE49-F238E27FC236}">
                    <a16:creationId xmlns:a16="http://schemas.microsoft.com/office/drawing/2014/main" id="{DA51F933-5EC0-49FA-9090-7D4D44973889}"/>
                  </a:ext>
                </a:extLst>
              </p:cNvPr>
              <p:cNvSpPr>
                <a:spLocks noGrp="1" noRot="1" noChangeAspect="1" noMove="1" noResize="1" noEditPoints="1" noAdjustHandles="1" noChangeArrowheads="1" noChangeShapeType="1" noTextEdit="1"/>
              </p:cNvSpPr>
              <p:nvPr>
                <p:ph sz="quarter" idx="1"/>
              </p:nvPr>
            </p:nvSpPr>
            <p:spPr>
              <a:xfrm>
                <a:off x="127692" y="1196752"/>
                <a:ext cx="9016308" cy="5386610"/>
              </a:xfrm>
              <a:blipFill>
                <a:blip r:embed="rId2"/>
                <a:stretch>
                  <a:fillRect l="-1082" t="-1471" r="-1014"/>
                </a:stretch>
              </a:blipFill>
            </p:spPr>
            <p:txBody>
              <a:bodyPr/>
              <a:lstStyle/>
              <a:p>
                <a:r>
                  <a:rPr lang="en-IN">
                    <a:noFill/>
                  </a:rPr>
                  <a:t> </a:t>
                </a:r>
              </a:p>
            </p:txBody>
          </p:sp>
        </mc:Fallback>
      </mc:AlternateContent>
    </p:spTree>
    <p:extLst>
      <p:ext uri="{BB962C8B-B14F-4D97-AF65-F5344CB8AC3E}">
        <p14:creationId xmlns:p14="http://schemas.microsoft.com/office/powerpoint/2010/main" val="22374344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633A-37AA-47AA-B93F-B913E65FCE2D}"/>
              </a:ext>
            </a:extLst>
          </p:cNvPr>
          <p:cNvSpPr>
            <a:spLocks noGrp="1"/>
          </p:cNvSpPr>
          <p:nvPr>
            <p:ph type="title"/>
          </p:nvPr>
        </p:nvSpPr>
        <p:spPr>
          <a:xfrm>
            <a:off x="107504" y="274637"/>
            <a:ext cx="8579296" cy="1158234"/>
          </a:xfrm>
        </p:spPr>
        <p:txBody>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8D04952B-1E89-43E5-9F99-278A16C0A5F9}"/>
              </a:ext>
            </a:extLst>
          </p:cNvPr>
          <p:cNvSpPr>
            <a:spLocks noGrp="1"/>
          </p:cNvSpPr>
          <p:nvPr>
            <p:ph sz="quarter" idx="1"/>
          </p:nvPr>
        </p:nvSpPr>
        <p:spPr>
          <a:xfrm>
            <a:off x="318356" y="1432871"/>
            <a:ext cx="8507288" cy="4572000"/>
          </a:xfrm>
        </p:spPr>
        <p:txBody>
          <a:bodyPr/>
          <a:lstStyle/>
          <a:p>
            <a:pPr marL="0" indent="0" algn="just">
              <a:buNone/>
            </a:pPr>
            <a:r>
              <a:rPr lang="en-IN" dirty="0"/>
              <a:t>The mistakes committed by a typist in typing manuscript follow </a:t>
            </a:r>
            <a:r>
              <a:rPr lang="en-IN" dirty="0" err="1"/>
              <a:t>poisson</a:t>
            </a:r>
            <a:r>
              <a:rPr lang="en-IN" dirty="0"/>
              <a:t> distribution. The mistakes observed in a script running over 325 pages typed by the typist were as follows</a:t>
            </a:r>
          </a:p>
          <a:p>
            <a:pPr marL="0" indent="0" algn="just">
              <a:buNone/>
            </a:pPr>
            <a:endParaRPr lang="en-IN" dirty="0"/>
          </a:p>
          <a:p>
            <a:pPr marL="0" indent="0" algn="just">
              <a:buNone/>
            </a:pPr>
            <a:r>
              <a:rPr lang="en-IN" dirty="0"/>
              <a:t>Mistake per page	0	1	2	3	4	total</a:t>
            </a:r>
          </a:p>
          <a:p>
            <a:pPr marL="0" indent="0" algn="just">
              <a:buNone/>
            </a:pPr>
            <a:r>
              <a:rPr lang="en-IN" dirty="0"/>
              <a:t>Number of pages	211	90	19	5	0	325</a:t>
            </a:r>
          </a:p>
          <a:p>
            <a:pPr marL="0" indent="0" algn="just">
              <a:buNone/>
            </a:pPr>
            <a:endParaRPr lang="en-IN" dirty="0"/>
          </a:p>
          <a:p>
            <a:pPr marL="0" indent="0" algn="just">
              <a:buNone/>
            </a:pPr>
            <a:r>
              <a:rPr lang="en-IN" dirty="0"/>
              <a:t>Test the hypothesis that the observed frequencies have a close fit to theoretical frequencies under </a:t>
            </a:r>
            <a:r>
              <a:rPr lang="en-IN" dirty="0" err="1"/>
              <a:t>poisson</a:t>
            </a:r>
            <a:r>
              <a:rPr lang="en-IN" dirty="0"/>
              <a:t> distribution. Use Kolmogorov-Smirnov test.</a:t>
            </a:r>
          </a:p>
        </p:txBody>
      </p:sp>
    </p:spTree>
    <p:extLst>
      <p:ext uri="{BB962C8B-B14F-4D97-AF65-F5344CB8AC3E}">
        <p14:creationId xmlns:p14="http://schemas.microsoft.com/office/powerpoint/2010/main" val="38796300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92BD0-3E3A-4315-BD0A-0BDF749BA8E4}"/>
              </a:ext>
            </a:extLst>
          </p:cNvPr>
          <p:cNvSpPr>
            <a:spLocks noGrp="1"/>
          </p:cNvSpPr>
          <p:nvPr>
            <p:ph type="title"/>
          </p:nvPr>
        </p:nvSpPr>
        <p:spPr>
          <a:xfrm>
            <a:off x="35496" y="274638"/>
            <a:ext cx="8651304" cy="1173162"/>
          </a:xfrm>
        </p:spPr>
        <p:txBody>
          <a:bodyPr/>
          <a:lstStyle/>
          <a:p>
            <a:r>
              <a:rPr lang="en-IN" b="1" dirty="0">
                <a:solidFill>
                  <a:srgbClr val="FF0000"/>
                </a:solidFill>
              </a:rPr>
              <a:t>Solution </a:t>
            </a:r>
          </a:p>
        </p:txBody>
      </p:sp>
      <mc:AlternateContent xmlns:mc="http://schemas.openxmlformats.org/markup-compatibility/2006" xmlns:a14="http://schemas.microsoft.com/office/drawing/2010/main">
        <mc:Choice Requires="a14">
          <p:graphicFrame>
            <p:nvGraphicFramePr>
              <p:cNvPr id="4" name="Table 4">
                <a:extLst>
                  <a:ext uri="{FF2B5EF4-FFF2-40B4-BE49-F238E27FC236}">
                    <a16:creationId xmlns:a16="http://schemas.microsoft.com/office/drawing/2014/main" id="{C7DBEBDF-F641-4220-BC40-D4488D93D0CB}"/>
                  </a:ext>
                </a:extLst>
              </p:cNvPr>
              <p:cNvGraphicFramePr>
                <a:graphicFrameLocks noGrp="1"/>
              </p:cNvGraphicFramePr>
              <p:nvPr>
                <p:ph sz="quarter" idx="1"/>
                <p:extLst>
                  <p:ext uri="{D42A27DB-BD31-4B8C-83A1-F6EECF244321}">
                    <p14:modId xmlns:p14="http://schemas.microsoft.com/office/powerpoint/2010/main" val="3685522313"/>
                  </p:ext>
                </p:extLst>
              </p:nvPr>
            </p:nvGraphicFramePr>
            <p:xfrm>
              <a:off x="179512" y="1447800"/>
              <a:ext cx="8784976" cy="4631055"/>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1923232240"/>
                        </a:ext>
                      </a:extLst>
                    </a:gridCol>
                    <a:gridCol w="1116124">
                      <a:extLst>
                        <a:ext uri="{9D8B030D-6E8A-4147-A177-3AD203B41FA5}">
                          <a16:colId xmlns:a16="http://schemas.microsoft.com/office/drawing/2014/main" val="2747275888"/>
                        </a:ext>
                      </a:extLst>
                    </a:gridCol>
                    <a:gridCol w="1098122">
                      <a:extLst>
                        <a:ext uri="{9D8B030D-6E8A-4147-A177-3AD203B41FA5}">
                          <a16:colId xmlns:a16="http://schemas.microsoft.com/office/drawing/2014/main" val="3203310416"/>
                        </a:ext>
                      </a:extLst>
                    </a:gridCol>
                    <a:gridCol w="1098122">
                      <a:extLst>
                        <a:ext uri="{9D8B030D-6E8A-4147-A177-3AD203B41FA5}">
                          <a16:colId xmlns:a16="http://schemas.microsoft.com/office/drawing/2014/main" val="239188154"/>
                        </a:ext>
                      </a:extLst>
                    </a:gridCol>
                    <a:gridCol w="1098122">
                      <a:extLst>
                        <a:ext uri="{9D8B030D-6E8A-4147-A177-3AD203B41FA5}">
                          <a16:colId xmlns:a16="http://schemas.microsoft.com/office/drawing/2014/main" val="4200637511"/>
                        </a:ext>
                      </a:extLst>
                    </a:gridCol>
                    <a:gridCol w="1098122">
                      <a:extLst>
                        <a:ext uri="{9D8B030D-6E8A-4147-A177-3AD203B41FA5}">
                          <a16:colId xmlns:a16="http://schemas.microsoft.com/office/drawing/2014/main" val="2583168894"/>
                        </a:ext>
                      </a:extLst>
                    </a:gridCol>
                    <a:gridCol w="1098122">
                      <a:extLst>
                        <a:ext uri="{9D8B030D-6E8A-4147-A177-3AD203B41FA5}">
                          <a16:colId xmlns:a16="http://schemas.microsoft.com/office/drawing/2014/main" val="1219831236"/>
                        </a:ext>
                      </a:extLst>
                    </a:gridCol>
                    <a:gridCol w="1098122">
                      <a:extLst>
                        <a:ext uri="{9D8B030D-6E8A-4147-A177-3AD203B41FA5}">
                          <a16:colId xmlns:a16="http://schemas.microsoft.com/office/drawing/2014/main" val="2868390736"/>
                        </a:ext>
                      </a:extLst>
                    </a:gridCol>
                  </a:tblGrid>
                  <a:tr h="370840">
                    <a:tc>
                      <a:txBody>
                        <a:bodyPr/>
                        <a:lstStyle/>
                        <a:p>
                          <a:r>
                            <a:rPr lang="en-IN" dirty="0"/>
                            <a:t>Mistakes per page</a:t>
                          </a:r>
                        </a:p>
                      </a:txBody>
                      <a:tcPr/>
                    </a:tc>
                    <a:tc>
                      <a:txBody>
                        <a:bodyPr/>
                        <a:lstStyle/>
                        <a:p>
                          <a:r>
                            <a:rPr lang="en-IN" dirty="0"/>
                            <a:t>Observed frequencies</a:t>
                          </a:r>
                        </a:p>
                      </a:txBody>
                      <a:tcPr/>
                    </a:tc>
                    <a:tc>
                      <a:txBody>
                        <a:bodyPr/>
                        <a:lstStyle/>
                        <a:p>
                          <a:r>
                            <a:rPr lang="en-IN" dirty="0"/>
                            <a:t>Observed (relative Freq.)</a:t>
                          </a:r>
                        </a:p>
                      </a:txBody>
                      <a:tcPr/>
                    </a:tc>
                    <a:tc>
                      <a:txBody>
                        <a:bodyPr/>
                        <a:lstStyle/>
                        <a:p>
                          <a:r>
                            <a:rPr lang="en-IN" dirty="0"/>
                            <a:t>Cumulative observed (</a:t>
                          </a:r>
                          <a:r>
                            <a:rPr lang="en-IN" dirty="0" err="1"/>
                            <a:t>rel.fq</a:t>
                          </a:r>
                          <a:r>
                            <a:rPr lang="en-IN" dirty="0"/>
                            <a:t>.)</a:t>
                          </a:r>
                        </a:p>
                        <a:p>
                          <a:r>
                            <a:rPr lang="en-IN" dirty="0"/>
                            <a:t>Si</a:t>
                          </a:r>
                        </a:p>
                      </a:txBody>
                      <a:tcPr/>
                    </a:tc>
                    <a:tc>
                      <a:txBody>
                        <a:bodyPr/>
                        <a:lstStyle/>
                        <a:p>
                          <a:r>
                            <a:rPr lang="en-IN" dirty="0"/>
                            <a:t>Theoretical frequencies</a:t>
                          </a:r>
                        </a:p>
                      </a:txBody>
                      <a:tcPr/>
                    </a:tc>
                    <a:tc>
                      <a:txBody>
                        <a:bodyPr/>
                        <a:lstStyle/>
                        <a:p>
                          <a:r>
                            <a:rPr lang="en-IN" dirty="0"/>
                            <a:t>Theoretical freq. (Relative)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Cumulative theoretical (</a:t>
                          </a:r>
                          <a:r>
                            <a:rPr lang="en-IN" dirty="0" err="1"/>
                            <a:t>rel.fq</a:t>
                          </a:r>
                          <a:r>
                            <a:rPr lang="en-IN" dirty="0"/>
                            <a:t>.)</a:t>
                          </a:r>
                        </a:p>
                        <a:p>
                          <a:r>
                            <a:rPr lang="en-IN" dirty="0"/>
                            <a:t>Fi</a:t>
                          </a:r>
                        </a:p>
                      </a:txBody>
                      <a:tcPr/>
                    </a:tc>
                    <a:tc>
                      <a:txBody>
                        <a:bodyPr/>
                        <a:lstStyle/>
                        <a:p>
                          <a:r>
                            <a:rPr lang="en-IN" dirty="0"/>
                            <a:t>Max. value of absolute difference between Fi and Si</a:t>
                          </a:r>
                        </a:p>
                      </a:txBody>
                      <a:tcPr/>
                    </a:tc>
                    <a:extLst>
                      <a:ext uri="{0D108BD9-81ED-4DB2-BD59-A6C34878D82A}">
                        <a16:rowId xmlns:a16="http://schemas.microsoft.com/office/drawing/2014/main" val="1962856148"/>
                      </a:ext>
                    </a:extLst>
                  </a:tr>
                  <a:tr h="370840">
                    <a:tc>
                      <a:txBody>
                        <a:bodyPr/>
                        <a:lstStyle/>
                        <a:p>
                          <a:r>
                            <a:rPr lang="en-IN" dirty="0"/>
                            <a:t>0</a:t>
                          </a:r>
                        </a:p>
                      </a:txBody>
                      <a:tcPr/>
                    </a:tc>
                    <a:tc>
                      <a:txBody>
                        <a:bodyPr/>
                        <a:lstStyle/>
                        <a:p>
                          <a:r>
                            <a:rPr lang="en-IN" dirty="0"/>
                            <a:t>211</a:t>
                          </a:r>
                        </a:p>
                      </a:txBody>
                      <a:tcPr/>
                    </a:tc>
                    <a:tc>
                      <a:txBody>
                        <a:bodyPr/>
                        <a:lstStyle/>
                        <a:p>
                          <a:r>
                            <a:rPr lang="en-IN" dirty="0"/>
                            <a:t>0.65</a:t>
                          </a:r>
                        </a:p>
                      </a:txBody>
                      <a:tcPr/>
                    </a:tc>
                    <a:tc>
                      <a:txBody>
                        <a:bodyPr/>
                        <a:lstStyle/>
                        <a:p>
                          <a:r>
                            <a:rPr lang="en-IN" dirty="0"/>
                            <a:t>0.65</a:t>
                          </a:r>
                        </a:p>
                      </a:txBody>
                      <a:tcPr/>
                    </a:tc>
                    <a:tc>
                      <a:txBody>
                        <a:bodyPr/>
                        <a:lstStyle/>
                        <a:p>
                          <a:r>
                            <a:rPr lang="en-IN" dirty="0"/>
                            <a:t>209</a:t>
                          </a:r>
                        </a:p>
                      </a:txBody>
                      <a:tcPr/>
                    </a:tc>
                    <a:tc>
                      <a:txBody>
                        <a:bodyPr/>
                        <a:lstStyle/>
                        <a:p>
                          <a:r>
                            <a:rPr lang="en-IN" dirty="0"/>
                            <a:t>0.64</a:t>
                          </a:r>
                        </a:p>
                      </a:txBody>
                      <a:tcPr/>
                    </a:tc>
                    <a:tc>
                      <a:txBody>
                        <a:bodyPr/>
                        <a:lstStyle/>
                        <a:p>
                          <a:r>
                            <a:rPr lang="en-IN" dirty="0"/>
                            <a:t>0.64</a:t>
                          </a:r>
                        </a:p>
                      </a:txBody>
                      <a:tcPr/>
                    </a:tc>
                    <a:tc>
                      <a:txBody>
                        <a:bodyPr/>
                        <a:lstStyle/>
                        <a:p>
                          <a:r>
                            <a:rPr lang="en-IN" dirty="0"/>
                            <a:t>0.01</a:t>
                          </a:r>
                        </a:p>
                      </a:txBody>
                      <a:tcPr/>
                    </a:tc>
                    <a:extLst>
                      <a:ext uri="{0D108BD9-81ED-4DB2-BD59-A6C34878D82A}">
                        <a16:rowId xmlns:a16="http://schemas.microsoft.com/office/drawing/2014/main" val="571925679"/>
                      </a:ext>
                    </a:extLst>
                  </a:tr>
                  <a:tr h="370840">
                    <a:tc>
                      <a:txBody>
                        <a:bodyPr/>
                        <a:lstStyle/>
                        <a:p>
                          <a:r>
                            <a:rPr lang="en-IN" dirty="0"/>
                            <a:t>1</a:t>
                          </a:r>
                        </a:p>
                      </a:txBody>
                      <a:tcPr/>
                    </a:tc>
                    <a:tc>
                      <a:txBody>
                        <a:bodyPr/>
                        <a:lstStyle/>
                        <a:p>
                          <a:r>
                            <a:rPr lang="en-IN" dirty="0"/>
                            <a:t>90</a:t>
                          </a:r>
                        </a:p>
                      </a:txBody>
                      <a:tcPr/>
                    </a:tc>
                    <a:tc>
                      <a:txBody>
                        <a:bodyPr/>
                        <a:lstStyle/>
                        <a:p>
                          <a:r>
                            <a:rPr lang="en-IN" dirty="0"/>
                            <a:t>0.28</a:t>
                          </a:r>
                        </a:p>
                      </a:txBody>
                      <a:tcPr/>
                    </a:tc>
                    <a:tc>
                      <a:txBody>
                        <a:bodyPr/>
                        <a:lstStyle/>
                        <a:p>
                          <a:r>
                            <a:rPr lang="en-IN" dirty="0"/>
                            <a:t>0.93</a:t>
                          </a:r>
                        </a:p>
                      </a:txBody>
                      <a:tcPr/>
                    </a:tc>
                    <a:tc>
                      <a:txBody>
                        <a:bodyPr/>
                        <a:lstStyle/>
                        <a:p>
                          <a:r>
                            <a:rPr lang="en-IN" dirty="0"/>
                            <a:t>92</a:t>
                          </a:r>
                        </a:p>
                      </a:txBody>
                      <a:tcPr/>
                    </a:tc>
                    <a:tc>
                      <a:txBody>
                        <a:bodyPr/>
                        <a:lstStyle/>
                        <a:p>
                          <a:r>
                            <a:rPr lang="en-IN" dirty="0"/>
                            <a:t>0.28</a:t>
                          </a:r>
                        </a:p>
                      </a:txBody>
                      <a:tcPr/>
                    </a:tc>
                    <a:tc>
                      <a:txBody>
                        <a:bodyPr/>
                        <a:lstStyle/>
                        <a:p>
                          <a:r>
                            <a:rPr lang="en-IN" dirty="0"/>
                            <a:t>0.92</a:t>
                          </a:r>
                        </a:p>
                      </a:txBody>
                      <a:tcPr/>
                    </a:tc>
                    <a:tc>
                      <a:txBody>
                        <a:bodyPr/>
                        <a:lstStyle/>
                        <a:p>
                          <a:r>
                            <a:rPr lang="en-IN" dirty="0"/>
                            <a:t>0.01</a:t>
                          </a:r>
                        </a:p>
                      </a:txBody>
                      <a:tcPr/>
                    </a:tc>
                    <a:extLst>
                      <a:ext uri="{0D108BD9-81ED-4DB2-BD59-A6C34878D82A}">
                        <a16:rowId xmlns:a16="http://schemas.microsoft.com/office/drawing/2014/main" val="1968295439"/>
                      </a:ext>
                    </a:extLst>
                  </a:tr>
                  <a:tr h="370840">
                    <a:tc>
                      <a:txBody>
                        <a:bodyPr/>
                        <a:lstStyle/>
                        <a:p>
                          <a:r>
                            <a:rPr lang="en-IN" dirty="0"/>
                            <a:t>2</a:t>
                          </a:r>
                        </a:p>
                      </a:txBody>
                      <a:tcPr/>
                    </a:tc>
                    <a:tc>
                      <a:txBody>
                        <a:bodyPr/>
                        <a:lstStyle/>
                        <a:p>
                          <a:r>
                            <a:rPr lang="en-IN" dirty="0"/>
                            <a:t>19</a:t>
                          </a:r>
                        </a:p>
                      </a:txBody>
                      <a:tcPr/>
                    </a:tc>
                    <a:tc>
                      <a:txBody>
                        <a:bodyPr/>
                        <a:lstStyle/>
                        <a:p>
                          <a:r>
                            <a:rPr lang="en-IN" dirty="0"/>
                            <a:t>0.06</a:t>
                          </a:r>
                        </a:p>
                      </a:txBody>
                      <a:tcPr/>
                    </a:tc>
                    <a:tc>
                      <a:txBody>
                        <a:bodyPr/>
                        <a:lstStyle/>
                        <a:p>
                          <a:r>
                            <a:rPr lang="en-IN" dirty="0"/>
                            <a:t>0.99</a:t>
                          </a:r>
                        </a:p>
                      </a:txBody>
                      <a:tcPr/>
                    </a:tc>
                    <a:tc>
                      <a:txBody>
                        <a:bodyPr/>
                        <a:lstStyle/>
                        <a:p>
                          <a:r>
                            <a:rPr lang="en-IN" dirty="0"/>
                            <a:t>20</a:t>
                          </a:r>
                        </a:p>
                      </a:txBody>
                      <a:tcPr/>
                    </a:tc>
                    <a:tc>
                      <a:txBody>
                        <a:bodyPr/>
                        <a:lstStyle/>
                        <a:p>
                          <a:r>
                            <a:rPr lang="en-IN" dirty="0"/>
                            <a:t>0.06</a:t>
                          </a:r>
                        </a:p>
                      </a:txBody>
                      <a:tcPr/>
                    </a:tc>
                    <a:tc>
                      <a:txBody>
                        <a:bodyPr/>
                        <a:lstStyle/>
                        <a:p>
                          <a:r>
                            <a:rPr lang="en-IN" dirty="0"/>
                            <a:t>0.98</a:t>
                          </a:r>
                        </a:p>
                      </a:txBody>
                      <a:tcPr/>
                    </a:tc>
                    <a:tc>
                      <a:txBody>
                        <a:bodyPr/>
                        <a:lstStyle/>
                        <a:p>
                          <a:r>
                            <a:rPr lang="en-IN" dirty="0"/>
                            <a:t>0.01</a:t>
                          </a:r>
                        </a:p>
                      </a:txBody>
                      <a:tcPr/>
                    </a:tc>
                    <a:extLst>
                      <a:ext uri="{0D108BD9-81ED-4DB2-BD59-A6C34878D82A}">
                        <a16:rowId xmlns:a16="http://schemas.microsoft.com/office/drawing/2014/main" val="1184186464"/>
                      </a:ext>
                    </a:extLst>
                  </a:tr>
                  <a:tr h="370840">
                    <a:tc>
                      <a:txBody>
                        <a:bodyPr/>
                        <a:lstStyle/>
                        <a:p>
                          <a:r>
                            <a:rPr lang="en-IN" dirty="0"/>
                            <a:t>3</a:t>
                          </a:r>
                        </a:p>
                      </a:txBody>
                      <a:tcPr/>
                    </a:tc>
                    <a:tc>
                      <a:txBody>
                        <a:bodyPr/>
                        <a:lstStyle/>
                        <a:p>
                          <a:r>
                            <a:rPr lang="en-IN" dirty="0"/>
                            <a:t>5</a:t>
                          </a:r>
                        </a:p>
                      </a:txBody>
                      <a:tcPr/>
                    </a:tc>
                    <a:tc>
                      <a:txBody>
                        <a:bodyPr/>
                        <a:lstStyle/>
                        <a:p>
                          <a:r>
                            <a:rPr lang="en-IN" dirty="0"/>
                            <a:t>0.01</a:t>
                          </a:r>
                        </a:p>
                      </a:txBody>
                      <a:tcPr/>
                    </a:tc>
                    <a:tc>
                      <a:txBody>
                        <a:bodyPr/>
                        <a:lstStyle/>
                        <a:p>
                          <a:r>
                            <a:rPr lang="en-IN" dirty="0"/>
                            <a:t>1</a:t>
                          </a:r>
                        </a:p>
                      </a:txBody>
                      <a:tcPr/>
                    </a:tc>
                    <a:tc>
                      <a:txBody>
                        <a:bodyPr/>
                        <a:lstStyle/>
                        <a:p>
                          <a:r>
                            <a:rPr lang="en-IN" dirty="0"/>
                            <a:t>3</a:t>
                          </a:r>
                        </a:p>
                      </a:txBody>
                      <a:tcPr/>
                    </a:tc>
                    <a:tc>
                      <a:txBody>
                        <a:bodyPr/>
                        <a:lstStyle/>
                        <a:p>
                          <a:r>
                            <a:rPr lang="en-IN" dirty="0"/>
                            <a:t>0.01</a:t>
                          </a:r>
                        </a:p>
                      </a:txBody>
                      <a:tcPr/>
                    </a:tc>
                    <a:tc>
                      <a:txBody>
                        <a:bodyPr/>
                        <a:lstStyle/>
                        <a:p>
                          <a:r>
                            <a:rPr lang="en-IN" dirty="0"/>
                            <a:t>0.99</a:t>
                          </a:r>
                        </a:p>
                      </a:txBody>
                      <a:tcPr/>
                    </a:tc>
                    <a:tc>
                      <a:txBody>
                        <a:bodyPr/>
                        <a:lstStyle/>
                        <a:p>
                          <a:r>
                            <a:rPr lang="en-IN" dirty="0"/>
                            <a:t>0.01</a:t>
                          </a:r>
                        </a:p>
                      </a:txBody>
                      <a:tcPr/>
                    </a:tc>
                    <a:extLst>
                      <a:ext uri="{0D108BD9-81ED-4DB2-BD59-A6C34878D82A}">
                        <a16:rowId xmlns:a16="http://schemas.microsoft.com/office/drawing/2014/main" val="596683186"/>
                      </a:ext>
                    </a:extLst>
                  </a:tr>
                  <a:tr h="370840">
                    <a:tc>
                      <a:txBody>
                        <a:bodyPr/>
                        <a:lstStyle/>
                        <a:p>
                          <a:r>
                            <a:rPr lang="en-IN" dirty="0"/>
                            <a:t>014</a:t>
                          </a:r>
                        </a:p>
                      </a:txBody>
                      <a:tcPr/>
                    </a:tc>
                    <a:tc>
                      <a:txBody>
                        <a:bodyPr/>
                        <a:lstStyle/>
                        <a:p>
                          <a:r>
                            <a:rPr lang="en-IN" dirty="0"/>
                            <a:t>0</a:t>
                          </a:r>
                        </a:p>
                      </a:txBody>
                      <a:tcPr/>
                    </a:tc>
                    <a:tc>
                      <a:txBody>
                        <a:bodyPr/>
                        <a:lstStyle/>
                        <a:p>
                          <a:r>
                            <a:rPr lang="en-IN" dirty="0"/>
                            <a:t>0</a:t>
                          </a:r>
                        </a:p>
                      </a:txBody>
                      <a:tcPr/>
                    </a:tc>
                    <a:tc>
                      <a:txBody>
                        <a:bodyPr/>
                        <a:lstStyle/>
                        <a:p>
                          <a:r>
                            <a:rPr lang="en-IN" dirty="0"/>
                            <a:t>1</a:t>
                          </a:r>
                        </a:p>
                      </a:txBody>
                      <a:tcPr/>
                    </a:tc>
                    <a:tc>
                      <a:txBody>
                        <a:bodyPr/>
                        <a:lstStyle/>
                        <a:p>
                          <a:r>
                            <a:rPr lang="en-IN" dirty="0"/>
                            <a:t>1</a:t>
                          </a:r>
                        </a:p>
                      </a:txBody>
                      <a:tcPr/>
                    </a:tc>
                    <a:tc>
                      <a:txBody>
                        <a:bodyPr/>
                        <a:lstStyle/>
                        <a:p>
                          <a:r>
                            <a:rPr lang="en-IN" dirty="0"/>
                            <a:t>0.01</a:t>
                          </a:r>
                        </a:p>
                      </a:txBody>
                      <a:tcPr/>
                    </a:tc>
                    <a:tc>
                      <a:txBody>
                        <a:bodyPr/>
                        <a:lstStyle/>
                        <a:p>
                          <a:r>
                            <a:rPr lang="en-IN" dirty="0"/>
                            <a:t>1.00</a:t>
                          </a:r>
                        </a:p>
                      </a:txBody>
                      <a:tcPr/>
                    </a:tc>
                    <a:tc>
                      <a:txBody>
                        <a:bodyPr/>
                        <a:lstStyle/>
                        <a:p>
                          <a:r>
                            <a:rPr lang="en-IN" dirty="0"/>
                            <a:t>0</a:t>
                          </a:r>
                        </a:p>
                      </a:txBody>
                      <a:tcPr/>
                    </a:tc>
                    <a:extLst>
                      <a:ext uri="{0D108BD9-81ED-4DB2-BD59-A6C34878D82A}">
                        <a16:rowId xmlns:a16="http://schemas.microsoft.com/office/drawing/2014/main" val="2427521987"/>
                      </a:ext>
                    </a:extLst>
                  </a:tr>
                  <a:tr h="370840">
                    <a:tc>
                      <a:txBody>
                        <a:bodyPr/>
                        <a:lstStyle/>
                        <a:p>
                          <a:r>
                            <a:rPr lang="en-IN" dirty="0"/>
                            <a:t>Total</a:t>
                          </a:r>
                        </a:p>
                      </a:txBody>
                      <a:tcPr/>
                    </a:tc>
                    <a:tc>
                      <a:txBody>
                        <a:bodyPr/>
                        <a:lstStyle/>
                        <a:p>
                          <a:r>
                            <a:rPr lang="en-IN" dirty="0"/>
                            <a:t>325</a:t>
                          </a:r>
                        </a:p>
                      </a:txBody>
                      <a:tcPr/>
                    </a:tc>
                    <a:tc>
                      <a:txBody>
                        <a:bodyPr/>
                        <a:lstStyle/>
                        <a:p>
                          <a:r>
                            <a:rPr lang="en-IN" dirty="0"/>
                            <a:t>1.00</a:t>
                          </a:r>
                        </a:p>
                      </a:txBody>
                      <a:tcPr/>
                    </a:tc>
                    <a:tc>
                      <a:txBody>
                        <a:bodyPr/>
                        <a:lstStyle/>
                        <a:p>
                          <a:endParaRPr lang="en-IN" dirty="0"/>
                        </a:p>
                      </a:txBody>
                      <a:tcPr/>
                    </a:tc>
                    <a:tc>
                      <a:txBody>
                        <a:bodyPr/>
                        <a:lstStyle/>
                        <a:p>
                          <a:r>
                            <a:rPr lang="en-IN" dirty="0"/>
                            <a:t>325</a:t>
                          </a:r>
                        </a:p>
                      </a:txBody>
                      <a:tcPr/>
                    </a:tc>
                    <a:tc>
                      <a:txBody>
                        <a:bodyPr/>
                        <a:lstStyle/>
                        <a:p>
                          <a:r>
                            <a:rPr lang="en-IN" dirty="0"/>
                            <a:t>1.00</a:t>
                          </a:r>
                        </a:p>
                      </a:txBody>
                      <a:tcPr/>
                    </a:tc>
                    <a:tc>
                      <a:txBody>
                        <a:bodyPr/>
                        <a:lstStyle/>
                        <a:p>
                          <a:endParaRPr lang="en-IN" dirty="0"/>
                        </a:p>
                      </a:txBody>
                      <a:tcPr/>
                    </a:tc>
                    <a:tc>
                      <a:txBody>
                        <a:bodyPr/>
                        <a:lstStyle/>
                        <a:p>
                          <a:r>
                            <a:rPr lang="en-IN" dirty="0"/>
                            <a:t>D=0.04</a:t>
                          </a:r>
                        </a:p>
                      </a:txBody>
                      <a:tcPr/>
                    </a:tc>
                    <a:extLst>
                      <a:ext uri="{0D108BD9-81ED-4DB2-BD59-A6C34878D82A}">
                        <a16:rowId xmlns:a16="http://schemas.microsoft.com/office/drawing/2014/main" val="2880362280"/>
                      </a:ext>
                    </a:extLst>
                  </a:tr>
                  <a:tr h="370840">
                    <a:tc gridSpan="8">
                      <a:txBody>
                        <a:bodyPr/>
                        <a:lstStyle/>
                        <a:p>
                          <a:r>
                            <a:rPr lang="en-IN" dirty="0"/>
                            <a:t>The value of D (0.04) is les than critical value of D at 5% LOS 1.36/</a:t>
                          </a:r>
                          <a14:m>
                            <m:oMath xmlns:m="http://schemas.openxmlformats.org/officeDocument/2006/math">
                              <m:rad>
                                <m:radPr>
                                  <m:degHide m:val="on"/>
                                  <m:ctrlPr>
                                    <a:rPr lang="en-IN" i="1" smtClean="0">
                                      <a:latin typeface="Cambria Math" panose="02040503050406030204" pitchFamily="18" charset="0"/>
                                      <a:ea typeface="Cambria Math" panose="02040503050406030204" pitchFamily="18" charset="0"/>
                                    </a:rPr>
                                  </m:ctrlPr>
                                </m:radPr>
                                <m:deg/>
                                <m:e>
                                  <m:r>
                                    <a:rPr lang="en-IN" b="0" i="1" smtClean="0">
                                      <a:latin typeface="Cambria Math" panose="02040503050406030204" pitchFamily="18" charset="0"/>
                                      <a:ea typeface="Cambria Math" panose="02040503050406030204" pitchFamily="18" charset="0"/>
                                    </a:rPr>
                                    <m:t>325</m:t>
                                  </m:r>
                                </m:e>
                              </m:rad>
                              <m:r>
                                <a:rPr lang="en-IN" b="0" i="1" smtClean="0">
                                  <a:latin typeface="Cambria Math" panose="02040503050406030204" pitchFamily="18" charset="0"/>
                                  <a:ea typeface="Cambria Math" panose="02040503050406030204" pitchFamily="18" charset="0"/>
                                </a:rPr>
                                <m:t>=0.0755 </m:t>
                              </m:r>
                              <m:r>
                                <a:rPr lang="en-IN" b="0" i="1" smtClean="0">
                                  <a:latin typeface="Cambria Math" panose="02040503050406030204" pitchFamily="18" charset="0"/>
                                  <a:ea typeface="Cambria Math" panose="02040503050406030204" pitchFamily="18" charset="0"/>
                                </a:rPr>
                                <m:t>𝑎𝑐𝑐𝑒𝑝𝑡𝑒𝑑</m:t>
                              </m:r>
                            </m:oMath>
                          </a14:m>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1633120801"/>
                      </a:ext>
                    </a:extLst>
                  </a:tr>
                </a:tbl>
              </a:graphicData>
            </a:graphic>
          </p:graphicFrame>
        </mc:Choice>
        <mc:Fallback xmlns="">
          <p:graphicFrame>
            <p:nvGraphicFramePr>
              <p:cNvPr id="4" name="Table 4">
                <a:extLst>
                  <a:ext uri="{FF2B5EF4-FFF2-40B4-BE49-F238E27FC236}">
                    <a16:creationId xmlns:a16="http://schemas.microsoft.com/office/drawing/2014/main" id="{C7DBEBDF-F641-4220-BC40-D4488D93D0CB}"/>
                  </a:ext>
                </a:extLst>
              </p:cNvPr>
              <p:cNvGraphicFramePr>
                <a:graphicFrameLocks noGrp="1"/>
              </p:cNvGraphicFramePr>
              <p:nvPr>
                <p:ph sz="quarter" idx="1"/>
                <p:extLst>
                  <p:ext uri="{D42A27DB-BD31-4B8C-83A1-F6EECF244321}">
                    <p14:modId xmlns:p14="http://schemas.microsoft.com/office/powerpoint/2010/main" val="3685522313"/>
                  </p:ext>
                </p:extLst>
              </p:nvPr>
            </p:nvGraphicFramePr>
            <p:xfrm>
              <a:off x="179512" y="1447800"/>
              <a:ext cx="8784976" cy="4631055"/>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1923232240"/>
                        </a:ext>
                      </a:extLst>
                    </a:gridCol>
                    <a:gridCol w="1116124">
                      <a:extLst>
                        <a:ext uri="{9D8B030D-6E8A-4147-A177-3AD203B41FA5}">
                          <a16:colId xmlns:a16="http://schemas.microsoft.com/office/drawing/2014/main" val="2747275888"/>
                        </a:ext>
                      </a:extLst>
                    </a:gridCol>
                    <a:gridCol w="1098122">
                      <a:extLst>
                        <a:ext uri="{9D8B030D-6E8A-4147-A177-3AD203B41FA5}">
                          <a16:colId xmlns:a16="http://schemas.microsoft.com/office/drawing/2014/main" val="3203310416"/>
                        </a:ext>
                      </a:extLst>
                    </a:gridCol>
                    <a:gridCol w="1098122">
                      <a:extLst>
                        <a:ext uri="{9D8B030D-6E8A-4147-A177-3AD203B41FA5}">
                          <a16:colId xmlns:a16="http://schemas.microsoft.com/office/drawing/2014/main" val="239188154"/>
                        </a:ext>
                      </a:extLst>
                    </a:gridCol>
                    <a:gridCol w="1098122">
                      <a:extLst>
                        <a:ext uri="{9D8B030D-6E8A-4147-A177-3AD203B41FA5}">
                          <a16:colId xmlns:a16="http://schemas.microsoft.com/office/drawing/2014/main" val="4200637511"/>
                        </a:ext>
                      </a:extLst>
                    </a:gridCol>
                    <a:gridCol w="1098122">
                      <a:extLst>
                        <a:ext uri="{9D8B030D-6E8A-4147-A177-3AD203B41FA5}">
                          <a16:colId xmlns:a16="http://schemas.microsoft.com/office/drawing/2014/main" val="2583168894"/>
                        </a:ext>
                      </a:extLst>
                    </a:gridCol>
                    <a:gridCol w="1098122">
                      <a:extLst>
                        <a:ext uri="{9D8B030D-6E8A-4147-A177-3AD203B41FA5}">
                          <a16:colId xmlns:a16="http://schemas.microsoft.com/office/drawing/2014/main" val="1219831236"/>
                        </a:ext>
                      </a:extLst>
                    </a:gridCol>
                    <a:gridCol w="1098122">
                      <a:extLst>
                        <a:ext uri="{9D8B030D-6E8A-4147-A177-3AD203B41FA5}">
                          <a16:colId xmlns:a16="http://schemas.microsoft.com/office/drawing/2014/main" val="2868390736"/>
                        </a:ext>
                      </a:extLst>
                    </a:gridCol>
                  </a:tblGrid>
                  <a:tr h="2011680">
                    <a:tc>
                      <a:txBody>
                        <a:bodyPr/>
                        <a:lstStyle/>
                        <a:p>
                          <a:r>
                            <a:rPr lang="en-IN" dirty="0"/>
                            <a:t>Mistakes per page</a:t>
                          </a:r>
                        </a:p>
                      </a:txBody>
                      <a:tcPr/>
                    </a:tc>
                    <a:tc>
                      <a:txBody>
                        <a:bodyPr/>
                        <a:lstStyle/>
                        <a:p>
                          <a:r>
                            <a:rPr lang="en-IN" dirty="0"/>
                            <a:t>Observed frequencies</a:t>
                          </a:r>
                        </a:p>
                      </a:txBody>
                      <a:tcPr/>
                    </a:tc>
                    <a:tc>
                      <a:txBody>
                        <a:bodyPr/>
                        <a:lstStyle/>
                        <a:p>
                          <a:r>
                            <a:rPr lang="en-IN" dirty="0"/>
                            <a:t>Observed (relative Freq.)</a:t>
                          </a:r>
                        </a:p>
                      </a:txBody>
                      <a:tcPr/>
                    </a:tc>
                    <a:tc>
                      <a:txBody>
                        <a:bodyPr/>
                        <a:lstStyle/>
                        <a:p>
                          <a:r>
                            <a:rPr lang="en-IN" dirty="0"/>
                            <a:t>Cumulative observed (</a:t>
                          </a:r>
                          <a:r>
                            <a:rPr lang="en-IN" dirty="0" err="1"/>
                            <a:t>rel.fq</a:t>
                          </a:r>
                          <a:r>
                            <a:rPr lang="en-IN" dirty="0"/>
                            <a:t>.)</a:t>
                          </a:r>
                        </a:p>
                        <a:p>
                          <a:r>
                            <a:rPr lang="en-IN" dirty="0"/>
                            <a:t>Si</a:t>
                          </a:r>
                        </a:p>
                      </a:txBody>
                      <a:tcPr/>
                    </a:tc>
                    <a:tc>
                      <a:txBody>
                        <a:bodyPr/>
                        <a:lstStyle/>
                        <a:p>
                          <a:r>
                            <a:rPr lang="en-IN" dirty="0"/>
                            <a:t>Theoretical frequencies</a:t>
                          </a:r>
                        </a:p>
                      </a:txBody>
                      <a:tcPr/>
                    </a:tc>
                    <a:tc>
                      <a:txBody>
                        <a:bodyPr/>
                        <a:lstStyle/>
                        <a:p>
                          <a:r>
                            <a:rPr lang="en-IN" dirty="0"/>
                            <a:t>Theoretical freq. (Relative)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Cumulative theoretical (</a:t>
                          </a:r>
                          <a:r>
                            <a:rPr lang="en-IN" dirty="0" err="1"/>
                            <a:t>rel.fq</a:t>
                          </a:r>
                          <a:r>
                            <a:rPr lang="en-IN" dirty="0"/>
                            <a:t>.)</a:t>
                          </a:r>
                        </a:p>
                        <a:p>
                          <a:r>
                            <a:rPr lang="en-IN" dirty="0"/>
                            <a:t>Fi</a:t>
                          </a:r>
                        </a:p>
                      </a:txBody>
                      <a:tcPr/>
                    </a:tc>
                    <a:tc>
                      <a:txBody>
                        <a:bodyPr/>
                        <a:lstStyle/>
                        <a:p>
                          <a:r>
                            <a:rPr lang="en-IN" dirty="0"/>
                            <a:t>Max. value of absolute difference between Fi and Si</a:t>
                          </a:r>
                        </a:p>
                      </a:txBody>
                      <a:tcPr/>
                    </a:tc>
                    <a:extLst>
                      <a:ext uri="{0D108BD9-81ED-4DB2-BD59-A6C34878D82A}">
                        <a16:rowId xmlns:a16="http://schemas.microsoft.com/office/drawing/2014/main" val="1962856148"/>
                      </a:ext>
                    </a:extLst>
                  </a:tr>
                  <a:tr h="370840">
                    <a:tc>
                      <a:txBody>
                        <a:bodyPr/>
                        <a:lstStyle/>
                        <a:p>
                          <a:r>
                            <a:rPr lang="en-IN" dirty="0"/>
                            <a:t>0</a:t>
                          </a:r>
                        </a:p>
                      </a:txBody>
                      <a:tcPr/>
                    </a:tc>
                    <a:tc>
                      <a:txBody>
                        <a:bodyPr/>
                        <a:lstStyle/>
                        <a:p>
                          <a:r>
                            <a:rPr lang="en-IN" dirty="0"/>
                            <a:t>211</a:t>
                          </a:r>
                        </a:p>
                      </a:txBody>
                      <a:tcPr/>
                    </a:tc>
                    <a:tc>
                      <a:txBody>
                        <a:bodyPr/>
                        <a:lstStyle/>
                        <a:p>
                          <a:r>
                            <a:rPr lang="en-IN" dirty="0"/>
                            <a:t>0.65</a:t>
                          </a:r>
                        </a:p>
                      </a:txBody>
                      <a:tcPr/>
                    </a:tc>
                    <a:tc>
                      <a:txBody>
                        <a:bodyPr/>
                        <a:lstStyle/>
                        <a:p>
                          <a:r>
                            <a:rPr lang="en-IN" dirty="0"/>
                            <a:t>0.65</a:t>
                          </a:r>
                        </a:p>
                      </a:txBody>
                      <a:tcPr/>
                    </a:tc>
                    <a:tc>
                      <a:txBody>
                        <a:bodyPr/>
                        <a:lstStyle/>
                        <a:p>
                          <a:r>
                            <a:rPr lang="en-IN" dirty="0"/>
                            <a:t>209</a:t>
                          </a:r>
                        </a:p>
                      </a:txBody>
                      <a:tcPr/>
                    </a:tc>
                    <a:tc>
                      <a:txBody>
                        <a:bodyPr/>
                        <a:lstStyle/>
                        <a:p>
                          <a:r>
                            <a:rPr lang="en-IN" dirty="0"/>
                            <a:t>0.64</a:t>
                          </a:r>
                        </a:p>
                      </a:txBody>
                      <a:tcPr/>
                    </a:tc>
                    <a:tc>
                      <a:txBody>
                        <a:bodyPr/>
                        <a:lstStyle/>
                        <a:p>
                          <a:r>
                            <a:rPr lang="en-IN" dirty="0"/>
                            <a:t>0.64</a:t>
                          </a:r>
                        </a:p>
                      </a:txBody>
                      <a:tcPr/>
                    </a:tc>
                    <a:tc>
                      <a:txBody>
                        <a:bodyPr/>
                        <a:lstStyle/>
                        <a:p>
                          <a:r>
                            <a:rPr lang="en-IN" dirty="0"/>
                            <a:t>0.01</a:t>
                          </a:r>
                        </a:p>
                      </a:txBody>
                      <a:tcPr/>
                    </a:tc>
                    <a:extLst>
                      <a:ext uri="{0D108BD9-81ED-4DB2-BD59-A6C34878D82A}">
                        <a16:rowId xmlns:a16="http://schemas.microsoft.com/office/drawing/2014/main" val="571925679"/>
                      </a:ext>
                    </a:extLst>
                  </a:tr>
                  <a:tr h="370840">
                    <a:tc>
                      <a:txBody>
                        <a:bodyPr/>
                        <a:lstStyle/>
                        <a:p>
                          <a:r>
                            <a:rPr lang="en-IN" dirty="0"/>
                            <a:t>1</a:t>
                          </a:r>
                        </a:p>
                      </a:txBody>
                      <a:tcPr/>
                    </a:tc>
                    <a:tc>
                      <a:txBody>
                        <a:bodyPr/>
                        <a:lstStyle/>
                        <a:p>
                          <a:r>
                            <a:rPr lang="en-IN" dirty="0"/>
                            <a:t>90</a:t>
                          </a:r>
                        </a:p>
                      </a:txBody>
                      <a:tcPr/>
                    </a:tc>
                    <a:tc>
                      <a:txBody>
                        <a:bodyPr/>
                        <a:lstStyle/>
                        <a:p>
                          <a:r>
                            <a:rPr lang="en-IN" dirty="0"/>
                            <a:t>0.28</a:t>
                          </a:r>
                        </a:p>
                      </a:txBody>
                      <a:tcPr/>
                    </a:tc>
                    <a:tc>
                      <a:txBody>
                        <a:bodyPr/>
                        <a:lstStyle/>
                        <a:p>
                          <a:r>
                            <a:rPr lang="en-IN" dirty="0"/>
                            <a:t>0.93</a:t>
                          </a:r>
                        </a:p>
                      </a:txBody>
                      <a:tcPr/>
                    </a:tc>
                    <a:tc>
                      <a:txBody>
                        <a:bodyPr/>
                        <a:lstStyle/>
                        <a:p>
                          <a:r>
                            <a:rPr lang="en-IN" dirty="0"/>
                            <a:t>92</a:t>
                          </a:r>
                        </a:p>
                      </a:txBody>
                      <a:tcPr/>
                    </a:tc>
                    <a:tc>
                      <a:txBody>
                        <a:bodyPr/>
                        <a:lstStyle/>
                        <a:p>
                          <a:r>
                            <a:rPr lang="en-IN" dirty="0"/>
                            <a:t>0.28</a:t>
                          </a:r>
                        </a:p>
                      </a:txBody>
                      <a:tcPr/>
                    </a:tc>
                    <a:tc>
                      <a:txBody>
                        <a:bodyPr/>
                        <a:lstStyle/>
                        <a:p>
                          <a:r>
                            <a:rPr lang="en-IN" dirty="0"/>
                            <a:t>0.92</a:t>
                          </a:r>
                        </a:p>
                      </a:txBody>
                      <a:tcPr/>
                    </a:tc>
                    <a:tc>
                      <a:txBody>
                        <a:bodyPr/>
                        <a:lstStyle/>
                        <a:p>
                          <a:r>
                            <a:rPr lang="en-IN" dirty="0"/>
                            <a:t>0.01</a:t>
                          </a:r>
                        </a:p>
                      </a:txBody>
                      <a:tcPr/>
                    </a:tc>
                    <a:extLst>
                      <a:ext uri="{0D108BD9-81ED-4DB2-BD59-A6C34878D82A}">
                        <a16:rowId xmlns:a16="http://schemas.microsoft.com/office/drawing/2014/main" val="1968295439"/>
                      </a:ext>
                    </a:extLst>
                  </a:tr>
                  <a:tr h="370840">
                    <a:tc>
                      <a:txBody>
                        <a:bodyPr/>
                        <a:lstStyle/>
                        <a:p>
                          <a:r>
                            <a:rPr lang="en-IN" dirty="0"/>
                            <a:t>2</a:t>
                          </a:r>
                        </a:p>
                      </a:txBody>
                      <a:tcPr/>
                    </a:tc>
                    <a:tc>
                      <a:txBody>
                        <a:bodyPr/>
                        <a:lstStyle/>
                        <a:p>
                          <a:r>
                            <a:rPr lang="en-IN" dirty="0"/>
                            <a:t>19</a:t>
                          </a:r>
                        </a:p>
                      </a:txBody>
                      <a:tcPr/>
                    </a:tc>
                    <a:tc>
                      <a:txBody>
                        <a:bodyPr/>
                        <a:lstStyle/>
                        <a:p>
                          <a:r>
                            <a:rPr lang="en-IN" dirty="0"/>
                            <a:t>0.06</a:t>
                          </a:r>
                        </a:p>
                      </a:txBody>
                      <a:tcPr/>
                    </a:tc>
                    <a:tc>
                      <a:txBody>
                        <a:bodyPr/>
                        <a:lstStyle/>
                        <a:p>
                          <a:r>
                            <a:rPr lang="en-IN" dirty="0"/>
                            <a:t>0.99</a:t>
                          </a:r>
                        </a:p>
                      </a:txBody>
                      <a:tcPr/>
                    </a:tc>
                    <a:tc>
                      <a:txBody>
                        <a:bodyPr/>
                        <a:lstStyle/>
                        <a:p>
                          <a:r>
                            <a:rPr lang="en-IN" dirty="0"/>
                            <a:t>20</a:t>
                          </a:r>
                        </a:p>
                      </a:txBody>
                      <a:tcPr/>
                    </a:tc>
                    <a:tc>
                      <a:txBody>
                        <a:bodyPr/>
                        <a:lstStyle/>
                        <a:p>
                          <a:r>
                            <a:rPr lang="en-IN" dirty="0"/>
                            <a:t>0.06</a:t>
                          </a:r>
                        </a:p>
                      </a:txBody>
                      <a:tcPr/>
                    </a:tc>
                    <a:tc>
                      <a:txBody>
                        <a:bodyPr/>
                        <a:lstStyle/>
                        <a:p>
                          <a:r>
                            <a:rPr lang="en-IN" dirty="0"/>
                            <a:t>0.98</a:t>
                          </a:r>
                        </a:p>
                      </a:txBody>
                      <a:tcPr/>
                    </a:tc>
                    <a:tc>
                      <a:txBody>
                        <a:bodyPr/>
                        <a:lstStyle/>
                        <a:p>
                          <a:r>
                            <a:rPr lang="en-IN" dirty="0"/>
                            <a:t>0.01</a:t>
                          </a:r>
                        </a:p>
                      </a:txBody>
                      <a:tcPr/>
                    </a:tc>
                    <a:extLst>
                      <a:ext uri="{0D108BD9-81ED-4DB2-BD59-A6C34878D82A}">
                        <a16:rowId xmlns:a16="http://schemas.microsoft.com/office/drawing/2014/main" val="1184186464"/>
                      </a:ext>
                    </a:extLst>
                  </a:tr>
                  <a:tr h="370840">
                    <a:tc>
                      <a:txBody>
                        <a:bodyPr/>
                        <a:lstStyle/>
                        <a:p>
                          <a:r>
                            <a:rPr lang="en-IN" dirty="0"/>
                            <a:t>3</a:t>
                          </a:r>
                        </a:p>
                      </a:txBody>
                      <a:tcPr/>
                    </a:tc>
                    <a:tc>
                      <a:txBody>
                        <a:bodyPr/>
                        <a:lstStyle/>
                        <a:p>
                          <a:r>
                            <a:rPr lang="en-IN" dirty="0"/>
                            <a:t>5</a:t>
                          </a:r>
                        </a:p>
                      </a:txBody>
                      <a:tcPr/>
                    </a:tc>
                    <a:tc>
                      <a:txBody>
                        <a:bodyPr/>
                        <a:lstStyle/>
                        <a:p>
                          <a:r>
                            <a:rPr lang="en-IN" dirty="0"/>
                            <a:t>0.01</a:t>
                          </a:r>
                        </a:p>
                      </a:txBody>
                      <a:tcPr/>
                    </a:tc>
                    <a:tc>
                      <a:txBody>
                        <a:bodyPr/>
                        <a:lstStyle/>
                        <a:p>
                          <a:r>
                            <a:rPr lang="en-IN" dirty="0"/>
                            <a:t>1</a:t>
                          </a:r>
                        </a:p>
                      </a:txBody>
                      <a:tcPr/>
                    </a:tc>
                    <a:tc>
                      <a:txBody>
                        <a:bodyPr/>
                        <a:lstStyle/>
                        <a:p>
                          <a:r>
                            <a:rPr lang="en-IN" dirty="0"/>
                            <a:t>3</a:t>
                          </a:r>
                        </a:p>
                      </a:txBody>
                      <a:tcPr/>
                    </a:tc>
                    <a:tc>
                      <a:txBody>
                        <a:bodyPr/>
                        <a:lstStyle/>
                        <a:p>
                          <a:r>
                            <a:rPr lang="en-IN" dirty="0"/>
                            <a:t>0.01</a:t>
                          </a:r>
                        </a:p>
                      </a:txBody>
                      <a:tcPr/>
                    </a:tc>
                    <a:tc>
                      <a:txBody>
                        <a:bodyPr/>
                        <a:lstStyle/>
                        <a:p>
                          <a:r>
                            <a:rPr lang="en-IN" dirty="0"/>
                            <a:t>0.99</a:t>
                          </a:r>
                        </a:p>
                      </a:txBody>
                      <a:tcPr/>
                    </a:tc>
                    <a:tc>
                      <a:txBody>
                        <a:bodyPr/>
                        <a:lstStyle/>
                        <a:p>
                          <a:r>
                            <a:rPr lang="en-IN" dirty="0"/>
                            <a:t>0.01</a:t>
                          </a:r>
                        </a:p>
                      </a:txBody>
                      <a:tcPr/>
                    </a:tc>
                    <a:extLst>
                      <a:ext uri="{0D108BD9-81ED-4DB2-BD59-A6C34878D82A}">
                        <a16:rowId xmlns:a16="http://schemas.microsoft.com/office/drawing/2014/main" val="596683186"/>
                      </a:ext>
                    </a:extLst>
                  </a:tr>
                  <a:tr h="370840">
                    <a:tc>
                      <a:txBody>
                        <a:bodyPr/>
                        <a:lstStyle/>
                        <a:p>
                          <a:r>
                            <a:rPr lang="en-IN" dirty="0"/>
                            <a:t>014</a:t>
                          </a:r>
                        </a:p>
                      </a:txBody>
                      <a:tcPr/>
                    </a:tc>
                    <a:tc>
                      <a:txBody>
                        <a:bodyPr/>
                        <a:lstStyle/>
                        <a:p>
                          <a:r>
                            <a:rPr lang="en-IN" dirty="0"/>
                            <a:t>0</a:t>
                          </a:r>
                        </a:p>
                      </a:txBody>
                      <a:tcPr/>
                    </a:tc>
                    <a:tc>
                      <a:txBody>
                        <a:bodyPr/>
                        <a:lstStyle/>
                        <a:p>
                          <a:r>
                            <a:rPr lang="en-IN" dirty="0"/>
                            <a:t>0</a:t>
                          </a:r>
                        </a:p>
                      </a:txBody>
                      <a:tcPr/>
                    </a:tc>
                    <a:tc>
                      <a:txBody>
                        <a:bodyPr/>
                        <a:lstStyle/>
                        <a:p>
                          <a:r>
                            <a:rPr lang="en-IN" dirty="0"/>
                            <a:t>1</a:t>
                          </a:r>
                        </a:p>
                      </a:txBody>
                      <a:tcPr/>
                    </a:tc>
                    <a:tc>
                      <a:txBody>
                        <a:bodyPr/>
                        <a:lstStyle/>
                        <a:p>
                          <a:r>
                            <a:rPr lang="en-IN" dirty="0"/>
                            <a:t>1</a:t>
                          </a:r>
                        </a:p>
                      </a:txBody>
                      <a:tcPr/>
                    </a:tc>
                    <a:tc>
                      <a:txBody>
                        <a:bodyPr/>
                        <a:lstStyle/>
                        <a:p>
                          <a:r>
                            <a:rPr lang="en-IN" dirty="0"/>
                            <a:t>0.01</a:t>
                          </a:r>
                        </a:p>
                      </a:txBody>
                      <a:tcPr/>
                    </a:tc>
                    <a:tc>
                      <a:txBody>
                        <a:bodyPr/>
                        <a:lstStyle/>
                        <a:p>
                          <a:r>
                            <a:rPr lang="en-IN" dirty="0"/>
                            <a:t>1.00</a:t>
                          </a:r>
                        </a:p>
                      </a:txBody>
                      <a:tcPr/>
                    </a:tc>
                    <a:tc>
                      <a:txBody>
                        <a:bodyPr/>
                        <a:lstStyle/>
                        <a:p>
                          <a:r>
                            <a:rPr lang="en-IN" dirty="0"/>
                            <a:t>0</a:t>
                          </a:r>
                        </a:p>
                      </a:txBody>
                      <a:tcPr/>
                    </a:tc>
                    <a:extLst>
                      <a:ext uri="{0D108BD9-81ED-4DB2-BD59-A6C34878D82A}">
                        <a16:rowId xmlns:a16="http://schemas.microsoft.com/office/drawing/2014/main" val="2427521987"/>
                      </a:ext>
                    </a:extLst>
                  </a:tr>
                  <a:tr h="370840">
                    <a:tc>
                      <a:txBody>
                        <a:bodyPr/>
                        <a:lstStyle/>
                        <a:p>
                          <a:r>
                            <a:rPr lang="en-IN" dirty="0"/>
                            <a:t>Total</a:t>
                          </a:r>
                        </a:p>
                      </a:txBody>
                      <a:tcPr/>
                    </a:tc>
                    <a:tc>
                      <a:txBody>
                        <a:bodyPr/>
                        <a:lstStyle/>
                        <a:p>
                          <a:r>
                            <a:rPr lang="en-IN" dirty="0"/>
                            <a:t>325</a:t>
                          </a:r>
                        </a:p>
                      </a:txBody>
                      <a:tcPr/>
                    </a:tc>
                    <a:tc>
                      <a:txBody>
                        <a:bodyPr/>
                        <a:lstStyle/>
                        <a:p>
                          <a:r>
                            <a:rPr lang="en-IN" dirty="0"/>
                            <a:t>1.00</a:t>
                          </a:r>
                        </a:p>
                      </a:txBody>
                      <a:tcPr/>
                    </a:tc>
                    <a:tc>
                      <a:txBody>
                        <a:bodyPr/>
                        <a:lstStyle/>
                        <a:p>
                          <a:endParaRPr lang="en-IN" dirty="0"/>
                        </a:p>
                      </a:txBody>
                      <a:tcPr/>
                    </a:tc>
                    <a:tc>
                      <a:txBody>
                        <a:bodyPr/>
                        <a:lstStyle/>
                        <a:p>
                          <a:r>
                            <a:rPr lang="en-IN" dirty="0"/>
                            <a:t>325</a:t>
                          </a:r>
                        </a:p>
                      </a:txBody>
                      <a:tcPr/>
                    </a:tc>
                    <a:tc>
                      <a:txBody>
                        <a:bodyPr/>
                        <a:lstStyle/>
                        <a:p>
                          <a:r>
                            <a:rPr lang="en-IN" dirty="0"/>
                            <a:t>1.00</a:t>
                          </a:r>
                        </a:p>
                      </a:txBody>
                      <a:tcPr/>
                    </a:tc>
                    <a:tc>
                      <a:txBody>
                        <a:bodyPr/>
                        <a:lstStyle/>
                        <a:p>
                          <a:endParaRPr lang="en-IN" dirty="0"/>
                        </a:p>
                      </a:txBody>
                      <a:tcPr/>
                    </a:tc>
                    <a:tc>
                      <a:txBody>
                        <a:bodyPr/>
                        <a:lstStyle/>
                        <a:p>
                          <a:r>
                            <a:rPr lang="en-IN" dirty="0"/>
                            <a:t>D=0.04</a:t>
                          </a:r>
                        </a:p>
                      </a:txBody>
                      <a:tcPr/>
                    </a:tc>
                    <a:extLst>
                      <a:ext uri="{0D108BD9-81ED-4DB2-BD59-A6C34878D82A}">
                        <a16:rowId xmlns:a16="http://schemas.microsoft.com/office/drawing/2014/main" val="2880362280"/>
                      </a:ext>
                    </a:extLst>
                  </a:tr>
                  <a:tr h="394335">
                    <a:tc gridSpan="8">
                      <a:txBody>
                        <a:bodyPr/>
                        <a:lstStyle/>
                        <a:p>
                          <a:endParaRPr lang="en-US"/>
                        </a:p>
                      </a:txBody>
                      <a:tcPr>
                        <a:blipFill>
                          <a:blip r:embed="rId2"/>
                          <a:stretch>
                            <a:fillRect l="-69" t="-1078462" r="-277" b="-24615"/>
                          </a:stretch>
                        </a:blipFill>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val="1633120801"/>
                      </a:ext>
                    </a:extLst>
                  </a:tr>
                </a:tbl>
              </a:graphicData>
            </a:graphic>
          </p:graphicFrame>
        </mc:Fallback>
      </mc:AlternateContent>
    </p:spTree>
    <p:extLst>
      <p:ext uri="{BB962C8B-B14F-4D97-AF65-F5344CB8AC3E}">
        <p14:creationId xmlns:p14="http://schemas.microsoft.com/office/powerpoint/2010/main" val="2223380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9A81E-F77A-44A7-A397-7E810F8CC162}"/>
              </a:ext>
            </a:extLst>
          </p:cNvPr>
          <p:cNvSpPr>
            <a:spLocks noGrp="1"/>
          </p:cNvSpPr>
          <p:nvPr>
            <p:ph type="title"/>
          </p:nvPr>
        </p:nvSpPr>
        <p:spPr>
          <a:xfrm>
            <a:off x="251520" y="274638"/>
            <a:ext cx="8435280" cy="1143000"/>
          </a:xfrm>
        </p:spPr>
        <p:txBody>
          <a:bodyPr/>
          <a:lstStyle/>
          <a:p>
            <a:r>
              <a:rPr lang="en-IN" dirty="0">
                <a:solidFill>
                  <a:srgbClr val="FF0000"/>
                </a:solidFill>
              </a:rPr>
              <a:t>Exercise</a:t>
            </a:r>
          </a:p>
        </p:txBody>
      </p:sp>
      <p:sp>
        <p:nvSpPr>
          <p:cNvPr id="3" name="Content Placeholder 2">
            <a:extLst>
              <a:ext uri="{FF2B5EF4-FFF2-40B4-BE49-F238E27FC236}">
                <a16:creationId xmlns:a16="http://schemas.microsoft.com/office/drawing/2014/main" id="{F7D81216-5FCE-495F-BFD0-73BA553AD022}"/>
              </a:ext>
            </a:extLst>
          </p:cNvPr>
          <p:cNvSpPr>
            <a:spLocks noGrp="1"/>
          </p:cNvSpPr>
          <p:nvPr>
            <p:ph sz="quarter" idx="1"/>
          </p:nvPr>
        </p:nvSpPr>
        <p:spPr>
          <a:xfrm>
            <a:off x="251520" y="1447800"/>
            <a:ext cx="8435280" cy="4572000"/>
          </a:xfrm>
        </p:spPr>
        <p:txBody>
          <a:bodyPr/>
          <a:lstStyle/>
          <a:p>
            <a:pPr marL="0" indent="0">
              <a:lnSpc>
                <a:spcPct val="150000"/>
              </a:lnSpc>
              <a:buNone/>
            </a:pPr>
            <a:r>
              <a:rPr lang="en-IN" dirty="0"/>
              <a:t>A manufacturer is to develop a colour shade for his product, which may be liked by his customers. He has a choice of four shades Black, Red, Yellow and Green. A group of 160 prospective customers when asked gave the following preference: 30 liked black, 45 liked red, 60 liked yellow and remaining 25 liked green shade. Comment whether the customer have indicated preference for any particular shade. Use Kolmogorov-</a:t>
            </a:r>
            <a:r>
              <a:rPr lang="en-IN" dirty="0" err="1"/>
              <a:t>Simirnov</a:t>
            </a:r>
            <a:r>
              <a:rPr lang="en-IN" dirty="0"/>
              <a:t> test.</a:t>
            </a:r>
          </a:p>
          <a:p>
            <a:pPr marL="0" indent="0">
              <a:buNone/>
            </a:pPr>
            <a:endParaRPr lang="en-IN" dirty="0"/>
          </a:p>
        </p:txBody>
      </p:sp>
    </p:spTree>
    <p:extLst>
      <p:ext uri="{BB962C8B-B14F-4D97-AF65-F5344CB8AC3E}">
        <p14:creationId xmlns:p14="http://schemas.microsoft.com/office/powerpoint/2010/main" val="11881158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F7568-BE53-4AA9-A467-90049DBC102E}"/>
              </a:ext>
            </a:extLst>
          </p:cNvPr>
          <p:cNvSpPr>
            <a:spLocks noGrp="1"/>
          </p:cNvSpPr>
          <p:nvPr>
            <p:ph type="title"/>
          </p:nvPr>
        </p:nvSpPr>
        <p:spPr>
          <a:xfrm>
            <a:off x="179512" y="1340768"/>
            <a:ext cx="8579296" cy="2304256"/>
          </a:xfrm>
        </p:spPr>
        <p:txBody>
          <a:bodyPr/>
          <a:lstStyle/>
          <a:p>
            <a:pPr algn="ctr"/>
            <a:r>
              <a:rPr lang="en-IN" sz="4800" b="1" dirty="0">
                <a:solidFill>
                  <a:srgbClr val="FF0000"/>
                </a:solidFill>
              </a:rPr>
              <a:t>Median Test</a:t>
            </a:r>
            <a:endParaRPr lang="en-IN" dirty="0"/>
          </a:p>
        </p:txBody>
      </p:sp>
    </p:spTree>
    <p:extLst>
      <p:ext uri="{BB962C8B-B14F-4D97-AF65-F5344CB8AC3E}">
        <p14:creationId xmlns:p14="http://schemas.microsoft.com/office/powerpoint/2010/main" val="22746854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04664"/>
            <a:ext cx="8350696" cy="1143000"/>
          </a:xfrm>
        </p:spPr>
        <p:txBody>
          <a:bodyPr/>
          <a:lstStyle/>
          <a:p>
            <a:r>
              <a:rPr lang="en-IN" b="1" dirty="0">
                <a:solidFill>
                  <a:srgbClr val="FF0000"/>
                </a:solidFill>
              </a:rPr>
              <a:t>Median Test</a:t>
            </a:r>
          </a:p>
        </p:txBody>
      </p:sp>
      <p:sp>
        <p:nvSpPr>
          <p:cNvPr id="3" name="Content Placeholder 2"/>
          <p:cNvSpPr>
            <a:spLocks noGrp="1"/>
          </p:cNvSpPr>
          <p:nvPr>
            <p:ph sz="quarter" idx="1"/>
          </p:nvPr>
        </p:nvSpPr>
        <p:spPr>
          <a:xfrm>
            <a:off x="107504" y="1484784"/>
            <a:ext cx="8579296" cy="4535016"/>
          </a:xfrm>
        </p:spPr>
        <p:txBody>
          <a:bodyPr anchor="ctr">
            <a:normAutofit/>
          </a:bodyPr>
          <a:lstStyle/>
          <a:p>
            <a:endParaRPr lang="en-IN" sz="2800" dirty="0"/>
          </a:p>
          <a:p>
            <a:r>
              <a:rPr lang="en-IN" sz="2800" dirty="0"/>
              <a:t>The median test is used to determine the significance of difference between medians of two or three independent groups. </a:t>
            </a:r>
          </a:p>
          <a:p>
            <a:r>
              <a:rPr lang="en-IN" sz="2800" dirty="0"/>
              <a:t>The object is to find out whether the median of different samples drawn randomly are similar or can be taken as drawn from the same population.</a:t>
            </a:r>
          </a:p>
          <a:p>
            <a:r>
              <a:rPr lang="en-IN" sz="2800" dirty="0"/>
              <a:t>The median test can be applied using Chi square test for two variables each having two sub-groups.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2BFE8-716D-45E6-8145-65B654CB5E63}"/>
              </a:ext>
            </a:extLst>
          </p:cNvPr>
          <p:cNvSpPr>
            <a:spLocks noGrp="1"/>
          </p:cNvSpPr>
          <p:nvPr>
            <p:ph type="title"/>
          </p:nvPr>
        </p:nvSpPr>
        <p:spPr>
          <a:xfrm>
            <a:off x="0" y="274638"/>
            <a:ext cx="8686800" cy="562074"/>
          </a:xfrm>
        </p:spPr>
        <p:txBody>
          <a:bodyPr>
            <a:normAutofit fontScale="90000"/>
          </a:bodyPr>
          <a:lstStyle/>
          <a:p>
            <a:r>
              <a:rPr lang="en-IN" b="1" dirty="0">
                <a:solidFill>
                  <a:srgbClr val="FF0000"/>
                </a:solidFill>
              </a:rPr>
              <a:t>Median Test</a:t>
            </a:r>
          </a:p>
        </p:txBody>
      </p:sp>
      <p:sp>
        <p:nvSpPr>
          <p:cNvPr id="3" name="Content Placeholder 2">
            <a:extLst>
              <a:ext uri="{FF2B5EF4-FFF2-40B4-BE49-F238E27FC236}">
                <a16:creationId xmlns:a16="http://schemas.microsoft.com/office/drawing/2014/main" id="{12E6E3D2-B956-466F-9CEB-CDD36C55E038}"/>
              </a:ext>
            </a:extLst>
          </p:cNvPr>
          <p:cNvSpPr>
            <a:spLocks noGrp="1"/>
          </p:cNvSpPr>
          <p:nvPr>
            <p:ph sz="quarter" idx="1"/>
          </p:nvPr>
        </p:nvSpPr>
        <p:spPr>
          <a:xfrm>
            <a:off x="107504" y="908720"/>
            <a:ext cx="7772400" cy="5760640"/>
          </a:xfrm>
        </p:spPr>
        <p:txBody>
          <a:bodyPr>
            <a:normAutofit/>
          </a:bodyPr>
          <a:lstStyle/>
          <a:p>
            <a:pPr marL="0" indent="0">
              <a:buNone/>
            </a:pPr>
            <a:r>
              <a:rPr lang="en-IN" dirty="0"/>
              <a:t>Process</a:t>
            </a:r>
          </a:p>
          <a:p>
            <a:pPr marL="514350" indent="-514350">
              <a:buAutoNum type="arabicPeriod"/>
            </a:pPr>
            <a:r>
              <a:rPr lang="en-IN" dirty="0"/>
              <a:t>Hypothesis: The difference between scores of two groups is not significant</a:t>
            </a:r>
          </a:p>
          <a:p>
            <a:pPr marL="514350" indent="-514350">
              <a:buAutoNum type="arabicPeriod"/>
            </a:pPr>
            <a:r>
              <a:rPr lang="en-IN" dirty="0"/>
              <a:t>Combined median: Median of the combined distribution is computed and number of items at or above the median and below the median for each group is calculated separately. </a:t>
            </a:r>
          </a:p>
          <a:p>
            <a:pPr marL="514350" indent="-514350">
              <a:buAutoNum type="arabicPeriod"/>
            </a:pPr>
            <a:endParaRPr lang="en-IN" dirty="0"/>
          </a:p>
          <a:p>
            <a:pPr marL="514350" indent="-514350">
              <a:buAutoNum type="arabicPeriod"/>
            </a:pPr>
            <a:endParaRPr lang="en-IN" dirty="0"/>
          </a:p>
          <a:p>
            <a:pPr marL="514350" indent="-514350">
              <a:buAutoNum type="arabicPeriod"/>
            </a:pPr>
            <a:endParaRPr lang="en-IN" dirty="0"/>
          </a:p>
          <a:p>
            <a:pPr marL="514350" indent="-514350">
              <a:buAutoNum type="arabicPeriod"/>
            </a:pPr>
            <a:r>
              <a:rPr lang="en-IN" dirty="0"/>
              <a:t>Calculate chi square value</a:t>
            </a:r>
          </a:p>
          <a:p>
            <a:pPr marL="514350" indent="-514350">
              <a:buAutoNum type="arabicPeriod"/>
            </a:pPr>
            <a:r>
              <a:rPr lang="en-IN" dirty="0"/>
              <a:t>Test of Significance: Compare chi square calculated value with table value at one degree of freedom.</a:t>
            </a:r>
          </a:p>
          <a:p>
            <a:pPr marL="514350" indent="-514350">
              <a:buAutoNum type="arabicPeriod"/>
            </a:pPr>
            <a:endParaRPr lang="en-IN" dirty="0"/>
          </a:p>
        </p:txBody>
      </p:sp>
      <p:graphicFrame>
        <p:nvGraphicFramePr>
          <p:cNvPr id="4" name="Table 4">
            <a:extLst>
              <a:ext uri="{FF2B5EF4-FFF2-40B4-BE49-F238E27FC236}">
                <a16:creationId xmlns:a16="http://schemas.microsoft.com/office/drawing/2014/main" id="{33221FC9-D430-4925-9123-AD5BD526C271}"/>
              </a:ext>
            </a:extLst>
          </p:cNvPr>
          <p:cNvGraphicFramePr>
            <a:graphicFrameLocks noGrp="1"/>
          </p:cNvGraphicFramePr>
          <p:nvPr>
            <p:extLst>
              <p:ext uri="{D42A27DB-BD31-4B8C-83A1-F6EECF244321}">
                <p14:modId xmlns:p14="http://schemas.microsoft.com/office/powerpoint/2010/main" val="4080862093"/>
              </p:ext>
            </p:extLst>
          </p:nvPr>
        </p:nvGraphicFramePr>
        <p:xfrm>
          <a:off x="887017" y="3501008"/>
          <a:ext cx="6709319" cy="1112520"/>
        </p:xfrm>
        <a:graphic>
          <a:graphicData uri="http://schemas.openxmlformats.org/drawingml/2006/table">
            <a:tbl>
              <a:tblPr firstRow="1" bandRow="1">
                <a:tableStyleId>{5C22544A-7EE6-4342-B048-85BDC9FD1C3A}</a:tableStyleId>
              </a:tblPr>
              <a:tblGrid>
                <a:gridCol w="1486094">
                  <a:extLst>
                    <a:ext uri="{9D8B030D-6E8A-4147-A177-3AD203B41FA5}">
                      <a16:colId xmlns:a16="http://schemas.microsoft.com/office/drawing/2014/main" val="3525465364"/>
                    </a:ext>
                  </a:extLst>
                </a:gridCol>
                <a:gridCol w="2479655">
                  <a:extLst>
                    <a:ext uri="{9D8B030D-6E8A-4147-A177-3AD203B41FA5}">
                      <a16:colId xmlns:a16="http://schemas.microsoft.com/office/drawing/2014/main" val="3312473411"/>
                    </a:ext>
                  </a:extLst>
                </a:gridCol>
                <a:gridCol w="2743570">
                  <a:extLst>
                    <a:ext uri="{9D8B030D-6E8A-4147-A177-3AD203B41FA5}">
                      <a16:colId xmlns:a16="http://schemas.microsoft.com/office/drawing/2014/main" val="881977903"/>
                    </a:ext>
                  </a:extLst>
                </a:gridCol>
              </a:tblGrid>
              <a:tr h="370840">
                <a:tc>
                  <a:txBody>
                    <a:bodyPr/>
                    <a:lstStyle/>
                    <a:p>
                      <a:endParaRPr lang="en-IN" dirty="0"/>
                    </a:p>
                  </a:txBody>
                  <a:tcPr/>
                </a:tc>
                <a:tc>
                  <a:txBody>
                    <a:bodyPr/>
                    <a:lstStyle/>
                    <a:p>
                      <a:r>
                        <a:rPr lang="en-IN" dirty="0"/>
                        <a:t>At or above the Median</a:t>
                      </a:r>
                    </a:p>
                  </a:txBody>
                  <a:tcPr/>
                </a:tc>
                <a:tc>
                  <a:txBody>
                    <a:bodyPr/>
                    <a:lstStyle/>
                    <a:p>
                      <a:r>
                        <a:rPr lang="en-IN" dirty="0"/>
                        <a:t>Below the median</a:t>
                      </a:r>
                    </a:p>
                  </a:txBody>
                  <a:tcPr/>
                </a:tc>
                <a:extLst>
                  <a:ext uri="{0D108BD9-81ED-4DB2-BD59-A6C34878D82A}">
                    <a16:rowId xmlns:a16="http://schemas.microsoft.com/office/drawing/2014/main" val="44389649"/>
                  </a:ext>
                </a:extLst>
              </a:tr>
              <a:tr h="370840">
                <a:tc>
                  <a:txBody>
                    <a:bodyPr/>
                    <a:lstStyle/>
                    <a:p>
                      <a:r>
                        <a:rPr lang="en-IN" dirty="0"/>
                        <a:t>First Group</a:t>
                      </a:r>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1298120442"/>
                  </a:ext>
                </a:extLst>
              </a:tr>
              <a:tr h="370840">
                <a:tc>
                  <a:txBody>
                    <a:bodyPr/>
                    <a:lstStyle/>
                    <a:p>
                      <a:r>
                        <a:rPr lang="en-IN" dirty="0"/>
                        <a:t>Second Group</a:t>
                      </a:r>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909843271"/>
                  </a:ext>
                </a:extLst>
              </a:tr>
            </a:tbl>
          </a:graphicData>
        </a:graphic>
      </p:graphicFrame>
    </p:spTree>
    <p:extLst>
      <p:ext uri="{BB962C8B-B14F-4D97-AF65-F5344CB8AC3E}">
        <p14:creationId xmlns:p14="http://schemas.microsoft.com/office/powerpoint/2010/main" val="2763083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7772400" cy="654032"/>
          </a:xfrm>
        </p:spPr>
        <p:txBody>
          <a:bodyPr>
            <a:normAutofit fontScale="90000"/>
          </a:bodyPr>
          <a:lstStyle/>
          <a:p>
            <a:pPr algn="ctr"/>
            <a:r>
              <a:rPr lang="en-IN" b="1" dirty="0">
                <a:solidFill>
                  <a:srgbClr val="FF0000"/>
                </a:solidFill>
              </a:rPr>
              <a:t>Data Types</a:t>
            </a:r>
          </a:p>
        </p:txBody>
      </p:sp>
      <p:graphicFrame>
        <p:nvGraphicFramePr>
          <p:cNvPr id="4" name="Content Placeholder 3"/>
          <p:cNvGraphicFramePr>
            <a:graphicFrameLocks noGrp="1"/>
          </p:cNvGraphicFramePr>
          <p:nvPr>
            <p:ph sz="quarter" idx="1"/>
          </p:nvPr>
        </p:nvGraphicFramePr>
        <p:xfrm>
          <a:off x="71406" y="1000108"/>
          <a:ext cx="8929721" cy="5876564"/>
        </p:xfrm>
        <a:graphic>
          <a:graphicData uri="http://schemas.openxmlformats.org/drawingml/2006/table">
            <a:tbl>
              <a:tblPr firstRow="1" bandRow="1">
                <a:tableStyleId>{5C22544A-7EE6-4342-B048-85BDC9FD1C3A}</a:tableStyleId>
              </a:tblPr>
              <a:tblGrid>
                <a:gridCol w="1581155">
                  <a:extLst>
                    <a:ext uri="{9D8B030D-6E8A-4147-A177-3AD203B41FA5}">
                      <a16:colId xmlns:a16="http://schemas.microsoft.com/office/drawing/2014/main" val="20000"/>
                    </a:ext>
                  </a:extLst>
                </a:gridCol>
                <a:gridCol w="1129395">
                  <a:extLst>
                    <a:ext uri="{9D8B030D-6E8A-4147-A177-3AD203B41FA5}">
                      <a16:colId xmlns:a16="http://schemas.microsoft.com/office/drawing/2014/main" val="20001"/>
                    </a:ext>
                  </a:extLst>
                </a:gridCol>
                <a:gridCol w="1581153">
                  <a:extLst>
                    <a:ext uri="{9D8B030D-6E8A-4147-A177-3AD203B41FA5}">
                      <a16:colId xmlns:a16="http://schemas.microsoft.com/office/drawing/2014/main" val="20002"/>
                    </a:ext>
                  </a:extLst>
                </a:gridCol>
                <a:gridCol w="1355274">
                  <a:extLst>
                    <a:ext uri="{9D8B030D-6E8A-4147-A177-3AD203B41FA5}">
                      <a16:colId xmlns:a16="http://schemas.microsoft.com/office/drawing/2014/main" val="20003"/>
                    </a:ext>
                  </a:extLst>
                </a:gridCol>
                <a:gridCol w="3282744">
                  <a:extLst>
                    <a:ext uri="{9D8B030D-6E8A-4147-A177-3AD203B41FA5}">
                      <a16:colId xmlns:a16="http://schemas.microsoft.com/office/drawing/2014/main" val="20004"/>
                    </a:ext>
                  </a:extLst>
                </a:gridCol>
              </a:tblGrid>
              <a:tr h="77957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rgbClr val="002060"/>
                          </a:solidFill>
                          <a:effectLst>
                            <a:outerShdw blurRad="38100" dist="38100" dir="2700000" algn="tl">
                              <a:srgbClr val="000000"/>
                            </a:outerShdw>
                          </a:effectLst>
                          <a:latin typeface="Verdana" pitchFamily="34" charset="0"/>
                        </a:rPr>
                        <a:t>Data</a:t>
                      </a:r>
                    </a:p>
                  </a:txBody>
                  <a:tcPr marT="45722" marB="45722"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rgbClr val="002060"/>
                          </a:solidFill>
                          <a:effectLst>
                            <a:outerShdw blurRad="38100" dist="38100" dir="2700000" algn="tl">
                              <a:srgbClr val="000000"/>
                            </a:outerShdw>
                          </a:effectLst>
                          <a:latin typeface="Verdana" pitchFamily="34" charset="0"/>
                        </a:rPr>
                        <a:t>Order</a:t>
                      </a:r>
                    </a:p>
                  </a:txBody>
                  <a:tcPr marT="45722" marB="45722"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rgbClr val="002060"/>
                          </a:solidFill>
                          <a:effectLst>
                            <a:outerShdw blurRad="38100" dist="38100" dir="2700000" algn="tl">
                              <a:srgbClr val="000000"/>
                            </a:outerShdw>
                          </a:effectLst>
                          <a:latin typeface="Verdana" pitchFamily="34" charset="0"/>
                        </a:rPr>
                        <a:t>Distance</a:t>
                      </a:r>
                    </a:p>
                  </a:txBody>
                  <a:tcPr marT="45722" marB="45722"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rgbClr val="002060"/>
                          </a:solidFill>
                          <a:effectLst>
                            <a:outerShdw blurRad="38100" dist="38100" dir="2700000" algn="tl">
                              <a:srgbClr val="000000"/>
                            </a:outerShdw>
                          </a:effectLst>
                          <a:latin typeface="Verdana" pitchFamily="34" charset="0"/>
                        </a:rPr>
                        <a:t>Unique Origin</a:t>
                      </a:r>
                    </a:p>
                  </a:txBody>
                  <a:tcPr marT="45722" marB="45722"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rgbClr val="002060"/>
                          </a:solidFill>
                          <a:effectLst>
                            <a:outerShdw blurRad="38100" dist="38100" dir="2700000" algn="tl">
                              <a:srgbClr val="000000"/>
                            </a:outerShdw>
                          </a:effectLst>
                          <a:latin typeface="Verdana" pitchFamily="34" charset="0"/>
                        </a:rPr>
                        <a:t>Remark</a:t>
                      </a:r>
                    </a:p>
                  </a:txBody>
                  <a:tcPr marT="45722" marB="45722" horzOverflow="overflow"/>
                </a:tc>
                <a:extLst>
                  <a:ext uri="{0D108BD9-81ED-4DB2-BD59-A6C34878D82A}">
                    <a16:rowId xmlns:a16="http://schemas.microsoft.com/office/drawing/2014/main" val="10000"/>
                  </a:ext>
                </a:extLst>
              </a:tr>
              <a:tr h="70795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Nominal</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No</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No</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No</a:t>
                      </a:r>
                    </a:p>
                  </a:txBody>
                  <a:tcPr marT="45722" marB="45722" horzOverflow="overflow"/>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mn-lt"/>
                        </a:rPr>
                        <a:t>Classification Number counting only</a:t>
                      </a:r>
                    </a:p>
                  </a:txBody>
                  <a:tcPr marT="45722" marB="45722" horzOverflow="overflow"/>
                </a:tc>
                <a:extLst>
                  <a:ext uri="{0D108BD9-81ED-4DB2-BD59-A6C34878D82A}">
                    <a16:rowId xmlns:a16="http://schemas.microsoft.com/office/drawing/2014/main" val="10001"/>
                  </a:ext>
                </a:extLst>
              </a:tr>
              <a:tr h="181899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Ordinal</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Yes</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No</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No</a:t>
                      </a:r>
                    </a:p>
                  </a:txBody>
                  <a:tcPr marT="45722" marB="45722" horzOverflow="overflow"/>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mn-lt"/>
                        </a:rPr>
                        <a:t>Determination of greater or lesser Rank or order (researcher know the order but not the amount </a:t>
                      </a:r>
                      <a:r>
                        <a:rPr kumimoji="0" lang="en-US" sz="2000" b="0" i="0" u="none" strike="noStrike" cap="none" normalizeH="0" baseline="0" dirty="0">
                          <a:ln>
                            <a:noFill/>
                          </a:ln>
                          <a:solidFill>
                            <a:schemeClr val="tx1"/>
                          </a:solidFill>
                          <a:effectLst>
                            <a:outerShdw blurRad="38100" dist="38100" dir="2700000" algn="tl">
                              <a:srgbClr val="000000"/>
                            </a:outerShdw>
                          </a:effectLst>
                          <a:latin typeface="+mn-lt"/>
                        </a:rPr>
                        <a:t>of difference</a:t>
                      </a:r>
                      <a:r>
                        <a:rPr kumimoji="0" lang="en-US" sz="2400" b="0" i="0" u="none" strike="noStrike" cap="none" normalizeH="0" baseline="0" dirty="0">
                          <a:ln>
                            <a:noFill/>
                          </a:ln>
                          <a:solidFill>
                            <a:schemeClr val="tx1"/>
                          </a:solidFill>
                          <a:effectLst>
                            <a:outerShdw blurRad="38100" dist="38100" dir="2700000" algn="tl">
                              <a:srgbClr val="000000"/>
                            </a:outerShdw>
                          </a:effectLst>
                          <a:latin typeface="+mn-lt"/>
                        </a:rPr>
                        <a:t>)</a:t>
                      </a:r>
                    </a:p>
                  </a:txBody>
                  <a:tcPr marT="45722" marB="45722" horzOverflow="overflow"/>
                </a:tc>
                <a:extLst>
                  <a:ext uri="{0D108BD9-81ED-4DB2-BD59-A6C34878D82A}">
                    <a16:rowId xmlns:a16="http://schemas.microsoft.com/office/drawing/2014/main" val="10002"/>
                  </a:ext>
                </a:extLst>
              </a:tr>
              <a:tr h="97510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Interval</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mn-lt"/>
                        </a:rPr>
                        <a:t>(Arbitrary Zero Point)</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mn-lt"/>
                        </a:rPr>
                        <a:t>Yes</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Yes</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No</a:t>
                      </a:r>
                    </a:p>
                  </a:txBody>
                  <a:tcPr marT="45722" marB="45722" horzOverflow="overflow"/>
                </a:tc>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mn-lt"/>
                        </a:rPr>
                        <a:t>Determination of equality of intervals or differences</a:t>
                      </a:r>
                    </a:p>
                  </a:txBody>
                  <a:tcPr marT="45722" marB="45722" horzOverflow="overflow"/>
                </a:tc>
                <a:extLst>
                  <a:ext uri="{0D108BD9-81ED-4DB2-BD59-A6C34878D82A}">
                    <a16:rowId xmlns:a16="http://schemas.microsoft.com/office/drawing/2014/main" val="10003"/>
                  </a:ext>
                </a:extLst>
              </a:tr>
              <a:tr h="100478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Ratio</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defRPr/>
                      </a:pPr>
                      <a:r>
                        <a:rPr kumimoji="0" lang="en-US" sz="2000" b="0" i="0" u="none" strike="noStrike" cap="none" normalizeH="0" baseline="0" dirty="0">
                          <a:ln>
                            <a:noFill/>
                          </a:ln>
                          <a:solidFill>
                            <a:schemeClr val="tx1"/>
                          </a:solidFill>
                          <a:effectLst>
                            <a:outerShdw blurRad="38100" dist="38100" dir="2700000" algn="tl">
                              <a:srgbClr val="000000"/>
                            </a:outerShdw>
                          </a:effectLst>
                          <a:latin typeface="+mn-lt"/>
                        </a:rPr>
                        <a:t>(</a:t>
                      </a:r>
                      <a:r>
                        <a:rPr kumimoji="0" lang="en-US" sz="1800" b="0" i="0" u="none" strike="noStrike" cap="none" normalizeH="0" baseline="0" dirty="0">
                          <a:ln>
                            <a:noFill/>
                          </a:ln>
                          <a:solidFill>
                            <a:schemeClr val="tx1"/>
                          </a:solidFill>
                          <a:effectLst>
                            <a:outerShdw blurRad="38100" dist="38100" dir="2700000" algn="tl">
                              <a:srgbClr val="000000"/>
                            </a:outerShdw>
                          </a:effectLst>
                          <a:latin typeface="+mn-lt"/>
                        </a:rPr>
                        <a:t>Absolute Zero Point</a:t>
                      </a:r>
                      <a:r>
                        <a:rPr kumimoji="0" lang="en-US" sz="2000" b="0" i="0" u="none" strike="noStrike" cap="none" normalizeH="0" baseline="0" dirty="0">
                          <a:ln>
                            <a:noFill/>
                          </a:ln>
                          <a:solidFill>
                            <a:schemeClr val="tx1"/>
                          </a:solidFill>
                          <a:effectLst>
                            <a:outerShdw blurRad="38100" dist="38100" dir="2700000" algn="tl">
                              <a:srgbClr val="000000"/>
                            </a:outerShdw>
                          </a:effectLst>
                          <a:latin typeface="+mn-lt"/>
                        </a:rPr>
                        <a:t>)</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a:ln>
                            <a:noFill/>
                          </a:ln>
                          <a:solidFill>
                            <a:schemeClr val="tx1"/>
                          </a:solidFill>
                          <a:effectLst>
                            <a:outerShdw blurRad="38100" dist="38100" dir="2700000" algn="tl">
                              <a:srgbClr val="000000"/>
                            </a:outerShdw>
                          </a:effectLst>
                          <a:latin typeface="+mn-lt"/>
                        </a:rPr>
                        <a:t>Yes</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yes</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800" b="0" i="0" u="none" strike="noStrike" cap="none" normalizeH="0" baseline="0" dirty="0">
                          <a:ln>
                            <a:noFill/>
                          </a:ln>
                          <a:solidFill>
                            <a:schemeClr val="tx1"/>
                          </a:solidFill>
                          <a:effectLst>
                            <a:outerShdw blurRad="38100" dist="38100" dir="2700000" algn="tl">
                              <a:srgbClr val="000000"/>
                            </a:outerShdw>
                          </a:effectLst>
                          <a:latin typeface="+mn-lt"/>
                        </a:rPr>
                        <a:t>Yes</a:t>
                      </a:r>
                    </a:p>
                  </a:txBody>
                  <a:tcPr marT="45722" marB="45722" horzOverflow="overflow"/>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dirty="0">
                          <a:ln>
                            <a:noFill/>
                          </a:ln>
                          <a:solidFill>
                            <a:schemeClr val="tx1"/>
                          </a:solidFill>
                          <a:effectLst>
                            <a:outerShdw blurRad="38100" dist="38100" dir="2700000" algn="tl">
                              <a:srgbClr val="000000"/>
                            </a:outerShdw>
                          </a:effectLst>
                          <a:latin typeface="+mn-lt"/>
                        </a:rPr>
                        <a:t>Determination of equality of ratios.</a:t>
                      </a:r>
                    </a:p>
                  </a:txBody>
                  <a:tcPr marT="45722" marB="45722" horzOverflow="overflow"/>
                </a:tc>
                <a:extLst>
                  <a:ext uri="{0D108BD9-81ED-4DB2-BD59-A6C34878D82A}">
                    <a16:rowId xmlns:a16="http://schemas.microsoft.com/office/drawing/2014/main" val="10004"/>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AB4FD-9ED1-4D42-B1F7-3E82BF82BC82}"/>
              </a:ext>
            </a:extLst>
          </p:cNvPr>
          <p:cNvSpPr>
            <a:spLocks noGrp="1"/>
          </p:cNvSpPr>
          <p:nvPr>
            <p:ph type="title"/>
          </p:nvPr>
        </p:nvSpPr>
        <p:spPr>
          <a:xfrm>
            <a:off x="107504" y="274638"/>
            <a:ext cx="8579296" cy="1143000"/>
          </a:xfrm>
        </p:spPr>
        <p:txBody>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FC393CD9-1256-413C-8318-DBD9ED749DE3}"/>
              </a:ext>
            </a:extLst>
          </p:cNvPr>
          <p:cNvSpPr>
            <a:spLocks noGrp="1"/>
          </p:cNvSpPr>
          <p:nvPr>
            <p:ph sz="quarter" idx="1"/>
          </p:nvPr>
        </p:nvSpPr>
        <p:spPr>
          <a:xfrm>
            <a:off x="107504" y="1447800"/>
            <a:ext cx="8928992" cy="5293568"/>
          </a:xfrm>
        </p:spPr>
        <p:txBody>
          <a:bodyPr>
            <a:normAutofit/>
          </a:bodyPr>
          <a:lstStyle/>
          <a:p>
            <a:pPr marL="0" indent="0" algn="just">
              <a:buNone/>
            </a:pPr>
            <a:r>
              <a:rPr lang="en-IN" dirty="0"/>
              <a:t>A study conducted to determine the effect of declaration of bonus on price of a share. Two groups of ten share brokers were selected at random: one consisting of those who had done dealing in the share and the other of those who had not done dealing in the shares. The brokers were required to give the rating of ten variables on a five points scale. The sum of responses (scores) of two groups are given in the table below:</a:t>
            </a:r>
          </a:p>
          <a:p>
            <a:pPr marL="0" indent="0">
              <a:buNone/>
            </a:pPr>
            <a:r>
              <a:rPr lang="en-IN" dirty="0"/>
              <a:t>Variable	1     2     3     4     5     6     7     8     9     10</a:t>
            </a:r>
          </a:p>
          <a:p>
            <a:pPr marL="0" indent="0">
              <a:buNone/>
            </a:pPr>
            <a:r>
              <a:rPr lang="en-IN" dirty="0"/>
              <a:t>Group I	43   41  31   31    27   26   25   25   24   23</a:t>
            </a:r>
          </a:p>
          <a:p>
            <a:pPr marL="0" indent="0">
              <a:buNone/>
            </a:pPr>
            <a:r>
              <a:rPr lang="en-IN" dirty="0"/>
              <a:t>Group 2	40   38  28   19    18   18   17   16   15   15</a:t>
            </a:r>
          </a:p>
          <a:p>
            <a:pPr marL="0" indent="0">
              <a:buNone/>
            </a:pPr>
            <a:r>
              <a:rPr lang="en-IN" dirty="0"/>
              <a:t>Apply the median Test and state whether the difference between the scores of the two groups is significant or not    </a:t>
            </a:r>
          </a:p>
        </p:txBody>
      </p:sp>
    </p:spTree>
    <p:extLst>
      <p:ext uri="{BB962C8B-B14F-4D97-AF65-F5344CB8AC3E}">
        <p14:creationId xmlns:p14="http://schemas.microsoft.com/office/powerpoint/2010/main" val="23144730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541C-D610-4C88-A76C-E3AFB755DEAF}"/>
              </a:ext>
            </a:extLst>
          </p:cNvPr>
          <p:cNvSpPr>
            <a:spLocks noGrp="1"/>
          </p:cNvSpPr>
          <p:nvPr>
            <p:ph type="title"/>
          </p:nvPr>
        </p:nvSpPr>
        <p:spPr>
          <a:xfrm>
            <a:off x="107504" y="274638"/>
            <a:ext cx="8579296" cy="1143000"/>
          </a:xfrm>
        </p:spPr>
        <p:txBody>
          <a:bodyPr/>
          <a:lstStyle/>
          <a:p>
            <a:r>
              <a:rPr lang="en-IN" b="1" dirty="0">
                <a:solidFill>
                  <a:srgbClr val="FF0000"/>
                </a:solidFill>
              </a:rPr>
              <a:t>Solution</a:t>
            </a:r>
          </a:p>
        </p:txBody>
      </p:sp>
      <p:sp>
        <p:nvSpPr>
          <p:cNvPr id="3" name="Content Placeholder 2">
            <a:extLst>
              <a:ext uri="{FF2B5EF4-FFF2-40B4-BE49-F238E27FC236}">
                <a16:creationId xmlns:a16="http://schemas.microsoft.com/office/drawing/2014/main" id="{292E2C6C-ABB3-499F-892D-CB21D6AE483E}"/>
              </a:ext>
            </a:extLst>
          </p:cNvPr>
          <p:cNvSpPr>
            <a:spLocks noGrp="1"/>
          </p:cNvSpPr>
          <p:nvPr>
            <p:ph sz="quarter" idx="1"/>
          </p:nvPr>
        </p:nvSpPr>
        <p:spPr>
          <a:xfrm>
            <a:off x="107504" y="1628800"/>
            <a:ext cx="8856984" cy="5040560"/>
          </a:xfrm>
        </p:spPr>
        <p:txBody>
          <a:bodyPr/>
          <a:lstStyle/>
          <a:p>
            <a:pPr marL="0" indent="0">
              <a:buNone/>
            </a:pPr>
            <a:r>
              <a:rPr lang="en-IN" dirty="0"/>
              <a:t>Hypothesis: The difference between scores of two groups is not significant.</a:t>
            </a:r>
          </a:p>
          <a:p>
            <a:pPr marL="0" indent="0">
              <a:buNone/>
            </a:pPr>
            <a:r>
              <a:rPr lang="en-IN" dirty="0"/>
              <a:t>The combined median of two groups</a:t>
            </a:r>
          </a:p>
          <a:p>
            <a:pPr marL="0" indent="0">
              <a:buNone/>
            </a:pPr>
            <a:r>
              <a:rPr lang="en-IN" dirty="0"/>
              <a:t>M = The value of (n+1/2) </a:t>
            </a:r>
            <a:r>
              <a:rPr lang="en-IN" dirty="0" err="1"/>
              <a:t>th</a:t>
            </a:r>
            <a:r>
              <a:rPr lang="en-IN" dirty="0"/>
              <a:t> items</a:t>
            </a:r>
          </a:p>
          <a:p>
            <a:pPr marL="0" indent="0">
              <a:buNone/>
            </a:pPr>
            <a:r>
              <a:rPr lang="en-IN" dirty="0"/>
              <a:t>    = The value of (20+1/2)</a:t>
            </a:r>
            <a:r>
              <a:rPr lang="en-IN" dirty="0" err="1"/>
              <a:t>th</a:t>
            </a:r>
            <a:r>
              <a:rPr lang="en-IN" dirty="0"/>
              <a:t> item i.e. 25</a:t>
            </a:r>
          </a:p>
          <a:p>
            <a:pPr marL="0" algn="l" rtl="0" eaLnBrk="1" fontAlgn="t" latinLnBrk="0" hangingPunct="1">
              <a:spcBef>
                <a:spcPts val="0"/>
              </a:spcBef>
              <a:spcAft>
                <a:spcPts val="0"/>
              </a:spcAft>
            </a:pPr>
            <a:endParaRPr lang="en-IN" sz="1800" b="0" i="0" u="none" strike="noStrike" dirty="0">
              <a:effectLst/>
              <a:latin typeface="Arial" panose="020B0604020202020204" pitchFamily="34" charset="0"/>
            </a:endParaRPr>
          </a:p>
          <a:p>
            <a:pPr marL="0" algn="l" rtl="0" eaLnBrk="1" fontAlgn="t" latinLnBrk="0" hangingPunct="1">
              <a:spcBef>
                <a:spcPts val="0"/>
              </a:spcBef>
              <a:spcAft>
                <a:spcPts val="0"/>
              </a:spcAft>
            </a:pPr>
            <a:endParaRPr lang="en-IN" sz="1800" dirty="0">
              <a:latin typeface="Arial" panose="020B0604020202020204" pitchFamily="34" charset="0"/>
            </a:endParaRPr>
          </a:p>
          <a:p>
            <a:pPr marL="0" algn="l" rtl="0" eaLnBrk="1" fontAlgn="t" latinLnBrk="0" hangingPunct="1">
              <a:spcBef>
                <a:spcPts val="0"/>
              </a:spcBef>
              <a:spcAft>
                <a:spcPts val="0"/>
              </a:spcAft>
            </a:pPr>
            <a:endParaRPr lang="en-IN" sz="1800" b="0" i="0" u="none" strike="noStrike" dirty="0">
              <a:effectLst/>
              <a:latin typeface="Arial" panose="020B0604020202020204" pitchFamily="34" charset="0"/>
            </a:endParaRPr>
          </a:p>
          <a:p>
            <a:pPr marL="0" algn="l" rtl="0" eaLnBrk="1" fontAlgn="t" latinLnBrk="0" hangingPunct="1">
              <a:spcBef>
                <a:spcPts val="0"/>
              </a:spcBef>
              <a:spcAft>
                <a:spcPts val="0"/>
              </a:spcAft>
            </a:pPr>
            <a:endParaRPr lang="en-IN" sz="1800" dirty="0">
              <a:latin typeface="Arial" panose="020B0604020202020204" pitchFamily="34" charset="0"/>
            </a:endParaRPr>
          </a:p>
          <a:p>
            <a:pPr marL="0" algn="l" rtl="0" eaLnBrk="1" fontAlgn="t" latinLnBrk="0" hangingPunct="1">
              <a:spcBef>
                <a:spcPts val="0"/>
              </a:spcBef>
              <a:spcAft>
                <a:spcPts val="0"/>
              </a:spcAft>
            </a:pPr>
            <a:endParaRPr lang="en-IN"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IN" sz="1800" dirty="0">
                <a:latin typeface="Arial" panose="020B0604020202020204" pitchFamily="34" charset="0"/>
              </a:rPr>
              <a:t>Chi Square Value = 3.243</a:t>
            </a:r>
          </a:p>
          <a:p>
            <a:pPr marL="0" algn="l" rtl="0" eaLnBrk="1" fontAlgn="t" latinLnBrk="0" hangingPunct="1">
              <a:spcBef>
                <a:spcPts val="0"/>
              </a:spcBef>
              <a:spcAft>
                <a:spcPts val="0"/>
              </a:spcAft>
            </a:pPr>
            <a:r>
              <a:rPr lang="en-IN" sz="1800" b="0" i="0" u="none" strike="noStrike" dirty="0">
                <a:effectLst/>
                <a:latin typeface="Arial" panose="020B0604020202020204" pitchFamily="34" charset="0"/>
              </a:rPr>
              <a:t>Table value at 1 </a:t>
            </a:r>
            <a:r>
              <a:rPr lang="en-IN" sz="1800" b="0" i="0" u="none" strike="noStrike" dirty="0" err="1">
                <a:effectLst/>
                <a:latin typeface="Arial" panose="020B0604020202020204" pitchFamily="34" charset="0"/>
              </a:rPr>
              <a:t>d.f.</a:t>
            </a:r>
            <a:r>
              <a:rPr lang="en-IN" sz="1800" b="0" i="0" u="none" strike="noStrike" dirty="0">
                <a:effectLst/>
                <a:latin typeface="Arial" panose="020B0604020202020204" pitchFamily="34" charset="0"/>
              </a:rPr>
              <a:t> at 5% LOS = 3.841</a:t>
            </a:r>
          </a:p>
          <a:p>
            <a:pPr marL="0" algn="l" rtl="0" eaLnBrk="1" fontAlgn="t" latinLnBrk="0" hangingPunct="1">
              <a:spcBef>
                <a:spcPts val="0"/>
              </a:spcBef>
              <a:spcAft>
                <a:spcPts val="0"/>
              </a:spcAft>
            </a:pPr>
            <a:r>
              <a:rPr lang="en-IN" sz="1800" dirty="0">
                <a:latin typeface="Arial" panose="020B0604020202020204" pitchFamily="34" charset="0"/>
              </a:rPr>
              <a:t>Hypothesis accepted </a:t>
            </a:r>
            <a:endParaRPr lang="en-IN" sz="1800" b="0" i="0" u="none" strike="noStrike" dirty="0">
              <a:effectLst/>
              <a:latin typeface="Arial" panose="020B0604020202020204" pitchFamily="34" charset="0"/>
            </a:endParaRPr>
          </a:p>
          <a:p>
            <a:pPr marL="0" indent="0" algn="l" rtl="0" eaLnBrk="1" fontAlgn="t" latinLnBrk="0" hangingPunct="1">
              <a:spcBef>
                <a:spcPts val="0"/>
              </a:spcBef>
              <a:spcAft>
                <a:spcPts val="0"/>
              </a:spcAft>
              <a:buNone/>
            </a:pPr>
            <a:endParaRPr lang="en-IN" sz="1800" b="0" i="0" u="none" strike="noStrike" dirty="0">
              <a:effectLst/>
              <a:latin typeface="Arial" panose="020B0604020202020204" pitchFamily="34" charset="0"/>
            </a:endParaRPr>
          </a:p>
        </p:txBody>
      </p:sp>
      <p:graphicFrame>
        <p:nvGraphicFramePr>
          <p:cNvPr id="4" name="Table 3">
            <a:extLst>
              <a:ext uri="{FF2B5EF4-FFF2-40B4-BE49-F238E27FC236}">
                <a16:creationId xmlns:a16="http://schemas.microsoft.com/office/drawing/2014/main" id="{381DD74C-46AD-4173-AE6D-1412B252ADF4}"/>
              </a:ext>
            </a:extLst>
          </p:cNvPr>
          <p:cNvGraphicFramePr>
            <a:graphicFrameLocks noGrp="1"/>
          </p:cNvGraphicFramePr>
          <p:nvPr>
            <p:extLst>
              <p:ext uri="{D42A27DB-BD31-4B8C-83A1-F6EECF244321}">
                <p14:modId xmlns:p14="http://schemas.microsoft.com/office/powerpoint/2010/main" val="2022329802"/>
              </p:ext>
            </p:extLst>
          </p:nvPr>
        </p:nvGraphicFramePr>
        <p:xfrm>
          <a:off x="914400" y="4044672"/>
          <a:ext cx="6709319" cy="1112520"/>
        </p:xfrm>
        <a:graphic>
          <a:graphicData uri="http://schemas.openxmlformats.org/drawingml/2006/table">
            <a:tbl>
              <a:tblPr firstRow="1" bandRow="1">
                <a:tableStyleId>{5C22544A-7EE6-4342-B048-85BDC9FD1C3A}</a:tableStyleId>
              </a:tblPr>
              <a:tblGrid>
                <a:gridCol w="1486094">
                  <a:extLst>
                    <a:ext uri="{9D8B030D-6E8A-4147-A177-3AD203B41FA5}">
                      <a16:colId xmlns:a16="http://schemas.microsoft.com/office/drawing/2014/main" val="812497883"/>
                    </a:ext>
                  </a:extLst>
                </a:gridCol>
                <a:gridCol w="2479655">
                  <a:extLst>
                    <a:ext uri="{9D8B030D-6E8A-4147-A177-3AD203B41FA5}">
                      <a16:colId xmlns:a16="http://schemas.microsoft.com/office/drawing/2014/main" val="3764782636"/>
                    </a:ext>
                  </a:extLst>
                </a:gridCol>
                <a:gridCol w="2743570">
                  <a:extLst>
                    <a:ext uri="{9D8B030D-6E8A-4147-A177-3AD203B41FA5}">
                      <a16:colId xmlns:a16="http://schemas.microsoft.com/office/drawing/2014/main" val="1731093376"/>
                    </a:ext>
                  </a:extLst>
                </a:gridCol>
              </a:tblGrid>
              <a:tr h="370840">
                <a:tc>
                  <a:txBody>
                    <a:bodyPr/>
                    <a:lstStyle/>
                    <a:p>
                      <a:endParaRPr lang="en-IN" dirty="0"/>
                    </a:p>
                  </a:txBody>
                  <a:tcPr/>
                </a:tc>
                <a:tc>
                  <a:txBody>
                    <a:bodyPr/>
                    <a:lstStyle/>
                    <a:p>
                      <a:r>
                        <a:rPr lang="en-IN" dirty="0"/>
                        <a:t>At or above the Median</a:t>
                      </a:r>
                    </a:p>
                  </a:txBody>
                  <a:tcPr/>
                </a:tc>
                <a:tc>
                  <a:txBody>
                    <a:bodyPr/>
                    <a:lstStyle/>
                    <a:p>
                      <a:r>
                        <a:rPr lang="en-IN" dirty="0"/>
                        <a:t>Below the median</a:t>
                      </a:r>
                    </a:p>
                  </a:txBody>
                  <a:tcPr/>
                </a:tc>
                <a:extLst>
                  <a:ext uri="{0D108BD9-81ED-4DB2-BD59-A6C34878D82A}">
                    <a16:rowId xmlns:a16="http://schemas.microsoft.com/office/drawing/2014/main" val="1806482605"/>
                  </a:ext>
                </a:extLst>
              </a:tr>
              <a:tr h="370840">
                <a:tc>
                  <a:txBody>
                    <a:bodyPr/>
                    <a:lstStyle/>
                    <a:p>
                      <a:r>
                        <a:rPr lang="en-IN" dirty="0"/>
                        <a:t>First Group</a:t>
                      </a:r>
                    </a:p>
                  </a:txBody>
                  <a:tcPr/>
                </a:tc>
                <a:tc>
                  <a:txBody>
                    <a:bodyPr/>
                    <a:lstStyle/>
                    <a:p>
                      <a:pPr algn="ctr"/>
                      <a:r>
                        <a:rPr lang="en-IN" dirty="0"/>
                        <a:t>8 (A)</a:t>
                      </a:r>
                    </a:p>
                  </a:txBody>
                  <a:tcPr/>
                </a:tc>
                <a:tc>
                  <a:txBody>
                    <a:bodyPr/>
                    <a:lstStyle/>
                    <a:p>
                      <a:pPr algn="ctr"/>
                      <a:r>
                        <a:rPr lang="en-IN" dirty="0"/>
                        <a:t>2 (B)</a:t>
                      </a:r>
                    </a:p>
                  </a:txBody>
                  <a:tcPr/>
                </a:tc>
                <a:extLst>
                  <a:ext uri="{0D108BD9-81ED-4DB2-BD59-A6C34878D82A}">
                    <a16:rowId xmlns:a16="http://schemas.microsoft.com/office/drawing/2014/main" val="527959051"/>
                  </a:ext>
                </a:extLst>
              </a:tr>
              <a:tr h="370840">
                <a:tc>
                  <a:txBody>
                    <a:bodyPr/>
                    <a:lstStyle/>
                    <a:p>
                      <a:r>
                        <a:rPr lang="en-IN" dirty="0"/>
                        <a:t>Second Group</a:t>
                      </a:r>
                    </a:p>
                  </a:txBody>
                  <a:tcPr/>
                </a:tc>
                <a:tc>
                  <a:txBody>
                    <a:bodyPr/>
                    <a:lstStyle/>
                    <a:p>
                      <a:pPr algn="ctr"/>
                      <a:r>
                        <a:rPr lang="en-IN" dirty="0"/>
                        <a:t>3 (C )</a:t>
                      </a:r>
                    </a:p>
                  </a:txBody>
                  <a:tcPr/>
                </a:tc>
                <a:tc>
                  <a:txBody>
                    <a:bodyPr/>
                    <a:lstStyle/>
                    <a:p>
                      <a:pPr algn="ctr"/>
                      <a:r>
                        <a:rPr lang="en-IN" dirty="0"/>
                        <a:t>7( D)</a:t>
                      </a:r>
                    </a:p>
                  </a:txBody>
                  <a:tcPr/>
                </a:tc>
                <a:extLst>
                  <a:ext uri="{0D108BD9-81ED-4DB2-BD59-A6C34878D82A}">
                    <a16:rowId xmlns:a16="http://schemas.microsoft.com/office/drawing/2014/main" val="1151865520"/>
                  </a:ext>
                </a:extLst>
              </a:tr>
            </a:tbl>
          </a:graphicData>
        </a:graphic>
      </p:graphicFrame>
    </p:spTree>
    <p:extLst>
      <p:ext uri="{BB962C8B-B14F-4D97-AF65-F5344CB8AC3E}">
        <p14:creationId xmlns:p14="http://schemas.microsoft.com/office/powerpoint/2010/main" val="31071606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E8A6C-E44D-4679-9E97-1CD5DE097528}"/>
              </a:ext>
            </a:extLst>
          </p:cNvPr>
          <p:cNvSpPr>
            <a:spLocks noGrp="1"/>
          </p:cNvSpPr>
          <p:nvPr>
            <p:ph type="title"/>
          </p:nvPr>
        </p:nvSpPr>
        <p:spPr/>
        <p:txBody>
          <a:bodyPr/>
          <a:lstStyle/>
          <a:p>
            <a:r>
              <a:rPr lang="en-IN" dirty="0">
                <a:solidFill>
                  <a:srgbClr val="FF0000"/>
                </a:solidFill>
              </a:rPr>
              <a:t>Calculation of chi square value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E86E69F-B957-4F9E-877B-F6654F1087DA}"/>
                  </a:ext>
                </a:extLst>
              </p:cNvPr>
              <p:cNvSpPr>
                <a:spLocks noGrp="1"/>
              </p:cNvSpPr>
              <p:nvPr>
                <p:ph sz="quarter" idx="1"/>
              </p:nvPr>
            </p:nvSpPr>
            <p:spPr/>
            <p:txBody>
              <a:bodyPr/>
              <a:lstStyle/>
              <a:p>
                <a14:m>
                  <m:oMath xmlns:m="http://schemas.openxmlformats.org/officeDocument/2006/math">
                    <m:f>
                      <m:fPr>
                        <m:ctrlPr>
                          <a:rPr lang="en-IN" i="1" smtClean="0">
                            <a:latin typeface="Cambria Math" panose="02040503050406030204" pitchFamily="18" charset="0"/>
                          </a:rPr>
                        </m:ctrlPr>
                      </m:fPr>
                      <m:num>
                        <m:r>
                          <a:rPr lang="en-IN" b="0" i="1" smtClean="0">
                            <a:latin typeface="Cambria Math" panose="02040503050406030204" pitchFamily="18" charset="0"/>
                          </a:rPr>
                          <m:t>𝑛</m:t>
                        </m:r>
                        <m:d>
                          <m:dPr>
                            <m:begChr m:val="{"/>
                            <m:endChr m:val="}"/>
                            <m:ctrlPr>
                              <a:rPr lang="en-IN" b="0" i="1" smtClean="0">
                                <a:latin typeface="Cambria Math" panose="02040503050406030204" pitchFamily="18" charset="0"/>
                              </a:rPr>
                            </m:ctrlPr>
                          </m:dPr>
                          <m:e>
                            <m:d>
                              <m:dPr>
                                <m:ctrlPr>
                                  <a:rPr lang="en-IN" b="0" i="1" smtClean="0">
                                    <a:latin typeface="Cambria Math" panose="02040503050406030204" pitchFamily="18" charset="0"/>
                                  </a:rPr>
                                </m:ctrlPr>
                              </m:dPr>
                              <m:e>
                                <m:r>
                                  <a:rPr lang="en-IN" b="0" i="1" smtClean="0">
                                    <a:latin typeface="Cambria Math" panose="02040503050406030204" pitchFamily="18" charset="0"/>
                                  </a:rPr>
                                  <m:t>𝐴𝐷</m:t>
                                </m:r>
                                <m:r>
                                  <a:rPr lang="en-IN" b="0" i="1" smtClean="0">
                                    <a:latin typeface="Cambria Math" panose="02040503050406030204" pitchFamily="18" charset="0"/>
                                  </a:rPr>
                                  <m:t>−</m:t>
                                </m:r>
                                <m:r>
                                  <a:rPr lang="en-IN" b="0" i="1" smtClean="0">
                                    <a:latin typeface="Cambria Math" panose="02040503050406030204" pitchFamily="18" charset="0"/>
                                  </a:rPr>
                                  <m:t>𝐵𝐶</m:t>
                                </m:r>
                              </m:e>
                            </m:d>
                            <m:r>
                              <a:rPr lang="en-IN" b="0" i="1" smtClean="0">
                                <a:latin typeface="Cambria Math" panose="02040503050406030204" pitchFamily="18" charset="0"/>
                              </a:rPr>
                              <m:t>−</m:t>
                            </m:r>
                            <m:f>
                              <m:fPr>
                                <m:ctrlPr>
                                  <a:rPr lang="en-IN" b="0" i="1" smtClean="0">
                                    <a:latin typeface="Cambria Math" panose="02040503050406030204" pitchFamily="18" charset="0"/>
                                  </a:rPr>
                                </m:ctrlPr>
                              </m:fPr>
                              <m:num>
                                <m:r>
                                  <a:rPr lang="en-IN" b="0" i="1" smtClean="0">
                                    <a:latin typeface="Cambria Math" panose="02040503050406030204" pitchFamily="18" charset="0"/>
                                  </a:rPr>
                                  <m:t>𝑁</m:t>
                                </m:r>
                              </m:num>
                              <m:den>
                                <m:r>
                                  <a:rPr lang="en-IN" b="0" i="1" smtClean="0">
                                    <a:latin typeface="Cambria Math" panose="02040503050406030204" pitchFamily="18" charset="0"/>
                                  </a:rPr>
                                  <m:t>2</m:t>
                                </m:r>
                              </m:den>
                            </m:f>
                          </m:e>
                        </m:d>
                        <m:r>
                          <a:rPr lang="en-IN" b="0" i="1" smtClean="0">
                            <a:latin typeface="Cambria Math" panose="02040503050406030204" pitchFamily="18" charset="0"/>
                          </a:rPr>
                          <m:t>𝑆𝑄𝑈𝐴𝑅𝐸</m:t>
                        </m:r>
                      </m:num>
                      <m:den>
                        <m:r>
                          <a:rPr lang="en-IN" b="0" i="1" smtClean="0">
                            <a:latin typeface="Cambria Math" panose="02040503050406030204" pitchFamily="18" charset="0"/>
                          </a:rPr>
                          <m:t>(</m:t>
                        </m:r>
                        <m:r>
                          <a:rPr lang="en-IN" b="0" i="1" smtClean="0">
                            <a:latin typeface="Cambria Math" panose="02040503050406030204" pitchFamily="18" charset="0"/>
                          </a:rPr>
                          <m:t>𝐴</m:t>
                        </m:r>
                        <m:r>
                          <a:rPr lang="en-IN" b="0" i="1" smtClean="0">
                            <a:latin typeface="Cambria Math" panose="02040503050406030204" pitchFamily="18" charset="0"/>
                          </a:rPr>
                          <m:t>+</m:t>
                        </m:r>
                        <m:r>
                          <a:rPr lang="en-IN" b="0" i="1" smtClean="0">
                            <a:latin typeface="Cambria Math" panose="02040503050406030204" pitchFamily="18" charset="0"/>
                          </a:rPr>
                          <m:t>𝐵</m:t>
                        </m:r>
                        <m:r>
                          <a:rPr lang="en-IN" b="0" i="1" smtClean="0">
                            <a:latin typeface="Cambria Math" panose="02040503050406030204" pitchFamily="18" charset="0"/>
                          </a:rPr>
                          <m:t>)(</m:t>
                        </m:r>
                        <m:r>
                          <a:rPr lang="en-IN" b="0" i="1" smtClean="0">
                            <a:latin typeface="Cambria Math" panose="02040503050406030204" pitchFamily="18" charset="0"/>
                          </a:rPr>
                          <m:t>𝐶</m:t>
                        </m:r>
                        <m:r>
                          <a:rPr lang="en-IN" b="0" i="1" smtClean="0">
                            <a:latin typeface="Cambria Math" panose="02040503050406030204" pitchFamily="18" charset="0"/>
                          </a:rPr>
                          <m:t>+</m:t>
                        </m:r>
                        <m:r>
                          <a:rPr lang="en-IN" b="0" i="1" smtClean="0">
                            <a:latin typeface="Cambria Math" panose="02040503050406030204" pitchFamily="18" charset="0"/>
                          </a:rPr>
                          <m:t>𝐷</m:t>
                        </m:r>
                        <m:r>
                          <a:rPr lang="en-IN" b="0" i="1" smtClean="0">
                            <a:latin typeface="Cambria Math" panose="02040503050406030204" pitchFamily="18" charset="0"/>
                          </a:rPr>
                          <m:t>)(</m:t>
                        </m:r>
                        <m:r>
                          <a:rPr lang="en-IN" b="0" i="1" smtClean="0">
                            <a:latin typeface="Cambria Math" panose="02040503050406030204" pitchFamily="18" charset="0"/>
                          </a:rPr>
                          <m:t>𝐴</m:t>
                        </m:r>
                        <m:r>
                          <a:rPr lang="en-IN" b="0" i="1" smtClean="0">
                            <a:latin typeface="Cambria Math" panose="02040503050406030204" pitchFamily="18" charset="0"/>
                          </a:rPr>
                          <m:t>+</m:t>
                        </m:r>
                        <m:r>
                          <a:rPr lang="en-IN" b="0" i="1" smtClean="0">
                            <a:latin typeface="Cambria Math" panose="02040503050406030204" pitchFamily="18" charset="0"/>
                          </a:rPr>
                          <m:t>𝐶</m:t>
                        </m:r>
                        <m:r>
                          <a:rPr lang="en-IN" b="0" i="1" smtClean="0">
                            <a:latin typeface="Cambria Math" panose="02040503050406030204" pitchFamily="18" charset="0"/>
                          </a:rPr>
                          <m:t>)(</m:t>
                        </m:r>
                        <m:r>
                          <a:rPr lang="en-IN" b="0" i="1" smtClean="0">
                            <a:latin typeface="Cambria Math" panose="02040503050406030204" pitchFamily="18" charset="0"/>
                          </a:rPr>
                          <m:t>𝐵</m:t>
                        </m:r>
                        <m:r>
                          <a:rPr lang="en-IN" b="0" i="1" smtClean="0">
                            <a:latin typeface="Cambria Math" panose="02040503050406030204" pitchFamily="18" charset="0"/>
                          </a:rPr>
                          <m:t>+</m:t>
                        </m:r>
                        <m:r>
                          <a:rPr lang="en-IN" b="0" i="1" smtClean="0">
                            <a:latin typeface="Cambria Math" panose="02040503050406030204" pitchFamily="18" charset="0"/>
                          </a:rPr>
                          <m:t>𝐷</m:t>
                        </m:r>
                        <m:r>
                          <a:rPr lang="en-IN" b="0" i="1" smtClean="0">
                            <a:latin typeface="Cambria Math" panose="02040503050406030204" pitchFamily="18" charset="0"/>
                          </a:rPr>
                          <m:t>)</m:t>
                        </m:r>
                      </m:den>
                    </m:f>
                  </m:oMath>
                </a14:m>
                <a:endParaRPr lang="en-IN" dirty="0"/>
              </a:p>
              <a:p>
                <a:endParaRPr lang="en-IN" dirty="0"/>
              </a:p>
              <a:p>
                <a14:m>
                  <m:oMath xmlns:m="http://schemas.openxmlformats.org/officeDocument/2006/math">
                    <m:f>
                      <m:fPr>
                        <m:ctrlPr>
                          <a:rPr lang="en-IN" i="1" smtClean="0">
                            <a:latin typeface="Cambria Math" panose="02040503050406030204" pitchFamily="18" charset="0"/>
                          </a:rPr>
                        </m:ctrlPr>
                      </m:fPr>
                      <m:num>
                        <m:r>
                          <a:rPr lang="en-IN" b="0" i="1" smtClean="0">
                            <a:latin typeface="Cambria Math" panose="02040503050406030204" pitchFamily="18" charset="0"/>
                          </a:rPr>
                          <m:t>20</m:t>
                        </m:r>
                        <m:d>
                          <m:dPr>
                            <m:begChr m:val="{"/>
                            <m:endChr m:val="}"/>
                            <m:ctrlPr>
                              <a:rPr lang="en-IN" b="0" i="1" smtClean="0">
                                <a:latin typeface="Cambria Math" panose="02040503050406030204" pitchFamily="18" charset="0"/>
                              </a:rPr>
                            </m:ctrlPr>
                          </m:dPr>
                          <m:e>
                            <m:d>
                              <m:dPr>
                                <m:ctrlPr>
                                  <a:rPr lang="en-IN" b="0" i="1" smtClean="0">
                                    <a:latin typeface="Cambria Math" panose="02040503050406030204" pitchFamily="18" charset="0"/>
                                  </a:rPr>
                                </m:ctrlPr>
                              </m:dPr>
                              <m:e>
                                <m:r>
                                  <a:rPr lang="en-IN" b="0" i="1" smtClean="0">
                                    <a:latin typeface="Cambria Math" panose="02040503050406030204" pitchFamily="18" charset="0"/>
                                  </a:rPr>
                                  <m:t>8∗7−2∗3</m:t>
                                </m:r>
                              </m:e>
                            </m:d>
                            <m:r>
                              <a:rPr lang="en-IN" b="0" i="1" smtClean="0">
                                <a:latin typeface="Cambria Math" panose="02040503050406030204" pitchFamily="18" charset="0"/>
                              </a:rPr>
                              <m:t>−</m:t>
                            </m:r>
                            <m:f>
                              <m:fPr>
                                <m:ctrlPr>
                                  <a:rPr lang="en-IN" b="0" i="1" smtClean="0">
                                    <a:latin typeface="Cambria Math" panose="02040503050406030204" pitchFamily="18" charset="0"/>
                                  </a:rPr>
                                </m:ctrlPr>
                              </m:fPr>
                              <m:num>
                                <m:r>
                                  <a:rPr lang="en-IN" b="0" i="1" smtClean="0">
                                    <a:latin typeface="Cambria Math" panose="02040503050406030204" pitchFamily="18" charset="0"/>
                                  </a:rPr>
                                  <m:t>20</m:t>
                                </m:r>
                              </m:num>
                              <m:den>
                                <m:r>
                                  <a:rPr lang="en-IN" b="0" i="1" smtClean="0">
                                    <a:latin typeface="Cambria Math" panose="02040503050406030204" pitchFamily="18" charset="0"/>
                                  </a:rPr>
                                  <m:t>2</m:t>
                                </m:r>
                              </m:den>
                            </m:f>
                          </m:e>
                        </m:d>
                        <m:r>
                          <a:rPr lang="en-IN" b="0" i="1" smtClean="0">
                            <a:latin typeface="Cambria Math" panose="02040503050406030204" pitchFamily="18" charset="0"/>
                          </a:rPr>
                          <m:t>𝑆𝑄𝑈𝐴𝑅𝐸</m:t>
                        </m:r>
                      </m:num>
                      <m:den>
                        <m:r>
                          <a:rPr lang="en-IN" b="0" i="1" smtClean="0">
                            <a:latin typeface="Cambria Math" panose="02040503050406030204" pitchFamily="18" charset="0"/>
                          </a:rPr>
                          <m:t>10∗10∗11∗9</m:t>
                        </m:r>
                      </m:den>
                    </m:f>
                  </m:oMath>
                </a14:m>
                <a:endParaRPr lang="en-IN" dirty="0"/>
              </a:p>
              <a:p>
                <a:endParaRPr lang="en-IN" dirty="0"/>
              </a:p>
              <a:p>
                <a:r>
                  <a:rPr lang="en-IN" dirty="0"/>
                  <a:t>32000/9900</a:t>
                </a:r>
              </a:p>
              <a:p>
                <a:r>
                  <a:rPr lang="en-IN" dirty="0"/>
                  <a:t>3.243</a:t>
                </a:r>
              </a:p>
            </p:txBody>
          </p:sp>
        </mc:Choice>
        <mc:Fallback xmlns="">
          <p:sp>
            <p:nvSpPr>
              <p:cNvPr id="3" name="Content Placeholder 2">
                <a:extLst>
                  <a:ext uri="{FF2B5EF4-FFF2-40B4-BE49-F238E27FC236}">
                    <a16:creationId xmlns:a16="http://schemas.microsoft.com/office/drawing/2014/main" id="{DE86E69F-B957-4F9E-877B-F6654F1087DA}"/>
                  </a:ext>
                </a:extLst>
              </p:cNvPr>
              <p:cNvSpPr>
                <a:spLocks noGrp="1" noRot="1" noChangeAspect="1" noMove="1" noResize="1" noEditPoints="1" noAdjustHandles="1" noChangeArrowheads="1" noChangeShapeType="1" noTextEdit="1"/>
              </p:cNvSpPr>
              <p:nvPr>
                <p:ph sz="quarter" idx="1"/>
              </p:nvPr>
            </p:nvSpPr>
            <p:spPr>
              <a:blipFill>
                <a:blip r:embed="rId2"/>
                <a:stretch>
                  <a:fillRect l="-784"/>
                </a:stretch>
              </a:blipFill>
            </p:spPr>
            <p:txBody>
              <a:bodyPr/>
              <a:lstStyle/>
              <a:p>
                <a:r>
                  <a:rPr lang="en-IN">
                    <a:noFill/>
                  </a:rPr>
                  <a:t> </a:t>
                </a:r>
              </a:p>
            </p:txBody>
          </p:sp>
        </mc:Fallback>
      </mc:AlternateContent>
    </p:spTree>
    <p:extLst>
      <p:ext uri="{BB962C8B-B14F-4D97-AF65-F5344CB8AC3E}">
        <p14:creationId xmlns:p14="http://schemas.microsoft.com/office/powerpoint/2010/main" val="8435338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BD08D-7CA5-48B1-ADC9-6642A66EDC00}"/>
              </a:ext>
            </a:extLst>
          </p:cNvPr>
          <p:cNvSpPr>
            <a:spLocks noGrp="1"/>
          </p:cNvSpPr>
          <p:nvPr>
            <p:ph type="title"/>
          </p:nvPr>
        </p:nvSpPr>
        <p:spPr>
          <a:xfrm>
            <a:off x="107504" y="274638"/>
            <a:ext cx="8928992" cy="2722314"/>
          </a:xfrm>
        </p:spPr>
        <p:txBody>
          <a:bodyPr/>
          <a:lstStyle/>
          <a:p>
            <a:pPr algn="ctr"/>
            <a:r>
              <a:rPr lang="en-IN" b="1" dirty="0">
                <a:solidFill>
                  <a:srgbClr val="FF0000"/>
                </a:solidFill>
              </a:rPr>
              <a:t>Kruskal- Wallis Test</a:t>
            </a:r>
            <a:endParaRPr lang="en-IN" dirty="0"/>
          </a:p>
        </p:txBody>
      </p:sp>
    </p:spTree>
    <p:extLst>
      <p:ext uri="{BB962C8B-B14F-4D97-AF65-F5344CB8AC3E}">
        <p14:creationId xmlns:p14="http://schemas.microsoft.com/office/powerpoint/2010/main" val="35693670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274638"/>
            <a:ext cx="8928992" cy="1143000"/>
          </a:xfrm>
        </p:spPr>
        <p:txBody>
          <a:bodyPr>
            <a:noAutofit/>
          </a:bodyPr>
          <a:lstStyle/>
          <a:p>
            <a:pPr algn="ctr"/>
            <a:r>
              <a:rPr lang="en-IN" sz="3200" b="1" dirty="0">
                <a:solidFill>
                  <a:srgbClr val="FF0000"/>
                </a:solidFill>
              </a:rPr>
              <a:t>Kruskal- Wallis Test: One Way ANOVA on ranks</a:t>
            </a:r>
          </a:p>
        </p:txBody>
      </p:sp>
      <p:sp>
        <p:nvSpPr>
          <p:cNvPr id="3" name="Content Placeholder 2"/>
          <p:cNvSpPr>
            <a:spLocks noGrp="1"/>
          </p:cNvSpPr>
          <p:nvPr>
            <p:ph sz="quarter" idx="1"/>
          </p:nvPr>
        </p:nvSpPr>
        <p:spPr>
          <a:xfrm>
            <a:off x="251520" y="1447800"/>
            <a:ext cx="8712968" cy="5135562"/>
          </a:xfrm>
        </p:spPr>
        <p:txBody>
          <a:bodyPr anchor="ctr">
            <a:normAutofit/>
          </a:bodyPr>
          <a:lstStyle/>
          <a:p>
            <a:pPr algn="just"/>
            <a:r>
              <a:rPr lang="en-IN" sz="2800" dirty="0"/>
              <a:t>This test is the non parametric alternative to the one way analysis of variance to identify difference among population that does not require any assumption about the shape of the population distribution. This test use the ranks of the observations rather than the data themselves with the assumption that the observations are on an interval scale.</a:t>
            </a:r>
          </a:p>
          <a:p>
            <a:pPr algn="just"/>
            <a:r>
              <a:rPr lang="en-IN" sz="2800" dirty="0"/>
              <a:t>This test is used for comparing K different population having identical distribution.</a:t>
            </a:r>
          </a:p>
          <a:p>
            <a:pPr algn="just"/>
            <a:r>
              <a:rPr lang="en-US" sz="2800" dirty="0">
                <a:solidFill>
                  <a:srgbClr val="777777"/>
                </a:solidFill>
                <a:latin typeface="Perpetua" panose="02020502060401020303" pitchFamily="18" charset="0"/>
              </a:rPr>
              <a:t>It is sometimes called the </a:t>
            </a:r>
            <a:r>
              <a:rPr lang="en-US" sz="2800" i="1" dirty="0">
                <a:solidFill>
                  <a:srgbClr val="777777"/>
                </a:solidFill>
                <a:latin typeface="Perpetua" panose="02020502060401020303" pitchFamily="18" charset="0"/>
              </a:rPr>
              <a:t>one-way ANOVA on ranks</a:t>
            </a:r>
            <a:r>
              <a:rPr lang="en-US" sz="2800" dirty="0">
                <a:solidFill>
                  <a:srgbClr val="777777"/>
                </a:solidFill>
                <a:latin typeface="Perpetua" panose="02020502060401020303" pitchFamily="18" charset="0"/>
              </a:rPr>
              <a:t>, as the ranks of the data values are used in the test rather than the actual data points.</a:t>
            </a:r>
            <a:endParaRPr lang="en-IN" sz="2800" dirty="0">
              <a:latin typeface="Perpetua" panose="02020502060401020303"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883BF-BDEA-44F2-A677-8A790F9534E7}"/>
              </a:ext>
            </a:extLst>
          </p:cNvPr>
          <p:cNvSpPr>
            <a:spLocks noGrp="1"/>
          </p:cNvSpPr>
          <p:nvPr>
            <p:ph type="title"/>
          </p:nvPr>
        </p:nvSpPr>
        <p:spPr/>
        <p:txBody>
          <a:bodyPr/>
          <a:lstStyle/>
          <a:p>
            <a:r>
              <a:rPr lang="en-IN" b="1" dirty="0">
                <a:solidFill>
                  <a:srgbClr val="FF0000"/>
                </a:solidFill>
              </a:rPr>
              <a:t>Kruskal- Wallis Test</a:t>
            </a:r>
            <a:endParaRPr lang="en-IN" dirty="0"/>
          </a:p>
        </p:txBody>
      </p:sp>
      <p:sp>
        <p:nvSpPr>
          <p:cNvPr id="3" name="Content Placeholder 2">
            <a:extLst>
              <a:ext uri="{FF2B5EF4-FFF2-40B4-BE49-F238E27FC236}">
                <a16:creationId xmlns:a16="http://schemas.microsoft.com/office/drawing/2014/main" id="{C2306777-E1EA-440A-BDC4-E6E9E5EC9110}"/>
              </a:ext>
            </a:extLst>
          </p:cNvPr>
          <p:cNvSpPr>
            <a:spLocks noGrp="1"/>
          </p:cNvSpPr>
          <p:nvPr>
            <p:ph sz="quarter" idx="1"/>
          </p:nvPr>
        </p:nvSpPr>
        <p:spPr>
          <a:xfrm>
            <a:off x="899592" y="1447800"/>
            <a:ext cx="7772400" cy="4572000"/>
          </a:xfrm>
        </p:spPr>
        <p:txBody>
          <a:bodyPr/>
          <a:lstStyle/>
          <a:p>
            <a:pPr algn="just"/>
            <a:r>
              <a:rPr lang="en-US" b="0" i="0" dirty="0">
                <a:solidFill>
                  <a:srgbClr val="202122"/>
                </a:solidFill>
                <a:effectLst/>
                <a:latin typeface="Arial" panose="020B0604020202020204" pitchFamily="34" charset="0"/>
              </a:rPr>
              <a:t>It extends the </a:t>
            </a:r>
            <a:r>
              <a:rPr lang="en-US" b="0" i="0" u="none" strike="noStrike" dirty="0">
                <a:solidFill>
                  <a:srgbClr val="0645AD"/>
                </a:solidFill>
                <a:effectLst/>
                <a:latin typeface="Arial" panose="020B0604020202020204" pitchFamily="34" charset="0"/>
                <a:hlinkClick r:id="rId2" tooltip="Mann–Whitney U test"/>
              </a:rPr>
              <a:t>Mann–Whitney </a:t>
            </a:r>
            <a:r>
              <a:rPr lang="en-US" b="0" i="1" u="none" strike="noStrike" dirty="0">
                <a:solidFill>
                  <a:srgbClr val="0645AD"/>
                </a:solidFill>
                <a:effectLst/>
                <a:latin typeface="Arial" panose="020B0604020202020204" pitchFamily="34" charset="0"/>
                <a:hlinkClick r:id="rId2" tooltip="Mann–Whitney U test"/>
              </a:rPr>
              <a:t>U</a:t>
            </a:r>
            <a:r>
              <a:rPr lang="en-US" b="0" i="0" u="none" strike="noStrike" dirty="0">
                <a:solidFill>
                  <a:srgbClr val="0645AD"/>
                </a:solidFill>
                <a:effectLst/>
                <a:latin typeface="Arial" panose="020B0604020202020204" pitchFamily="34" charset="0"/>
                <a:hlinkClick r:id="rId2" tooltip="Mann–Whitney U test"/>
              </a:rPr>
              <a:t> test</a:t>
            </a:r>
            <a:r>
              <a:rPr lang="en-US" b="0" i="0" dirty="0">
                <a:solidFill>
                  <a:srgbClr val="202122"/>
                </a:solidFill>
                <a:effectLst/>
                <a:latin typeface="Arial" panose="020B0604020202020204" pitchFamily="34" charset="0"/>
              </a:rPr>
              <a:t>, which is used for comparing only two groups. The parametric equivalent of the Kruskal–Wallis test is the </a:t>
            </a:r>
            <a:r>
              <a:rPr lang="en-US" b="0" i="0" u="none" strike="noStrike" dirty="0">
                <a:solidFill>
                  <a:srgbClr val="0645AD"/>
                </a:solidFill>
                <a:effectLst/>
                <a:latin typeface="Arial" panose="020B0604020202020204" pitchFamily="34" charset="0"/>
                <a:hlinkClick r:id="rId3" tooltip="One way anova"/>
              </a:rPr>
              <a:t>one-way analysis of variance</a:t>
            </a:r>
            <a:r>
              <a:rPr lang="en-US" b="0" i="0" dirty="0">
                <a:solidFill>
                  <a:srgbClr val="202122"/>
                </a:solidFill>
                <a:effectLst/>
                <a:latin typeface="Arial" panose="020B0604020202020204" pitchFamily="34" charset="0"/>
              </a:rPr>
              <a:t> (ANOVA).</a:t>
            </a:r>
            <a:endParaRPr lang="en-IN" dirty="0"/>
          </a:p>
        </p:txBody>
      </p:sp>
    </p:spTree>
    <p:extLst>
      <p:ext uri="{BB962C8B-B14F-4D97-AF65-F5344CB8AC3E}">
        <p14:creationId xmlns:p14="http://schemas.microsoft.com/office/powerpoint/2010/main" val="24166747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B1022-B05B-47BF-B29C-D4947AF13533}"/>
              </a:ext>
            </a:extLst>
          </p:cNvPr>
          <p:cNvSpPr>
            <a:spLocks noGrp="1"/>
          </p:cNvSpPr>
          <p:nvPr>
            <p:ph type="title"/>
          </p:nvPr>
        </p:nvSpPr>
        <p:spPr>
          <a:xfrm>
            <a:off x="107504" y="274638"/>
            <a:ext cx="8579296" cy="778098"/>
          </a:xfrm>
        </p:spPr>
        <p:txBody>
          <a:bodyPr/>
          <a:lstStyle/>
          <a:p>
            <a:r>
              <a:rPr lang="en-IN" b="1" dirty="0">
                <a:solidFill>
                  <a:srgbClr val="FF0000"/>
                </a:solidFill>
              </a:rPr>
              <a:t>Process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F1BE613-C128-4547-BA47-36DCB81883FE}"/>
                  </a:ext>
                </a:extLst>
              </p:cNvPr>
              <p:cNvSpPr>
                <a:spLocks noGrp="1"/>
              </p:cNvSpPr>
              <p:nvPr>
                <p:ph sz="quarter" idx="1"/>
              </p:nvPr>
            </p:nvSpPr>
            <p:spPr>
              <a:xfrm>
                <a:off x="107504" y="1447800"/>
                <a:ext cx="8579296" cy="5221560"/>
              </a:xfrm>
            </p:spPr>
            <p:txBody>
              <a:bodyPr>
                <a:normAutofit/>
              </a:bodyPr>
              <a:lstStyle/>
              <a:p>
                <a:r>
                  <a:rPr lang="en-IN" b="1" dirty="0">
                    <a:solidFill>
                      <a:srgbClr val="002060"/>
                    </a:solidFill>
                  </a:rPr>
                  <a:t>Hypothesis</a:t>
                </a:r>
                <a:r>
                  <a:rPr lang="en-IN" dirty="0"/>
                  <a:t>: The difference among the observations of different samples is not significant.</a:t>
                </a:r>
              </a:p>
              <a:p>
                <a:r>
                  <a:rPr lang="en-IN" b="1" dirty="0">
                    <a:solidFill>
                      <a:srgbClr val="002060"/>
                    </a:solidFill>
                  </a:rPr>
                  <a:t>Ranking of observations:</a:t>
                </a:r>
                <a:r>
                  <a:rPr lang="en-IN" dirty="0"/>
                  <a:t> All the observations of all samples are pooled together as if they were a single sample and ranked, the lowest value getting rank one and so on. In case of tie the value of ranks are equally divided.</a:t>
                </a:r>
              </a:p>
              <a:p>
                <a:r>
                  <a:rPr lang="en-IN" b="1" dirty="0">
                    <a:solidFill>
                      <a:srgbClr val="002060"/>
                    </a:solidFill>
                  </a:rPr>
                  <a:t>Test Statistic</a:t>
                </a:r>
                <a:r>
                  <a:rPr lang="en-IN" dirty="0"/>
                  <a:t>: </a:t>
                </a:r>
              </a:p>
              <a:p>
                <a:pPr marL="0" indent="0">
                  <a:buNone/>
                </a:pPr>
                <a:r>
                  <a:rPr lang="en-IN" dirty="0"/>
                  <a:t>H = </a:t>
                </a:r>
                <a14:m>
                  <m:oMath xmlns:m="http://schemas.openxmlformats.org/officeDocument/2006/math">
                    <m:f>
                      <m:fPr>
                        <m:ctrlPr>
                          <a:rPr lang="en-IN" i="1" smtClean="0">
                            <a:latin typeface="Cambria Math" panose="02040503050406030204" pitchFamily="18" charset="0"/>
                          </a:rPr>
                        </m:ctrlPr>
                      </m:fPr>
                      <m:num>
                        <m:r>
                          <a:rPr lang="en-IN" b="0" i="1" smtClean="0">
                            <a:latin typeface="Cambria Math" panose="02040503050406030204" pitchFamily="18" charset="0"/>
                          </a:rPr>
                          <m:t>12</m:t>
                        </m:r>
                      </m:num>
                      <m:den>
                        <m:r>
                          <a:rPr lang="en-IN" b="0" i="1" smtClean="0">
                            <a:latin typeface="Cambria Math" panose="02040503050406030204" pitchFamily="18" charset="0"/>
                          </a:rPr>
                          <m:t>𝑛</m:t>
                        </m:r>
                        <m:r>
                          <a:rPr lang="en-IN" b="0" i="1" smtClean="0">
                            <a:latin typeface="Cambria Math" panose="02040503050406030204" pitchFamily="18" charset="0"/>
                          </a:rPr>
                          <m:t>∗(</m:t>
                        </m:r>
                        <m:r>
                          <a:rPr lang="en-IN" b="0" i="1" smtClean="0">
                            <a:latin typeface="Cambria Math" panose="02040503050406030204" pitchFamily="18" charset="0"/>
                          </a:rPr>
                          <m:t>𝑛</m:t>
                        </m:r>
                        <m:r>
                          <a:rPr lang="en-IN" b="0" i="1" smtClean="0">
                            <a:latin typeface="Cambria Math" panose="02040503050406030204" pitchFamily="18" charset="0"/>
                          </a:rPr>
                          <m:t>+1)</m:t>
                        </m:r>
                      </m:den>
                    </m:f>
                    <m:nary>
                      <m:naryPr>
                        <m:chr m:val="∑"/>
                        <m:ctrlPr>
                          <a:rPr lang="en-IN" i="1" smtClean="0">
                            <a:latin typeface="Cambria Math" panose="02040503050406030204" pitchFamily="18" charset="0"/>
                          </a:rPr>
                        </m:ctrlPr>
                      </m:naryPr>
                      <m:sub>
                        <m:r>
                          <m:rPr>
                            <m:brk m:alnAt="23"/>
                          </m:rPr>
                          <a:rPr lang="en-IN" b="0" i="1" smtClean="0">
                            <a:latin typeface="Cambria Math" panose="02040503050406030204" pitchFamily="18" charset="0"/>
                          </a:rPr>
                          <m:t>𝑖</m:t>
                        </m:r>
                        <m:r>
                          <a:rPr lang="en-IN" b="0" i="1" smtClean="0">
                            <a:latin typeface="Cambria Math" panose="02040503050406030204" pitchFamily="18" charset="0"/>
                          </a:rPr>
                          <m:t>=1</m:t>
                        </m:r>
                      </m:sub>
                      <m:sup>
                        <m:r>
                          <a:rPr lang="en-IN" b="0" i="1" smtClean="0">
                            <a:latin typeface="Cambria Math" panose="02040503050406030204" pitchFamily="18" charset="0"/>
                          </a:rPr>
                          <m:t>𝑘</m:t>
                        </m:r>
                      </m:sup>
                      <m:e>
                        <m:f>
                          <m:fPr>
                            <m:ctrlPr>
                              <a:rPr lang="en-IN" i="1" smtClean="0">
                                <a:latin typeface="Cambria Math" panose="02040503050406030204" pitchFamily="18" charset="0"/>
                              </a:rPr>
                            </m:ctrlPr>
                          </m:fPr>
                          <m:num>
                            <m:r>
                              <m:rPr>
                                <m:nor/>
                              </m:rPr>
                              <a:rPr lang="en-IN"/>
                              <m:t>r</m:t>
                            </m:r>
                            <m:r>
                              <m:rPr>
                                <m:nor/>
                              </m:rPr>
                              <a:rPr lang="en-IN" baseline="30000"/>
                              <m:t>2</m:t>
                            </m:r>
                            <m:r>
                              <m:rPr>
                                <m:nor/>
                              </m:rPr>
                              <a:rPr lang="en-IN"/>
                              <m:t> </m:t>
                            </m:r>
                          </m:num>
                          <m:den>
                            <m:r>
                              <m:rPr>
                                <m:nor/>
                              </m:rPr>
                              <a:rPr lang="en-IN" sz="2800" b="1" kern="1400" spc="-50" dirty="0">
                                <a:ea typeface="Times New Roman" panose="02020603050405020304" pitchFamily="18" charset="0"/>
                                <a:cs typeface="Mangal" panose="02040503050203030202" pitchFamily="18" charset="0"/>
                              </a:rPr>
                              <m:t>n</m:t>
                            </m:r>
                            <m:r>
                              <m:rPr>
                                <m:nor/>
                              </m:rPr>
                              <a:rPr lang="en-IN" sz="2800" b="1" i="0" kern="1400" spc="-50" baseline="-25000" dirty="0" smtClean="0">
                                <a:ea typeface="Times New Roman" panose="02020603050405020304" pitchFamily="18" charset="0"/>
                                <a:cs typeface="Mangal" panose="02040503050203030202" pitchFamily="18" charset="0"/>
                              </a:rPr>
                              <m:t>i</m:t>
                            </m:r>
                          </m:den>
                        </m:f>
                      </m:e>
                    </m:nary>
                  </m:oMath>
                </a14:m>
                <a:r>
                  <a:rPr lang="en-IN" dirty="0"/>
                  <a:t> - [3*(n+1)]</a:t>
                </a:r>
              </a:p>
              <a:p>
                <a:pPr marL="0" indent="0">
                  <a:buNone/>
                </a:pPr>
                <a:r>
                  <a:rPr lang="en-IN" dirty="0"/>
                  <a:t>n= total number of observation of k samples</a:t>
                </a:r>
              </a:p>
              <a:p>
                <a:pPr marL="0" indent="0">
                  <a:buNone/>
                </a:pPr>
                <a:r>
                  <a:rPr lang="en-IN" b="1" dirty="0">
                    <a:solidFill>
                      <a:srgbClr val="002060"/>
                    </a:solidFill>
                  </a:rPr>
                  <a:t>Test of significance</a:t>
                </a:r>
                <a:r>
                  <a:rPr lang="en-IN" dirty="0"/>
                  <a:t>: chi square value is being used </a:t>
                </a:r>
                <a:r>
                  <a:rPr lang="en-IN" dirty="0" err="1"/>
                  <a:t>d.f.</a:t>
                </a:r>
                <a:r>
                  <a:rPr lang="en-IN" dirty="0"/>
                  <a:t>=k-1</a:t>
                </a:r>
              </a:p>
            </p:txBody>
          </p:sp>
        </mc:Choice>
        <mc:Fallback>
          <p:sp>
            <p:nvSpPr>
              <p:cNvPr id="3" name="Content Placeholder 2">
                <a:extLst>
                  <a:ext uri="{FF2B5EF4-FFF2-40B4-BE49-F238E27FC236}">
                    <a16:creationId xmlns:a16="http://schemas.microsoft.com/office/drawing/2014/main" id="{2F1BE613-C128-4547-BA47-36DCB81883FE}"/>
                  </a:ext>
                </a:extLst>
              </p:cNvPr>
              <p:cNvSpPr>
                <a:spLocks noGrp="1" noRot="1" noChangeAspect="1" noMove="1" noResize="1" noEditPoints="1" noAdjustHandles="1" noChangeArrowheads="1" noChangeShapeType="1" noTextEdit="1"/>
              </p:cNvSpPr>
              <p:nvPr>
                <p:ph sz="quarter" idx="1"/>
              </p:nvPr>
            </p:nvSpPr>
            <p:spPr>
              <a:xfrm>
                <a:off x="107504" y="1447800"/>
                <a:ext cx="8579296" cy="5221560"/>
              </a:xfrm>
              <a:blipFill>
                <a:blip r:embed="rId2"/>
                <a:stretch>
                  <a:fillRect l="-1279" t="-1051" r="-995"/>
                </a:stretch>
              </a:blipFill>
            </p:spPr>
            <p:txBody>
              <a:bodyPr/>
              <a:lstStyle/>
              <a:p>
                <a:r>
                  <a:rPr lang="en-IN">
                    <a:noFill/>
                  </a:rPr>
                  <a:t> </a:t>
                </a:r>
              </a:p>
            </p:txBody>
          </p:sp>
        </mc:Fallback>
      </mc:AlternateContent>
    </p:spTree>
    <p:extLst>
      <p:ext uri="{BB962C8B-B14F-4D97-AF65-F5344CB8AC3E}">
        <p14:creationId xmlns:p14="http://schemas.microsoft.com/office/powerpoint/2010/main" val="42724562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11848-01F3-411A-9FC0-62344A205491}"/>
              </a:ext>
            </a:extLst>
          </p:cNvPr>
          <p:cNvSpPr>
            <a:spLocks noGrp="1"/>
          </p:cNvSpPr>
          <p:nvPr>
            <p:ph type="title"/>
          </p:nvPr>
        </p:nvSpPr>
        <p:spPr>
          <a:xfrm>
            <a:off x="107504" y="274638"/>
            <a:ext cx="8579296" cy="1143000"/>
          </a:xfrm>
        </p:spPr>
        <p:txBody>
          <a:bodyPr/>
          <a:lstStyle/>
          <a:p>
            <a:r>
              <a:rPr lang="en-IN" b="1" dirty="0">
                <a:solidFill>
                  <a:srgbClr val="FF0000"/>
                </a:solidFill>
              </a:rPr>
              <a:t>Illustration</a:t>
            </a:r>
          </a:p>
        </p:txBody>
      </p:sp>
      <p:sp>
        <p:nvSpPr>
          <p:cNvPr id="3" name="Content Placeholder 2">
            <a:extLst>
              <a:ext uri="{FF2B5EF4-FFF2-40B4-BE49-F238E27FC236}">
                <a16:creationId xmlns:a16="http://schemas.microsoft.com/office/drawing/2014/main" id="{6425C40B-8B31-4BA4-B118-48B2232666DA}"/>
              </a:ext>
            </a:extLst>
          </p:cNvPr>
          <p:cNvSpPr>
            <a:spLocks noGrp="1"/>
          </p:cNvSpPr>
          <p:nvPr>
            <p:ph sz="quarter" idx="1"/>
          </p:nvPr>
        </p:nvSpPr>
        <p:spPr>
          <a:xfrm>
            <a:off x="179512" y="1447800"/>
            <a:ext cx="8856984" cy="4572000"/>
          </a:xfrm>
        </p:spPr>
        <p:txBody>
          <a:bodyPr/>
          <a:lstStyle/>
          <a:p>
            <a:pPr algn="just"/>
            <a:r>
              <a:rPr lang="en-IN" dirty="0"/>
              <a:t>The percentage of marks secured by students offering three different specialisation groups at MBA final examination were as under:</a:t>
            </a:r>
          </a:p>
          <a:p>
            <a:pPr algn="just"/>
            <a:endParaRPr lang="en-IN" dirty="0"/>
          </a:p>
          <a:p>
            <a:pPr algn="just"/>
            <a:endParaRPr lang="en-IN" dirty="0"/>
          </a:p>
          <a:p>
            <a:pPr algn="just"/>
            <a:endParaRPr lang="en-IN" dirty="0"/>
          </a:p>
          <a:p>
            <a:pPr algn="just"/>
            <a:endParaRPr lang="en-IN" dirty="0"/>
          </a:p>
          <a:p>
            <a:pPr algn="just"/>
            <a:r>
              <a:rPr lang="en-IN" dirty="0"/>
              <a:t>Using the Kruskal-Wallis test at 5% level of significance comment whether the performance in the three specialisation group is significant. </a:t>
            </a:r>
          </a:p>
          <a:p>
            <a:pPr marL="0" indent="0" algn="just">
              <a:buNone/>
            </a:pPr>
            <a:endParaRPr lang="en-IN" dirty="0"/>
          </a:p>
        </p:txBody>
      </p:sp>
      <p:graphicFrame>
        <p:nvGraphicFramePr>
          <p:cNvPr id="4" name="Table 4">
            <a:extLst>
              <a:ext uri="{FF2B5EF4-FFF2-40B4-BE49-F238E27FC236}">
                <a16:creationId xmlns:a16="http://schemas.microsoft.com/office/drawing/2014/main" id="{CC12C3FD-AD1B-42EB-B79A-0F3BF2D02092}"/>
              </a:ext>
            </a:extLst>
          </p:cNvPr>
          <p:cNvGraphicFramePr>
            <a:graphicFrameLocks noGrp="1"/>
          </p:cNvGraphicFramePr>
          <p:nvPr>
            <p:extLst>
              <p:ext uri="{D42A27DB-BD31-4B8C-83A1-F6EECF244321}">
                <p14:modId xmlns:p14="http://schemas.microsoft.com/office/powerpoint/2010/main" val="4221507133"/>
              </p:ext>
            </p:extLst>
          </p:nvPr>
        </p:nvGraphicFramePr>
        <p:xfrm>
          <a:off x="1043608" y="2492896"/>
          <a:ext cx="7488832" cy="1656183"/>
        </p:xfrm>
        <a:graphic>
          <a:graphicData uri="http://schemas.openxmlformats.org/drawingml/2006/table">
            <a:tbl>
              <a:tblPr firstRow="1" bandRow="1">
                <a:tableStyleId>{5C22544A-7EE6-4342-B048-85BDC9FD1C3A}</a:tableStyleId>
              </a:tblPr>
              <a:tblGrid>
                <a:gridCol w="1152128">
                  <a:extLst>
                    <a:ext uri="{9D8B030D-6E8A-4147-A177-3AD203B41FA5}">
                      <a16:colId xmlns:a16="http://schemas.microsoft.com/office/drawing/2014/main" val="2910940684"/>
                    </a:ext>
                  </a:extLst>
                </a:gridCol>
                <a:gridCol w="720080">
                  <a:extLst>
                    <a:ext uri="{9D8B030D-6E8A-4147-A177-3AD203B41FA5}">
                      <a16:colId xmlns:a16="http://schemas.microsoft.com/office/drawing/2014/main" val="2233304861"/>
                    </a:ext>
                  </a:extLst>
                </a:gridCol>
                <a:gridCol w="936104">
                  <a:extLst>
                    <a:ext uri="{9D8B030D-6E8A-4147-A177-3AD203B41FA5}">
                      <a16:colId xmlns:a16="http://schemas.microsoft.com/office/drawing/2014/main" val="4139862827"/>
                    </a:ext>
                  </a:extLst>
                </a:gridCol>
                <a:gridCol w="936104">
                  <a:extLst>
                    <a:ext uri="{9D8B030D-6E8A-4147-A177-3AD203B41FA5}">
                      <a16:colId xmlns:a16="http://schemas.microsoft.com/office/drawing/2014/main" val="3493955639"/>
                    </a:ext>
                  </a:extLst>
                </a:gridCol>
                <a:gridCol w="936104">
                  <a:extLst>
                    <a:ext uri="{9D8B030D-6E8A-4147-A177-3AD203B41FA5}">
                      <a16:colId xmlns:a16="http://schemas.microsoft.com/office/drawing/2014/main" val="2086644985"/>
                    </a:ext>
                  </a:extLst>
                </a:gridCol>
                <a:gridCol w="936104">
                  <a:extLst>
                    <a:ext uri="{9D8B030D-6E8A-4147-A177-3AD203B41FA5}">
                      <a16:colId xmlns:a16="http://schemas.microsoft.com/office/drawing/2014/main" val="2846712355"/>
                    </a:ext>
                  </a:extLst>
                </a:gridCol>
                <a:gridCol w="936104">
                  <a:extLst>
                    <a:ext uri="{9D8B030D-6E8A-4147-A177-3AD203B41FA5}">
                      <a16:colId xmlns:a16="http://schemas.microsoft.com/office/drawing/2014/main" val="2819564375"/>
                    </a:ext>
                  </a:extLst>
                </a:gridCol>
                <a:gridCol w="936104">
                  <a:extLst>
                    <a:ext uri="{9D8B030D-6E8A-4147-A177-3AD203B41FA5}">
                      <a16:colId xmlns:a16="http://schemas.microsoft.com/office/drawing/2014/main" val="490516167"/>
                    </a:ext>
                  </a:extLst>
                </a:gridCol>
              </a:tblGrid>
              <a:tr h="552061">
                <a:tc>
                  <a:txBody>
                    <a:bodyPr/>
                    <a:lstStyle/>
                    <a:p>
                      <a:r>
                        <a:rPr lang="en-IN" dirty="0"/>
                        <a:t>Finance</a:t>
                      </a:r>
                    </a:p>
                  </a:txBody>
                  <a:tcPr/>
                </a:tc>
                <a:tc>
                  <a:txBody>
                    <a:bodyPr/>
                    <a:lstStyle/>
                    <a:p>
                      <a:r>
                        <a:rPr lang="en-IN" dirty="0"/>
                        <a:t>60</a:t>
                      </a:r>
                    </a:p>
                  </a:txBody>
                  <a:tcPr/>
                </a:tc>
                <a:tc>
                  <a:txBody>
                    <a:bodyPr/>
                    <a:lstStyle/>
                    <a:p>
                      <a:r>
                        <a:rPr lang="en-IN" dirty="0"/>
                        <a:t>63</a:t>
                      </a:r>
                    </a:p>
                  </a:txBody>
                  <a:tcPr/>
                </a:tc>
                <a:tc>
                  <a:txBody>
                    <a:bodyPr/>
                    <a:lstStyle/>
                    <a:p>
                      <a:r>
                        <a:rPr lang="en-IN" dirty="0"/>
                        <a:t>65</a:t>
                      </a:r>
                    </a:p>
                  </a:txBody>
                  <a:tcPr/>
                </a:tc>
                <a:tc>
                  <a:txBody>
                    <a:bodyPr/>
                    <a:lstStyle/>
                    <a:p>
                      <a:r>
                        <a:rPr lang="en-IN" dirty="0"/>
                        <a:t>71</a:t>
                      </a:r>
                    </a:p>
                  </a:txBody>
                  <a:tcPr/>
                </a:tc>
                <a:tc>
                  <a:txBody>
                    <a:bodyPr/>
                    <a:lstStyle/>
                    <a:p>
                      <a:r>
                        <a:rPr lang="en-IN" dirty="0"/>
                        <a:t>59</a:t>
                      </a:r>
                    </a:p>
                  </a:txBody>
                  <a:tcPr/>
                </a:tc>
                <a:tc>
                  <a:txBody>
                    <a:bodyPr/>
                    <a:lstStyle/>
                    <a:p>
                      <a:r>
                        <a:rPr lang="en-IN" dirty="0"/>
                        <a:t>68</a:t>
                      </a:r>
                    </a:p>
                  </a:txBody>
                  <a:tcPr/>
                </a:tc>
                <a:tc>
                  <a:txBody>
                    <a:bodyPr/>
                    <a:lstStyle/>
                    <a:p>
                      <a:r>
                        <a:rPr lang="en-IN" dirty="0"/>
                        <a:t>73</a:t>
                      </a:r>
                    </a:p>
                  </a:txBody>
                  <a:tcPr/>
                </a:tc>
                <a:extLst>
                  <a:ext uri="{0D108BD9-81ED-4DB2-BD59-A6C34878D82A}">
                    <a16:rowId xmlns:a16="http://schemas.microsoft.com/office/drawing/2014/main" val="736789623"/>
                  </a:ext>
                </a:extLst>
              </a:tr>
              <a:tr h="552061">
                <a:tc>
                  <a:txBody>
                    <a:bodyPr/>
                    <a:lstStyle/>
                    <a:p>
                      <a:r>
                        <a:rPr lang="en-IN" dirty="0"/>
                        <a:t>Marketing</a:t>
                      </a:r>
                    </a:p>
                  </a:txBody>
                  <a:tcPr/>
                </a:tc>
                <a:tc>
                  <a:txBody>
                    <a:bodyPr/>
                    <a:lstStyle/>
                    <a:p>
                      <a:r>
                        <a:rPr lang="en-IN" dirty="0"/>
                        <a:t>50</a:t>
                      </a:r>
                    </a:p>
                  </a:txBody>
                  <a:tcPr/>
                </a:tc>
                <a:tc>
                  <a:txBody>
                    <a:bodyPr/>
                    <a:lstStyle/>
                    <a:p>
                      <a:r>
                        <a:rPr lang="en-IN" dirty="0"/>
                        <a:t>56</a:t>
                      </a:r>
                    </a:p>
                  </a:txBody>
                  <a:tcPr/>
                </a:tc>
                <a:tc>
                  <a:txBody>
                    <a:bodyPr/>
                    <a:lstStyle/>
                    <a:p>
                      <a:r>
                        <a:rPr lang="en-IN" dirty="0"/>
                        <a:t>61</a:t>
                      </a:r>
                    </a:p>
                  </a:txBody>
                  <a:tcPr/>
                </a:tc>
                <a:tc>
                  <a:txBody>
                    <a:bodyPr/>
                    <a:lstStyle/>
                    <a:p>
                      <a:r>
                        <a:rPr lang="en-IN" dirty="0"/>
                        <a:t>66</a:t>
                      </a:r>
                    </a:p>
                  </a:txBody>
                  <a:tcPr/>
                </a:tc>
                <a:tc>
                  <a:txBody>
                    <a:bodyPr/>
                    <a:lstStyle/>
                    <a:p>
                      <a:r>
                        <a:rPr lang="en-IN" dirty="0"/>
                        <a:t>70</a:t>
                      </a:r>
                    </a:p>
                  </a:txBody>
                  <a:tcPr/>
                </a:tc>
                <a:tc>
                  <a:txBody>
                    <a:bodyPr/>
                    <a:lstStyle/>
                    <a:p>
                      <a:r>
                        <a:rPr lang="en-IN" dirty="0"/>
                        <a:t>72</a:t>
                      </a:r>
                    </a:p>
                  </a:txBody>
                  <a:tcPr/>
                </a:tc>
                <a:tc>
                  <a:txBody>
                    <a:bodyPr/>
                    <a:lstStyle/>
                    <a:p>
                      <a:endParaRPr lang="en-IN" dirty="0"/>
                    </a:p>
                  </a:txBody>
                  <a:tcPr/>
                </a:tc>
                <a:extLst>
                  <a:ext uri="{0D108BD9-81ED-4DB2-BD59-A6C34878D82A}">
                    <a16:rowId xmlns:a16="http://schemas.microsoft.com/office/drawing/2014/main" val="3113254204"/>
                  </a:ext>
                </a:extLst>
              </a:tr>
              <a:tr h="552061">
                <a:tc>
                  <a:txBody>
                    <a:bodyPr/>
                    <a:lstStyle/>
                    <a:p>
                      <a:r>
                        <a:rPr lang="en-IN" dirty="0"/>
                        <a:t>HRM</a:t>
                      </a:r>
                    </a:p>
                  </a:txBody>
                  <a:tcPr/>
                </a:tc>
                <a:tc>
                  <a:txBody>
                    <a:bodyPr/>
                    <a:lstStyle/>
                    <a:p>
                      <a:r>
                        <a:rPr lang="en-IN" dirty="0"/>
                        <a:t>51</a:t>
                      </a:r>
                    </a:p>
                  </a:txBody>
                  <a:tcPr/>
                </a:tc>
                <a:tc>
                  <a:txBody>
                    <a:bodyPr/>
                    <a:lstStyle/>
                    <a:p>
                      <a:r>
                        <a:rPr lang="en-IN" dirty="0"/>
                        <a:t>52</a:t>
                      </a:r>
                    </a:p>
                  </a:txBody>
                  <a:tcPr/>
                </a:tc>
                <a:tc>
                  <a:txBody>
                    <a:bodyPr/>
                    <a:lstStyle/>
                    <a:p>
                      <a:r>
                        <a:rPr lang="en-IN" dirty="0"/>
                        <a:t>55</a:t>
                      </a:r>
                    </a:p>
                  </a:txBody>
                  <a:tcPr/>
                </a:tc>
                <a:tc>
                  <a:txBody>
                    <a:bodyPr/>
                    <a:lstStyle/>
                    <a:p>
                      <a:r>
                        <a:rPr lang="en-IN" dirty="0"/>
                        <a:t>58</a:t>
                      </a:r>
                    </a:p>
                  </a:txBody>
                  <a:tcPr/>
                </a:tc>
                <a:tc>
                  <a:txBody>
                    <a:bodyPr/>
                    <a:lstStyle/>
                    <a:p>
                      <a:r>
                        <a:rPr lang="en-IN" dirty="0"/>
                        <a:t>62</a:t>
                      </a:r>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650144730"/>
                  </a:ext>
                </a:extLst>
              </a:tr>
            </a:tbl>
          </a:graphicData>
        </a:graphic>
      </p:graphicFrame>
    </p:spTree>
    <p:extLst>
      <p:ext uri="{BB962C8B-B14F-4D97-AF65-F5344CB8AC3E}">
        <p14:creationId xmlns:p14="http://schemas.microsoft.com/office/powerpoint/2010/main" val="6954153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C9AA2-A115-47C0-95FF-64E6E90B6293}"/>
              </a:ext>
            </a:extLst>
          </p:cNvPr>
          <p:cNvSpPr>
            <a:spLocks noGrp="1"/>
          </p:cNvSpPr>
          <p:nvPr>
            <p:ph type="title"/>
          </p:nvPr>
        </p:nvSpPr>
        <p:spPr>
          <a:xfrm>
            <a:off x="179512" y="325877"/>
            <a:ext cx="7772400" cy="654851"/>
          </a:xfrm>
        </p:spPr>
        <p:txBody>
          <a:bodyPr>
            <a:normAutofit fontScale="90000"/>
          </a:bodyPr>
          <a:lstStyle/>
          <a:p>
            <a:r>
              <a:rPr lang="en-IN" b="1" dirty="0">
                <a:solidFill>
                  <a:srgbClr val="FF0000"/>
                </a:solidFill>
              </a:rPr>
              <a:t>Solution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212AC16-B8C1-4115-A71A-895E3A9EA4DD}"/>
                  </a:ext>
                </a:extLst>
              </p:cNvPr>
              <p:cNvSpPr>
                <a:spLocks noGrp="1"/>
              </p:cNvSpPr>
              <p:nvPr>
                <p:ph sz="quarter" idx="1"/>
              </p:nvPr>
            </p:nvSpPr>
            <p:spPr>
              <a:xfrm>
                <a:off x="179512" y="1124744"/>
                <a:ext cx="8964488" cy="5544616"/>
              </a:xfrm>
            </p:spPr>
            <p:txBody>
              <a:bodyPr>
                <a:normAutofit/>
              </a:bodyPr>
              <a:lstStyle/>
              <a:p>
                <a:pPr marL="0" indent="0">
                  <a:buNone/>
                </a:pPr>
                <a:r>
                  <a:rPr lang="en-IN" dirty="0"/>
                  <a:t>Hypothesis: The performance in three specialisation is not significant</a:t>
                </a:r>
              </a:p>
              <a:p>
                <a:pPr marL="0" indent="0">
                  <a:buNone/>
                </a:pPr>
                <a:endParaRPr lang="en-IN" dirty="0"/>
              </a:p>
              <a:p>
                <a:pPr marL="0" indent="0">
                  <a:buNone/>
                </a:pPr>
                <a:endParaRPr lang="en-IN" dirty="0"/>
              </a:p>
              <a:p>
                <a:pPr marL="0" indent="0">
                  <a:buNone/>
                </a:pPr>
                <a:endParaRPr lang="en-IN" dirty="0"/>
              </a:p>
              <a:p>
                <a:pPr marL="0" indent="0">
                  <a:buNone/>
                </a:pPr>
                <a:r>
                  <a:rPr lang="en-IN" dirty="0"/>
                  <a:t>Sum of ranks : finance r=86, Marketing r=60, HRM r= 25: k=3, n=18(F7+M6+H5)</a:t>
                </a:r>
              </a:p>
              <a:p>
                <a:pPr marL="0" indent="0">
                  <a:buNone/>
                </a:pPr>
                <a:r>
                  <a:rPr lang="en-IN" dirty="0"/>
                  <a:t>H = </a:t>
                </a:r>
                <a14:m>
                  <m:oMath xmlns:m="http://schemas.openxmlformats.org/officeDocument/2006/math">
                    <m:f>
                      <m:fPr>
                        <m:ctrlPr>
                          <a:rPr lang="en-IN" i="1" smtClean="0">
                            <a:latin typeface="Cambria Math" panose="02040503050406030204" pitchFamily="18" charset="0"/>
                          </a:rPr>
                        </m:ctrlPr>
                      </m:fPr>
                      <m:num>
                        <m:r>
                          <a:rPr lang="en-IN" b="0" i="1" smtClean="0">
                            <a:latin typeface="Cambria Math" panose="02040503050406030204" pitchFamily="18" charset="0"/>
                          </a:rPr>
                          <m:t>12</m:t>
                        </m:r>
                      </m:num>
                      <m:den>
                        <m:r>
                          <a:rPr lang="en-IN" b="0" i="1" smtClean="0">
                            <a:latin typeface="Cambria Math" panose="02040503050406030204" pitchFamily="18" charset="0"/>
                          </a:rPr>
                          <m:t>𝑛</m:t>
                        </m:r>
                        <m:r>
                          <a:rPr lang="en-IN" b="0" i="1" smtClean="0">
                            <a:latin typeface="Cambria Math" panose="02040503050406030204" pitchFamily="18" charset="0"/>
                          </a:rPr>
                          <m:t>∗(</m:t>
                        </m:r>
                        <m:r>
                          <a:rPr lang="en-IN" b="0" i="1" smtClean="0">
                            <a:latin typeface="Cambria Math" panose="02040503050406030204" pitchFamily="18" charset="0"/>
                          </a:rPr>
                          <m:t>𝑛</m:t>
                        </m:r>
                        <m:r>
                          <a:rPr lang="en-IN" b="0" i="1" smtClean="0">
                            <a:latin typeface="Cambria Math" panose="02040503050406030204" pitchFamily="18" charset="0"/>
                          </a:rPr>
                          <m:t>+1)</m:t>
                        </m:r>
                      </m:den>
                    </m:f>
                    <m:nary>
                      <m:naryPr>
                        <m:chr m:val="∑"/>
                        <m:ctrlPr>
                          <a:rPr lang="en-IN" i="1" smtClean="0">
                            <a:latin typeface="Cambria Math" panose="02040503050406030204" pitchFamily="18" charset="0"/>
                          </a:rPr>
                        </m:ctrlPr>
                      </m:naryPr>
                      <m:sub>
                        <m:r>
                          <m:rPr>
                            <m:brk m:alnAt="23"/>
                          </m:rPr>
                          <a:rPr lang="en-IN" b="0" i="1" smtClean="0">
                            <a:latin typeface="Cambria Math" panose="02040503050406030204" pitchFamily="18" charset="0"/>
                          </a:rPr>
                          <m:t>𝑖</m:t>
                        </m:r>
                        <m:r>
                          <a:rPr lang="en-IN" b="0" i="1" smtClean="0">
                            <a:latin typeface="Cambria Math" panose="02040503050406030204" pitchFamily="18" charset="0"/>
                          </a:rPr>
                          <m:t>=1</m:t>
                        </m:r>
                      </m:sub>
                      <m:sup>
                        <m:r>
                          <a:rPr lang="en-IN" b="0" i="1" smtClean="0">
                            <a:latin typeface="Cambria Math" panose="02040503050406030204" pitchFamily="18" charset="0"/>
                          </a:rPr>
                          <m:t>𝑘</m:t>
                        </m:r>
                      </m:sup>
                      <m:e>
                        <m:f>
                          <m:fPr>
                            <m:ctrlPr>
                              <a:rPr lang="en-IN" i="1" smtClean="0">
                                <a:latin typeface="Cambria Math" panose="02040503050406030204" pitchFamily="18" charset="0"/>
                              </a:rPr>
                            </m:ctrlPr>
                          </m:fPr>
                          <m:num>
                            <m:r>
                              <m:rPr>
                                <m:nor/>
                              </m:rPr>
                              <a:rPr lang="en-IN"/>
                              <m:t>r</m:t>
                            </m:r>
                            <m:r>
                              <m:rPr>
                                <m:nor/>
                              </m:rPr>
                              <a:rPr lang="en-IN" baseline="30000"/>
                              <m:t>2</m:t>
                            </m:r>
                            <m:r>
                              <m:rPr>
                                <m:nor/>
                              </m:rPr>
                              <a:rPr lang="en-IN"/>
                              <m:t> </m:t>
                            </m:r>
                          </m:num>
                          <m:den>
                            <m:r>
                              <m:rPr>
                                <m:nor/>
                              </m:rPr>
                              <a:rPr lang="en-IN" sz="2800" b="1" kern="1400" spc="-50" dirty="0">
                                <a:ea typeface="Times New Roman" panose="02020603050405020304" pitchFamily="18" charset="0"/>
                                <a:cs typeface="Mangal" panose="02040503050203030202" pitchFamily="18" charset="0"/>
                              </a:rPr>
                              <m:t>n</m:t>
                            </m:r>
                            <m:r>
                              <m:rPr>
                                <m:nor/>
                              </m:rPr>
                              <a:rPr lang="en-IN" sz="2800" b="1" i="0" kern="1400" spc="-50" baseline="-25000" dirty="0" smtClean="0">
                                <a:ea typeface="Times New Roman" panose="02020603050405020304" pitchFamily="18" charset="0"/>
                                <a:cs typeface="Mangal" panose="02040503050203030202" pitchFamily="18" charset="0"/>
                              </a:rPr>
                              <m:t>i</m:t>
                            </m:r>
                          </m:den>
                        </m:f>
                      </m:e>
                    </m:nary>
                  </m:oMath>
                </a14:m>
                <a:r>
                  <a:rPr lang="en-IN" dirty="0"/>
                  <a:t> - [3*(n+1)]</a:t>
                </a:r>
              </a:p>
              <a:p>
                <a:pPr marL="0" indent="0">
                  <a:buNone/>
                </a:pPr>
                <a:r>
                  <a:rPr lang="en-IN" dirty="0"/>
                  <a:t>H = </a:t>
                </a:r>
                <a14:m>
                  <m:oMath xmlns:m="http://schemas.openxmlformats.org/officeDocument/2006/math">
                    <m:f>
                      <m:fPr>
                        <m:ctrlPr>
                          <a:rPr lang="en-IN" i="1" smtClean="0">
                            <a:latin typeface="Cambria Math" panose="02040503050406030204" pitchFamily="18" charset="0"/>
                          </a:rPr>
                        </m:ctrlPr>
                      </m:fPr>
                      <m:num>
                        <m:r>
                          <a:rPr lang="en-IN" b="0" i="1" smtClean="0">
                            <a:latin typeface="Cambria Math" panose="02040503050406030204" pitchFamily="18" charset="0"/>
                          </a:rPr>
                          <m:t>12</m:t>
                        </m:r>
                      </m:num>
                      <m:den>
                        <m:r>
                          <a:rPr lang="en-IN" b="0" i="1" smtClean="0">
                            <a:latin typeface="Cambria Math" panose="02040503050406030204" pitchFamily="18" charset="0"/>
                          </a:rPr>
                          <m:t>18∗(18+1)</m:t>
                        </m:r>
                      </m:den>
                    </m:f>
                    <m:r>
                      <a:rPr lang="en-IN" b="0" i="1" smtClean="0">
                        <a:latin typeface="Cambria Math" panose="02040503050406030204" pitchFamily="18" charset="0"/>
                      </a:rPr>
                      <m:t> </m:t>
                    </m:r>
                    <m:nary>
                      <m:naryPr>
                        <m:chr m:val="∑"/>
                        <m:subHide m:val="on"/>
                        <m:supHide m:val="on"/>
                        <m:ctrlPr>
                          <a:rPr lang="en-IN" i="1" smtClean="0">
                            <a:latin typeface="Cambria Math" panose="02040503050406030204" pitchFamily="18" charset="0"/>
                          </a:rPr>
                        </m:ctrlPr>
                      </m:naryPr>
                      <m:sub/>
                      <m:sup/>
                      <m:e>
                        <m:f>
                          <m:fPr>
                            <m:ctrlPr>
                              <a:rPr lang="en-IN" i="1" smtClean="0">
                                <a:latin typeface="Cambria Math" panose="02040503050406030204" pitchFamily="18" charset="0"/>
                              </a:rPr>
                            </m:ctrlPr>
                          </m:fPr>
                          <m:num>
                            <m:r>
                              <m:rPr>
                                <m:nor/>
                              </m:rPr>
                              <a:rPr lang="en-IN" b="0" i="0" smtClean="0">
                                <a:latin typeface="Cambria Math" panose="02040503050406030204" pitchFamily="18" charset="0"/>
                              </a:rPr>
                              <m:t>(86)</m:t>
                            </m:r>
                            <m:r>
                              <m:rPr>
                                <m:nor/>
                              </m:rPr>
                              <a:rPr lang="en-IN" baseline="30000"/>
                              <m:t>2</m:t>
                            </m:r>
                            <m:r>
                              <m:rPr>
                                <m:nor/>
                              </m:rPr>
                              <a:rPr lang="en-IN"/>
                              <m:t> </m:t>
                            </m:r>
                          </m:num>
                          <m:den>
                            <m:r>
                              <m:rPr>
                                <m:nor/>
                              </m:rPr>
                              <a:rPr lang="en-IN" b="1" i="0" smtClean="0">
                                <a:latin typeface="Cambria Math" panose="02040503050406030204" pitchFamily="18" charset="0"/>
                              </a:rPr>
                              <m:t>7</m:t>
                            </m:r>
                          </m:den>
                        </m:f>
                      </m:e>
                    </m:nary>
                  </m:oMath>
                </a14:m>
                <a:r>
                  <a:rPr lang="en-IN" dirty="0"/>
                  <a:t>+ </a:t>
                </a:r>
                <a14:m>
                  <m:oMath xmlns:m="http://schemas.openxmlformats.org/officeDocument/2006/math">
                    <m:f>
                      <m:fPr>
                        <m:ctrlPr>
                          <a:rPr lang="en-IN" i="1">
                            <a:latin typeface="Cambria Math" panose="02040503050406030204" pitchFamily="18" charset="0"/>
                          </a:rPr>
                        </m:ctrlPr>
                      </m:fPr>
                      <m:num>
                        <m:r>
                          <m:rPr>
                            <m:nor/>
                          </m:rPr>
                          <a:rPr lang="en-IN">
                            <a:latin typeface="Cambria Math" panose="02040503050406030204" pitchFamily="18" charset="0"/>
                          </a:rPr>
                          <m:t>(</m:t>
                        </m:r>
                        <m:r>
                          <m:rPr>
                            <m:nor/>
                          </m:rPr>
                          <a:rPr lang="en-IN" b="0" i="0" smtClean="0">
                            <a:latin typeface="Cambria Math" panose="02040503050406030204" pitchFamily="18" charset="0"/>
                          </a:rPr>
                          <m:t>60</m:t>
                        </m:r>
                        <m:r>
                          <m:rPr>
                            <m:nor/>
                          </m:rPr>
                          <a:rPr lang="en-IN">
                            <a:latin typeface="Cambria Math" panose="02040503050406030204" pitchFamily="18" charset="0"/>
                          </a:rPr>
                          <m:t>)</m:t>
                        </m:r>
                        <m:r>
                          <m:rPr>
                            <m:nor/>
                          </m:rPr>
                          <a:rPr lang="en-IN" baseline="30000"/>
                          <m:t>2</m:t>
                        </m:r>
                        <m:r>
                          <m:rPr>
                            <m:nor/>
                          </m:rPr>
                          <a:rPr lang="en-IN"/>
                          <m:t> </m:t>
                        </m:r>
                      </m:num>
                      <m:den>
                        <m:r>
                          <m:rPr>
                            <m:nor/>
                          </m:rPr>
                          <a:rPr lang="en-IN" b="1" i="0" smtClean="0">
                            <a:latin typeface="Cambria Math" panose="02040503050406030204" pitchFamily="18" charset="0"/>
                          </a:rPr>
                          <m:t>6</m:t>
                        </m:r>
                      </m:den>
                    </m:f>
                  </m:oMath>
                </a14:m>
                <a:r>
                  <a:rPr lang="en-IN" dirty="0"/>
                  <a:t>+ </a:t>
                </a:r>
                <a14:m>
                  <m:oMath xmlns:m="http://schemas.openxmlformats.org/officeDocument/2006/math">
                    <m:f>
                      <m:fPr>
                        <m:ctrlPr>
                          <a:rPr lang="en-IN" i="1">
                            <a:latin typeface="Cambria Math" panose="02040503050406030204" pitchFamily="18" charset="0"/>
                          </a:rPr>
                        </m:ctrlPr>
                      </m:fPr>
                      <m:num>
                        <m:r>
                          <m:rPr>
                            <m:nor/>
                          </m:rPr>
                          <a:rPr lang="en-IN">
                            <a:latin typeface="Cambria Math" panose="02040503050406030204" pitchFamily="18" charset="0"/>
                          </a:rPr>
                          <m:t>(</m:t>
                        </m:r>
                        <m:r>
                          <m:rPr>
                            <m:nor/>
                          </m:rPr>
                          <a:rPr lang="en-IN" b="0" i="0" smtClean="0">
                            <a:latin typeface="Cambria Math" panose="02040503050406030204" pitchFamily="18" charset="0"/>
                          </a:rPr>
                          <m:t>25</m:t>
                        </m:r>
                        <m:r>
                          <m:rPr>
                            <m:nor/>
                          </m:rPr>
                          <a:rPr lang="en-IN">
                            <a:latin typeface="Cambria Math" panose="02040503050406030204" pitchFamily="18" charset="0"/>
                          </a:rPr>
                          <m:t>)</m:t>
                        </m:r>
                        <m:r>
                          <m:rPr>
                            <m:nor/>
                          </m:rPr>
                          <a:rPr lang="en-IN" baseline="30000"/>
                          <m:t>2</m:t>
                        </m:r>
                        <m:r>
                          <m:rPr>
                            <m:nor/>
                          </m:rPr>
                          <a:rPr lang="en-IN"/>
                          <m:t> </m:t>
                        </m:r>
                      </m:num>
                      <m:den>
                        <m:r>
                          <m:rPr>
                            <m:nor/>
                          </m:rPr>
                          <a:rPr lang="en-IN" b="1" i="0" smtClean="0">
                            <a:latin typeface="Cambria Math" panose="02040503050406030204" pitchFamily="18" charset="0"/>
                          </a:rPr>
                          <m:t>5</m:t>
                        </m:r>
                      </m:den>
                    </m:f>
                  </m:oMath>
                </a14:m>
                <a:r>
                  <a:rPr lang="en-IN" dirty="0"/>
                  <a:t> - [3*(18+1)] = 5.51</a:t>
                </a:r>
              </a:p>
              <a:p>
                <a:pPr marL="0" indent="0">
                  <a:buNone/>
                </a:pPr>
                <a:r>
                  <a:rPr lang="en-IN" dirty="0"/>
                  <a:t>Since H&lt; chi square value at 5% LOS and 2d.f. (5.51&lt;</a:t>
                </a:r>
                <a:r>
                  <a:rPr lang="en-IN" b="1" dirty="0">
                    <a:solidFill>
                      <a:srgbClr val="00B050"/>
                    </a:solidFill>
                  </a:rPr>
                  <a:t>5.99</a:t>
                </a:r>
                <a:r>
                  <a:rPr lang="en-IN" dirty="0"/>
                  <a:t>), H0 accepted </a:t>
                </a:r>
              </a:p>
            </p:txBody>
          </p:sp>
        </mc:Choice>
        <mc:Fallback>
          <p:sp>
            <p:nvSpPr>
              <p:cNvPr id="3" name="Content Placeholder 2">
                <a:extLst>
                  <a:ext uri="{FF2B5EF4-FFF2-40B4-BE49-F238E27FC236}">
                    <a16:creationId xmlns:a16="http://schemas.microsoft.com/office/drawing/2014/main" id="{2212AC16-B8C1-4115-A71A-895E3A9EA4DD}"/>
                  </a:ext>
                </a:extLst>
              </p:cNvPr>
              <p:cNvSpPr>
                <a:spLocks noGrp="1" noRot="1" noChangeAspect="1" noMove="1" noResize="1" noEditPoints="1" noAdjustHandles="1" noChangeArrowheads="1" noChangeShapeType="1" noTextEdit="1"/>
              </p:cNvSpPr>
              <p:nvPr>
                <p:ph sz="quarter" idx="1"/>
              </p:nvPr>
            </p:nvSpPr>
            <p:spPr>
              <a:xfrm>
                <a:off x="179512" y="1124744"/>
                <a:ext cx="8964488" cy="5544616"/>
              </a:xfrm>
              <a:blipFill>
                <a:blip r:embed="rId2"/>
                <a:stretch>
                  <a:fillRect l="-1224" t="-990"/>
                </a:stretch>
              </a:blipFill>
            </p:spPr>
            <p:txBody>
              <a:bodyPr/>
              <a:lstStyle/>
              <a:p>
                <a:r>
                  <a:rPr lang="en-IN">
                    <a:noFill/>
                  </a:rPr>
                  <a:t> </a:t>
                </a:r>
              </a:p>
            </p:txBody>
          </p:sp>
        </mc:Fallback>
      </mc:AlternateContent>
      <p:graphicFrame>
        <p:nvGraphicFramePr>
          <p:cNvPr id="4" name="Table 4">
            <a:extLst>
              <a:ext uri="{FF2B5EF4-FFF2-40B4-BE49-F238E27FC236}">
                <a16:creationId xmlns:a16="http://schemas.microsoft.com/office/drawing/2014/main" id="{C41A0540-098F-4971-8A02-983B5AF7D73C}"/>
              </a:ext>
            </a:extLst>
          </p:cNvPr>
          <p:cNvGraphicFramePr>
            <a:graphicFrameLocks noGrp="1"/>
          </p:cNvGraphicFramePr>
          <p:nvPr>
            <p:extLst>
              <p:ext uri="{D42A27DB-BD31-4B8C-83A1-F6EECF244321}">
                <p14:modId xmlns:p14="http://schemas.microsoft.com/office/powerpoint/2010/main" val="2939439656"/>
              </p:ext>
            </p:extLst>
          </p:nvPr>
        </p:nvGraphicFramePr>
        <p:xfrm>
          <a:off x="179512" y="1556792"/>
          <a:ext cx="8834056" cy="111252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881920096"/>
                    </a:ext>
                  </a:extLst>
                </a:gridCol>
                <a:gridCol w="504056">
                  <a:extLst>
                    <a:ext uri="{9D8B030D-6E8A-4147-A177-3AD203B41FA5}">
                      <a16:colId xmlns:a16="http://schemas.microsoft.com/office/drawing/2014/main" val="1364980443"/>
                    </a:ext>
                  </a:extLst>
                </a:gridCol>
                <a:gridCol w="432048">
                  <a:extLst>
                    <a:ext uri="{9D8B030D-6E8A-4147-A177-3AD203B41FA5}">
                      <a16:colId xmlns:a16="http://schemas.microsoft.com/office/drawing/2014/main" val="3476770138"/>
                    </a:ext>
                  </a:extLst>
                </a:gridCol>
                <a:gridCol w="432048">
                  <a:extLst>
                    <a:ext uri="{9D8B030D-6E8A-4147-A177-3AD203B41FA5}">
                      <a16:colId xmlns:a16="http://schemas.microsoft.com/office/drawing/2014/main" val="1842449862"/>
                    </a:ext>
                  </a:extLst>
                </a:gridCol>
                <a:gridCol w="432048">
                  <a:extLst>
                    <a:ext uri="{9D8B030D-6E8A-4147-A177-3AD203B41FA5}">
                      <a16:colId xmlns:a16="http://schemas.microsoft.com/office/drawing/2014/main" val="317093624"/>
                    </a:ext>
                  </a:extLst>
                </a:gridCol>
                <a:gridCol w="432048">
                  <a:extLst>
                    <a:ext uri="{9D8B030D-6E8A-4147-A177-3AD203B41FA5}">
                      <a16:colId xmlns:a16="http://schemas.microsoft.com/office/drawing/2014/main" val="3502576532"/>
                    </a:ext>
                  </a:extLst>
                </a:gridCol>
                <a:gridCol w="432048">
                  <a:extLst>
                    <a:ext uri="{9D8B030D-6E8A-4147-A177-3AD203B41FA5}">
                      <a16:colId xmlns:a16="http://schemas.microsoft.com/office/drawing/2014/main" val="4008956998"/>
                    </a:ext>
                  </a:extLst>
                </a:gridCol>
                <a:gridCol w="432048">
                  <a:extLst>
                    <a:ext uri="{9D8B030D-6E8A-4147-A177-3AD203B41FA5}">
                      <a16:colId xmlns:a16="http://schemas.microsoft.com/office/drawing/2014/main" val="2753536894"/>
                    </a:ext>
                  </a:extLst>
                </a:gridCol>
                <a:gridCol w="432048">
                  <a:extLst>
                    <a:ext uri="{9D8B030D-6E8A-4147-A177-3AD203B41FA5}">
                      <a16:colId xmlns:a16="http://schemas.microsoft.com/office/drawing/2014/main" val="63934172"/>
                    </a:ext>
                  </a:extLst>
                </a:gridCol>
                <a:gridCol w="432048">
                  <a:extLst>
                    <a:ext uri="{9D8B030D-6E8A-4147-A177-3AD203B41FA5}">
                      <a16:colId xmlns:a16="http://schemas.microsoft.com/office/drawing/2014/main" val="3840153273"/>
                    </a:ext>
                  </a:extLst>
                </a:gridCol>
                <a:gridCol w="432048">
                  <a:extLst>
                    <a:ext uri="{9D8B030D-6E8A-4147-A177-3AD203B41FA5}">
                      <a16:colId xmlns:a16="http://schemas.microsoft.com/office/drawing/2014/main" val="2883596457"/>
                    </a:ext>
                  </a:extLst>
                </a:gridCol>
                <a:gridCol w="432048">
                  <a:extLst>
                    <a:ext uri="{9D8B030D-6E8A-4147-A177-3AD203B41FA5}">
                      <a16:colId xmlns:a16="http://schemas.microsoft.com/office/drawing/2014/main" val="4158390239"/>
                    </a:ext>
                  </a:extLst>
                </a:gridCol>
                <a:gridCol w="432048">
                  <a:extLst>
                    <a:ext uri="{9D8B030D-6E8A-4147-A177-3AD203B41FA5}">
                      <a16:colId xmlns:a16="http://schemas.microsoft.com/office/drawing/2014/main" val="3435626947"/>
                    </a:ext>
                  </a:extLst>
                </a:gridCol>
                <a:gridCol w="432048">
                  <a:extLst>
                    <a:ext uri="{9D8B030D-6E8A-4147-A177-3AD203B41FA5}">
                      <a16:colId xmlns:a16="http://schemas.microsoft.com/office/drawing/2014/main" val="204469296"/>
                    </a:ext>
                  </a:extLst>
                </a:gridCol>
                <a:gridCol w="432048">
                  <a:extLst>
                    <a:ext uri="{9D8B030D-6E8A-4147-A177-3AD203B41FA5}">
                      <a16:colId xmlns:a16="http://schemas.microsoft.com/office/drawing/2014/main" val="3533717517"/>
                    </a:ext>
                  </a:extLst>
                </a:gridCol>
                <a:gridCol w="432048">
                  <a:extLst>
                    <a:ext uri="{9D8B030D-6E8A-4147-A177-3AD203B41FA5}">
                      <a16:colId xmlns:a16="http://schemas.microsoft.com/office/drawing/2014/main" val="3507740725"/>
                    </a:ext>
                  </a:extLst>
                </a:gridCol>
                <a:gridCol w="432048">
                  <a:extLst>
                    <a:ext uri="{9D8B030D-6E8A-4147-A177-3AD203B41FA5}">
                      <a16:colId xmlns:a16="http://schemas.microsoft.com/office/drawing/2014/main" val="3266732524"/>
                    </a:ext>
                  </a:extLst>
                </a:gridCol>
                <a:gridCol w="409121">
                  <a:extLst>
                    <a:ext uri="{9D8B030D-6E8A-4147-A177-3AD203B41FA5}">
                      <a16:colId xmlns:a16="http://schemas.microsoft.com/office/drawing/2014/main" val="483786859"/>
                    </a:ext>
                  </a:extLst>
                </a:gridCol>
                <a:gridCol w="432047">
                  <a:extLst>
                    <a:ext uri="{9D8B030D-6E8A-4147-A177-3AD203B41FA5}">
                      <a16:colId xmlns:a16="http://schemas.microsoft.com/office/drawing/2014/main" val="1189598696"/>
                    </a:ext>
                  </a:extLst>
                </a:gridCol>
              </a:tblGrid>
              <a:tr h="370840">
                <a:tc>
                  <a:txBody>
                    <a:bodyPr/>
                    <a:lstStyle/>
                    <a:p>
                      <a:r>
                        <a:rPr lang="en-IN" dirty="0"/>
                        <a:t>Marks</a:t>
                      </a:r>
                    </a:p>
                  </a:txBody>
                  <a:tcPr/>
                </a:tc>
                <a:tc>
                  <a:txBody>
                    <a:bodyPr/>
                    <a:lstStyle/>
                    <a:p>
                      <a:r>
                        <a:rPr lang="en-IN" dirty="0"/>
                        <a:t>50</a:t>
                      </a:r>
                    </a:p>
                  </a:txBody>
                  <a:tcPr/>
                </a:tc>
                <a:tc>
                  <a:txBody>
                    <a:bodyPr/>
                    <a:lstStyle/>
                    <a:p>
                      <a:r>
                        <a:rPr lang="en-IN" dirty="0"/>
                        <a:t>51</a:t>
                      </a:r>
                    </a:p>
                  </a:txBody>
                  <a:tcPr/>
                </a:tc>
                <a:tc>
                  <a:txBody>
                    <a:bodyPr/>
                    <a:lstStyle/>
                    <a:p>
                      <a:r>
                        <a:rPr lang="en-IN" dirty="0"/>
                        <a:t>52</a:t>
                      </a:r>
                    </a:p>
                  </a:txBody>
                  <a:tcPr/>
                </a:tc>
                <a:tc>
                  <a:txBody>
                    <a:bodyPr/>
                    <a:lstStyle/>
                    <a:p>
                      <a:r>
                        <a:rPr lang="en-IN" dirty="0"/>
                        <a:t>55</a:t>
                      </a:r>
                    </a:p>
                  </a:txBody>
                  <a:tcPr/>
                </a:tc>
                <a:tc>
                  <a:txBody>
                    <a:bodyPr/>
                    <a:lstStyle/>
                    <a:p>
                      <a:r>
                        <a:rPr lang="en-IN" dirty="0"/>
                        <a:t>56</a:t>
                      </a:r>
                    </a:p>
                  </a:txBody>
                  <a:tcPr/>
                </a:tc>
                <a:tc>
                  <a:txBody>
                    <a:bodyPr/>
                    <a:lstStyle/>
                    <a:p>
                      <a:r>
                        <a:rPr lang="en-IN" dirty="0"/>
                        <a:t>58</a:t>
                      </a:r>
                    </a:p>
                  </a:txBody>
                  <a:tcPr/>
                </a:tc>
                <a:tc>
                  <a:txBody>
                    <a:bodyPr/>
                    <a:lstStyle/>
                    <a:p>
                      <a:r>
                        <a:rPr lang="en-IN" dirty="0"/>
                        <a:t>59</a:t>
                      </a:r>
                    </a:p>
                  </a:txBody>
                  <a:tcPr/>
                </a:tc>
                <a:tc>
                  <a:txBody>
                    <a:bodyPr/>
                    <a:lstStyle/>
                    <a:p>
                      <a:r>
                        <a:rPr lang="en-IN" dirty="0"/>
                        <a:t>60</a:t>
                      </a:r>
                    </a:p>
                  </a:txBody>
                  <a:tcPr/>
                </a:tc>
                <a:tc>
                  <a:txBody>
                    <a:bodyPr/>
                    <a:lstStyle/>
                    <a:p>
                      <a:r>
                        <a:rPr lang="en-IN" dirty="0"/>
                        <a:t>61</a:t>
                      </a:r>
                    </a:p>
                  </a:txBody>
                  <a:tcPr/>
                </a:tc>
                <a:tc>
                  <a:txBody>
                    <a:bodyPr/>
                    <a:lstStyle/>
                    <a:p>
                      <a:r>
                        <a:rPr lang="en-IN" dirty="0"/>
                        <a:t>62</a:t>
                      </a:r>
                    </a:p>
                  </a:txBody>
                  <a:tcPr/>
                </a:tc>
                <a:tc>
                  <a:txBody>
                    <a:bodyPr/>
                    <a:lstStyle/>
                    <a:p>
                      <a:r>
                        <a:rPr lang="en-IN" dirty="0"/>
                        <a:t>63</a:t>
                      </a:r>
                    </a:p>
                  </a:txBody>
                  <a:tcPr/>
                </a:tc>
                <a:tc>
                  <a:txBody>
                    <a:bodyPr/>
                    <a:lstStyle/>
                    <a:p>
                      <a:r>
                        <a:rPr lang="en-IN" dirty="0"/>
                        <a:t>65</a:t>
                      </a:r>
                    </a:p>
                  </a:txBody>
                  <a:tcPr/>
                </a:tc>
                <a:tc>
                  <a:txBody>
                    <a:bodyPr/>
                    <a:lstStyle/>
                    <a:p>
                      <a:r>
                        <a:rPr lang="en-IN" dirty="0"/>
                        <a:t>66</a:t>
                      </a:r>
                    </a:p>
                  </a:txBody>
                  <a:tcPr/>
                </a:tc>
                <a:tc>
                  <a:txBody>
                    <a:bodyPr/>
                    <a:lstStyle/>
                    <a:p>
                      <a:r>
                        <a:rPr lang="en-IN" dirty="0"/>
                        <a:t>68</a:t>
                      </a:r>
                    </a:p>
                  </a:txBody>
                  <a:tcPr/>
                </a:tc>
                <a:tc>
                  <a:txBody>
                    <a:bodyPr/>
                    <a:lstStyle/>
                    <a:p>
                      <a:r>
                        <a:rPr lang="en-IN" dirty="0"/>
                        <a:t>70</a:t>
                      </a:r>
                    </a:p>
                  </a:txBody>
                  <a:tcPr/>
                </a:tc>
                <a:tc>
                  <a:txBody>
                    <a:bodyPr/>
                    <a:lstStyle/>
                    <a:p>
                      <a:r>
                        <a:rPr lang="en-IN" dirty="0"/>
                        <a:t>71</a:t>
                      </a:r>
                    </a:p>
                  </a:txBody>
                  <a:tcPr/>
                </a:tc>
                <a:tc>
                  <a:txBody>
                    <a:bodyPr/>
                    <a:lstStyle/>
                    <a:p>
                      <a:r>
                        <a:rPr lang="en-IN" dirty="0"/>
                        <a:t>72</a:t>
                      </a:r>
                    </a:p>
                  </a:txBody>
                  <a:tcPr/>
                </a:tc>
                <a:tc>
                  <a:txBody>
                    <a:bodyPr/>
                    <a:lstStyle/>
                    <a:p>
                      <a:r>
                        <a:rPr lang="en-IN" dirty="0"/>
                        <a:t>73</a:t>
                      </a:r>
                    </a:p>
                  </a:txBody>
                  <a:tcPr/>
                </a:tc>
                <a:extLst>
                  <a:ext uri="{0D108BD9-81ED-4DB2-BD59-A6C34878D82A}">
                    <a16:rowId xmlns:a16="http://schemas.microsoft.com/office/drawing/2014/main" val="2494694073"/>
                  </a:ext>
                </a:extLst>
              </a:tr>
              <a:tr h="370840">
                <a:tc>
                  <a:txBody>
                    <a:bodyPr/>
                    <a:lstStyle/>
                    <a:p>
                      <a:r>
                        <a:rPr lang="en-IN" dirty="0"/>
                        <a:t>Rank</a:t>
                      </a:r>
                    </a:p>
                  </a:txBody>
                  <a:tcPr/>
                </a:tc>
                <a:tc>
                  <a:txBody>
                    <a:bodyPr/>
                    <a:lstStyle/>
                    <a:p>
                      <a:r>
                        <a:rPr lang="en-IN" dirty="0"/>
                        <a:t>1</a:t>
                      </a:r>
                    </a:p>
                  </a:txBody>
                  <a:tcPr/>
                </a:tc>
                <a:tc>
                  <a:txBody>
                    <a:bodyPr/>
                    <a:lstStyle/>
                    <a:p>
                      <a:r>
                        <a:rPr lang="en-IN" dirty="0"/>
                        <a:t>2</a:t>
                      </a:r>
                    </a:p>
                  </a:txBody>
                  <a:tcPr/>
                </a:tc>
                <a:tc>
                  <a:txBody>
                    <a:bodyPr/>
                    <a:lstStyle/>
                    <a:p>
                      <a:r>
                        <a:rPr lang="en-IN" dirty="0"/>
                        <a:t>3</a:t>
                      </a:r>
                    </a:p>
                  </a:txBody>
                  <a:tcPr/>
                </a:tc>
                <a:tc>
                  <a:txBody>
                    <a:bodyPr/>
                    <a:lstStyle/>
                    <a:p>
                      <a:r>
                        <a:rPr lang="en-IN" dirty="0"/>
                        <a:t>4</a:t>
                      </a:r>
                    </a:p>
                  </a:txBody>
                  <a:tcPr/>
                </a:tc>
                <a:tc>
                  <a:txBody>
                    <a:bodyPr/>
                    <a:lstStyle/>
                    <a:p>
                      <a:r>
                        <a:rPr lang="en-IN" dirty="0"/>
                        <a:t>5</a:t>
                      </a:r>
                    </a:p>
                  </a:txBody>
                  <a:tcPr/>
                </a:tc>
                <a:tc>
                  <a:txBody>
                    <a:bodyPr/>
                    <a:lstStyle/>
                    <a:p>
                      <a:r>
                        <a:rPr lang="en-IN" dirty="0"/>
                        <a:t>6</a:t>
                      </a:r>
                    </a:p>
                  </a:txBody>
                  <a:tcPr/>
                </a:tc>
                <a:tc>
                  <a:txBody>
                    <a:bodyPr/>
                    <a:lstStyle/>
                    <a:p>
                      <a:r>
                        <a:rPr lang="en-IN" dirty="0"/>
                        <a:t>7</a:t>
                      </a:r>
                    </a:p>
                  </a:txBody>
                  <a:tcPr/>
                </a:tc>
                <a:tc>
                  <a:txBody>
                    <a:bodyPr/>
                    <a:lstStyle/>
                    <a:p>
                      <a:r>
                        <a:rPr lang="en-IN" dirty="0"/>
                        <a:t>8</a:t>
                      </a:r>
                    </a:p>
                  </a:txBody>
                  <a:tcPr/>
                </a:tc>
                <a:tc>
                  <a:txBody>
                    <a:bodyPr/>
                    <a:lstStyle/>
                    <a:p>
                      <a:r>
                        <a:rPr lang="en-IN" dirty="0"/>
                        <a:t>9</a:t>
                      </a:r>
                    </a:p>
                  </a:txBody>
                  <a:tcPr/>
                </a:tc>
                <a:tc>
                  <a:txBody>
                    <a:bodyPr/>
                    <a:lstStyle/>
                    <a:p>
                      <a:r>
                        <a:rPr lang="en-IN" dirty="0"/>
                        <a:t>10</a:t>
                      </a:r>
                    </a:p>
                  </a:txBody>
                  <a:tcPr/>
                </a:tc>
                <a:tc>
                  <a:txBody>
                    <a:bodyPr/>
                    <a:lstStyle/>
                    <a:p>
                      <a:r>
                        <a:rPr lang="en-IN" dirty="0"/>
                        <a:t>11</a:t>
                      </a:r>
                    </a:p>
                  </a:txBody>
                  <a:tcPr/>
                </a:tc>
                <a:tc>
                  <a:txBody>
                    <a:bodyPr/>
                    <a:lstStyle/>
                    <a:p>
                      <a:r>
                        <a:rPr lang="en-IN" dirty="0"/>
                        <a:t>12</a:t>
                      </a:r>
                    </a:p>
                  </a:txBody>
                  <a:tcPr/>
                </a:tc>
                <a:tc>
                  <a:txBody>
                    <a:bodyPr/>
                    <a:lstStyle/>
                    <a:p>
                      <a:r>
                        <a:rPr lang="en-IN" dirty="0"/>
                        <a:t>13</a:t>
                      </a:r>
                    </a:p>
                  </a:txBody>
                  <a:tcPr/>
                </a:tc>
                <a:tc>
                  <a:txBody>
                    <a:bodyPr/>
                    <a:lstStyle/>
                    <a:p>
                      <a:r>
                        <a:rPr lang="en-IN" dirty="0"/>
                        <a:t>14</a:t>
                      </a:r>
                    </a:p>
                  </a:txBody>
                  <a:tcPr/>
                </a:tc>
                <a:tc>
                  <a:txBody>
                    <a:bodyPr/>
                    <a:lstStyle/>
                    <a:p>
                      <a:r>
                        <a:rPr lang="en-IN" dirty="0"/>
                        <a:t>15</a:t>
                      </a:r>
                    </a:p>
                  </a:txBody>
                  <a:tcPr/>
                </a:tc>
                <a:tc>
                  <a:txBody>
                    <a:bodyPr/>
                    <a:lstStyle/>
                    <a:p>
                      <a:r>
                        <a:rPr lang="en-IN" dirty="0"/>
                        <a:t>16</a:t>
                      </a:r>
                    </a:p>
                  </a:txBody>
                  <a:tcPr/>
                </a:tc>
                <a:tc>
                  <a:txBody>
                    <a:bodyPr/>
                    <a:lstStyle/>
                    <a:p>
                      <a:r>
                        <a:rPr lang="en-IN" dirty="0"/>
                        <a:t>17</a:t>
                      </a:r>
                    </a:p>
                  </a:txBody>
                  <a:tcPr/>
                </a:tc>
                <a:tc>
                  <a:txBody>
                    <a:bodyPr/>
                    <a:lstStyle/>
                    <a:p>
                      <a:r>
                        <a:rPr lang="en-IN" dirty="0"/>
                        <a:t>18</a:t>
                      </a:r>
                    </a:p>
                  </a:txBody>
                  <a:tcPr/>
                </a:tc>
                <a:extLst>
                  <a:ext uri="{0D108BD9-81ED-4DB2-BD59-A6C34878D82A}">
                    <a16:rowId xmlns:a16="http://schemas.microsoft.com/office/drawing/2014/main" val="3902256834"/>
                  </a:ext>
                </a:extLst>
              </a:tr>
              <a:tr h="370840">
                <a:tc>
                  <a:txBody>
                    <a:bodyPr/>
                    <a:lstStyle/>
                    <a:p>
                      <a:r>
                        <a:rPr lang="en-IN" dirty="0"/>
                        <a:t>Grade</a:t>
                      </a:r>
                    </a:p>
                  </a:txBody>
                  <a:tcPr/>
                </a:tc>
                <a:tc>
                  <a:txBody>
                    <a:bodyPr/>
                    <a:lstStyle/>
                    <a:p>
                      <a:r>
                        <a:rPr lang="en-IN" dirty="0">
                          <a:solidFill>
                            <a:srgbClr val="00B050"/>
                          </a:solidFill>
                        </a:rPr>
                        <a:t>M</a:t>
                      </a:r>
                    </a:p>
                  </a:txBody>
                  <a:tcPr/>
                </a:tc>
                <a:tc>
                  <a:txBody>
                    <a:bodyPr/>
                    <a:lstStyle/>
                    <a:p>
                      <a:r>
                        <a:rPr lang="en-IN" dirty="0"/>
                        <a:t>H</a:t>
                      </a:r>
                    </a:p>
                  </a:txBody>
                  <a:tcPr/>
                </a:tc>
                <a:tc>
                  <a:txBody>
                    <a:bodyPr/>
                    <a:lstStyle/>
                    <a:p>
                      <a:r>
                        <a:rPr lang="en-IN" dirty="0"/>
                        <a:t>H</a:t>
                      </a:r>
                    </a:p>
                  </a:txBody>
                  <a:tcPr/>
                </a:tc>
                <a:tc>
                  <a:txBody>
                    <a:bodyPr/>
                    <a:lstStyle/>
                    <a:p>
                      <a:r>
                        <a:rPr lang="en-IN" dirty="0"/>
                        <a:t>H</a:t>
                      </a:r>
                    </a:p>
                  </a:txBody>
                  <a:tcPr/>
                </a:tc>
                <a:tc>
                  <a:txBody>
                    <a:bodyPr/>
                    <a:lstStyle/>
                    <a:p>
                      <a:r>
                        <a:rPr lang="en-IN" dirty="0">
                          <a:solidFill>
                            <a:srgbClr val="00B050"/>
                          </a:solidFill>
                        </a:rPr>
                        <a:t>M</a:t>
                      </a:r>
                    </a:p>
                  </a:txBody>
                  <a:tcPr/>
                </a:tc>
                <a:tc>
                  <a:txBody>
                    <a:bodyPr/>
                    <a:lstStyle/>
                    <a:p>
                      <a:r>
                        <a:rPr lang="en-IN" dirty="0"/>
                        <a:t>H</a:t>
                      </a:r>
                    </a:p>
                  </a:txBody>
                  <a:tcPr/>
                </a:tc>
                <a:tc>
                  <a:txBody>
                    <a:bodyPr/>
                    <a:lstStyle/>
                    <a:p>
                      <a:r>
                        <a:rPr lang="en-IN" dirty="0"/>
                        <a:t>F</a:t>
                      </a:r>
                    </a:p>
                  </a:txBody>
                  <a:tcPr/>
                </a:tc>
                <a:tc>
                  <a:txBody>
                    <a:bodyPr/>
                    <a:lstStyle/>
                    <a:p>
                      <a:r>
                        <a:rPr lang="en-IN" dirty="0"/>
                        <a:t>F</a:t>
                      </a:r>
                    </a:p>
                  </a:txBody>
                  <a:tcPr/>
                </a:tc>
                <a:tc>
                  <a:txBody>
                    <a:bodyPr/>
                    <a:lstStyle/>
                    <a:p>
                      <a:r>
                        <a:rPr lang="en-IN" b="1" dirty="0">
                          <a:solidFill>
                            <a:srgbClr val="00B050"/>
                          </a:solidFill>
                        </a:rPr>
                        <a:t>M</a:t>
                      </a:r>
                    </a:p>
                  </a:txBody>
                  <a:tcPr/>
                </a:tc>
                <a:tc>
                  <a:txBody>
                    <a:bodyPr/>
                    <a:lstStyle/>
                    <a:p>
                      <a:r>
                        <a:rPr lang="en-IN" dirty="0"/>
                        <a:t>H</a:t>
                      </a:r>
                    </a:p>
                  </a:txBody>
                  <a:tcPr/>
                </a:tc>
                <a:tc>
                  <a:txBody>
                    <a:bodyPr/>
                    <a:lstStyle/>
                    <a:p>
                      <a:r>
                        <a:rPr lang="en-IN" dirty="0"/>
                        <a:t>F</a:t>
                      </a:r>
                    </a:p>
                  </a:txBody>
                  <a:tcPr/>
                </a:tc>
                <a:tc>
                  <a:txBody>
                    <a:bodyPr/>
                    <a:lstStyle/>
                    <a:p>
                      <a:r>
                        <a:rPr lang="en-IN" dirty="0"/>
                        <a:t>F</a:t>
                      </a:r>
                    </a:p>
                  </a:txBody>
                  <a:tcPr/>
                </a:tc>
                <a:tc>
                  <a:txBody>
                    <a:bodyPr/>
                    <a:lstStyle/>
                    <a:p>
                      <a:r>
                        <a:rPr lang="en-IN" dirty="0">
                          <a:solidFill>
                            <a:srgbClr val="00B050"/>
                          </a:solidFill>
                        </a:rPr>
                        <a:t>M</a:t>
                      </a:r>
                    </a:p>
                  </a:txBody>
                  <a:tcPr/>
                </a:tc>
                <a:tc>
                  <a:txBody>
                    <a:bodyPr/>
                    <a:lstStyle/>
                    <a:p>
                      <a:r>
                        <a:rPr lang="en-IN" dirty="0"/>
                        <a:t>F</a:t>
                      </a:r>
                    </a:p>
                  </a:txBody>
                  <a:tcPr/>
                </a:tc>
                <a:tc>
                  <a:txBody>
                    <a:bodyPr/>
                    <a:lstStyle/>
                    <a:p>
                      <a:r>
                        <a:rPr lang="en-IN" dirty="0">
                          <a:solidFill>
                            <a:srgbClr val="00B050"/>
                          </a:solidFill>
                        </a:rPr>
                        <a:t>M</a:t>
                      </a:r>
                      <a:endParaRPr lang="en-IN" dirty="0"/>
                    </a:p>
                  </a:txBody>
                  <a:tcPr/>
                </a:tc>
                <a:tc>
                  <a:txBody>
                    <a:bodyPr/>
                    <a:lstStyle/>
                    <a:p>
                      <a:r>
                        <a:rPr lang="en-IN" dirty="0"/>
                        <a:t>F</a:t>
                      </a:r>
                    </a:p>
                  </a:txBody>
                  <a:tcPr/>
                </a:tc>
                <a:tc>
                  <a:txBody>
                    <a:bodyPr/>
                    <a:lstStyle/>
                    <a:p>
                      <a:r>
                        <a:rPr lang="en-IN" dirty="0">
                          <a:solidFill>
                            <a:srgbClr val="00B050"/>
                          </a:solidFill>
                        </a:rPr>
                        <a:t>M</a:t>
                      </a:r>
                    </a:p>
                  </a:txBody>
                  <a:tcPr/>
                </a:tc>
                <a:tc>
                  <a:txBody>
                    <a:bodyPr/>
                    <a:lstStyle/>
                    <a:p>
                      <a:r>
                        <a:rPr lang="en-IN" dirty="0"/>
                        <a:t>F</a:t>
                      </a:r>
                    </a:p>
                  </a:txBody>
                  <a:tcPr/>
                </a:tc>
                <a:extLst>
                  <a:ext uri="{0D108BD9-81ED-4DB2-BD59-A6C34878D82A}">
                    <a16:rowId xmlns:a16="http://schemas.microsoft.com/office/drawing/2014/main" val="1856225215"/>
                  </a:ext>
                </a:extLst>
              </a:tr>
            </a:tbl>
          </a:graphicData>
        </a:graphic>
      </p:graphicFrame>
    </p:spTree>
    <p:extLst>
      <p:ext uri="{BB962C8B-B14F-4D97-AF65-F5344CB8AC3E}">
        <p14:creationId xmlns:p14="http://schemas.microsoft.com/office/powerpoint/2010/main" val="2784069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ED246-F4E3-49BA-A192-E87EB8B7740F}"/>
              </a:ext>
            </a:extLst>
          </p:cNvPr>
          <p:cNvSpPr>
            <a:spLocks noGrp="1"/>
          </p:cNvSpPr>
          <p:nvPr>
            <p:ph type="title"/>
          </p:nvPr>
        </p:nvSpPr>
        <p:spPr>
          <a:xfrm>
            <a:off x="107504" y="274638"/>
            <a:ext cx="8579296" cy="1143000"/>
          </a:xfrm>
        </p:spPr>
        <p:txBody>
          <a:bodyPr/>
          <a:lstStyle/>
          <a:p>
            <a:r>
              <a:rPr lang="en-IN" b="1" dirty="0">
                <a:solidFill>
                  <a:srgbClr val="FF0000"/>
                </a:solidFill>
              </a:rPr>
              <a:t>Correction for common ranks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BA3172F-02AB-4904-9DEA-6588902C4872}"/>
                  </a:ext>
                </a:extLst>
              </p:cNvPr>
              <p:cNvSpPr>
                <a:spLocks noGrp="1"/>
              </p:cNvSpPr>
              <p:nvPr>
                <p:ph sz="quarter" idx="1"/>
              </p:nvPr>
            </p:nvSpPr>
            <p:spPr>
              <a:xfrm>
                <a:off x="107504" y="1447800"/>
                <a:ext cx="8579296" cy="4572000"/>
              </a:xfrm>
            </p:spPr>
            <p:txBody>
              <a:bodyPr/>
              <a:lstStyle/>
              <a:p>
                <a:r>
                  <a:rPr lang="en-IN" dirty="0"/>
                  <a:t>In case one or more of items among samples have two or more values are equal, correction is required in the ratio of H. </a:t>
                </a:r>
              </a:p>
              <a:p>
                <a:endParaRPr lang="en-IN" dirty="0"/>
              </a:p>
              <a:p>
                <a:r>
                  <a:rPr lang="en-IN" dirty="0"/>
                  <a:t>C=1- </a:t>
                </a:r>
                <a14:m>
                  <m:oMath xmlns:m="http://schemas.openxmlformats.org/officeDocument/2006/math">
                    <m:f>
                      <m:fPr>
                        <m:ctrlPr>
                          <a:rPr lang="en-IN" i="1" smtClean="0">
                            <a:latin typeface="Cambria Math" panose="02040503050406030204" pitchFamily="18" charset="0"/>
                          </a:rPr>
                        </m:ctrlPr>
                      </m:fPr>
                      <m:num>
                        <m:r>
                          <a:rPr lang="en-IN" i="1" smtClean="0">
                            <a:latin typeface="Cambria Math" panose="02040503050406030204" pitchFamily="18" charset="0"/>
                          </a:rPr>
                          <m:t>Ʃ</m:t>
                        </m:r>
                        <m:r>
                          <a:rPr lang="en-IN" b="0" i="1" smtClean="0">
                            <a:latin typeface="Cambria Math" panose="02040503050406030204" pitchFamily="18" charset="0"/>
                          </a:rPr>
                          <m:t>(</m:t>
                        </m:r>
                        <m:r>
                          <m:rPr>
                            <m:nor/>
                          </m:rPr>
                          <a:rPr lang="en-IN"/>
                          <m:t>m</m:t>
                        </m:r>
                        <m:r>
                          <m:rPr>
                            <m:nor/>
                          </m:rPr>
                          <a:rPr lang="en-IN" baseline="30000"/>
                          <m:t>3</m:t>
                        </m:r>
                        <m:r>
                          <m:rPr>
                            <m:nor/>
                          </m:rPr>
                          <a:rPr lang="en-IN"/>
                          <m:t>−</m:t>
                        </m:r>
                        <m:r>
                          <m:rPr>
                            <m:nor/>
                          </m:rPr>
                          <a:rPr lang="en-IN"/>
                          <m:t>m</m:t>
                        </m:r>
                        <m:r>
                          <a:rPr lang="en-IN" b="0" i="1" smtClean="0">
                            <a:latin typeface="Cambria Math" panose="02040503050406030204" pitchFamily="18" charset="0"/>
                          </a:rPr>
                          <m:t>)</m:t>
                        </m:r>
                      </m:num>
                      <m:den>
                        <m:r>
                          <m:rPr>
                            <m:nor/>
                          </m:rPr>
                          <a:rPr lang="en-IN"/>
                          <m:t>n</m:t>
                        </m:r>
                        <m:r>
                          <m:rPr>
                            <m:nor/>
                          </m:rPr>
                          <a:rPr lang="en-IN" baseline="30000"/>
                          <m:t>3</m:t>
                        </m:r>
                        <m:r>
                          <m:rPr>
                            <m:nor/>
                          </m:rPr>
                          <a:rPr lang="en-IN"/>
                          <m:t>−</m:t>
                        </m:r>
                        <m:r>
                          <m:rPr>
                            <m:nor/>
                          </m:rPr>
                          <a:rPr lang="en-IN"/>
                          <m:t>n</m:t>
                        </m:r>
                        <m:r>
                          <m:rPr>
                            <m:nor/>
                          </m:rPr>
                          <a:rPr lang="en-IN"/>
                          <m:t> </m:t>
                        </m:r>
                      </m:den>
                    </m:f>
                  </m:oMath>
                </a14:m>
                <a:r>
                  <a:rPr lang="en-IN" dirty="0"/>
                  <a:t> , Where m = number of repetition of common ranks n= number of items then </a:t>
                </a:r>
              </a:p>
              <a:p>
                <a:r>
                  <a:rPr lang="en-IN" dirty="0" err="1"/>
                  <a:t>Hc</a:t>
                </a:r>
                <a:r>
                  <a:rPr lang="en-IN" dirty="0"/>
                  <a:t> =</a:t>
                </a:r>
                <a:r>
                  <a:rPr lang="en-IN" sz="3200" dirty="0"/>
                  <a:t> </a:t>
                </a:r>
                <a14:m>
                  <m:oMath xmlns:m="http://schemas.openxmlformats.org/officeDocument/2006/math">
                    <m:f>
                      <m:fPr>
                        <m:ctrlPr>
                          <a:rPr lang="en-IN" sz="3200" i="1" smtClean="0">
                            <a:latin typeface="Cambria Math" panose="02040503050406030204" pitchFamily="18" charset="0"/>
                          </a:rPr>
                        </m:ctrlPr>
                      </m:fPr>
                      <m:num>
                        <m:r>
                          <a:rPr lang="en-IN" sz="3200" b="0" i="1" smtClean="0">
                            <a:latin typeface="Cambria Math" panose="02040503050406030204" pitchFamily="18" charset="0"/>
                          </a:rPr>
                          <m:t>𝐻</m:t>
                        </m:r>
                      </m:num>
                      <m:den>
                        <m:r>
                          <a:rPr lang="en-IN" sz="3200" b="0" i="1" smtClean="0">
                            <a:latin typeface="Cambria Math" panose="02040503050406030204" pitchFamily="18" charset="0"/>
                          </a:rPr>
                          <m:t>𝐶</m:t>
                        </m:r>
                      </m:den>
                    </m:f>
                  </m:oMath>
                </a14:m>
                <a:endParaRPr lang="en-IN" dirty="0"/>
              </a:p>
              <a:p>
                <a:pPr marL="0" indent="0">
                  <a:buNone/>
                </a:pPr>
                <a:r>
                  <a:rPr lang="en-IN" dirty="0"/>
                  <a:t>Note: </a:t>
                </a:r>
                <a14:m>
                  <m:oMath xmlns:m="http://schemas.openxmlformats.org/officeDocument/2006/math">
                    <m:r>
                      <a:rPr lang="en-IN" b="0" i="1" smtClean="0">
                        <a:latin typeface="Cambria Math" panose="02040503050406030204" pitchFamily="18" charset="0"/>
                      </a:rPr>
                      <m:t>(</m:t>
                    </m:r>
                    <m:r>
                      <m:rPr>
                        <m:nor/>
                      </m:rPr>
                      <a:rPr lang="en-IN"/>
                      <m:t>m</m:t>
                    </m:r>
                    <m:r>
                      <m:rPr>
                        <m:nor/>
                      </m:rPr>
                      <a:rPr lang="en-IN" baseline="30000"/>
                      <m:t>3</m:t>
                    </m:r>
                    <m:r>
                      <m:rPr>
                        <m:nor/>
                      </m:rPr>
                      <a:rPr lang="en-IN"/>
                      <m:t>−</m:t>
                    </m:r>
                    <m:r>
                      <m:rPr>
                        <m:nor/>
                      </m:rPr>
                      <a:rPr lang="en-IN"/>
                      <m:t>m</m:t>
                    </m:r>
                    <m:r>
                      <a:rPr lang="en-IN" b="0" i="1" smtClean="0">
                        <a:latin typeface="Cambria Math" panose="02040503050406030204" pitchFamily="18" charset="0"/>
                      </a:rPr>
                      <m:t>)</m:t>
                    </m:r>
                  </m:oMath>
                </a14:m>
                <a:r>
                  <a:rPr lang="en-IN" dirty="0"/>
                  <a:t> shall be included  and added up as many times as the common ranks appears. How many digits are repeated?</a:t>
                </a:r>
              </a:p>
            </p:txBody>
          </p:sp>
        </mc:Choice>
        <mc:Fallback xmlns="">
          <p:sp>
            <p:nvSpPr>
              <p:cNvPr id="3" name="Content Placeholder 2">
                <a:extLst>
                  <a:ext uri="{FF2B5EF4-FFF2-40B4-BE49-F238E27FC236}">
                    <a16:creationId xmlns:a16="http://schemas.microsoft.com/office/drawing/2014/main" id="{0BA3172F-02AB-4904-9DEA-6588902C4872}"/>
                  </a:ext>
                </a:extLst>
              </p:cNvPr>
              <p:cNvSpPr>
                <a:spLocks noGrp="1" noRot="1" noChangeAspect="1" noMove="1" noResize="1" noEditPoints="1" noAdjustHandles="1" noChangeArrowheads="1" noChangeShapeType="1" noTextEdit="1"/>
              </p:cNvSpPr>
              <p:nvPr>
                <p:ph sz="quarter" idx="1"/>
              </p:nvPr>
            </p:nvSpPr>
            <p:spPr>
              <a:xfrm>
                <a:off x="107504" y="1447800"/>
                <a:ext cx="8579296" cy="4572000"/>
              </a:xfrm>
              <a:blipFill>
                <a:blip r:embed="rId2"/>
                <a:stretch>
                  <a:fillRect l="-1279" t="-1200" r="-2061"/>
                </a:stretch>
              </a:blipFill>
            </p:spPr>
            <p:txBody>
              <a:bodyPr/>
              <a:lstStyle/>
              <a:p>
                <a:r>
                  <a:rPr lang="en-IN">
                    <a:noFill/>
                  </a:rPr>
                  <a:t> </a:t>
                </a:r>
              </a:p>
            </p:txBody>
          </p:sp>
        </mc:Fallback>
      </mc:AlternateContent>
    </p:spTree>
    <p:extLst>
      <p:ext uri="{BB962C8B-B14F-4D97-AF65-F5344CB8AC3E}">
        <p14:creationId xmlns:p14="http://schemas.microsoft.com/office/powerpoint/2010/main" val="98360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lstStyle/>
          <a:p>
            <a:r>
              <a:rPr lang="en-IN" b="1" dirty="0">
                <a:solidFill>
                  <a:srgbClr val="FF0000"/>
                </a:solidFill>
              </a:rPr>
              <a:t>How to Select a Test</a:t>
            </a:r>
          </a:p>
        </p:txBody>
      </p:sp>
      <p:sp>
        <p:nvSpPr>
          <p:cNvPr id="3" name="Content Placeholder 2"/>
          <p:cNvSpPr>
            <a:spLocks noGrp="1"/>
          </p:cNvSpPr>
          <p:nvPr>
            <p:ph sz="quarter" idx="1"/>
          </p:nvPr>
        </p:nvSpPr>
        <p:spPr>
          <a:xfrm>
            <a:off x="107504" y="1417638"/>
            <a:ext cx="8750776" cy="5323730"/>
          </a:xfrm>
        </p:spPr>
        <p:txBody>
          <a:bodyPr anchor="ctr">
            <a:normAutofit fontScale="92500" lnSpcReduction="20000"/>
          </a:bodyPr>
          <a:lstStyle/>
          <a:p>
            <a:pPr marL="0" indent="0" algn="just">
              <a:lnSpc>
                <a:spcPct val="150000"/>
              </a:lnSpc>
              <a:buNone/>
            </a:pPr>
            <a:r>
              <a:rPr lang="en-IN" sz="2800" dirty="0"/>
              <a:t>In attempting to choose a particular significance test, the researcher should consider at least three questions:</a:t>
            </a:r>
          </a:p>
          <a:p>
            <a:pPr marL="788670" lvl="1" indent="-514350" algn="just">
              <a:lnSpc>
                <a:spcPct val="150000"/>
              </a:lnSpc>
              <a:buFont typeface="+mj-lt"/>
              <a:buAutoNum type="arabicPeriod"/>
            </a:pPr>
            <a:r>
              <a:rPr lang="en-IN" sz="2800" dirty="0"/>
              <a:t>Does  the test involve one sample, two sample or k samples?</a:t>
            </a:r>
          </a:p>
          <a:p>
            <a:pPr marL="788670" lvl="1" indent="-514350" algn="just">
              <a:lnSpc>
                <a:spcPct val="150000"/>
              </a:lnSpc>
              <a:buFont typeface="+mj-lt"/>
              <a:buAutoNum type="arabicPeriod"/>
            </a:pPr>
            <a:r>
              <a:rPr lang="en-IN" sz="2800" dirty="0"/>
              <a:t>If two samples or k samples are involved, are the individual cases independent or related?</a:t>
            </a:r>
          </a:p>
          <a:p>
            <a:pPr marL="788670" lvl="1" indent="-514350" algn="just">
              <a:lnSpc>
                <a:spcPct val="150000"/>
              </a:lnSpc>
              <a:buFont typeface="+mj-lt"/>
              <a:buAutoNum type="arabicPeriod"/>
            </a:pPr>
            <a:r>
              <a:rPr lang="en-IN" sz="2800" dirty="0"/>
              <a:t>Is the measurement scale nominal, ordinal, interval or ratio?</a:t>
            </a:r>
          </a:p>
          <a:p>
            <a:pPr marL="788670" lvl="1" indent="-514350" algn="just">
              <a:lnSpc>
                <a:spcPct val="150000"/>
              </a:lnSpc>
              <a:buNone/>
            </a:pPr>
            <a:r>
              <a:rPr lang="en-IN" sz="2800" dirty="0"/>
              <a:t>Others</a:t>
            </a:r>
          </a:p>
          <a:p>
            <a:pPr marL="788670" lvl="1" indent="-514350" algn="just">
              <a:lnSpc>
                <a:spcPct val="150000"/>
              </a:lnSpc>
              <a:buFont typeface="+mj-lt"/>
              <a:buAutoNum type="arabicPeriod"/>
            </a:pPr>
            <a:r>
              <a:rPr lang="en-IN" sz="2800" dirty="0"/>
              <a:t>What is the sample size?</a:t>
            </a:r>
          </a:p>
          <a:p>
            <a:pPr marL="788670" lvl="1" indent="-514350" algn="just">
              <a:lnSpc>
                <a:spcPct val="150000"/>
              </a:lnSpc>
              <a:buFont typeface="+mj-lt"/>
              <a:buAutoNum type="arabicPeriod"/>
            </a:pPr>
            <a:r>
              <a:rPr lang="en-IN" sz="2800" dirty="0"/>
              <a:t>Have the data been transformed?</a:t>
            </a:r>
          </a:p>
          <a:p>
            <a:pPr marL="788670" lvl="1" indent="-514350">
              <a:buNone/>
            </a:pPr>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FA4C8-02D5-40AE-A43B-F1A42EB6C5CC}"/>
              </a:ext>
            </a:extLst>
          </p:cNvPr>
          <p:cNvSpPr>
            <a:spLocks noGrp="1"/>
          </p:cNvSpPr>
          <p:nvPr>
            <p:ph type="title"/>
          </p:nvPr>
        </p:nvSpPr>
        <p:spPr>
          <a:xfrm>
            <a:off x="0" y="274638"/>
            <a:ext cx="8686800" cy="1143000"/>
          </a:xfrm>
        </p:spPr>
        <p:txBody>
          <a:bodyPr/>
          <a:lstStyle/>
          <a:p>
            <a:r>
              <a:rPr lang="en-IN" dirty="0">
                <a:solidFill>
                  <a:srgbClr val="FF0000"/>
                </a:solidFill>
              </a:rPr>
              <a:t>Illustration</a:t>
            </a:r>
          </a:p>
        </p:txBody>
      </p:sp>
      <p:sp>
        <p:nvSpPr>
          <p:cNvPr id="3" name="Content Placeholder 2">
            <a:extLst>
              <a:ext uri="{FF2B5EF4-FFF2-40B4-BE49-F238E27FC236}">
                <a16:creationId xmlns:a16="http://schemas.microsoft.com/office/drawing/2014/main" id="{40F55E8C-21D2-4867-8E40-7C4884E55BF1}"/>
              </a:ext>
            </a:extLst>
          </p:cNvPr>
          <p:cNvSpPr>
            <a:spLocks noGrp="1"/>
          </p:cNvSpPr>
          <p:nvPr>
            <p:ph sz="quarter" idx="1"/>
          </p:nvPr>
        </p:nvSpPr>
        <p:spPr>
          <a:xfrm>
            <a:off x="107504" y="1447800"/>
            <a:ext cx="8928992" cy="4572000"/>
          </a:xfrm>
        </p:spPr>
        <p:txBody>
          <a:bodyPr/>
          <a:lstStyle/>
          <a:p>
            <a:pPr marL="0" indent="0">
              <a:buNone/>
            </a:pPr>
            <a:r>
              <a:rPr lang="en-IN" dirty="0"/>
              <a:t>The position of sales revenue in lakhs ₹ of a company during different months of 2020 in four zones was as under:</a:t>
            </a:r>
          </a:p>
          <a:p>
            <a:endParaRPr lang="en-IN" dirty="0"/>
          </a:p>
          <a:p>
            <a:endParaRPr lang="en-IN" dirty="0"/>
          </a:p>
          <a:p>
            <a:endParaRPr lang="en-IN" dirty="0"/>
          </a:p>
          <a:p>
            <a:endParaRPr lang="en-IN" dirty="0"/>
          </a:p>
          <a:p>
            <a:pPr marL="0" indent="0">
              <a:buNone/>
            </a:pPr>
            <a:r>
              <a:rPr lang="en-IN" dirty="0"/>
              <a:t>Use Kruskal-Wallis test to test the null hypothesis that sales revenue over different months in 2020 has not differed from zone to zone, at 5% level of significance.</a:t>
            </a:r>
          </a:p>
          <a:p>
            <a:pPr marL="0" indent="0">
              <a:buNone/>
            </a:pPr>
            <a:r>
              <a:rPr lang="en-IN" dirty="0"/>
              <a:t> </a:t>
            </a:r>
          </a:p>
        </p:txBody>
      </p:sp>
      <p:graphicFrame>
        <p:nvGraphicFramePr>
          <p:cNvPr id="4" name="Table 4">
            <a:extLst>
              <a:ext uri="{FF2B5EF4-FFF2-40B4-BE49-F238E27FC236}">
                <a16:creationId xmlns:a16="http://schemas.microsoft.com/office/drawing/2014/main" id="{4096311D-475A-4383-BAD3-09DCD546D82A}"/>
              </a:ext>
            </a:extLst>
          </p:cNvPr>
          <p:cNvGraphicFramePr>
            <a:graphicFrameLocks noGrp="1"/>
          </p:cNvGraphicFramePr>
          <p:nvPr>
            <p:extLst>
              <p:ext uri="{D42A27DB-BD31-4B8C-83A1-F6EECF244321}">
                <p14:modId xmlns:p14="http://schemas.microsoft.com/office/powerpoint/2010/main" val="1843775386"/>
              </p:ext>
            </p:extLst>
          </p:nvPr>
        </p:nvGraphicFramePr>
        <p:xfrm>
          <a:off x="251520" y="2366888"/>
          <a:ext cx="8784971" cy="187960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840887033"/>
                    </a:ext>
                  </a:extLst>
                </a:gridCol>
                <a:gridCol w="648072">
                  <a:extLst>
                    <a:ext uri="{9D8B030D-6E8A-4147-A177-3AD203B41FA5}">
                      <a16:colId xmlns:a16="http://schemas.microsoft.com/office/drawing/2014/main" val="2389738750"/>
                    </a:ext>
                  </a:extLst>
                </a:gridCol>
                <a:gridCol w="720080">
                  <a:extLst>
                    <a:ext uri="{9D8B030D-6E8A-4147-A177-3AD203B41FA5}">
                      <a16:colId xmlns:a16="http://schemas.microsoft.com/office/drawing/2014/main" val="3502629406"/>
                    </a:ext>
                  </a:extLst>
                </a:gridCol>
                <a:gridCol w="720080">
                  <a:extLst>
                    <a:ext uri="{9D8B030D-6E8A-4147-A177-3AD203B41FA5}">
                      <a16:colId xmlns:a16="http://schemas.microsoft.com/office/drawing/2014/main" val="3352063361"/>
                    </a:ext>
                  </a:extLst>
                </a:gridCol>
                <a:gridCol w="648072">
                  <a:extLst>
                    <a:ext uri="{9D8B030D-6E8A-4147-A177-3AD203B41FA5}">
                      <a16:colId xmlns:a16="http://schemas.microsoft.com/office/drawing/2014/main" val="2193277410"/>
                    </a:ext>
                  </a:extLst>
                </a:gridCol>
                <a:gridCol w="576064">
                  <a:extLst>
                    <a:ext uri="{9D8B030D-6E8A-4147-A177-3AD203B41FA5}">
                      <a16:colId xmlns:a16="http://schemas.microsoft.com/office/drawing/2014/main" val="3614564456"/>
                    </a:ext>
                  </a:extLst>
                </a:gridCol>
                <a:gridCol w="576064">
                  <a:extLst>
                    <a:ext uri="{9D8B030D-6E8A-4147-A177-3AD203B41FA5}">
                      <a16:colId xmlns:a16="http://schemas.microsoft.com/office/drawing/2014/main" val="4191033193"/>
                    </a:ext>
                  </a:extLst>
                </a:gridCol>
                <a:gridCol w="504056">
                  <a:extLst>
                    <a:ext uri="{9D8B030D-6E8A-4147-A177-3AD203B41FA5}">
                      <a16:colId xmlns:a16="http://schemas.microsoft.com/office/drawing/2014/main" val="2667564556"/>
                    </a:ext>
                  </a:extLst>
                </a:gridCol>
                <a:gridCol w="576064">
                  <a:extLst>
                    <a:ext uri="{9D8B030D-6E8A-4147-A177-3AD203B41FA5}">
                      <a16:colId xmlns:a16="http://schemas.microsoft.com/office/drawing/2014/main" val="2010021544"/>
                    </a:ext>
                  </a:extLst>
                </a:gridCol>
                <a:gridCol w="576064">
                  <a:extLst>
                    <a:ext uri="{9D8B030D-6E8A-4147-A177-3AD203B41FA5}">
                      <a16:colId xmlns:a16="http://schemas.microsoft.com/office/drawing/2014/main" val="1896411651"/>
                    </a:ext>
                  </a:extLst>
                </a:gridCol>
                <a:gridCol w="648072">
                  <a:extLst>
                    <a:ext uri="{9D8B030D-6E8A-4147-A177-3AD203B41FA5}">
                      <a16:colId xmlns:a16="http://schemas.microsoft.com/office/drawing/2014/main" val="1771710814"/>
                    </a:ext>
                  </a:extLst>
                </a:gridCol>
                <a:gridCol w="504056">
                  <a:extLst>
                    <a:ext uri="{9D8B030D-6E8A-4147-A177-3AD203B41FA5}">
                      <a16:colId xmlns:a16="http://schemas.microsoft.com/office/drawing/2014/main" val="1351317267"/>
                    </a:ext>
                  </a:extLst>
                </a:gridCol>
                <a:gridCol w="504051">
                  <a:extLst>
                    <a:ext uri="{9D8B030D-6E8A-4147-A177-3AD203B41FA5}">
                      <a16:colId xmlns:a16="http://schemas.microsoft.com/office/drawing/2014/main" val="604401151"/>
                    </a:ext>
                  </a:extLst>
                </a:gridCol>
              </a:tblGrid>
              <a:tr h="370840">
                <a:tc>
                  <a:txBody>
                    <a:bodyPr/>
                    <a:lstStyle/>
                    <a:p>
                      <a:r>
                        <a:rPr lang="en-IN" dirty="0"/>
                        <a:t>Months</a:t>
                      </a:r>
                    </a:p>
                  </a:txBody>
                  <a:tcPr/>
                </a:tc>
                <a:tc>
                  <a:txBody>
                    <a:bodyPr/>
                    <a:lstStyle/>
                    <a:p>
                      <a:r>
                        <a:rPr lang="en-IN" dirty="0"/>
                        <a:t>1</a:t>
                      </a:r>
                    </a:p>
                  </a:txBody>
                  <a:tcPr/>
                </a:tc>
                <a:tc>
                  <a:txBody>
                    <a:bodyPr/>
                    <a:lstStyle/>
                    <a:p>
                      <a:r>
                        <a:rPr lang="en-IN" dirty="0"/>
                        <a:t>2</a:t>
                      </a:r>
                    </a:p>
                  </a:txBody>
                  <a:tcPr/>
                </a:tc>
                <a:tc>
                  <a:txBody>
                    <a:bodyPr/>
                    <a:lstStyle/>
                    <a:p>
                      <a:r>
                        <a:rPr lang="en-IN" dirty="0"/>
                        <a:t>3</a:t>
                      </a:r>
                    </a:p>
                  </a:txBody>
                  <a:tcPr/>
                </a:tc>
                <a:tc>
                  <a:txBody>
                    <a:bodyPr/>
                    <a:lstStyle/>
                    <a:p>
                      <a:r>
                        <a:rPr lang="en-IN" dirty="0"/>
                        <a:t>4</a:t>
                      </a:r>
                    </a:p>
                  </a:txBody>
                  <a:tcPr/>
                </a:tc>
                <a:tc>
                  <a:txBody>
                    <a:bodyPr/>
                    <a:lstStyle/>
                    <a:p>
                      <a:r>
                        <a:rPr lang="en-IN" dirty="0"/>
                        <a:t>5</a:t>
                      </a:r>
                    </a:p>
                  </a:txBody>
                  <a:tcPr/>
                </a:tc>
                <a:tc>
                  <a:txBody>
                    <a:bodyPr/>
                    <a:lstStyle/>
                    <a:p>
                      <a:r>
                        <a:rPr lang="en-IN" dirty="0"/>
                        <a:t>6</a:t>
                      </a:r>
                    </a:p>
                  </a:txBody>
                  <a:tcPr/>
                </a:tc>
                <a:tc>
                  <a:txBody>
                    <a:bodyPr/>
                    <a:lstStyle/>
                    <a:p>
                      <a:r>
                        <a:rPr lang="en-IN" dirty="0"/>
                        <a:t>7</a:t>
                      </a:r>
                    </a:p>
                  </a:txBody>
                  <a:tcPr/>
                </a:tc>
                <a:tc>
                  <a:txBody>
                    <a:bodyPr/>
                    <a:lstStyle/>
                    <a:p>
                      <a:r>
                        <a:rPr lang="en-IN" dirty="0"/>
                        <a:t>8</a:t>
                      </a:r>
                    </a:p>
                  </a:txBody>
                  <a:tcPr/>
                </a:tc>
                <a:tc>
                  <a:txBody>
                    <a:bodyPr/>
                    <a:lstStyle/>
                    <a:p>
                      <a:r>
                        <a:rPr lang="en-IN" dirty="0"/>
                        <a:t>9</a:t>
                      </a:r>
                    </a:p>
                  </a:txBody>
                  <a:tcPr/>
                </a:tc>
                <a:tc>
                  <a:txBody>
                    <a:bodyPr/>
                    <a:lstStyle/>
                    <a:p>
                      <a:r>
                        <a:rPr lang="en-IN" dirty="0"/>
                        <a:t>10</a:t>
                      </a:r>
                    </a:p>
                  </a:txBody>
                  <a:tcPr/>
                </a:tc>
                <a:tc>
                  <a:txBody>
                    <a:bodyPr/>
                    <a:lstStyle/>
                    <a:p>
                      <a:r>
                        <a:rPr lang="en-IN" dirty="0"/>
                        <a:t>11</a:t>
                      </a:r>
                    </a:p>
                  </a:txBody>
                  <a:tcPr/>
                </a:tc>
                <a:tc>
                  <a:txBody>
                    <a:bodyPr/>
                    <a:lstStyle/>
                    <a:p>
                      <a:r>
                        <a:rPr lang="en-IN" dirty="0"/>
                        <a:t>12</a:t>
                      </a:r>
                    </a:p>
                  </a:txBody>
                  <a:tcPr/>
                </a:tc>
                <a:extLst>
                  <a:ext uri="{0D108BD9-81ED-4DB2-BD59-A6C34878D82A}">
                    <a16:rowId xmlns:a16="http://schemas.microsoft.com/office/drawing/2014/main" val="3798815493"/>
                  </a:ext>
                </a:extLst>
              </a:tr>
              <a:tr h="370840">
                <a:tc>
                  <a:txBody>
                    <a:bodyPr/>
                    <a:lstStyle/>
                    <a:p>
                      <a:r>
                        <a:rPr lang="en-IN" dirty="0"/>
                        <a:t>Zone A</a:t>
                      </a:r>
                    </a:p>
                  </a:txBody>
                  <a:tcPr/>
                </a:tc>
                <a:tc>
                  <a:txBody>
                    <a:bodyPr/>
                    <a:lstStyle/>
                    <a:p>
                      <a:r>
                        <a:rPr lang="en-IN" dirty="0"/>
                        <a:t>21</a:t>
                      </a:r>
                    </a:p>
                  </a:txBody>
                  <a:tcPr/>
                </a:tc>
                <a:tc>
                  <a:txBody>
                    <a:bodyPr/>
                    <a:lstStyle/>
                    <a:p>
                      <a:r>
                        <a:rPr lang="en-IN" dirty="0"/>
                        <a:t>4</a:t>
                      </a:r>
                    </a:p>
                  </a:txBody>
                  <a:tcPr/>
                </a:tc>
                <a:tc>
                  <a:txBody>
                    <a:bodyPr/>
                    <a:lstStyle/>
                    <a:p>
                      <a:r>
                        <a:rPr lang="en-IN" dirty="0"/>
                        <a:t>6</a:t>
                      </a:r>
                    </a:p>
                  </a:txBody>
                  <a:tcPr/>
                </a:tc>
                <a:tc>
                  <a:txBody>
                    <a:bodyPr/>
                    <a:lstStyle/>
                    <a:p>
                      <a:r>
                        <a:rPr lang="en-IN" dirty="0"/>
                        <a:t>5</a:t>
                      </a:r>
                    </a:p>
                  </a:txBody>
                  <a:tcPr/>
                </a:tc>
                <a:tc>
                  <a:txBody>
                    <a:bodyPr/>
                    <a:lstStyle/>
                    <a:p>
                      <a:r>
                        <a:rPr lang="en-IN" dirty="0"/>
                        <a:t>9</a:t>
                      </a:r>
                    </a:p>
                  </a:txBody>
                  <a:tcPr/>
                </a:tc>
                <a:tc>
                  <a:txBody>
                    <a:bodyPr/>
                    <a:lstStyle/>
                    <a:p>
                      <a:r>
                        <a:rPr lang="en-IN" dirty="0"/>
                        <a:t>7</a:t>
                      </a:r>
                    </a:p>
                  </a:txBody>
                  <a:tcPr/>
                </a:tc>
                <a:tc>
                  <a:txBody>
                    <a:bodyPr/>
                    <a:lstStyle/>
                    <a:p>
                      <a:r>
                        <a:rPr lang="en-IN" dirty="0"/>
                        <a:t>6</a:t>
                      </a:r>
                    </a:p>
                  </a:txBody>
                  <a:tcPr/>
                </a:tc>
                <a:tc>
                  <a:txBody>
                    <a:bodyPr/>
                    <a:lstStyle/>
                    <a:p>
                      <a:r>
                        <a:rPr lang="en-IN" dirty="0"/>
                        <a:t>19</a:t>
                      </a:r>
                    </a:p>
                  </a:txBody>
                  <a:tcPr/>
                </a:tc>
                <a:tc>
                  <a:txBody>
                    <a:bodyPr/>
                    <a:lstStyle/>
                    <a:p>
                      <a:r>
                        <a:rPr lang="en-IN" dirty="0"/>
                        <a:t>20</a:t>
                      </a:r>
                    </a:p>
                  </a:txBody>
                  <a:tcPr/>
                </a:tc>
                <a:tc>
                  <a:txBody>
                    <a:bodyPr/>
                    <a:lstStyle/>
                    <a:p>
                      <a:r>
                        <a:rPr lang="en-IN" dirty="0"/>
                        <a:t>5</a:t>
                      </a:r>
                    </a:p>
                  </a:txBody>
                  <a:tcPr/>
                </a:tc>
                <a:tc>
                  <a:txBody>
                    <a:bodyPr/>
                    <a:lstStyle/>
                    <a:p>
                      <a:r>
                        <a:rPr lang="en-IN" dirty="0"/>
                        <a:t>4</a:t>
                      </a:r>
                    </a:p>
                  </a:txBody>
                  <a:tcPr/>
                </a:tc>
                <a:tc>
                  <a:txBody>
                    <a:bodyPr/>
                    <a:lstStyle/>
                    <a:p>
                      <a:r>
                        <a:rPr lang="en-IN" dirty="0"/>
                        <a:t>7</a:t>
                      </a:r>
                    </a:p>
                  </a:txBody>
                  <a:tcPr/>
                </a:tc>
                <a:extLst>
                  <a:ext uri="{0D108BD9-81ED-4DB2-BD59-A6C34878D82A}">
                    <a16:rowId xmlns:a16="http://schemas.microsoft.com/office/drawing/2014/main" val="1706492602"/>
                  </a:ext>
                </a:extLst>
              </a:tr>
              <a:tr h="370840">
                <a:tc>
                  <a:txBody>
                    <a:bodyPr/>
                    <a:lstStyle/>
                    <a:p>
                      <a:r>
                        <a:rPr lang="en-IN" dirty="0"/>
                        <a:t>Zone B</a:t>
                      </a:r>
                    </a:p>
                  </a:txBody>
                  <a:tcPr/>
                </a:tc>
                <a:tc>
                  <a:txBody>
                    <a:bodyPr/>
                    <a:lstStyle/>
                    <a:p>
                      <a:r>
                        <a:rPr lang="en-IN" dirty="0"/>
                        <a:t>7</a:t>
                      </a:r>
                    </a:p>
                  </a:txBody>
                  <a:tcPr/>
                </a:tc>
                <a:tc>
                  <a:txBody>
                    <a:bodyPr/>
                    <a:lstStyle/>
                    <a:p>
                      <a:r>
                        <a:rPr lang="en-IN" dirty="0"/>
                        <a:t>6</a:t>
                      </a:r>
                    </a:p>
                  </a:txBody>
                  <a:tcPr/>
                </a:tc>
                <a:tc>
                  <a:txBody>
                    <a:bodyPr/>
                    <a:lstStyle/>
                    <a:p>
                      <a:r>
                        <a:rPr lang="en-IN" dirty="0"/>
                        <a:t>25</a:t>
                      </a:r>
                    </a:p>
                  </a:txBody>
                  <a:tcPr/>
                </a:tc>
                <a:tc>
                  <a:txBody>
                    <a:bodyPr/>
                    <a:lstStyle/>
                    <a:p>
                      <a:r>
                        <a:rPr lang="en-IN" dirty="0"/>
                        <a:t>28</a:t>
                      </a:r>
                    </a:p>
                  </a:txBody>
                  <a:tcPr/>
                </a:tc>
                <a:tc>
                  <a:txBody>
                    <a:bodyPr/>
                    <a:lstStyle/>
                    <a:p>
                      <a:r>
                        <a:rPr lang="en-IN" dirty="0"/>
                        <a:t>9</a:t>
                      </a:r>
                    </a:p>
                  </a:txBody>
                  <a:tcPr/>
                </a:tc>
                <a:tc>
                  <a:txBody>
                    <a:bodyPr/>
                    <a:lstStyle/>
                    <a:p>
                      <a:r>
                        <a:rPr lang="en-IN" dirty="0"/>
                        <a:t>7</a:t>
                      </a:r>
                    </a:p>
                  </a:txBody>
                  <a:tcPr/>
                </a:tc>
                <a:tc>
                  <a:txBody>
                    <a:bodyPr/>
                    <a:lstStyle/>
                    <a:p>
                      <a:r>
                        <a:rPr lang="en-IN" dirty="0"/>
                        <a:t>7</a:t>
                      </a:r>
                    </a:p>
                  </a:txBody>
                  <a:tcPr/>
                </a:tc>
                <a:tc>
                  <a:txBody>
                    <a:bodyPr/>
                    <a:lstStyle/>
                    <a:p>
                      <a:r>
                        <a:rPr lang="en-IN" dirty="0"/>
                        <a:t>28</a:t>
                      </a:r>
                    </a:p>
                  </a:txBody>
                  <a:tcPr/>
                </a:tc>
                <a:tc>
                  <a:txBody>
                    <a:bodyPr/>
                    <a:lstStyle/>
                    <a:p>
                      <a:r>
                        <a:rPr lang="en-IN" dirty="0"/>
                        <a:t>6</a:t>
                      </a:r>
                    </a:p>
                  </a:txBody>
                  <a:tcPr/>
                </a:tc>
                <a:tc>
                  <a:txBody>
                    <a:bodyPr/>
                    <a:lstStyle/>
                    <a:p>
                      <a:r>
                        <a:rPr lang="en-IN" dirty="0"/>
                        <a:t>24</a:t>
                      </a:r>
                    </a:p>
                  </a:txBody>
                  <a:tcPr/>
                </a:tc>
                <a:tc>
                  <a:txBody>
                    <a:bodyPr/>
                    <a:lstStyle/>
                    <a:p>
                      <a:r>
                        <a:rPr lang="en-IN" dirty="0"/>
                        <a:t>30</a:t>
                      </a:r>
                    </a:p>
                  </a:txBody>
                  <a:tcPr/>
                </a:tc>
                <a:tc>
                  <a:txBody>
                    <a:bodyPr/>
                    <a:lstStyle/>
                    <a:p>
                      <a:r>
                        <a:rPr lang="en-IN" dirty="0"/>
                        <a:t>22</a:t>
                      </a:r>
                    </a:p>
                  </a:txBody>
                  <a:tcPr/>
                </a:tc>
                <a:extLst>
                  <a:ext uri="{0D108BD9-81ED-4DB2-BD59-A6C34878D82A}">
                    <a16:rowId xmlns:a16="http://schemas.microsoft.com/office/drawing/2014/main" val="3293350715"/>
                  </a:ext>
                </a:extLst>
              </a:tr>
              <a:tr h="370840">
                <a:tc>
                  <a:txBody>
                    <a:bodyPr/>
                    <a:lstStyle/>
                    <a:p>
                      <a:r>
                        <a:rPr lang="en-IN" sz="2000" dirty="0"/>
                        <a:t>Zone C</a:t>
                      </a:r>
                      <a:endParaRPr lang="en-IN" dirty="0"/>
                    </a:p>
                  </a:txBody>
                  <a:tcPr/>
                </a:tc>
                <a:tc>
                  <a:txBody>
                    <a:bodyPr/>
                    <a:lstStyle/>
                    <a:p>
                      <a:r>
                        <a:rPr lang="en-IN" dirty="0"/>
                        <a:t>5</a:t>
                      </a:r>
                    </a:p>
                  </a:txBody>
                  <a:tcPr/>
                </a:tc>
                <a:tc>
                  <a:txBody>
                    <a:bodyPr/>
                    <a:lstStyle/>
                    <a:p>
                      <a:r>
                        <a:rPr lang="en-IN" dirty="0"/>
                        <a:t>9</a:t>
                      </a:r>
                    </a:p>
                  </a:txBody>
                  <a:tcPr/>
                </a:tc>
                <a:tc>
                  <a:txBody>
                    <a:bodyPr/>
                    <a:lstStyle/>
                    <a:p>
                      <a:r>
                        <a:rPr lang="en-IN" dirty="0"/>
                        <a:t>8</a:t>
                      </a:r>
                    </a:p>
                  </a:txBody>
                  <a:tcPr/>
                </a:tc>
                <a:tc>
                  <a:txBody>
                    <a:bodyPr/>
                    <a:lstStyle/>
                    <a:p>
                      <a:r>
                        <a:rPr lang="en-IN" dirty="0"/>
                        <a:t>27</a:t>
                      </a:r>
                    </a:p>
                  </a:txBody>
                  <a:tcPr/>
                </a:tc>
                <a:tc>
                  <a:txBody>
                    <a:bodyPr/>
                    <a:lstStyle/>
                    <a:p>
                      <a:r>
                        <a:rPr lang="en-IN" dirty="0"/>
                        <a:t>23</a:t>
                      </a:r>
                    </a:p>
                  </a:txBody>
                  <a:tcPr/>
                </a:tc>
                <a:tc>
                  <a:txBody>
                    <a:bodyPr/>
                    <a:lstStyle/>
                    <a:p>
                      <a:r>
                        <a:rPr lang="en-IN" dirty="0"/>
                        <a:t>6</a:t>
                      </a:r>
                    </a:p>
                  </a:txBody>
                  <a:tcPr/>
                </a:tc>
                <a:tc>
                  <a:txBody>
                    <a:bodyPr/>
                    <a:lstStyle/>
                    <a:p>
                      <a:r>
                        <a:rPr lang="en-IN" dirty="0"/>
                        <a:t>8</a:t>
                      </a:r>
                    </a:p>
                  </a:txBody>
                  <a:tcPr/>
                </a:tc>
                <a:tc>
                  <a:txBody>
                    <a:bodyPr/>
                    <a:lstStyle/>
                    <a:p>
                      <a:r>
                        <a:rPr lang="en-IN" dirty="0"/>
                        <a:t>14</a:t>
                      </a:r>
                    </a:p>
                  </a:txBody>
                  <a:tcPr/>
                </a:tc>
                <a:tc>
                  <a:txBody>
                    <a:bodyPr/>
                    <a:lstStyle/>
                    <a:p>
                      <a:r>
                        <a:rPr lang="en-IN" dirty="0"/>
                        <a:t>9</a:t>
                      </a:r>
                    </a:p>
                  </a:txBody>
                  <a:tcPr/>
                </a:tc>
                <a:tc>
                  <a:txBody>
                    <a:bodyPr/>
                    <a:lstStyle/>
                    <a:p>
                      <a:r>
                        <a:rPr lang="en-IN" dirty="0"/>
                        <a:t>10</a:t>
                      </a:r>
                    </a:p>
                  </a:txBody>
                  <a:tcPr/>
                </a:tc>
                <a:tc>
                  <a:txBody>
                    <a:bodyPr/>
                    <a:lstStyle/>
                    <a:p>
                      <a:r>
                        <a:rPr lang="en-IN" dirty="0"/>
                        <a:t>11</a:t>
                      </a:r>
                    </a:p>
                  </a:txBody>
                  <a:tcPr/>
                </a:tc>
                <a:tc>
                  <a:txBody>
                    <a:bodyPr/>
                    <a:lstStyle/>
                    <a:p>
                      <a:r>
                        <a:rPr lang="en-IN" dirty="0"/>
                        <a:t>29</a:t>
                      </a:r>
                    </a:p>
                  </a:txBody>
                  <a:tcPr/>
                </a:tc>
                <a:extLst>
                  <a:ext uri="{0D108BD9-81ED-4DB2-BD59-A6C34878D82A}">
                    <a16:rowId xmlns:a16="http://schemas.microsoft.com/office/drawing/2014/main" val="2387646723"/>
                  </a:ext>
                </a:extLst>
              </a:tr>
              <a:tr h="370840">
                <a:tc>
                  <a:txBody>
                    <a:bodyPr/>
                    <a:lstStyle/>
                    <a:p>
                      <a:r>
                        <a:rPr lang="en-IN" dirty="0"/>
                        <a:t>Zone  D</a:t>
                      </a:r>
                    </a:p>
                  </a:txBody>
                  <a:tcPr/>
                </a:tc>
                <a:tc>
                  <a:txBody>
                    <a:bodyPr/>
                    <a:lstStyle/>
                    <a:p>
                      <a:r>
                        <a:rPr lang="en-IN" dirty="0"/>
                        <a:t>1</a:t>
                      </a:r>
                    </a:p>
                  </a:txBody>
                  <a:tcPr/>
                </a:tc>
                <a:tc>
                  <a:txBody>
                    <a:bodyPr/>
                    <a:lstStyle/>
                    <a:p>
                      <a:r>
                        <a:rPr lang="en-IN" dirty="0"/>
                        <a:t>31</a:t>
                      </a:r>
                    </a:p>
                  </a:txBody>
                  <a:tcPr/>
                </a:tc>
                <a:tc>
                  <a:txBody>
                    <a:bodyPr/>
                    <a:lstStyle/>
                    <a:p>
                      <a:r>
                        <a:rPr lang="en-IN" dirty="0"/>
                        <a:t>12</a:t>
                      </a:r>
                    </a:p>
                  </a:txBody>
                  <a:tcPr/>
                </a:tc>
                <a:tc>
                  <a:txBody>
                    <a:bodyPr/>
                    <a:lstStyle/>
                    <a:p>
                      <a:r>
                        <a:rPr lang="en-IN" dirty="0"/>
                        <a:t>15</a:t>
                      </a:r>
                    </a:p>
                  </a:txBody>
                  <a:tcPr/>
                </a:tc>
                <a:tc>
                  <a:txBody>
                    <a:bodyPr/>
                    <a:lstStyle/>
                    <a:p>
                      <a:r>
                        <a:rPr lang="en-IN" dirty="0"/>
                        <a:t>16</a:t>
                      </a:r>
                    </a:p>
                  </a:txBody>
                  <a:tcPr/>
                </a:tc>
                <a:tc>
                  <a:txBody>
                    <a:bodyPr/>
                    <a:lstStyle/>
                    <a:p>
                      <a:r>
                        <a:rPr lang="en-IN" dirty="0"/>
                        <a:t>9</a:t>
                      </a:r>
                    </a:p>
                  </a:txBody>
                  <a:tcPr/>
                </a:tc>
                <a:tc>
                  <a:txBody>
                    <a:bodyPr/>
                    <a:lstStyle/>
                    <a:p>
                      <a:r>
                        <a:rPr lang="en-IN" dirty="0"/>
                        <a:t>7</a:t>
                      </a:r>
                    </a:p>
                  </a:txBody>
                  <a:tcPr/>
                </a:tc>
                <a:tc>
                  <a:txBody>
                    <a:bodyPr/>
                    <a:lstStyle/>
                    <a:p>
                      <a:r>
                        <a:rPr lang="en-IN" dirty="0"/>
                        <a:t>26</a:t>
                      </a:r>
                    </a:p>
                  </a:txBody>
                  <a:tcPr/>
                </a:tc>
                <a:tc>
                  <a:txBody>
                    <a:bodyPr/>
                    <a:lstStyle/>
                    <a:p>
                      <a:r>
                        <a:rPr lang="en-IN" dirty="0"/>
                        <a:t>4</a:t>
                      </a:r>
                    </a:p>
                  </a:txBody>
                  <a:tcPr/>
                </a:tc>
                <a:tc>
                  <a:txBody>
                    <a:bodyPr/>
                    <a:lstStyle/>
                    <a:p>
                      <a:r>
                        <a:rPr lang="en-IN" dirty="0"/>
                        <a:t>8</a:t>
                      </a:r>
                    </a:p>
                  </a:txBody>
                  <a:tcPr/>
                </a:tc>
                <a:tc>
                  <a:txBody>
                    <a:bodyPr/>
                    <a:lstStyle/>
                    <a:p>
                      <a:r>
                        <a:rPr lang="en-IN" dirty="0"/>
                        <a:t>17</a:t>
                      </a:r>
                    </a:p>
                  </a:txBody>
                  <a:tcPr/>
                </a:tc>
                <a:tc>
                  <a:txBody>
                    <a:bodyPr/>
                    <a:lstStyle/>
                    <a:p>
                      <a:r>
                        <a:rPr lang="en-IN" dirty="0"/>
                        <a:t>18</a:t>
                      </a:r>
                    </a:p>
                  </a:txBody>
                  <a:tcPr/>
                </a:tc>
                <a:extLst>
                  <a:ext uri="{0D108BD9-81ED-4DB2-BD59-A6C34878D82A}">
                    <a16:rowId xmlns:a16="http://schemas.microsoft.com/office/drawing/2014/main" val="2608055725"/>
                  </a:ext>
                </a:extLst>
              </a:tr>
            </a:tbl>
          </a:graphicData>
        </a:graphic>
      </p:graphicFrame>
    </p:spTree>
    <p:extLst>
      <p:ext uri="{BB962C8B-B14F-4D97-AF65-F5344CB8AC3E}">
        <p14:creationId xmlns:p14="http://schemas.microsoft.com/office/powerpoint/2010/main" val="26651385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5C9E-68A2-4BA4-834D-AACCD7E28B23}"/>
              </a:ext>
            </a:extLst>
          </p:cNvPr>
          <p:cNvSpPr>
            <a:spLocks noGrp="1"/>
          </p:cNvSpPr>
          <p:nvPr>
            <p:ph type="title"/>
          </p:nvPr>
        </p:nvSpPr>
        <p:spPr>
          <a:xfrm>
            <a:off x="107504" y="274638"/>
            <a:ext cx="8579296" cy="562074"/>
          </a:xfrm>
        </p:spPr>
        <p:txBody>
          <a:bodyPr>
            <a:normAutofit fontScale="90000"/>
          </a:bodyPr>
          <a:lstStyle/>
          <a:p>
            <a:r>
              <a:rPr lang="en-IN" dirty="0">
                <a:solidFill>
                  <a:srgbClr val="FF0000"/>
                </a:solidFill>
              </a:rPr>
              <a:t>Solution</a:t>
            </a:r>
          </a:p>
        </p:txBody>
      </p:sp>
      <p:graphicFrame>
        <p:nvGraphicFramePr>
          <p:cNvPr id="4" name="Table 4">
            <a:extLst>
              <a:ext uri="{FF2B5EF4-FFF2-40B4-BE49-F238E27FC236}">
                <a16:creationId xmlns:a16="http://schemas.microsoft.com/office/drawing/2014/main" id="{8F5635B8-2A87-43BF-8840-DA357CE53F99}"/>
              </a:ext>
            </a:extLst>
          </p:cNvPr>
          <p:cNvGraphicFramePr>
            <a:graphicFrameLocks noGrp="1"/>
          </p:cNvGraphicFramePr>
          <p:nvPr>
            <p:ph sz="quarter" idx="1"/>
            <p:extLst>
              <p:ext uri="{D42A27DB-BD31-4B8C-83A1-F6EECF244321}">
                <p14:modId xmlns:p14="http://schemas.microsoft.com/office/powerpoint/2010/main" val="1585334402"/>
              </p:ext>
            </p:extLst>
          </p:nvPr>
        </p:nvGraphicFramePr>
        <p:xfrm>
          <a:off x="107504" y="908720"/>
          <a:ext cx="8928991" cy="6105677"/>
        </p:xfrm>
        <a:graphic>
          <a:graphicData uri="http://schemas.openxmlformats.org/drawingml/2006/table">
            <a:tbl>
              <a:tblPr firstRow="1" bandRow="1">
                <a:tableStyleId>{5C22544A-7EE6-4342-B048-85BDC9FD1C3A}</a:tableStyleId>
              </a:tblPr>
              <a:tblGrid>
                <a:gridCol w="1223839">
                  <a:extLst>
                    <a:ext uri="{9D8B030D-6E8A-4147-A177-3AD203B41FA5}">
                      <a16:colId xmlns:a16="http://schemas.microsoft.com/office/drawing/2014/main" val="449839964"/>
                    </a:ext>
                  </a:extLst>
                </a:gridCol>
                <a:gridCol w="760382">
                  <a:extLst>
                    <a:ext uri="{9D8B030D-6E8A-4147-A177-3AD203B41FA5}">
                      <a16:colId xmlns:a16="http://schemas.microsoft.com/office/drawing/2014/main" val="2567433320"/>
                    </a:ext>
                  </a:extLst>
                </a:gridCol>
                <a:gridCol w="992110">
                  <a:extLst>
                    <a:ext uri="{9D8B030D-6E8A-4147-A177-3AD203B41FA5}">
                      <a16:colId xmlns:a16="http://schemas.microsoft.com/office/drawing/2014/main" val="1555305739"/>
                    </a:ext>
                  </a:extLst>
                </a:gridCol>
                <a:gridCol w="992110">
                  <a:extLst>
                    <a:ext uri="{9D8B030D-6E8A-4147-A177-3AD203B41FA5}">
                      <a16:colId xmlns:a16="http://schemas.microsoft.com/office/drawing/2014/main" val="357344183"/>
                    </a:ext>
                  </a:extLst>
                </a:gridCol>
                <a:gridCol w="992110">
                  <a:extLst>
                    <a:ext uri="{9D8B030D-6E8A-4147-A177-3AD203B41FA5}">
                      <a16:colId xmlns:a16="http://schemas.microsoft.com/office/drawing/2014/main" val="1218658295"/>
                    </a:ext>
                  </a:extLst>
                </a:gridCol>
                <a:gridCol w="992110">
                  <a:extLst>
                    <a:ext uri="{9D8B030D-6E8A-4147-A177-3AD203B41FA5}">
                      <a16:colId xmlns:a16="http://schemas.microsoft.com/office/drawing/2014/main" val="3018072292"/>
                    </a:ext>
                  </a:extLst>
                </a:gridCol>
                <a:gridCol w="992110">
                  <a:extLst>
                    <a:ext uri="{9D8B030D-6E8A-4147-A177-3AD203B41FA5}">
                      <a16:colId xmlns:a16="http://schemas.microsoft.com/office/drawing/2014/main" val="3226365729"/>
                    </a:ext>
                  </a:extLst>
                </a:gridCol>
                <a:gridCol w="992110">
                  <a:extLst>
                    <a:ext uri="{9D8B030D-6E8A-4147-A177-3AD203B41FA5}">
                      <a16:colId xmlns:a16="http://schemas.microsoft.com/office/drawing/2014/main" val="1925887651"/>
                    </a:ext>
                  </a:extLst>
                </a:gridCol>
                <a:gridCol w="992110">
                  <a:extLst>
                    <a:ext uri="{9D8B030D-6E8A-4147-A177-3AD203B41FA5}">
                      <a16:colId xmlns:a16="http://schemas.microsoft.com/office/drawing/2014/main" val="938527622"/>
                    </a:ext>
                  </a:extLst>
                </a:gridCol>
              </a:tblGrid>
              <a:tr h="678409">
                <a:tc rowSpan="2">
                  <a:txBody>
                    <a:bodyPr/>
                    <a:lstStyle/>
                    <a:p>
                      <a:r>
                        <a:rPr lang="en-IN" dirty="0"/>
                        <a:t>Months</a:t>
                      </a:r>
                    </a:p>
                  </a:txBody>
                  <a:tcPr/>
                </a:tc>
                <a:tc gridSpan="2">
                  <a:txBody>
                    <a:bodyPr/>
                    <a:lstStyle/>
                    <a:p>
                      <a:pPr algn="ctr"/>
                      <a:r>
                        <a:rPr lang="en-IN" dirty="0"/>
                        <a:t>Zone A</a:t>
                      </a:r>
                    </a:p>
                  </a:txBody>
                  <a:tcPr/>
                </a:tc>
                <a:tc hMerge="1">
                  <a:txBody>
                    <a:bodyPr/>
                    <a:lstStyle/>
                    <a:p>
                      <a:endParaRPr lang="en-I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t>Zone B</a:t>
                      </a:r>
                    </a:p>
                    <a:p>
                      <a:endParaRPr lang="en-IN" dirty="0"/>
                    </a:p>
                  </a:txBody>
                  <a:tcPr/>
                </a:tc>
                <a:tc hMerge="1">
                  <a:txBody>
                    <a:bodyPr/>
                    <a:lstStyle/>
                    <a:p>
                      <a:endParaRPr lang="en-I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t>Zone C</a:t>
                      </a:r>
                    </a:p>
                    <a:p>
                      <a:endParaRPr lang="en-IN" dirty="0"/>
                    </a:p>
                  </a:txBody>
                  <a:tcPr/>
                </a:tc>
                <a:tc hMerge="1">
                  <a:txBody>
                    <a:bodyPr/>
                    <a:lstStyle/>
                    <a:p>
                      <a:endParaRPr lang="en-IN"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t>Zone D</a:t>
                      </a:r>
                    </a:p>
                    <a:p>
                      <a:endParaRPr lang="en-IN" dirty="0"/>
                    </a:p>
                  </a:txBody>
                  <a:tcPr/>
                </a:tc>
                <a:tc hMerge="1">
                  <a:txBody>
                    <a:bodyPr/>
                    <a:lstStyle/>
                    <a:p>
                      <a:endParaRPr lang="en-IN" dirty="0"/>
                    </a:p>
                  </a:txBody>
                  <a:tcPr/>
                </a:tc>
                <a:extLst>
                  <a:ext uri="{0D108BD9-81ED-4DB2-BD59-A6C34878D82A}">
                    <a16:rowId xmlns:a16="http://schemas.microsoft.com/office/drawing/2014/main" val="3967873812"/>
                  </a:ext>
                </a:extLst>
              </a:tr>
              <a:tr h="387662">
                <a:tc vMerge="1">
                  <a:txBody>
                    <a:bodyPr/>
                    <a:lstStyle/>
                    <a:p>
                      <a:endParaRPr lang="en-IN" dirty="0"/>
                    </a:p>
                  </a:txBody>
                  <a:tcPr/>
                </a:tc>
                <a:tc>
                  <a:txBody>
                    <a:bodyPr/>
                    <a:lstStyle/>
                    <a:p>
                      <a:r>
                        <a:rPr lang="en-IN" dirty="0"/>
                        <a:t>Sales</a:t>
                      </a:r>
                    </a:p>
                  </a:txBody>
                  <a:tcPr/>
                </a:tc>
                <a:tc>
                  <a:txBody>
                    <a:bodyPr/>
                    <a:lstStyle/>
                    <a:p>
                      <a:r>
                        <a:rPr lang="en-IN" dirty="0"/>
                        <a:t>Rank</a:t>
                      </a:r>
                    </a:p>
                  </a:txBody>
                  <a:tcPr/>
                </a:tc>
                <a:tc>
                  <a:txBody>
                    <a:bodyPr/>
                    <a:lstStyle/>
                    <a:p>
                      <a:r>
                        <a:rPr lang="en-IN" dirty="0"/>
                        <a:t>Sales</a:t>
                      </a:r>
                    </a:p>
                  </a:txBody>
                  <a:tcPr/>
                </a:tc>
                <a:tc>
                  <a:txBody>
                    <a:bodyPr/>
                    <a:lstStyle/>
                    <a:p>
                      <a:r>
                        <a:rPr lang="en-IN" dirty="0"/>
                        <a:t>Rank</a:t>
                      </a:r>
                    </a:p>
                  </a:txBody>
                  <a:tcPr/>
                </a:tc>
                <a:tc>
                  <a:txBody>
                    <a:bodyPr/>
                    <a:lstStyle/>
                    <a:p>
                      <a:r>
                        <a:rPr lang="en-IN" dirty="0"/>
                        <a:t>Sales </a:t>
                      </a:r>
                    </a:p>
                  </a:txBody>
                  <a:tcPr/>
                </a:tc>
                <a:tc>
                  <a:txBody>
                    <a:bodyPr/>
                    <a:lstStyle/>
                    <a:p>
                      <a:r>
                        <a:rPr lang="en-IN" dirty="0"/>
                        <a:t>Rank</a:t>
                      </a:r>
                    </a:p>
                  </a:txBody>
                  <a:tcPr/>
                </a:tc>
                <a:tc>
                  <a:txBody>
                    <a:bodyPr/>
                    <a:lstStyle/>
                    <a:p>
                      <a:r>
                        <a:rPr lang="en-IN" dirty="0"/>
                        <a:t>Sales</a:t>
                      </a:r>
                    </a:p>
                  </a:txBody>
                  <a:tcPr/>
                </a:tc>
                <a:tc>
                  <a:txBody>
                    <a:bodyPr/>
                    <a:lstStyle/>
                    <a:p>
                      <a:r>
                        <a:rPr lang="en-IN" dirty="0"/>
                        <a:t>rank</a:t>
                      </a:r>
                    </a:p>
                  </a:txBody>
                  <a:tcPr/>
                </a:tc>
                <a:extLst>
                  <a:ext uri="{0D108BD9-81ED-4DB2-BD59-A6C34878D82A}">
                    <a16:rowId xmlns:a16="http://schemas.microsoft.com/office/drawing/2014/main" val="408282130"/>
                  </a:ext>
                </a:extLst>
              </a:tr>
              <a:tr h="387662">
                <a:tc>
                  <a:txBody>
                    <a:bodyPr/>
                    <a:lstStyle/>
                    <a:p>
                      <a:r>
                        <a:rPr lang="en-IN" dirty="0"/>
                        <a:t>1</a:t>
                      </a:r>
                    </a:p>
                  </a:txBody>
                  <a:tcPr/>
                </a:tc>
                <a:tc>
                  <a:txBody>
                    <a:bodyPr/>
                    <a:lstStyle/>
                    <a:p>
                      <a:r>
                        <a:rPr lang="en-IN" dirty="0"/>
                        <a:t>4</a:t>
                      </a:r>
                    </a:p>
                  </a:txBody>
                  <a:tcPr/>
                </a:tc>
                <a:tc>
                  <a:txBody>
                    <a:bodyPr/>
                    <a:lstStyle/>
                    <a:p>
                      <a:r>
                        <a:rPr lang="en-IN" dirty="0">
                          <a:solidFill>
                            <a:srgbClr val="00B050"/>
                          </a:solidFill>
                        </a:rPr>
                        <a:t>46</a:t>
                      </a:r>
                    </a:p>
                  </a:txBody>
                  <a:tcPr/>
                </a:tc>
                <a:tc>
                  <a:txBody>
                    <a:bodyPr/>
                    <a:lstStyle/>
                    <a:p>
                      <a:r>
                        <a:rPr lang="en-IN" dirty="0"/>
                        <a:t>6</a:t>
                      </a:r>
                    </a:p>
                  </a:txBody>
                  <a:tcPr/>
                </a:tc>
                <a:tc>
                  <a:txBody>
                    <a:bodyPr/>
                    <a:lstStyle/>
                    <a:p>
                      <a:r>
                        <a:rPr lang="en-IN" dirty="0">
                          <a:solidFill>
                            <a:srgbClr val="00B050"/>
                          </a:solidFill>
                        </a:rPr>
                        <a:t>39</a:t>
                      </a:r>
                    </a:p>
                  </a:txBody>
                  <a:tcPr/>
                </a:tc>
                <a:tc>
                  <a:txBody>
                    <a:bodyPr/>
                    <a:lstStyle/>
                    <a:p>
                      <a:r>
                        <a:rPr lang="en-IN" dirty="0"/>
                        <a:t>5</a:t>
                      </a:r>
                    </a:p>
                  </a:txBody>
                  <a:tcPr/>
                </a:tc>
                <a:tc>
                  <a:txBody>
                    <a:bodyPr/>
                    <a:lstStyle/>
                    <a:p>
                      <a:r>
                        <a:rPr lang="en-IN" dirty="0">
                          <a:solidFill>
                            <a:srgbClr val="00B050"/>
                          </a:solidFill>
                        </a:rPr>
                        <a:t>43</a:t>
                      </a:r>
                    </a:p>
                  </a:txBody>
                  <a:tcPr/>
                </a:tc>
                <a:tc>
                  <a:txBody>
                    <a:bodyPr/>
                    <a:lstStyle/>
                    <a:p>
                      <a:r>
                        <a:rPr lang="en-IN" dirty="0"/>
                        <a:t>1</a:t>
                      </a:r>
                    </a:p>
                  </a:txBody>
                  <a:tcPr/>
                </a:tc>
                <a:tc>
                  <a:txBody>
                    <a:bodyPr/>
                    <a:lstStyle/>
                    <a:p>
                      <a:r>
                        <a:rPr lang="en-IN" dirty="0">
                          <a:solidFill>
                            <a:srgbClr val="00B050"/>
                          </a:solidFill>
                        </a:rPr>
                        <a:t>48</a:t>
                      </a:r>
                    </a:p>
                  </a:txBody>
                  <a:tcPr/>
                </a:tc>
                <a:extLst>
                  <a:ext uri="{0D108BD9-81ED-4DB2-BD59-A6C34878D82A}">
                    <a16:rowId xmlns:a16="http://schemas.microsoft.com/office/drawing/2014/main" val="2352108426"/>
                  </a:ext>
                </a:extLst>
              </a:tr>
              <a:tr h="387662">
                <a:tc>
                  <a:txBody>
                    <a:bodyPr/>
                    <a:lstStyle/>
                    <a:p>
                      <a:r>
                        <a:rPr lang="en-IN" dirty="0"/>
                        <a:t>2</a:t>
                      </a:r>
                    </a:p>
                  </a:txBody>
                  <a:tcPr/>
                </a:tc>
                <a:tc>
                  <a:txBody>
                    <a:bodyPr/>
                    <a:lstStyle/>
                    <a:p>
                      <a:r>
                        <a:rPr lang="en-IN" dirty="0"/>
                        <a:t>4</a:t>
                      </a:r>
                    </a:p>
                  </a:txBody>
                  <a:tcPr/>
                </a:tc>
                <a:tc>
                  <a:txBody>
                    <a:bodyPr/>
                    <a:lstStyle/>
                    <a:p>
                      <a:r>
                        <a:rPr lang="en-IN" dirty="0">
                          <a:solidFill>
                            <a:srgbClr val="00B050"/>
                          </a:solidFill>
                        </a:rPr>
                        <a:t>46</a:t>
                      </a:r>
                    </a:p>
                  </a:txBody>
                  <a:tcPr/>
                </a:tc>
                <a:tc>
                  <a:txBody>
                    <a:bodyPr/>
                    <a:lstStyle/>
                    <a:p>
                      <a:r>
                        <a:rPr lang="en-IN" dirty="0"/>
                        <a:t>6</a:t>
                      </a:r>
                    </a:p>
                  </a:txBody>
                  <a:tcPr/>
                </a:tc>
                <a:tc>
                  <a:txBody>
                    <a:bodyPr/>
                    <a:lstStyle/>
                    <a:p>
                      <a:r>
                        <a:rPr lang="en-IN" dirty="0">
                          <a:solidFill>
                            <a:srgbClr val="00B050"/>
                          </a:solidFill>
                        </a:rPr>
                        <a:t>39</a:t>
                      </a:r>
                    </a:p>
                  </a:txBody>
                  <a:tcPr/>
                </a:tc>
                <a:tc>
                  <a:txBody>
                    <a:bodyPr/>
                    <a:lstStyle/>
                    <a:p>
                      <a:r>
                        <a:rPr lang="en-IN" dirty="0"/>
                        <a:t>6</a:t>
                      </a:r>
                    </a:p>
                  </a:txBody>
                  <a:tcPr/>
                </a:tc>
                <a:tc>
                  <a:txBody>
                    <a:bodyPr/>
                    <a:lstStyle/>
                    <a:p>
                      <a:r>
                        <a:rPr lang="en-IN" dirty="0">
                          <a:solidFill>
                            <a:srgbClr val="00B050"/>
                          </a:solidFill>
                        </a:rPr>
                        <a:t>39</a:t>
                      </a:r>
                    </a:p>
                  </a:txBody>
                  <a:tcPr/>
                </a:tc>
                <a:tc>
                  <a:txBody>
                    <a:bodyPr/>
                    <a:lstStyle/>
                    <a:p>
                      <a:r>
                        <a:rPr lang="en-IN" dirty="0"/>
                        <a:t>4</a:t>
                      </a:r>
                    </a:p>
                  </a:txBody>
                  <a:tcPr/>
                </a:tc>
                <a:tc>
                  <a:txBody>
                    <a:bodyPr/>
                    <a:lstStyle/>
                    <a:p>
                      <a:r>
                        <a:rPr lang="en-IN" dirty="0">
                          <a:solidFill>
                            <a:srgbClr val="00B050"/>
                          </a:solidFill>
                        </a:rPr>
                        <a:t>46</a:t>
                      </a:r>
                    </a:p>
                  </a:txBody>
                  <a:tcPr/>
                </a:tc>
                <a:extLst>
                  <a:ext uri="{0D108BD9-81ED-4DB2-BD59-A6C34878D82A}">
                    <a16:rowId xmlns:a16="http://schemas.microsoft.com/office/drawing/2014/main" val="1159794509"/>
                  </a:ext>
                </a:extLst>
              </a:tr>
              <a:tr h="387662">
                <a:tc>
                  <a:txBody>
                    <a:bodyPr/>
                    <a:lstStyle/>
                    <a:p>
                      <a:r>
                        <a:rPr lang="en-IN" dirty="0"/>
                        <a:t>3</a:t>
                      </a:r>
                    </a:p>
                  </a:txBody>
                  <a:tcPr/>
                </a:tc>
                <a:tc>
                  <a:txBody>
                    <a:bodyPr/>
                    <a:lstStyle/>
                    <a:p>
                      <a:r>
                        <a:rPr lang="en-IN" dirty="0"/>
                        <a:t>5</a:t>
                      </a:r>
                    </a:p>
                  </a:txBody>
                  <a:tcPr/>
                </a:tc>
                <a:tc>
                  <a:txBody>
                    <a:bodyPr/>
                    <a:lstStyle/>
                    <a:p>
                      <a:r>
                        <a:rPr lang="en-IN" dirty="0">
                          <a:solidFill>
                            <a:srgbClr val="00B050"/>
                          </a:solidFill>
                        </a:rPr>
                        <a:t>43</a:t>
                      </a:r>
                    </a:p>
                  </a:txBody>
                  <a:tcPr/>
                </a:tc>
                <a:tc>
                  <a:txBody>
                    <a:bodyPr/>
                    <a:lstStyle/>
                    <a:p>
                      <a:r>
                        <a:rPr lang="en-IN" dirty="0"/>
                        <a:t>7</a:t>
                      </a:r>
                    </a:p>
                  </a:txBody>
                  <a:tcPr/>
                </a:tc>
                <a:tc>
                  <a:txBody>
                    <a:bodyPr/>
                    <a:lstStyle/>
                    <a:p>
                      <a:r>
                        <a:rPr lang="en-IN" dirty="0">
                          <a:solidFill>
                            <a:srgbClr val="00B050"/>
                          </a:solidFill>
                        </a:rPr>
                        <a:t>33.5</a:t>
                      </a:r>
                    </a:p>
                  </a:txBody>
                  <a:tcPr/>
                </a:tc>
                <a:tc>
                  <a:txBody>
                    <a:bodyPr/>
                    <a:lstStyle/>
                    <a:p>
                      <a:r>
                        <a:rPr lang="en-IN" dirty="0"/>
                        <a:t>8</a:t>
                      </a:r>
                    </a:p>
                  </a:txBody>
                  <a:tcPr/>
                </a:tc>
                <a:tc>
                  <a:txBody>
                    <a:bodyPr/>
                    <a:lstStyle/>
                    <a:p>
                      <a:r>
                        <a:rPr lang="en-IN" dirty="0">
                          <a:solidFill>
                            <a:srgbClr val="00B050"/>
                          </a:solidFill>
                        </a:rPr>
                        <a:t>29</a:t>
                      </a:r>
                    </a:p>
                  </a:txBody>
                  <a:tcPr/>
                </a:tc>
                <a:tc>
                  <a:txBody>
                    <a:bodyPr/>
                    <a:lstStyle/>
                    <a:p>
                      <a:r>
                        <a:rPr lang="en-IN" dirty="0"/>
                        <a:t>7</a:t>
                      </a:r>
                    </a:p>
                  </a:txBody>
                  <a:tcPr/>
                </a:tc>
                <a:tc>
                  <a:txBody>
                    <a:bodyPr/>
                    <a:lstStyle/>
                    <a:p>
                      <a:r>
                        <a:rPr lang="en-IN" dirty="0">
                          <a:solidFill>
                            <a:srgbClr val="00B050"/>
                          </a:solidFill>
                        </a:rPr>
                        <a:t>33.5</a:t>
                      </a:r>
                    </a:p>
                  </a:txBody>
                  <a:tcPr/>
                </a:tc>
                <a:extLst>
                  <a:ext uri="{0D108BD9-81ED-4DB2-BD59-A6C34878D82A}">
                    <a16:rowId xmlns:a16="http://schemas.microsoft.com/office/drawing/2014/main" val="1327103950"/>
                  </a:ext>
                </a:extLst>
              </a:tr>
              <a:tr h="387662">
                <a:tc>
                  <a:txBody>
                    <a:bodyPr/>
                    <a:lstStyle/>
                    <a:p>
                      <a:r>
                        <a:rPr lang="en-IN" dirty="0"/>
                        <a:t>4</a:t>
                      </a:r>
                    </a:p>
                  </a:txBody>
                  <a:tcPr/>
                </a:tc>
                <a:tc>
                  <a:txBody>
                    <a:bodyPr/>
                    <a:lstStyle/>
                    <a:p>
                      <a:r>
                        <a:rPr lang="en-IN" dirty="0"/>
                        <a:t>5</a:t>
                      </a:r>
                    </a:p>
                  </a:txBody>
                  <a:tcPr/>
                </a:tc>
                <a:tc>
                  <a:txBody>
                    <a:bodyPr/>
                    <a:lstStyle/>
                    <a:p>
                      <a:r>
                        <a:rPr lang="en-IN" dirty="0">
                          <a:solidFill>
                            <a:srgbClr val="00B050"/>
                          </a:solidFill>
                        </a:rPr>
                        <a:t>43</a:t>
                      </a:r>
                    </a:p>
                  </a:txBody>
                  <a:tcPr/>
                </a:tc>
                <a:tc>
                  <a:txBody>
                    <a:bodyPr/>
                    <a:lstStyle/>
                    <a:p>
                      <a:r>
                        <a:rPr lang="en-IN" dirty="0"/>
                        <a:t>7</a:t>
                      </a:r>
                    </a:p>
                  </a:txBody>
                  <a:tcPr/>
                </a:tc>
                <a:tc>
                  <a:txBody>
                    <a:bodyPr/>
                    <a:lstStyle/>
                    <a:p>
                      <a:r>
                        <a:rPr lang="en-IN" dirty="0">
                          <a:solidFill>
                            <a:srgbClr val="00B050"/>
                          </a:solidFill>
                        </a:rPr>
                        <a:t>33.5</a:t>
                      </a:r>
                    </a:p>
                  </a:txBody>
                  <a:tcPr/>
                </a:tc>
                <a:tc>
                  <a:txBody>
                    <a:bodyPr/>
                    <a:lstStyle/>
                    <a:p>
                      <a:r>
                        <a:rPr lang="en-IN" dirty="0"/>
                        <a:t>8</a:t>
                      </a:r>
                    </a:p>
                  </a:txBody>
                  <a:tcPr/>
                </a:tc>
                <a:tc>
                  <a:txBody>
                    <a:bodyPr/>
                    <a:lstStyle/>
                    <a:p>
                      <a:r>
                        <a:rPr lang="en-IN" dirty="0">
                          <a:solidFill>
                            <a:srgbClr val="00B050"/>
                          </a:solidFill>
                        </a:rPr>
                        <a:t>29</a:t>
                      </a:r>
                    </a:p>
                  </a:txBody>
                  <a:tcPr/>
                </a:tc>
                <a:tc>
                  <a:txBody>
                    <a:bodyPr/>
                    <a:lstStyle/>
                    <a:p>
                      <a:r>
                        <a:rPr lang="en-IN" dirty="0"/>
                        <a:t>8</a:t>
                      </a:r>
                    </a:p>
                  </a:txBody>
                  <a:tcPr/>
                </a:tc>
                <a:tc>
                  <a:txBody>
                    <a:bodyPr/>
                    <a:lstStyle/>
                    <a:p>
                      <a:r>
                        <a:rPr lang="en-IN" dirty="0">
                          <a:solidFill>
                            <a:srgbClr val="00B050"/>
                          </a:solidFill>
                        </a:rPr>
                        <a:t>29</a:t>
                      </a:r>
                    </a:p>
                  </a:txBody>
                  <a:tcPr/>
                </a:tc>
                <a:extLst>
                  <a:ext uri="{0D108BD9-81ED-4DB2-BD59-A6C34878D82A}">
                    <a16:rowId xmlns:a16="http://schemas.microsoft.com/office/drawing/2014/main" val="3711437868"/>
                  </a:ext>
                </a:extLst>
              </a:tr>
              <a:tr h="387662">
                <a:tc>
                  <a:txBody>
                    <a:bodyPr/>
                    <a:lstStyle/>
                    <a:p>
                      <a:r>
                        <a:rPr lang="en-IN" dirty="0"/>
                        <a:t>5</a:t>
                      </a:r>
                    </a:p>
                  </a:txBody>
                  <a:tcPr/>
                </a:tc>
                <a:tc>
                  <a:txBody>
                    <a:bodyPr/>
                    <a:lstStyle/>
                    <a:p>
                      <a:r>
                        <a:rPr lang="en-IN" dirty="0"/>
                        <a:t>6</a:t>
                      </a:r>
                    </a:p>
                  </a:txBody>
                  <a:tcPr/>
                </a:tc>
                <a:tc>
                  <a:txBody>
                    <a:bodyPr/>
                    <a:lstStyle/>
                    <a:p>
                      <a:r>
                        <a:rPr lang="en-IN" dirty="0">
                          <a:solidFill>
                            <a:srgbClr val="00B050"/>
                          </a:solidFill>
                        </a:rPr>
                        <a:t>39</a:t>
                      </a:r>
                    </a:p>
                  </a:txBody>
                  <a:tcPr/>
                </a:tc>
                <a:tc>
                  <a:txBody>
                    <a:bodyPr/>
                    <a:lstStyle/>
                    <a:p>
                      <a:r>
                        <a:rPr lang="en-IN" dirty="0"/>
                        <a:t>7</a:t>
                      </a:r>
                    </a:p>
                  </a:txBody>
                  <a:tcPr/>
                </a:tc>
                <a:tc>
                  <a:txBody>
                    <a:bodyPr/>
                    <a:lstStyle/>
                    <a:p>
                      <a:r>
                        <a:rPr lang="en-IN" dirty="0">
                          <a:solidFill>
                            <a:srgbClr val="00B050"/>
                          </a:solidFill>
                        </a:rPr>
                        <a:t>33.5</a:t>
                      </a:r>
                    </a:p>
                  </a:txBody>
                  <a:tcPr/>
                </a:tc>
                <a:tc>
                  <a:txBody>
                    <a:bodyPr/>
                    <a:lstStyle/>
                    <a:p>
                      <a:r>
                        <a:rPr lang="en-IN" dirty="0"/>
                        <a:t>9</a:t>
                      </a:r>
                    </a:p>
                  </a:txBody>
                  <a:tcPr/>
                </a:tc>
                <a:tc>
                  <a:txBody>
                    <a:bodyPr/>
                    <a:lstStyle/>
                    <a:p>
                      <a:r>
                        <a:rPr lang="en-IN" dirty="0">
                          <a:solidFill>
                            <a:srgbClr val="00B050"/>
                          </a:solidFill>
                        </a:rPr>
                        <a:t>25</a:t>
                      </a:r>
                    </a:p>
                  </a:txBody>
                  <a:tcPr/>
                </a:tc>
                <a:tc>
                  <a:txBody>
                    <a:bodyPr/>
                    <a:lstStyle/>
                    <a:p>
                      <a:r>
                        <a:rPr lang="en-IN" dirty="0"/>
                        <a:t>9</a:t>
                      </a:r>
                    </a:p>
                  </a:txBody>
                  <a:tcPr/>
                </a:tc>
                <a:tc>
                  <a:txBody>
                    <a:bodyPr/>
                    <a:lstStyle/>
                    <a:p>
                      <a:r>
                        <a:rPr lang="en-IN" dirty="0">
                          <a:solidFill>
                            <a:srgbClr val="00B050"/>
                          </a:solidFill>
                        </a:rPr>
                        <a:t>25</a:t>
                      </a:r>
                    </a:p>
                  </a:txBody>
                  <a:tcPr/>
                </a:tc>
                <a:extLst>
                  <a:ext uri="{0D108BD9-81ED-4DB2-BD59-A6C34878D82A}">
                    <a16:rowId xmlns:a16="http://schemas.microsoft.com/office/drawing/2014/main" val="3325820019"/>
                  </a:ext>
                </a:extLst>
              </a:tr>
              <a:tr h="387662">
                <a:tc>
                  <a:txBody>
                    <a:bodyPr/>
                    <a:lstStyle/>
                    <a:p>
                      <a:r>
                        <a:rPr lang="en-IN" dirty="0"/>
                        <a:t>6</a:t>
                      </a:r>
                    </a:p>
                  </a:txBody>
                  <a:tcPr/>
                </a:tc>
                <a:tc>
                  <a:txBody>
                    <a:bodyPr/>
                    <a:lstStyle/>
                    <a:p>
                      <a:r>
                        <a:rPr lang="en-IN" dirty="0"/>
                        <a:t>6</a:t>
                      </a:r>
                    </a:p>
                  </a:txBody>
                  <a:tcPr/>
                </a:tc>
                <a:tc>
                  <a:txBody>
                    <a:bodyPr/>
                    <a:lstStyle/>
                    <a:p>
                      <a:r>
                        <a:rPr lang="en-IN" dirty="0">
                          <a:solidFill>
                            <a:srgbClr val="00B050"/>
                          </a:solidFill>
                        </a:rPr>
                        <a:t>39</a:t>
                      </a:r>
                    </a:p>
                  </a:txBody>
                  <a:tcPr/>
                </a:tc>
                <a:tc>
                  <a:txBody>
                    <a:bodyPr/>
                    <a:lstStyle/>
                    <a:p>
                      <a:r>
                        <a:rPr lang="en-IN" dirty="0"/>
                        <a:t>9</a:t>
                      </a:r>
                    </a:p>
                  </a:txBody>
                  <a:tcPr/>
                </a:tc>
                <a:tc>
                  <a:txBody>
                    <a:bodyPr/>
                    <a:lstStyle/>
                    <a:p>
                      <a:r>
                        <a:rPr lang="en-IN" dirty="0">
                          <a:solidFill>
                            <a:srgbClr val="00B050"/>
                          </a:solidFill>
                        </a:rPr>
                        <a:t>25</a:t>
                      </a:r>
                    </a:p>
                  </a:txBody>
                  <a:tcPr/>
                </a:tc>
                <a:tc>
                  <a:txBody>
                    <a:bodyPr/>
                    <a:lstStyle/>
                    <a:p>
                      <a:r>
                        <a:rPr lang="en-IN" dirty="0"/>
                        <a:t>9</a:t>
                      </a:r>
                    </a:p>
                  </a:txBody>
                  <a:tcPr/>
                </a:tc>
                <a:tc>
                  <a:txBody>
                    <a:bodyPr/>
                    <a:lstStyle/>
                    <a:p>
                      <a:r>
                        <a:rPr lang="en-IN" dirty="0">
                          <a:solidFill>
                            <a:srgbClr val="00B050"/>
                          </a:solidFill>
                        </a:rPr>
                        <a:t>25</a:t>
                      </a:r>
                    </a:p>
                  </a:txBody>
                  <a:tcPr/>
                </a:tc>
                <a:tc>
                  <a:txBody>
                    <a:bodyPr/>
                    <a:lstStyle/>
                    <a:p>
                      <a:r>
                        <a:rPr lang="en-IN" dirty="0"/>
                        <a:t>12</a:t>
                      </a:r>
                    </a:p>
                  </a:txBody>
                  <a:tcPr/>
                </a:tc>
                <a:tc>
                  <a:txBody>
                    <a:bodyPr/>
                    <a:lstStyle/>
                    <a:p>
                      <a:r>
                        <a:rPr lang="en-IN" dirty="0">
                          <a:solidFill>
                            <a:srgbClr val="00B050"/>
                          </a:solidFill>
                        </a:rPr>
                        <a:t>20</a:t>
                      </a:r>
                    </a:p>
                  </a:txBody>
                  <a:tcPr/>
                </a:tc>
                <a:extLst>
                  <a:ext uri="{0D108BD9-81ED-4DB2-BD59-A6C34878D82A}">
                    <a16:rowId xmlns:a16="http://schemas.microsoft.com/office/drawing/2014/main" val="3083111323"/>
                  </a:ext>
                </a:extLst>
              </a:tr>
              <a:tr h="387662">
                <a:tc>
                  <a:txBody>
                    <a:bodyPr/>
                    <a:lstStyle/>
                    <a:p>
                      <a:r>
                        <a:rPr lang="en-IN" dirty="0"/>
                        <a:t>7</a:t>
                      </a:r>
                    </a:p>
                  </a:txBody>
                  <a:tcPr/>
                </a:tc>
                <a:tc>
                  <a:txBody>
                    <a:bodyPr/>
                    <a:lstStyle/>
                    <a:p>
                      <a:r>
                        <a:rPr lang="en-IN" dirty="0"/>
                        <a:t>7</a:t>
                      </a:r>
                    </a:p>
                  </a:txBody>
                  <a:tcPr/>
                </a:tc>
                <a:tc>
                  <a:txBody>
                    <a:bodyPr/>
                    <a:lstStyle/>
                    <a:p>
                      <a:r>
                        <a:rPr lang="en-IN" dirty="0">
                          <a:solidFill>
                            <a:srgbClr val="00B050"/>
                          </a:solidFill>
                        </a:rPr>
                        <a:t>33.5</a:t>
                      </a:r>
                    </a:p>
                  </a:txBody>
                  <a:tcPr/>
                </a:tc>
                <a:tc>
                  <a:txBody>
                    <a:bodyPr/>
                    <a:lstStyle/>
                    <a:p>
                      <a:r>
                        <a:rPr lang="en-IN" dirty="0"/>
                        <a:t>22</a:t>
                      </a:r>
                    </a:p>
                  </a:txBody>
                  <a:tcPr/>
                </a:tc>
                <a:tc>
                  <a:txBody>
                    <a:bodyPr/>
                    <a:lstStyle/>
                    <a:p>
                      <a:r>
                        <a:rPr lang="en-IN" dirty="0">
                          <a:solidFill>
                            <a:srgbClr val="FF0000"/>
                          </a:solidFill>
                        </a:rPr>
                        <a:t>11</a:t>
                      </a:r>
                    </a:p>
                  </a:txBody>
                  <a:tcPr/>
                </a:tc>
                <a:tc>
                  <a:txBody>
                    <a:bodyPr/>
                    <a:lstStyle/>
                    <a:p>
                      <a:r>
                        <a:rPr lang="en-IN" dirty="0"/>
                        <a:t>10</a:t>
                      </a:r>
                    </a:p>
                  </a:txBody>
                  <a:tcPr/>
                </a:tc>
                <a:tc>
                  <a:txBody>
                    <a:bodyPr/>
                    <a:lstStyle/>
                    <a:p>
                      <a:r>
                        <a:rPr lang="en-IN" dirty="0">
                          <a:solidFill>
                            <a:srgbClr val="00B050"/>
                          </a:solidFill>
                        </a:rPr>
                        <a:t>22</a:t>
                      </a:r>
                    </a:p>
                  </a:txBody>
                  <a:tcPr/>
                </a:tc>
                <a:tc>
                  <a:txBody>
                    <a:bodyPr/>
                    <a:lstStyle/>
                    <a:p>
                      <a:r>
                        <a:rPr lang="en-IN" dirty="0"/>
                        <a:t>15</a:t>
                      </a:r>
                    </a:p>
                  </a:txBody>
                  <a:tcPr/>
                </a:tc>
                <a:tc>
                  <a:txBody>
                    <a:bodyPr/>
                    <a:lstStyle/>
                    <a:p>
                      <a:r>
                        <a:rPr lang="en-IN" dirty="0">
                          <a:solidFill>
                            <a:srgbClr val="00B050"/>
                          </a:solidFill>
                        </a:rPr>
                        <a:t>18</a:t>
                      </a:r>
                    </a:p>
                  </a:txBody>
                  <a:tcPr/>
                </a:tc>
                <a:extLst>
                  <a:ext uri="{0D108BD9-81ED-4DB2-BD59-A6C34878D82A}">
                    <a16:rowId xmlns:a16="http://schemas.microsoft.com/office/drawing/2014/main" val="1601287687"/>
                  </a:ext>
                </a:extLst>
              </a:tr>
              <a:tr h="387662">
                <a:tc>
                  <a:txBody>
                    <a:bodyPr/>
                    <a:lstStyle/>
                    <a:p>
                      <a:r>
                        <a:rPr lang="en-IN" dirty="0"/>
                        <a:t>8</a:t>
                      </a:r>
                    </a:p>
                  </a:txBody>
                  <a:tcPr/>
                </a:tc>
                <a:tc>
                  <a:txBody>
                    <a:bodyPr/>
                    <a:lstStyle/>
                    <a:p>
                      <a:r>
                        <a:rPr lang="en-IN" dirty="0"/>
                        <a:t>7</a:t>
                      </a:r>
                    </a:p>
                  </a:txBody>
                  <a:tcPr/>
                </a:tc>
                <a:tc>
                  <a:txBody>
                    <a:bodyPr/>
                    <a:lstStyle/>
                    <a:p>
                      <a:r>
                        <a:rPr lang="en-IN" dirty="0">
                          <a:solidFill>
                            <a:srgbClr val="00B050"/>
                          </a:solidFill>
                        </a:rPr>
                        <a:t>33.5</a:t>
                      </a:r>
                    </a:p>
                  </a:txBody>
                  <a:tcPr/>
                </a:tc>
                <a:tc>
                  <a:txBody>
                    <a:bodyPr/>
                    <a:lstStyle/>
                    <a:p>
                      <a:r>
                        <a:rPr lang="en-IN" dirty="0"/>
                        <a:t>24</a:t>
                      </a:r>
                    </a:p>
                  </a:txBody>
                  <a:tcPr/>
                </a:tc>
                <a:tc>
                  <a:txBody>
                    <a:bodyPr/>
                    <a:lstStyle/>
                    <a:p>
                      <a:r>
                        <a:rPr lang="en-IN" dirty="0">
                          <a:solidFill>
                            <a:srgbClr val="FF0000"/>
                          </a:solidFill>
                        </a:rPr>
                        <a:t>9</a:t>
                      </a:r>
                    </a:p>
                  </a:txBody>
                  <a:tcPr/>
                </a:tc>
                <a:tc>
                  <a:txBody>
                    <a:bodyPr/>
                    <a:lstStyle/>
                    <a:p>
                      <a:r>
                        <a:rPr lang="en-IN" dirty="0"/>
                        <a:t>11</a:t>
                      </a:r>
                    </a:p>
                  </a:txBody>
                  <a:tcPr/>
                </a:tc>
                <a:tc>
                  <a:txBody>
                    <a:bodyPr/>
                    <a:lstStyle/>
                    <a:p>
                      <a:r>
                        <a:rPr lang="en-IN" dirty="0">
                          <a:solidFill>
                            <a:srgbClr val="00B050"/>
                          </a:solidFill>
                        </a:rPr>
                        <a:t>21</a:t>
                      </a:r>
                    </a:p>
                  </a:txBody>
                  <a:tcPr/>
                </a:tc>
                <a:tc>
                  <a:txBody>
                    <a:bodyPr/>
                    <a:lstStyle/>
                    <a:p>
                      <a:r>
                        <a:rPr lang="en-IN" dirty="0"/>
                        <a:t>16</a:t>
                      </a:r>
                    </a:p>
                  </a:txBody>
                  <a:tcPr/>
                </a:tc>
                <a:tc>
                  <a:txBody>
                    <a:bodyPr/>
                    <a:lstStyle/>
                    <a:p>
                      <a:r>
                        <a:rPr lang="en-IN" dirty="0">
                          <a:solidFill>
                            <a:srgbClr val="00B050"/>
                          </a:solidFill>
                        </a:rPr>
                        <a:t>17</a:t>
                      </a:r>
                    </a:p>
                  </a:txBody>
                  <a:tcPr/>
                </a:tc>
                <a:extLst>
                  <a:ext uri="{0D108BD9-81ED-4DB2-BD59-A6C34878D82A}">
                    <a16:rowId xmlns:a16="http://schemas.microsoft.com/office/drawing/2014/main" val="3510566212"/>
                  </a:ext>
                </a:extLst>
              </a:tr>
              <a:tr h="387662">
                <a:tc>
                  <a:txBody>
                    <a:bodyPr/>
                    <a:lstStyle/>
                    <a:p>
                      <a:r>
                        <a:rPr lang="en-IN" dirty="0"/>
                        <a:t>9</a:t>
                      </a:r>
                    </a:p>
                  </a:txBody>
                  <a:tcPr/>
                </a:tc>
                <a:tc>
                  <a:txBody>
                    <a:bodyPr/>
                    <a:lstStyle/>
                    <a:p>
                      <a:r>
                        <a:rPr lang="en-IN" dirty="0"/>
                        <a:t>9</a:t>
                      </a:r>
                    </a:p>
                  </a:txBody>
                  <a:tcPr/>
                </a:tc>
                <a:tc>
                  <a:txBody>
                    <a:bodyPr/>
                    <a:lstStyle/>
                    <a:p>
                      <a:r>
                        <a:rPr lang="en-IN" dirty="0">
                          <a:solidFill>
                            <a:srgbClr val="00B050"/>
                          </a:solidFill>
                        </a:rPr>
                        <a:t>25</a:t>
                      </a:r>
                    </a:p>
                  </a:txBody>
                  <a:tcPr/>
                </a:tc>
                <a:tc>
                  <a:txBody>
                    <a:bodyPr/>
                    <a:lstStyle/>
                    <a:p>
                      <a:r>
                        <a:rPr lang="en-IN" dirty="0"/>
                        <a:t>25</a:t>
                      </a:r>
                    </a:p>
                  </a:txBody>
                  <a:tcPr/>
                </a:tc>
                <a:tc>
                  <a:txBody>
                    <a:bodyPr/>
                    <a:lstStyle/>
                    <a:p>
                      <a:r>
                        <a:rPr lang="en-IN" dirty="0">
                          <a:solidFill>
                            <a:srgbClr val="FF0000"/>
                          </a:solidFill>
                        </a:rPr>
                        <a:t>8</a:t>
                      </a:r>
                    </a:p>
                  </a:txBody>
                  <a:tcPr/>
                </a:tc>
                <a:tc>
                  <a:txBody>
                    <a:bodyPr/>
                    <a:lstStyle/>
                    <a:p>
                      <a:r>
                        <a:rPr lang="en-IN" dirty="0"/>
                        <a:t>14</a:t>
                      </a:r>
                    </a:p>
                  </a:txBody>
                  <a:tcPr/>
                </a:tc>
                <a:tc>
                  <a:txBody>
                    <a:bodyPr/>
                    <a:lstStyle/>
                    <a:p>
                      <a:r>
                        <a:rPr lang="en-IN" dirty="0">
                          <a:solidFill>
                            <a:srgbClr val="00B050"/>
                          </a:solidFill>
                        </a:rPr>
                        <a:t>19</a:t>
                      </a:r>
                    </a:p>
                  </a:txBody>
                  <a:tcPr/>
                </a:tc>
                <a:tc>
                  <a:txBody>
                    <a:bodyPr/>
                    <a:lstStyle/>
                    <a:p>
                      <a:r>
                        <a:rPr lang="en-IN" dirty="0"/>
                        <a:t>17</a:t>
                      </a:r>
                    </a:p>
                  </a:txBody>
                  <a:tcPr/>
                </a:tc>
                <a:tc>
                  <a:txBody>
                    <a:bodyPr/>
                    <a:lstStyle/>
                    <a:p>
                      <a:r>
                        <a:rPr lang="en-IN" dirty="0">
                          <a:solidFill>
                            <a:srgbClr val="00B050"/>
                          </a:solidFill>
                        </a:rPr>
                        <a:t>16</a:t>
                      </a:r>
                    </a:p>
                  </a:txBody>
                  <a:tcPr/>
                </a:tc>
                <a:extLst>
                  <a:ext uri="{0D108BD9-81ED-4DB2-BD59-A6C34878D82A}">
                    <a16:rowId xmlns:a16="http://schemas.microsoft.com/office/drawing/2014/main" val="4219784962"/>
                  </a:ext>
                </a:extLst>
              </a:tr>
              <a:tr h="387662">
                <a:tc>
                  <a:txBody>
                    <a:bodyPr/>
                    <a:lstStyle/>
                    <a:p>
                      <a:r>
                        <a:rPr lang="en-IN" dirty="0"/>
                        <a:t>10</a:t>
                      </a:r>
                    </a:p>
                  </a:txBody>
                  <a:tcPr/>
                </a:tc>
                <a:tc>
                  <a:txBody>
                    <a:bodyPr/>
                    <a:lstStyle/>
                    <a:p>
                      <a:r>
                        <a:rPr lang="en-IN" dirty="0"/>
                        <a:t>19</a:t>
                      </a:r>
                    </a:p>
                  </a:txBody>
                  <a:tcPr/>
                </a:tc>
                <a:tc>
                  <a:txBody>
                    <a:bodyPr/>
                    <a:lstStyle/>
                    <a:p>
                      <a:r>
                        <a:rPr lang="en-IN" dirty="0">
                          <a:solidFill>
                            <a:srgbClr val="FF0000"/>
                          </a:solidFill>
                        </a:rPr>
                        <a:t>14</a:t>
                      </a:r>
                    </a:p>
                  </a:txBody>
                  <a:tcPr/>
                </a:tc>
                <a:tc>
                  <a:txBody>
                    <a:bodyPr/>
                    <a:lstStyle/>
                    <a:p>
                      <a:r>
                        <a:rPr lang="en-IN" dirty="0"/>
                        <a:t>28</a:t>
                      </a:r>
                    </a:p>
                  </a:txBody>
                  <a:tcPr/>
                </a:tc>
                <a:tc>
                  <a:txBody>
                    <a:bodyPr/>
                    <a:lstStyle/>
                    <a:p>
                      <a:r>
                        <a:rPr lang="en-IN" dirty="0">
                          <a:solidFill>
                            <a:srgbClr val="FF0000"/>
                          </a:solidFill>
                        </a:rPr>
                        <a:t>4.5</a:t>
                      </a:r>
                    </a:p>
                  </a:txBody>
                  <a:tcPr/>
                </a:tc>
                <a:tc>
                  <a:txBody>
                    <a:bodyPr/>
                    <a:lstStyle/>
                    <a:p>
                      <a:r>
                        <a:rPr lang="en-IN" dirty="0"/>
                        <a:t>23</a:t>
                      </a:r>
                    </a:p>
                  </a:txBody>
                  <a:tcPr/>
                </a:tc>
                <a:tc>
                  <a:txBody>
                    <a:bodyPr/>
                    <a:lstStyle/>
                    <a:p>
                      <a:r>
                        <a:rPr lang="en-IN" dirty="0">
                          <a:solidFill>
                            <a:srgbClr val="FF0000"/>
                          </a:solidFill>
                        </a:rPr>
                        <a:t>10</a:t>
                      </a:r>
                    </a:p>
                  </a:txBody>
                  <a:tcPr/>
                </a:tc>
                <a:tc>
                  <a:txBody>
                    <a:bodyPr/>
                    <a:lstStyle/>
                    <a:p>
                      <a:r>
                        <a:rPr lang="en-IN" dirty="0"/>
                        <a:t>18</a:t>
                      </a:r>
                    </a:p>
                  </a:txBody>
                  <a:tcPr/>
                </a:tc>
                <a:tc>
                  <a:txBody>
                    <a:bodyPr/>
                    <a:lstStyle/>
                    <a:p>
                      <a:r>
                        <a:rPr lang="en-IN" dirty="0">
                          <a:solidFill>
                            <a:srgbClr val="FF0000"/>
                          </a:solidFill>
                        </a:rPr>
                        <a:t>15</a:t>
                      </a:r>
                    </a:p>
                  </a:txBody>
                  <a:tcPr/>
                </a:tc>
                <a:extLst>
                  <a:ext uri="{0D108BD9-81ED-4DB2-BD59-A6C34878D82A}">
                    <a16:rowId xmlns:a16="http://schemas.microsoft.com/office/drawing/2014/main" val="1700950470"/>
                  </a:ext>
                </a:extLst>
              </a:tr>
              <a:tr h="387662">
                <a:tc>
                  <a:txBody>
                    <a:bodyPr/>
                    <a:lstStyle/>
                    <a:p>
                      <a:r>
                        <a:rPr lang="en-IN" dirty="0"/>
                        <a:t>11</a:t>
                      </a:r>
                    </a:p>
                  </a:txBody>
                  <a:tcPr/>
                </a:tc>
                <a:tc>
                  <a:txBody>
                    <a:bodyPr/>
                    <a:lstStyle/>
                    <a:p>
                      <a:r>
                        <a:rPr lang="en-IN" dirty="0"/>
                        <a:t>20</a:t>
                      </a:r>
                    </a:p>
                  </a:txBody>
                  <a:tcPr/>
                </a:tc>
                <a:tc>
                  <a:txBody>
                    <a:bodyPr/>
                    <a:lstStyle/>
                    <a:p>
                      <a:r>
                        <a:rPr lang="en-IN" dirty="0">
                          <a:solidFill>
                            <a:srgbClr val="FF0000"/>
                          </a:solidFill>
                        </a:rPr>
                        <a:t>13</a:t>
                      </a:r>
                    </a:p>
                  </a:txBody>
                  <a:tcPr/>
                </a:tc>
                <a:tc>
                  <a:txBody>
                    <a:bodyPr/>
                    <a:lstStyle/>
                    <a:p>
                      <a:r>
                        <a:rPr lang="en-IN" dirty="0"/>
                        <a:t>28</a:t>
                      </a:r>
                    </a:p>
                  </a:txBody>
                  <a:tcPr/>
                </a:tc>
                <a:tc>
                  <a:txBody>
                    <a:bodyPr/>
                    <a:lstStyle/>
                    <a:p>
                      <a:r>
                        <a:rPr lang="en-IN" dirty="0">
                          <a:solidFill>
                            <a:srgbClr val="FF0000"/>
                          </a:solidFill>
                        </a:rPr>
                        <a:t>4.5</a:t>
                      </a:r>
                    </a:p>
                  </a:txBody>
                  <a:tcPr/>
                </a:tc>
                <a:tc>
                  <a:txBody>
                    <a:bodyPr/>
                    <a:lstStyle/>
                    <a:p>
                      <a:r>
                        <a:rPr lang="en-IN" dirty="0"/>
                        <a:t>27</a:t>
                      </a:r>
                    </a:p>
                  </a:txBody>
                  <a:tcPr/>
                </a:tc>
                <a:tc>
                  <a:txBody>
                    <a:bodyPr/>
                    <a:lstStyle/>
                    <a:p>
                      <a:r>
                        <a:rPr lang="en-IN" dirty="0">
                          <a:solidFill>
                            <a:srgbClr val="FF0000"/>
                          </a:solidFill>
                        </a:rPr>
                        <a:t>6</a:t>
                      </a:r>
                    </a:p>
                  </a:txBody>
                  <a:tcPr/>
                </a:tc>
                <a:tc>
                  <a:txBody>
                    <a:bodyPr/>
                    <a:lstStyle/>
                    <a:p>
                      <a:r>
                        <a:rPr lang="en-IN" dirty="0"/>
                        <a:t>26</a:t>
                      </a:r>
                    </a:p>
                  </a:txBody>
                  <a:tcPr/>
                </a:tc>
                <a:tc>
                  <a:txBody>
                    <a:bodyPr/>
                    <a:lstStyle/>
                    <a:p>
                      <a:r>
                        <a:rPr lang="en-IN" dirty="0">
                          <a:solidFill>
                            <a:srgbClr val="FF0000"/>
                          </a:solidFill>
                        </a:rPr>
                        <a:t>7</a:t>
                      </a:r>
                    </a:p>
                  </a:txBody>
                  <a:tcPr/>
                </a:tc>
                <a:extLst>
                  <a:ext uri="{0D108BD9-81ED-4DB2-BD59-A6C34878D82A}">
                    <a16:rowId xmlns:a16="http://schemas.microsoft.com/office/drawing/2014/main" val="1076494982"/>
                  </a:ext>
                </a:extLst>
              </a:tr>
              <a:tr h="387662">
                <a:tc>
                  <a:txBody>
                    <a:bodyPr/>
                    <a:lstStyle/>
                    <a:p>
                      <a:r>
                        <a:rPr lang="en-IN" dirty="0"/>
                        <a:t>12</a:t>
                      </a:r>
                    </a:p>
                  </a:txBody>
                  <a:tcPr/>
                </a:tc>
                <a:tc>
                  <a:txBody>
                    <a:bodyPr/>
                    <a:lstStyle/>
                    <a:p>
                      <a:r>
                        <a:rPr lang="en-IN" dirty="0"/>
                        <a:t>21</a:t>
                      </a:r>
                    </a:p>
                  </a:txBody>
                  <a:tcPr/>
                </a:tc>
                <a:tc>
                  <a:txBody>
                    <a:bodyPr/>
                    <a:lstStyle/>
                    <a:p>
                      <a:r>
                        <a:rPr lang="en-IN" dirty="0">
                          <a:solidFill>
                            <a:srgbClr val="FF0000"/>
                          </a:solidFill>
                        </a:rPr>
                        <a:t>12</a:t>
                      </a:r>
                    </a:p>
                  </a:txBody>
                  <a:tcPr/>
                </a:tc>
                <a:tc>
                  <a:txBody>
                    <a:bodyPr/>
                    <a:lstStyle/>
                    <a:p>
                      <a:r>
                        <a:rPr lang="en-IN" dirty="0"/>
                        <a:t>30</a:t>
                      </a:r>
                    </a:p>
                  </a:txBody>
                  <a:tcPr/>
                </a:tc>
                <a:tc>
                  <a:txBody>
                    <a:bodyPr/>
                    <a:lstStyle/>
                    <a:p>
                      <a:r>
                        <a:rPr lang="en-IN" dirty="0">
                          <a:solidFill>
                            <a:srgbClr val="FF0000"/>
                          </a:solidFill>
                        </a:rPr>
                        <a:t>2</a:t>
                      </a:r>
                      <a:endParaRPr lang="en-IN" dirty="0">
                        <a:solidFill>
                          <a:srgbClr val="00B050"/>
                        </a:solidFill>
                      </a:endParaRPr>
                    </a:p>
                  </a:txBody>
                  <a:tcPr/>
                </a:tc>
                <a:tc>
                  <a:txBody>
                    <a:bodyPr/>
                    <a:lstStyle/>
                    <a:p>
                      <a:r>
                        <a:rPr lang="en-IN" dirty="0"/>
                        <a:t>29</a:t>
                      </a:r>
                    </a:p>
                  </a:txBody>
                  <a:tcPr/>
                </a:tc>
                <a:tc>
                  <a:txBody>
                    <a:bodyPr/>
                    <a:lstStyle/>
                    <a:p>
                      <a:r>
                        <a:rPr lang="en-IN" dirty="0">
                          <a:solidFill>
                            <a:srgbClr val="FF0000"/>
                          </a:solidFill>
                        </a:rPr>
                        <a:t>3</a:t>
                      </a:r>
                      <a:endParaRPr lang="en-IN" dirty="0">
                        <a:solidFill>
                          <a:srgbClr val="00B050"/>
                        </a:solidFill>
                      </a:endParaRPr>
                    </a:p>
                  </a:txBody>
                  <a:tcPr/>
                </a:tc>
                <a:tc>
                  <a:txBody>
                    <a:bodyPr/>
                    <a:lstStyle/>
                    <a:p>
                      <a:r>
                        <a:rPr lang="en-IN" dirty="0"/>
                        <a:t>31</a:t>
                      </a:r>
                    </a:p>
                  </a:txBody>
                  <a:tcPr/>
                </a:tc>
                <a:tc>
                  <a:txBody>
                    <a:bodyPr/>
                    <a:lstStyle/>
                    <a:p>
                      <a:r>
                        <a:rPr lang="en-IN" dirty="0">
                          <a:solidFill>
                            <a:srgbClr val="FF0000"/>
                          </a:solidFill>
                        </a:rPr>
                        <a:t>1</a:t>
                      </a:r>
                    </a:p>
                  </a:txBody>
                  <a:tcPr/>
                </a:tc>
                <a:extLst>
                  <a:ext uri="{0D108BD9-81ED-4DB2-BD59-A6C34878D82A}">
                    <a16:rowId xmlns:a16="http://schemas.microsoft.com/office/drawing/2014/main" val="1021617317"/>
                  </a:ext>
                </a:extLst>
              </a:tr>
              <a:tr h="387662">
                <a:tc>
                  <a:txBody>
                    <a:bodyPr/>
                    <a:lstStyle/>
                    <a:p>
                      <a:r>
                        <a:rPr lang="en-IN" dirty="0"/>
                        <a:t>Total</a:t>
                      </a:r>
                    </a:p>
                  </a:txBody>
                  <a:tcPr/>
                </a:tc>
                <a:tc>
                  <a:txBody>
                    <a:bodyPr/>
                    <a:lstStyle/>
                    <a:p>
                      <a:endParaRPr lang="en-IN" dirty="0"/>
                    </a:p>
                  </a:txBody>
                  <a:tcPr/>
                </a:tc>
                <a:tc>
                  <a:txBody>
                    <a:bodyPr/>
                    <a:lstStyle/>
                    <a:p>
                      <a:r>
                        <a:rPr lang="en-IN" dirty="0"/>
                        <a:t>387</a:t>
                      </a:r>
                    </a:p>
                  </a:txBody>
                  <a:tcPr/>
                </a:tc>
                <a:tc>
                  <a:txBody>
                    <a:bodyPr/>
                    <a:lstStyle/>
                    <a:p>
                      <a:endParaRPr lang="en-IN" dirty="0"/>
                    </a:p>
                  </a:txBody>
                  <a:tcPr/>
                </a:tc>
                <a:tc>
                  <a:txBody>
                    <a:bodyPr/>
                    <a:lstStyle/>
                    <a:p>
                      <a:r>
                        <a:rPr lang="en-IN" dirty="0"/>
                        <a:t>242.5</a:t>
                      </a:r>
                    </a:p>
                  </a:txBody>
                  <a:tcPr/>
                </a:tc>
                <a:tc>
                  <a:txBody>
                    <a:bodyPr/>
                    <a:lstStyle/>
                    <a:p>
                      <a:endParaRPr lang="en-IN" dirty="0"/>
                    </a:p>
                  </a:txBody>
                  <a:tcPr/>
                </a:tc>
                <a:tc>
                  <a:txBody>
                    <a:bodyPr/>
                    <a:lstStyle/>
                    <a:p>
                      <a:r>
                        <a:rPr lang="en-IN" dirty="0"/>
                        <a:t>271</a:t>
                      </a:r>
                    </a:p>
                  </a:txBody>
                  <a:tcPr/>
                </a:tc>
                <a:tc>
                  <a:txBody>
                    <a:bodyPr/>
                    <a:lstStyle/>
                    <a:p>
                      <a:endParaRPr lang="en-IN" dirty="0"/>
                    </a:p>
                  </a:txBody>
                  <a:tcPr/>
                </a:tc>
                <a:tc>
                  <a:txBody>
                    <a:bodyPr/>
                    <a:lstStyle/>
                    <a:p>
                      <a:r>
                        <a:rPr lang="en-IN" dirty="0"/>
                        <a:t>275.5</a:t>
                      </a:r>
                    </a:p>
                  </a:txBody>
                  <a:tcPr/>
                </a:tc>
                <a:extLst>
                  <a:ext uri="{0D108BD9-81ED-4DB2-BD59-A6C34878D82A}">
                    <a16:rowId xmlns:a16="http://schemas.microsoft.com/office/drawing/2014/main" val="4795421"/>
                  </a:ext>
                </a:extLst>
              </a:tr>
            </a:tbl>
          </a:graphicData>
        </a:graphic>
      </p:graphicFrame>
    </p:spTree>
    <p:extLst>
      <p:ext uri="{BB962C8B-B14F-4D97-AF65-F5344CB8AC3E}">
        <p14:creationId xmlns:p14="http://schemas.microsoft.com/office/powerpoint/2010/main" val="19145736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F7311-B3EF-4402-BF7B-190B87CA3A43}"/>
              </a:ext>
            </a:extLst>
          </p:cNvPr>
          <p:cNvSpPr>
            <a:spLocks noGrp="1"/>
          </p:cNvSpPr>
          <p:nvPr>
            <p:ph type="title"/>
          </p:nvPr>
        </p:nvSpPr>
        <p:spPr>
          <a:xfrm>
            <a:off x="179512" y="274638"/>
            <a:ext cx="8507288" cy="706090"/>
          </a:xfrm>
        </p:spPr>
        <p:txBody>
          <a:bodyPr>
            <a:normAutofit fontScale="90000"/>
          </a:bodyPr>
          <a:lstStyle/>
          <a:p>
            <a:r>
              <a:rPr lang="en-IN" b="1" dirty="0">
                <a:solidFill>
                  <a:srgbClr val="FF0000"/>
                </a:solidFill>
              </a:rPr>
              <a:t>Solution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658EAFE-95D0-45DB-91F4-437F07D0C0D8}"/>
                  </a:ext>
                </a:extLst>
              </p:cNvPr>
              <p:cNvSpPr>
                <a:spLocks noGrp="1"/>
              </p:cNvSpPr>
              <p:nvPr>
                <p:ph sz="quarter" idx="1"/>
              </p:nvPr>
            </p:nvSpPr>
            <p:spPr>
              <a:xfrm>
                <a:off x="179512" y="1340768"/>
                <a:ext cx="8964488" cy="5135562"/>
              </a:xfrm>
            </p:spPr>
            <p:txBody>
              <a:bodyPr>
                <a:normAutofit/>
              </a:bodyPr>
              <a:lstStyle/>
              <a:p>
                <a:r>
                  <a:rPr lang="en-IN" dirty="0"/>
                  <a:t>Rank A=387, Rank B=242.5, Rank C=271, Rank D=275.5; n=48 Common Ranks =m(2,5,3,6,5,3,3); los=5%</a:t>
                </a:r>
              </a:p>
              <a:p>
                <a:endParaRPr lang="en-IN" dirty="0"/>
              </a:p>
              <a:p>
                <a:r>
                  <a:rPr lang="en-IN" dirty="0"/>
                  <a:t>H = </a:t>
                </a:r>
                <a14:m>
                  <m:oMath xmlns:m="http://schemas.openxmlformats.org/officeDocument/2006/math">
                    <m:f>
                      <m:fPr>
                        <m:ctrlPr>
                          <a:rPr lang="en-IN" sz="2000" i="1" smtClean="0">
                            <a:latin typeface="Cambria Math" panose="02040503050406030204" pitchFamily="18" charset="0"/>
                          </a:rPr>
                        </m:ctrlPr>
                      </m:fPr>
                      <m:num>
                        <m:r>
                          <a:rPr lang="en-IN" sz="2000" b="0" i="1" smtClean="0">
                            <a:latin typeface="Cambria Math" panose="02040503050406030204" pitchFamily="18" charset="0"/>
                          </a:rPr>
                          <m:t>12</m:t>
                        </m:r>
                      </m:num>
                      <m:den>
                        <m:r>
                          <a:rPr lang="en-IN" sz="2000" b="0" i="1" smtClean="0">
                            <a:latin typeface="Cambria Math" panose="02040503050406030204" pitchFamily="18" charset="0"/>
                          </a:rPr>
                          <m:t>48∗(48+1)</m:t>
                        </m:r>
                      </m:den>
                    </m:f>
                    <m:r>
                      <a:rPr lang="en-IN" sz="2000" b="0" i="1" smtClean="0">
                        <a:latin typeface="Cambria Math" panose="02040503050406030204" pitchFamily="18" charset="0"/>
                      </a:rPr>
                      <m:t> </m:t>
                    </m:r>
                    <m:nary>
                      <m:naryPr>
                        <m:chr m:val="∑"/>
                        <m:subHide m:val="on"/>
                        <m:supHide m:val="on"/>
                        <m:ctrlPr>
                          <a:rPr lang="en-IN" sz="2000" i="1" smtClean="0">
                            <a:latin typeface="Cambria Math" panose="02040503050406030204" pitchFamily="18" charset="0"/>
                          </a:rPr>
                        </m:ctrlPr>
                      </m:naryPr>
                      <m:sub/>
                      <m:sup/>
                      <m:e>
                        <m:f>
                          <m:fPr>
                            <m:ctrlPr>
                              <a:rPr lang="en-IN" sz="2000" i="1" smtClean="0">
                                <a:latin typeface="Cambria Math" panose="02040503050406030204" pitchFamily="18" charset="0"/>
                              </a:rPr>
                            </m:ctrlPr>
                          </m:fPr>
                          <m:num>
                            <m:r>
                              <m:rPr>
                                <m:nor/>
                              </m:rPr>
                              <a:rPr lang="en-IN" sz="2000" b="0" i="0" smtClean="0">
                                <a:latin typeface="Cambria Math" panose="02040503050406030204" pitchFamily="18" charset="0"/>
                              </a:rPr>
                              <m:t>(387)</m:t>
                            </m:r>
                            <m:r>
                              <m:rPr>
                                <m:nor/>
                              </m:rPr>
                              <a:rPr lang="en-IN" sz="2000" baseline="30000"/>
                              <m:t>2</m:t>
                            </m:r>
                            <m:r>
                              <m:rPr>
                                <m:nor/>
                              </m:rPr>
                              <a:rPr lang="en-IN" sz="2000"/>
                              <m:t> </m:t>
                            </m:r>
                          </m:num>
                          <m:den>
                            <m:r>
                              <m:rPr>
                                <m:nor/>
                              </m:rPr>
                              <a:rPr lang="en-IN" sz="2000" b="1" i="0" smtClean="0">
                                <a:latin typeface="Cambria Math" panose="02040503050406030204" pitchFamily="18" charset="0"/>
                              </a:rPr>
                              <m:t>12</m:t>
                            </m:r>
                          </m:den>
                        </m:f>
                      </m:e>
                    </m:nary>
                  </m:oMath>
                </a14:m>
                <a:r>
                  <a:rPr lang="en-IN" sz="2000" dirty="0"/>
                  <a:t>+ </a:t>
                </a:r>
                <a14:m>
                  <m:oMath xmlns:m="http://schemas.openxmlformats.org/officeDocument/2006/math">
                    <m:f>
                      <m:fPr>
                        <m:ctrlPr>
                          <a:rPr lang="en-IN" sz="2000" i="1">
                            <a:latin typeface="Cambria Math" panose="02040503050406030204" pitchFamily="18" charset="0"/>
                          </a:rPr>
                        </m:ctrlPr>
                      </m:fPr>
                      <m:num>
                        <m:r>
                          <m:rPr>
                            <m:nor/>
                          </m:rPr>
                          <a:rPr lang="en-IN" sz="2000">
                            <a:latin typeface="Cambria Math" panose="02040503050406030204" pitchFamily="18" charset="0"/>
                          </a:rPr>
                          <m:t>(</m:t>
                        </m:r>
                        <m:r>
                          <m:rPr>
                            <m:nor/>
                          </m:rPr>
                          <a:rPr lang="en-IN" sz="2000" b="0" i="0" smtClean="0">
                            <a:latin typeface="Cambria Math" panose="02040503050406030204" pitchFamily="18" charset="0"/>
                          </a:rPr>
                          <m:t>242.5</m:t>
                        </m:r>
                        <m:r>
                          <m:rPr>
                            <m:nor/>
                          </m:rPr>
                          <a:rPr lang="en-IN" sz="2000">
                            <a:latin typeface="Cambria Math" panose="02040503050406030204" pitchFamily="18" charset="0"/>
                          </a:rPr>
                          <m:t>)</m:t>
                        </m:r>
                        <m:r>
                          <m:rPr>
                            <m:nor/>
                          </m:rPr>
                          <a:rPr lang="en-IN" sz="2000" baseline="30000"/>
                          <m:t>2</m:t>
                        </m:r>
                        <m:r>
                          <m:rPr>
                            <m:nor/>
                          </m:rPr>
                          <a:rPr lang="en-IN" sz="2000"/>
                          <m:t> </m:t>
                        </m:r>
                      </m:num>
                      <m:den>
                        <m:r>
                          <m:rPr>
                            <m:nor/>
                          </m:rPr>
                          <a:rPr lang="en-IN" sz="2000" b="1" i="0" smtClean="0">
                            <a:latin typeface="Cambria Math" panose="02040503050406030204" pitchFamily="18" charset="0"/>
                          </a:rPr>
                          <m:t>12</m:t>
                        </m:r>
                      </m:den>
                    </m:f>
                  </m:oMath>
                </a14:m>
                <a:r>
                  <a:rPr lang="en-IN" sz="2000" dirty="0"/>
                  <a:t>+ </a:t>
                </a:r>
                <a14:m>
                  <m:oMath xmlns:m="http://schemas.openxmlformats.org/officeDocument/2006/math">
                    <m:f>
                      <m:fPr>
                        <m:ctrlPr>
                          <a:rPr lang="en-IN" sz="2000" i="1">
                            <a:latin typeface="Cambria Math" panose="02040503050406030204" pitchFamily="18" charset="0"/>
                          </a:rPr>
                        </m:ctrlPr>
                      </m:fPr>
                      <m:num>
                        <m:r>
                          <m:rPr>
                            <m:nor/>
                          </m:rPr>
                          <a:rPr lang="en-IN" sz="2000">
                            <a:latin typeface="Cambria Math" panose="02040503050406030204" pitchFamily="18" charset="0"/>
                          </a:rPr>
                          <m:t>(</m:t>
                        </m:r>
                        <m:r>
                          <m:rPr>
                            <m:nor/>
                          </m:rPr>
                          <a:rPr lang="en-IN" sz="2000" b="0" i="0" smtClean="0">
                            <a:latin typeface="Cambria Math" panose="02040503050406030204" pitchFamily="18" charset="0"/>
                          </a:rPr>
                          <m:t>271</m:t>
                        </m:r>
                        <m:r>
                          <m:rPr>
                            <m:nor/>
                          </m:rPr>
                          <a:rPr lang="en-IN" sz="2000">
                            <a:latin typeface="Cambria Math" panose="02040503050406030204" pitchFamily="18" charset="0"/>
                          </a:rPr>
                          <m:t>)</m:t>
                        </m:r>
                        <m:r>
                          <m:rPr>
                            <m:nor/>
                          </m:rPr>
                          <a:rPr lang="en-IN" sz="2000" baseline="30000"/>
                          <m:t>2</m:t>
                        </m:r>
                        <m:r>
                          <m:rPr>
                            <m:nor/>
                          </m:rPr>
                          <a:rPr lang="en-IN" sz="2000"/>
                          <m:t> </m:t>
                        </m:r>
                      </m:num>
                      <m:den>
                        <m:r>
                          <m:rPr>
                            <m:nor/>
                          </m:rPr>
                          <a:rPr lang="en-IN" sz="2000" b="1" i="0" smtClean="0">
                            <a:latin typeface="Cambria Math" panose="02040503050406030204" pitchFamily="18" charset="0"/>
                          </a:rPr>
                          <m:t>12</m:t>
                        </m:r>
                      </m:den>
                    </m:f>
                  </m:oMath>
                </a14:m>
                <a:r>
                  <a:rPr lang="en-IN" sz="2000" dirty="0"/>
                  <a:t> + </a:t>
                </a:r>
                <a14:m>
                  <m:oMath xmlns:m="http://schemas.openxmlformats.org/officeDocument/2006/math">
                    <m:f>
                      <m:fPr>
                        <m:ctrlPr>
                          <a:rPr lang="en-IN" sz="2000" i="1">
                            <a:latin typeface="Cambria Math" panose="02040503050406030204" pitchFamily="18" charset="0"/>
                          </a:rPr>
                        </m:ctrlPr>
                      </m:fPr>
                      <m:num>
                        <m:r>
                          <m:rPr>
                            <m:nor/>
                          </m:rPr>
                          <a:rPr lang="en-IN" sz="2000">
                            <a:latin typeface="Cambria Math" panose="02040503050406030204" pitchFamily="18" charset="0"/>
                          </a:rPr>
                          <m:t>(27</m:t>
                        </m:r>
                        <m:r>
                          <m:rPr>
                            <m:nor/>
                          </m:rPr>
                          <a:rPr lang="en-IN" sz="2000" b="0" i="0" smtClean="0">
                            <a:latin typeface="Cambria Math" panose="02040503050406030204" pitchFamily="18" charset="0"/>
                          </a:rPr>
                          <m:t>5</m:t>
                        </m:r>
                        <m:r>
                          <m:rPr>
                            <m:nor/>
                          </m:rPr>
                          <a:rPr lang="en-IN" sz="2000">
                            <a:latin typeface="Cambria Math" panose="02040503050406030204" pitchFamily="18" charset="0"/>
                          </a:rPr>
                          <m:t>)</m:t>
                        </m:r>
                        <m:r>
                          <m:rPr>
                            <m:nor/>
                          </m:rPr>
                          <a:rPr lang="en-IN" sz="2000" baseline="30000"/>
                          <m:t>2</m:t>
                        </m:r>
                        <m:r>
                          <m:rPr>
                            <m:nor/>
                          </m:rPr>
                          <a:rPr lang="en-IN" sz="2000"/>
                          <m:t> </m:t>
                        </m:r>
                      </m:num>
                      <m:den>
                        <m:r>
                          <m:rPr>
                            <m:nor/>
                          </m:rPr>
                          <a:rPr lang="en-IN" sz="2000" b="1">
                            <a:latin typeface="Cambria Math" panose="02040503050406030204" pitchFamily="18" charset="0"/>
                          </a:rPr>
                          <m:t>12</m:t>
                        </m:r>
                      </m:den>
                    </m:f>
                  </m:oMath>
                </a14:m>
                <a:r>
                  <a:rPr lang="en-IN" sz="2000" dirty="0"/>
                  <a:t> -</a:t>
                </a:r>
                <a:r>
                  <a:rPr lang="en-IN" dirty="0"/>
                  <a:t>[3*(48+1)] =5.17</a:t>
                </a:r>
              </a:p>
              <a:p>
                <a:pPr marL="0" indent="0">
                  <a:buNone/>
                </a:pPr>
                <a:endParaRPr lang="en-IN" dirty="0"/>
              </a:p>
              <a:p>
                <a:r>
                  <a:rPr lang="en-IN" dirty="0"/>
                  <a:t>C= 1- </a:t>
                </a:r>
                <a14:m>
                  <m:oMath xmlns:m="http://schemas.openxmlformats.org/officeDocument/2006/math">
                    <m:f>
                      <m:fPr>
                        <m:ctrlPr>
                          <a:rPr lang="en-IN" i="1" smtClean="0">
                            <a:latin typeface="Cambria Math" panose="02040503050406030204" pitchFamily="18" charset="0"/>
                          </a:rPr>
                        </m:ctrlPr>
                      </m:fPr>
                      <m:num>
                        <m:r>
                          <a:rPr lang="en-IN" i="1" smtClean="0">
                            <a:latin typeface="Cambria Math" panose="02040503050406030204" pitchFamily="18" charset="0"/>
                          </a:rPr>
                          <m:t>Ʃ</m:t>
                        </m:r>
                        <m:r>
                          <a:rPr lang="en-IN" b="0" i="1" smtClean="0">
                            <a:latin typeface="Cambria Math" panose="02040503050406030204" pitchFamily="18" charset="0"/>
                          </a:rPr>
                          <m:t>(</m:t>
                        </m:r>
                        <m:r>
                          <m:rPr>
                            <m:nor/>
                          </m:rPr>
                          <a:rPr lang="en-IN"/>
                          <m:t>m</m:t>
                        </m:r>
                        <m:r>
                          <m:rPr>
                            <m:nor/>
                          </m:rPr>
                          <a:rPr lang="en-IN" baseline="30000"/>
                          <m:t>3</m:t>
                        </m:r>
                        <m:r>
                          <m:rPr>
                            <m:nor/>
                          </m:rPr>
                          <a:rPr lang="en-IN"/>
                          <m:t>−</m:t>
                        </m:r>
                        <m:r>
                          <m:rPr>
                            <m:nor/>
                          </m:rPr>
                          <a:rPr lang="en-IN"/>
                          <m:t>m</m:t>
                        </m:r>
                        <m:r>
                          <a:rPr lang="en-IN" b="0" i="1" smtClean="0">
                            <a:latin typeface="Cambria Math" panose="02040503050406030204" pitchFamily="18" charset="0"/>
                          </a:rPr>
                          <m:t>)</m:t>
                        </m:r>
                      </m:num>
                      <m:den>
                        <m:r>
                          <m:rPr>
                            <m:nor/>
                          </m:rPr>
                          <a:rPr lang="en-IN"/>
                          <m:t>n</m:t>
                        </m:r>
                        <m:r>
                          <m:rPr>
                            <m:nor/>
                          </m:rPr>
                          <a:rPr lang="en-IN" baseline="30000"/>
                          <m:t>3</m:t>
                        </m:r>
                        <m:r>
                          <m:rPr>
                            <m:nor/>
                          </m:rPr>
                          <a:rPr lang="en-IN"/>
                          <m:t>−</m:t>
                        </m:r>
                        <m:r>
                          <m:rPr>
                            <m:nor/>
                          </m:rPr>
                          <a:rPr lang="en-IN"/>
                          <m:t>n</m:t>
                        </m:r>
                        <m:r>
                          <m:rPr>
                            <m:nor/>
                          </m:rPr>
                          <a:rPr lang="en-IN"/>
                          <m:t> </m:t>
                        </m:r>
                      </m:den>
                    </m:f>
                  </m:oMath>
                </a14:m>
                <a:r>
                  <a:rPr lang="en-IN" dirty="0"/>
                  <a:t>     </a:t>
                </a:r>
                <a14:m>
                  <m:oMath xmlns:m="http://schemas.openxmlformats.org/officeDocument/2006/math">
                    <m:r>
                      <m:rPr>
                        <m:nor/>
                      </m:rPr>
                      <a:rPr lang="en-IN" sz="2000" dirty="0" smtClean="0">
                        <a:latin typeface="Cambria Math" panose="02040503050406030204" pitchFamily="18" charset="0"/>
                      </a:rPr>
                      <m:t>2</m:t>
                    </m:r>
                    <m:r>
                      <m:rPr>
                        <m:nor/>
                      </m:rPr>
                      <a:rPr lang="en-IN" sz="2000" baseline="30000"/>
                      <m:t>3</m:t>
                    </m:r>
                    <m:r>
                      <m:rPr>
                        <m:nor/>
                      </m:rPr>
                      <a:rPr lang="en-IN" sz="2000"/>
                      <m:t>−</m:t>
                    </m:r>
                    <m:r>
                      <m:rPr>
                        <m:nor/>
                      </m:rPr>
                      <a:rPr lang="en-IN" sz="2000" b="0" i="0" smtClean="0"/>
                      <m:t>2 +5</m:t>
                    </m:r>
                    <m:r>
                      <m:rPr>
                        <m:nor/>
                      </m:rPr>
                      <a:rPr lang="en-IN" sz="2000" baseline="30000"/>
                      <m:t>3</m:t>
                    </m:r>
                    <m:r>
                      <m:rPr>
                        <m:nor/>
                      </m:rPr>
                      <a:rPr lang="en-IN" sz="2000"/>
                      <m:t>−</m:t>
                    </m:r>
                    <m:r>
                      <m:rPr>
                        <m:nor/>
                      </m:rPr>
                      <a:rPr lang="en-IN" sz="2000" b="0" i="0" smtClean="0"/>
                      <m:t>5</m:t>
                    </m:r>
                  </m:oMath>
                </a14:m>
                <a:r>
                  <a:rPr lang="en-IN" sz="2000" dirty="0"/>
                  <a:t>+ </a:t>
                </a:r>
                <a14:m>
                  <m:oMath xmlns:m="http://schemas.openxmlformats.org/officeDocument/2006/math">
                    <m:r>
                      <m:rPr>
                        <m:nor/>
                      </m:rPr>
                      <a:rPr lang="en-IN" sz="2000" dirty="0">
                        <a:latin typeface="Cambria Math" panose="02040503050406030204" pitchFamily="18" charset="0"/>
                      </a:rPr>
                      <m:t>3</m:t>
                    </m:r>
                    <m:r>
                      <m:rPr>
                        <m:nor/>
                      </m:rPr>
                      <a:rPr lang="en-IN" sz="2000" baseline="30000"/>
                      <m:t>3</m:t>
                    </m:r>
                    <m:r>
                      <m:rPr>
                        <m:nor/>
                      </m:rPr>
                      <a:rPr lang="en-IN" sz="2000"/>
                      <m:t>−</m:t>
                    </m:r>
                    <m:r>
                      <m:rPr>
                        <m:nor/>
                      </m:rPr>
                      <a:rPr lang="en-IN" sz="2000" b="0" i="0" smtClean="0"/>
                      <m:t>3</m:t>
                    </m:r>
                  </m:oMath>
                </a14:m>
                <a:r>
                  <a:rPr lang="en-IN" sz="2000" dirty="0"/>
                  <a:t>+ </a:t>
                </a:r>
                <a14:m>
                  <m:oMath xmlns:m="http://schemas.openxmlformats.org/officeDocument/2006/math">
                    <m:r>
                      <m:rPr>
                        <m:nor/>
                      </m:rPr>
                      <a:rPr lang="en-IN" sz="2000" dirty="0">
                        <a:latin typeface="Cambria Math" panose="02040503050406030204" pitchFamily="18" charset="0"/>
                      </a:rPr>
                      <m:t>6</m:t>
                    </m:r>
                    <m:r>
                      <m:rPr>
                        <m:nor/>
                      </m:rPr>
                      <a:rPr lang="en-IN" sz="2000" baseline="30000"/>
                      <m:t>3</m:t>
                    </m:r>
                    <m:r>
                      <m:rPr>
                        <m:nor/>
                      </m:rPr>
                      <a:rPr lang="en-IN" sz="2000"/>
                      <m:t>−</m:t>
                    </m:r>
                    <m:r>
                      <m:rPr>
                        <m:nor/>
                      </m:rPr>
                      <a:rPr lang="en-IN" sz="2000" b="0" i="0" smtClean="0"/>
                      <m:t>6</m:t>
                    </m:r>
                  </m:oMath>
                </a14:m>
                <a:r>
                  <a:rPr lang="en-IN" sz="2000" dirty="0"/>
                  <a:t>+ </a:t>
                </a:r>
                <a14:m>
                  <m:oMath xmlns:m="http://schemas.openxmlformats.org/officeDocument/2006/math">
                    <m:r>
                      <m:rPr>
                        <m:nor/>
                      </m:rPr>
                      <a:rPr lang="en-IN" sz="2000" dirty="0">
                        <a:latin typeface="Cambria Math" panose="02040503050406030204" pitchFamily="18" charset="0"/>
                      </a:rPr>
                      <m:t>5</m:t>
                    </m:r>
                    <m:r>
                      <m:rPr>
                        <m:nor/>
                      </m:rPr>
                      <a:rPr lang="en-IN" sz="2000" baseline="30000"/>
                      <m:t>3</m:t>
                    </m:r>
                    <m:r>
                      <m:rPr>
                        <m:nor/>
                      </m:rPr>
                      <a:rPr lang="en-IN" sz="2000"/>
                      <m:t>−</m:t>
                    </m:r>
                    <m:r>
                      <m:rPr>
                        <m:nor/>
                      </m:rPr>
                      <a:rPr lang="en-IN" sz="2000" b="0" i="0" smtClean="0"/>
                      <m:t>5+3</m:t>
                    </m:r>
                    <m:r>
                      <m:rPr>
                        <m:nor/>
                      </m:rPr>
                      <a:rPr lang="en-IN" sz="2000" baseline="30000"/>
                      <m:t>3</m:t>
                    </m:r>
                    <m:r>
                      <m:rPr>
                        <m:nor/>
                      </m:rPr>
                      <a:rPr lang="en-IN" sz="2000"/>
                      <m:t>−</m:t>
                    </m:r>
                    <m:r>
                      <m:rPr>
                        <m:nor/>
                      </m:rPr>
                      <a:rPr lang="en-IN" sz="2000" b="0" i="0" smtClean="0"/>
                      <m:t>3+3</m:t>
                    </m:r>
                    <m:r>
                      <m:rPr>
                        <m:nor/>
                      </m:rPr>
                      <a:rPr lang="en-IN" sz="2000" baseline="30000"/>
                      <m:t>3</m:t>
                    </m:r>
                    <m:r>
                      <m:rPr>
                        <m:nor/>
                      </m:rPr>
                      <a:rPr lang="en-IN" sz="2000"/>
                      <m:t>−</m:t>
                    </m:r>
                    <m:r>
                      <m:rPr>
                        <m:nor/>
                      </m:rPr>
                      <a:rPr lang="en-IN" sz="2000" b="0" i="0" smtClean="0"/>
                      <m:t>3</m:t>
                    </m:r>
                  </m:oMath>
                </a14:m>
                <a:endParaRPr lang="en-IN" sz="2000" b="0" dirty="0"/>
              </a:p>
              <a:p>
                <a:pPr marL="0" indent="0">
                  <a:buNone/>
                </a:pPr>
                <a14:m>
                  <m:oMathPara xmlns:m="http://schemas.openxmlformats.org/officeDocument/2006/math">
                    <m:oMathParaPr>
                      <m:jc m:val="centerGroup"/>
                    </m:oMathParaPr>
                    <m:oMath xmlns:m="http://schemas.openxmlformats.org/officeDocument/2006/math">
                      <m:r>
                        <m:rPr>
                          <m:nor/>
                        </m:rPr>
                        <a:rPr lang="en-IN" sz="2400">
                          <a:latin typeface="Cambria Math" panose="02040503050406030204" pitchFamily="18" charset="0"/>
                        </a:rPr>
                        <m:t>4</m:t>
                      </m:r>
                      <m:r>
                        <m:rPr>
                          <m:nor/>
                        </m:rPr>
                        <a:rPr lang="en-IN" sz="2400" b="0" i="0" smtClean="0">
                          <a:latin typeface="Cambria Math" panose="02040503050406030204" pitchFamily="18" charset="0"/>
                        </a:rPr>
                        <m:t>8</m:t>
                      </m:r>
                      <m:r>
                        <m:rPr>
                          <m:nor/>
                        </m:rPr>
                        <a:rPr lang="en-IN" sz="2400" baseline="30000" smtClean="0"/>
                        <m:t>3</m:t>
                      </m:r>
                      <m:r>
                        <m:rPr>
                          <m:nor/>
                        </m:rPr>
                        <a:rPr lang="en-IN" sz="2400" smtClean="0"/>
                        <m:t>−</m:t>
                      </m:r>
                      <m:r>
                        <m:rPr>
                          <m:nor/>
                        </m:rPr>
                        <a:rPr lang="en-IN" sz="2400" b="0" i="0" smtClean="0"/>
                        <m:t>48</m:t>
                      </m:r>
                    </m:oMath>
                  </m:oMathPara>
                </a14:m>
                <a:endParaRPr lang="en-IN" dirty="0"/>
              </a:p>
              <a:p>
                <a:pPr marL="0" indent="0">
                  <a:buNone/>
                </a:pPr>
                <a:r>
                  <a:rPr lang="en-IN" dirty="0"/>
                  <a:t>= 0.995</a:t>
                </a:r>
              </a:p>
              <a:p>
                <a:pPr marL="0" indent="0">
                  <a:buNone/>
                </a:pPr>
                <a:r>
                  <a:rPr lang="en-IN" dirty="0"/>
                  <a:t>=5.17/0.995= 5.19</a:t>
                </a:r>
              </a:p>
              <a:p>
                <a:pPr marL="0" indent="0">
                  <a:buNone/>
                </a:pPr>
                <a:r>
                  <a:rPr lang="en-IN" dirty="0"/>
                  <a:t>=7.815 CHI SQUARE VALUE, null hypothesis accepted.</a:t>
                </a:r>
              </a:p>
            </p:txBody>
          </p:sp>
        </mc:Choice>
        <mc:Fallback>
          <p:sp>
            <p:nvSpPr>
              <p:cNvPr id="3" name="Content Placeholder 2">
                <a:extLst>
                  <a:ext uri="{FF2B5EF4-FFF2-40B4-BE49-F238E27FC236}">
                    <a16:creationId xmlns:a16="http://schemas.microsoft.com/office/drawing/2014/main" id="{C658EAFE-95D0-45DB-91F4-437F07D0C0D8}"/>
                  </a:ext>
                </a:extLst>
              </p:cNvPr>
              <p:cNvSpPr>
                <a:spLocks noGrp="1" noRot="1" noChangeAspect="1" noMove="1" noResize="1" noEditPoints="1" noAdjustHandles="1" noChangeArrowheads="1" noChangeShapeType="1" noTextEdit="1"/>
              </p:cNvSpPr>
              <p:nvPr>
                <p:ph sz="quarter" idx="1"/>
              </p:nvPr>
            </p:nvSpPr>
            <p:spPr>
              <a:xfrm>
                <a:off x="179512" y="1340768"/>
                <a:ext cx="8964488" cy="5135562"/>
              </a:xfrm>
              <a:blipFill>
                <a:blip r:embed="rId2"/>
                <a:stretch>
                  <a:fillRect l="-1224" t="-950"/>
                </a:stretch>
              </a:blipFill>
            </p:spPr>
            <p:txBody>
              <a:bodyPr/>
              <a:lstStyle/>
              <a:p>
                <a:r>
                  <a:rPr lang="en-IN">
                    <a:noFill/>
                  </a:rPr>
                  <a:t> </a:t>
                </a:r>
              </a:p>
            </p:txBody>
          </p:sp>
        </mc:Fallback>
      </mc:AlternateContent>
      <p:cxnSp>
        <p:nvCxnSpPr>
          <p:cNvPr id="5" name="Straight Connector 4">
            <a:extLst>
              <a:ext uri="{FF2B5EF4-FFF2-40B4-BE49-F238E27FC236}">
                <a16:creationId xmlns:a16="http://schemas.microsoft.com/office/drawing/2014/main" id="{92B711F3-ED59-4EB7-9994-1948F0CECB19}"/>
              </a:ext>
            </a:extLst>
          </p:cNvPr>
          <p:cNvCxnSpPr/>
          <p:nvPr/>
        </p:nvCxnSpPr>
        <p:spPr>
          <a:xfrm>
            <a:off x="2483768" y="4293096"/>
            <a:ext cx="5976664"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201907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solidFill>
                  <a:srgbClr val="FF0000"/>
                </a:solidFill>
              </a:rPr>
              <a:t>Suggested Readings</a:t>
            </a:r>
          </a:p>
        </p:txBody>
      </p:sp>
      <p:sp>
        <p:nvSpPr>
          <p:cNvPr id="3" name="Content Placeholder 2"/>
          <p:cNvSpPr>
            <a:spLocks noGrp="1"/>
          </p:cNvSpPr>
          <p:nvPr>
            <p:ph sz="quarter" idx="1"/>
          </p:nvPr>
        </p:nvSpPr>
        <p:spPr/>
        <p:txBody>
          <a:bodyPr anchor="ctr">
            <a:normAutofit/>
          </a:bodyPr>
          <a:lstStyle/>
          <a:p>
            <a:pPr>
              <a:defRPr/>
            </a:pPr>
            <a:r>
              <a:rPr lang="en-US" sz="2800" dirty="0">
                <a:solidFill>
                  <a:srgbClr val="FF0000"/>
                </a:solidFill>
              </a:rPr>
              <a:t>Business Research Methods</a:t>
            </a:r>
            <a:r>
              <a:rPr lang="en-US" sz="2800" dirty="0"/>
              <a:t> by Donald R Cooper	Pamela S Schindler	-Irwin </a:t>
            </a:r>
            <a:r>
              <a:rPr lang="en-US" sz="2800" dirty="0" err="1"/>
              <a:t>Mcgraw</a:t>
            </a:r>
            <a:r>
              <a:rPr lang="en-US" sz="2800" dirty="0"/>
              <a:t>-Hill</a:t>
            </a:r>
          </a:p>
          <a:p>
            <a:pPr>
              <a:defRPr/>
            </a:pPr>
            <a:r>
              <a:rPr lang="en-US" sz="2800" dirty="0">
                <a:solidFill>
                  <a:srgbClr val="FF0000"/>
                </a:solidFill>
              </a:rPr>
              <a:t>Business Research Method </a:t>
            </a:r>
            <a:r>
              <a:rPr lang="en-US" sz="2800" dirty="0"/>
              <a:t>by K.R. Sharma, National Publishing House Jaipur</a:t>
            </a:r>
          </a:p>
          <a:p>
            <a:pPr>
              <a:defRPr/>
            </a:pPr>
            <a:r>
              <a:rPr lang="en-US" sz="2800" dirty="0">
                <a:solidFill>
                  <a:srgbClr val="FF0000"/>
                </a:solidFill>
              </a:rPr>
              <a:t>Statistics- Theory Methods and Applications </a:t>
            </a:r>
            <a:r>
              <a:rPr lang="en-US" sz="2800" dirty="0"/>
              <a:t>By D.C. </a:t>
            </a:r>
            <a:r>
              <a:rPr lang="en-US" sz="2800" dirty="0" err="1"/>
              <a:t>Sanceti</a:t>
            </a:r>
            <a:r>
              <a:rPr lang="en-US" sz="2800" dirty="0"/>
              <a:t>, </a:t>
            </a:r>
            <a:r>
              <a:rPr lang="en-US" sz="2800" dirty="0" err="1"/>
              <a:t>V.K.Kapoor</a:t>
            </a:r>
            <a:endParaRPr lang="en-US" sz="2800" dirty="0"/>
          </a:p>
          <a:p>
            <a:pPr>
              <a:defRPr/>
            </a:pPr>
            <a:r>
              <a:rPr lang="en-US" sz="2800" dirty="0">
                <a:solidFill>
                  <a:srgbClr val="FF0000"/>
                </a:solidFill>
              </a:rPr>
              <a:t>Business Statistics using Excel by </a:t>
            </a:r>
            <a:r>
              <a:rPr lang="en-US" dirty="0"/>
              <a:t>Glyn Davis &amp; </a:t>
            </a:r>
            <a:r>
              <a:rPr lang="en-US" dirty="0" err="1"/>
              <a:t>Branko</a:t>
            </a:r>
            <a:r>
              <a:rPr lang="en-US" dirty="0"/>
              <a:t> </a:t>
            </a:r>
            <a:r>
              <a:rPr lang="en-US" dirty="0" err="1"/>
              <a:t>Pecar</a:t>
            </a:r>
            <a:r>
              <a:rPr lang="en-US" dirty="0"/>
              <a:t>  - Oxford University Press 		</a:t>
            </a:r>
          </a:p>
          <a:p>
            <a:pPr>
              <a:defRPr/>
            </a:pPr>
            <a:r>
              <a:rPr lang="en-US" dirty="0"/>
              <a:t>Business Statistics by J K Sharma, Pearson Education</a:t>
            </a:r>
          </a:p>
          <a:p>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5FFBD-612F-4D44-94EC-3531109D5662}"/>
              </a:ext>
            </a:extLst>
          </p:cNvPr>
          <p:cNvSpPr>
            <a:spLocks noGrp="1"/>
          </p:cNvSpPr>
          <p:nvPr>
            <p:ph type="title"/>
          </p:nvPr>
        </p:nvSpPr>
        <p:spPr>
          <a:xfrm>
            <a:off x="107504" y="274638"/>
            <a:ext cx="8579296" cy="1143000"/>
          </a:xfrm>
        </p:spPr>
        <p:txBody>
          <a:bodyPr/>
          <a:lstStyle/>
          <a:p>
            <a:r>
              <a:rPr lang="en-IN" b="1" dirty="0">
                <a:solidFill>
                  <a:srgbClr val="FF0000"/>
                </a:solidFill>
              </a:rPr>
              <a:t>Advantages</a:t>
            </a:r>
          </a:p>
        </p:txBody>
      </p:sp>
      <p:sp>
        <p:nvSpPr>
          <p:cNvPr id="3" name="Content Placeholder 2">
            <a:extLst>
              <a:ext uri="{FF2B5EF4-FFF2-40B4-BE49-F238E27FC236}">
                <a16:creationId xmlns:a16="http://schemas.microsoft.com/office/drawing/2014/main" id="{203EBE54-3755-4560-8322-31B15DF6184E}"/>
              </a:ext>
            </a:extLst>
          </p:cNvPr>
          <p:cNvSpPr>
            <a:spLocks noGrp="1"/>
          </p:cNvSpPr>
          <p:nvPr>
            <p:ph sz="quarter" idx="1"/>
          </p:nvPr>
        </p:nvSpPr>
        <p:spPr>
          <a:xfrm>
            <a:off x="0" y="1447800"/>
            <a:ext cx="8686800" cy="5293568"/>
          </a:xfrm>
        </p:spPr>
        <p:txBody>
          <a:bodyPr/>
          <a:lstStyle/>
          <a:p>
            <a:r>
              <a:rPr lang="en-IN" dirty="0"/>
              <a:t>Very simple, easy to understand and easy to apply</a:t>
            </a:r>
          </a:p>
          <a:p>
            <a:r>
              <a:rPr lang="en-IN" dirty="0"/>
              <a:t>No assumption</a:t>
            </a:r>
          </a:p>
          <a:p>
            <a:r>
              <a:rPr lang="en-IN" dirty="0"/>
              <a:t>No parametric test can be applied to data which are mere classification (nominal), NPT exist to deal with such data</a:t>
            </a:r>
          </a:p>
          <a:p>
            <a:r>
              <a:rPr lang="en-IN" dirty="0"/>
              <a:t>NPT cant be applied even where scores are given in non numerical form or grade</a:t>
            </a:r>
          </a:p>
          <a:p>
            <a:pPr marL="0" indent="0">
              <a:buNone/>
            </a:pPr>
            <a:r>
              <a:rPr lang="en-IN" dirty="0"/>
              <a:t>Limitation</a:t>
            </a:r>
          </a:p>
          <a:p>
            <a:r>
              <a:rPr lang="en-IN" dirty="0"/>
              <a:t>NPTs give less precise indications, as the data are based on counting and ranking rather than on measurement of the results</a:t>
            </a:r>
          </a:p>
          <a:p>
            <a:pPr marL="0" indent="0">
              <a:buNone/>
            </a:pPr>
            <a:endParaRPr lang="en-IN" dirty="0"/>
          </a:p>
        </p:txBody>
      </p:sp>
    </p:spTree>
    <p:extLst>
      <p:ext uri="{BB962C8B-B14F-4D97-AF65-F5344CB8AC3E}">
        <p14:creationId xmlns:p14="http://schemas.microsoft.com/office/powerpoint/2010/main" val="9222825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69072"/>
          </a:xfrm>
        </p:spPr>
        <p:txBody>
          <a:bodyPr anchor="ctr">
            <a:normAutofit/>
          </a:bodyPr>
          <a:lstStyle/>
          <a:p>
            <a:pPr algn="ctr"/>
            <a:r>
              <a:rPr lang="en-IN" sz="11500" dirty="0">
                <a:solidFill>
                  <a:srgbClr val="FF0000"/>
                </a:solidFill>
              </a:rPr>
              <a:t>THANKS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29718" cy="1082660"/>
          </a:xfrm>
        </p:spPr>
        <p:txBody>
          <a:bodyPr>
            <a:normAutofit fontScale="90000"/>
          </a:bodyPr>
          <a:lstStyle/>
          <a:p>
            <a:pPr algn="ctr"/>
            <a:r>
              <a:rPr lang="en-IN" b="1" dirty="0">
                <a:solidFill>
                  <a:srgbClr val="FF0000"/>
                </a:solidFill>
              </a:rPr>
              <a:t>Recommended Statistical Techniques by Measurement Level</a:t>
            </a:r>
          </a:p>
        </p:txBody>
      </p:sp>
      <p:graphicFrame>
        <p:nvGraphicFramePr>
          <p:cNvPr id="4" name="Content Placeholder 3"/>
          <p:cNvGraphicFramePr>
            <a:graphicFrameLocks noGrp="1"/>
          </p:cNvGraphicFramePr>
          <p:nvPr>
            <p:ph sz="quarter" idx="1"/>
          </p:nvPr>
        </p:nvGraphicFramePr>
        <p:xfrm>
          <a:off x="357156" y="1447800"/>
          <a:ext cx="8501124" cy="4806745"/>
        </p:xfrm>
        <a:graphic>
          <a:graphicData uri="http://schemas.openxmlformats.org/drawingml/2006/table">
            <a:tbl>
              <a:tblPr firstRow="1" bandRow="1">
                <a:tableStyleId>{5C22544A-7EE6-4342-B048-85BDC9FD1C3A}</a:tableStyleId>
              </a:tblPr>
              <a:tblGrid>
                <a:gridCol w="1428762">
                  <a:extLst>
                    <a:ext uri="{9D8B030D-6E8A-4147-A177-3AD203B41FA5}">
                      <a16:colId xmlns:a16="http://schemas.microsoft.com/office/drawing/2014/main" val="20000"/>
                    </a:ext>
                  </a:extLst>
                </a:gridCol>
                <a:gridCol w="1428760">
                  <a:extLst>
                    <a:ext uri="{9D8B030D-6E8A-4147-A177-3AD203B41FA5}">
                      <a16:colId xmlns:a16="http://schemas.microsoft.com/office/drawing/2014/main" val="20001"/>
                    </a:ext>
                  </a:extLst>
                </a:gridCol>
                <a:gridCol w="1393040">
                  <a:extLst>
                    <a:ext uri="{9D8B030D-6E8A-4147-A177-3AD203B41FA5}">
                      <a16:colId xmlns:a16="http://schemas.microsoft.com/office/drawing/2014/main" val="20002"/>
                    </a:ext>
                  </a:extLst>
                </a:gridCol>
                <a:gridCol w="1535918">
                  <a:extLst>
                    <a:ext uri="{9D8B030D-6E8A-4147-A177-3AD203B41FA5}">
                      <a16:colId xmlns:a16="http://schemas.microsoft.com/office/drawing/2014/main" val="20003"/>
                    </a:ext>
                  </a:extLst>
                </a:gridCol>
                <a:gridCol w="1143008">
                  <a:extLst>
                    <a:ext uri="{9D8B030D-6E8A-4147-A177-3AD203B41FA5}">
                      <a16:colId xmlns:a16="http://schemas.microsoft.com/office/drawing/2014/main" val="20004"/>
                    </a:ext>
                  </a:extLst>
                </a:gridCol>
                <a:gridCol w="1571636">
                  <a:extLst>
                    <a:ext uri="{9D8B030D-6E8A-4147-A177-3AD203B41FA5}">
                      <a16:colId xmlns:a16="http://schemas.microsoft.com/office/drawing/2014/main" val="20005"/>
                    </a:ext>
                  </a:extLst>
                </a:gridCol>
              </a:tblGrid>
              <a:tr h="481002">
                <a:tc>
                  <a:txBody>
                    <a:bodyPr/>
                    <a:lstStyle/>
                    <a:p>
                      <a:pPr algn="just">
                        <a:lnSpc>
                          <a:spcPct val="115000"/>
                        </a:lnSpc>
                        <a:spcAft>
                          <a:spcPts val="0"/>
                        </a:spcAft>
                      </a:pPr>
                      <a:r>
                        <a:rPr lang="en-IN" sz="1400" dirty="0">
                          <a:latin typeface="Times New Roman"/>
                          <a:ea typeface="Calibri"/>
                          <a:cs typeface="Times New Roman"/>
                        </a:rPr>
                        <a:t>		</a:t>
                      </a:r>
                      <a:endParaRPr lang="en-IN" sz="1400" dirty="0">
                        <a:latin typeface="Calibri"/>
                        <a:ea typeface="Calibri"/>
                        <a:cs typeface="Times New Roman"/>
                      </a:endParaRPr>
                    </a:p>
                  </a:txBody>
                  <a:tcPr marL="68580" marR="68580" marT="0" marB="0"/>
                </a:tc>
                <a:tc>
                  <a:txBody>
                    <a:bodyPr/>
                    <a:lstStyle/>
                    <a:p>
                      <a:pPr algn="ctr">
                        <a:lnSpc>
                          <a:spcPct val="115000"/>
                        </a:lnSpc>
                        <a:spcAft>
                          <a:spcPts val="0"/>
                        </a:spcAft>
                      </a:pPr>
                      <a:r>
                        <a:rPr lang="en-IN" sz="2000" b="1" dirty="0">
                          <a:latin typeface="Times New Roman"/>
                          <a:ea typeface="Calibri"/>
                          <a:cs typeface="Times New Roman"/>
                        </a:rPr>
                        <a:t>One sample </a:t>
                      </a:r>
                      <a:endParaRPr lang="en-IN" sz="2000" dirty="0">
                        <a:latin typeface="Calibri"/>
                        <a:ea typeface="Calibri"/>
                        <a:cs typeface="Times New Roman"/>
                      </a:endParaRPr>
                    </a:p>
                  </a:txBody>
                  <a:tcPr marL="68580" marR="68580" marT="0" marB="0"/>
                </a:tc>
                <a:tc gridSpan="2">
                  <a:txBody>
                    <a:bodyPr/>
                    <a:lstStyle/>
                    <a:p>
                      <a:pPr algn="ctr">
                        <a:lnSpc>
                          <a:spcPct val="115000"/>
                        </a:lnSpc>
                        <a:spcAft>
                          <a:spcPts val="0"/>
                        </a:spcAft>
                      </a:pPr>
                      <a:r>
                        <a:rPr lang="en-IN" sz="2000" b="1" dirty="0">
                          <a:latin typeface="Times New Roman"/>
                          <a:ea typeface="Calibri"/>
                          <a:cs typeface="Times New Roman"/>
                        </a:rPr>
                        <a:t>Two samples</a:t>
                      </a:r>
                      <a:endParaRPr lang="en-IN" sz="2000" dirty="0">
                        <a:latin typeface="Calibri"/>
                        <a:ea typeface="Calibri"/>
                        <a:cs typeface="Times New Roman"/>
                      </a:endParaRPr>
                    </a:p>
                  </a:txBody>
                  <a:tcPr marL="68580" marR="68580" marT="0" marB="0"/>
                </a:tc>
                <a:tc hMerge="1">
                  <a:txBody>
                    <a:bodyPr/>
                    <a:lstStyle/>
                    <a:p>
                      <a:endParaRPr lang="en-IN"/>
                    </a:p>
                  </a:txBody>
                  <a:tcPr/>
                </a:tc>
                <a:tc gridSpan="2">
                  <a:txBody>
                    <a:bodyPr/>
                    <a:lstStyle/>
                    <a:p>
                      <a:pPr algn="ctr">
                        <a:lnSpc>
                          <a:spcPct val="115000"/>
                        </a:lnSpc>
                        <a:spcAft>
                          <a:spcPts val="0"/>
                        </a:spcAft>
                      </a:pPr>
                      <a:r>
                        <a:rPr lang="en-IN" sz="2000" b="1" dirty="0">
                          <a:latin typeface="Times New Roman"/>
                          <a:ea typeface="Calibri"/>
                          <a:cs typeface="Times New Roman"/>
                        </a:rPr>
                        <a:t>k- samples</a:t>
                      </a:r>
                      <a:endParaRPr lang="en-IN" sz="2000" dirty="0">
                        <a:latin typeface="Calibri"/>
                        <a:ea typeface="Calibri"/>
                        <a:cs typeface="Times New Roman"/>
                      </a:endParaRPr>
                    </a:p>
                  </a:txBody>
                  <a:tcPr marL="68580" marR="68580" marT="0" marB="0"/>
                </a:tc>
                <a:tc hMerge="1">
                  <a:txBody>
                    <a:bodyPr/>
                    <a:lstStyle/>
                    <a:p>
                      <a:endParaRPr lang="en-IN"/>
                    </a:p>
                  </a:txBody>
                  <a:tcPr/>
                </a:tc>
                <a:extLst>
                  <a:ext uri="{0D108BD9-81ED-4DB2-BD59-A6C34878D82A}">
                    <a16:rowId xmlns:a16="http://schemas.microsoft.com/office/drawing/2014/main" val="10000"/>
                  </a:ext>
                </a:extLst>
              </a:tr>
              <a:tr h="755409">
                <a:tc>
                  <a:txBody>
                    <a:bodyPr/>
                    <a:lstStyle/>
                    <a:p>
                      <a:pPr algn="just">
                        <a:lnSpc>
                          <a:spcPct val="115000"/>
                        </a:lnSpc>
                        <a:spcAft>
                          <a:spcPts val="0"/>
                        </a:spcAft>
                      </a:pPr>
                      <a:r>
                        <a:rPr lang="en-IN" sz="1600" b="1" dirty="0">
                          <a:solidFill>
                            <a:srgbClr val="0070C0"/>
                          </a:solidFill>
                          <a:latin typeface="Times New Roman"/>
                          <a:ea typeface="Calibri"/>
                          <a:cs typeface="Times New Roman"/>
                        </a:rPr>
                        <a:t>Measurement level</a:t>
                      </a:r>
                      <a:endParaRPr lang="en-IN" sz="1600" b="1" dirty="0">
                        <a:solidFill>
                          <a:srgbClr val="0070C0"/>
                        </a:solidFill>
                        <a:latin typeface="Calibri"/>
                        <a:ea typeface="Calibri"/>
                        <a:cs typeface="Times New Roman"/>
                      </a:endParaRPr>
                    </a:p>
                  </a:txBody>
                  <a:tcPr marL="68580" marR="68580" marT="0" marB="0"/>
                </a:tc>
                <a:tc>
                  <a:txBody>
                    <a:bodyPr/>
                    <a:lstStyle/>
                    <a:p>
                      <a:pPr algn="just">
                        <a:lnSpc>
                          <a:spcPct val="115000"/>
                        </a:lnSpc>
                        <a:spcAft>
                          <a:spcPts val="0"/>
                        </a:spcAft>
                      </a:pPr>
                      <a:endParaRPr lang="en-IN" sz="2000" b="1" dirty="0">
                        <a:solidFill>
                          <a:srgbClr val="0070C0"/>
                        </a:solidFill>
                        <a:latin typeface="Times New Roman"/>
                        <a:ea typeface="Calibri"/>
                        <a:cs typeface="Times New Roman"/>
                      </a:endParaRPr>
                    </a:p>
                  </a:txBody>
                  <a:tcPr marL="68580" marR="68580" marT="0" marB="0"/>
                </a:tc>
                <a:tc>
                  <a:txBody>
                    <a:bodyPr/>
                    <a:lstStyle/>
                    <a:p>
                      <a:pPr algn="just">
                        <a:lnSpc>
                          <a:spcPct val="115000"/>
                        </a:lnSpc>
                        <a:spcAft>
                          <a:spcPts val="0"/>
                        </a:spcAft>
                      </a:pPr>
                      <a:r>
                        <a:rPr lang="en-IN" sz="2000" b="1" dirty="0">
                          <a:solidFill>
                            <a:srgbClr val="0070C0"/>
                          </a:solidFill>
                          <a:latin typeface="Times New Roman"/>
                          <a:ea typeface="Calibri"/>
                          <a:cs typeface="Times New Roman"/>
                        </a:rPr>
                        <a:t>Related Samples</a:t>
                      </a:r>
                      <a:endParaRPr lang="en-IN" sz="2000" b="1" dirty="0">
                        <a:solidFill>
                          <a:srgbClr val="0070C0"/>
                        </a:solidFill>
                        <a:latin typeface="Calibri"/>
                        <a:ea typeface="Calibri"/>
                        <a:cs typeface="Times New Roman"/>
                      </a:endParaRPr>
                    </a:p>
                  </a:txBody>
                  <a:tcPr marL="68580" marR="68580" marT="0" marB="0"/>
                </a:tc>
                <a:tc>
                  <a:txBody>
                    <a:bodyPr/>
                    <a:lstStyle/>
                    <a:p>
                      <a:pPr algn="just">
                        <a:lnSpc>
                          <a:spcPct val="115000"/>
                        </a:lnSpc>
                        <a:spcAft>
                          <a:spcPts val="0"/>
                        </a:spcAft>
                      </a:pPr>
                      <a:r>
                        <a:rPr lang="en-IN" sz="2000" b="1" dirty="0">
                          <a:solidFill>
                            <a:srgbClr val="0070C0"/>
                          </a:solidFill>
                          <a:latin typeface="Times New Roman"/>
                          <a:ea typeface="Calibri"/>
                          <a:cs typeface="Times New Roman"/>
                        </a:rPr>
                        <a:t>Independent Samples</a:t>
                      </a:r>
                      <a:endParaRPr lang="en-IN" sz="2000" b="1" dirty="0">
                        <a:solidFill>
                          <a:srgbClr val="0070C0"/>
                        </a:solidFill>
                        <a:latin typeface="Calibri"/>
                        <a:ea typeface="Calibri"/>
                        <a:cs typeface="Times New Roman"/>
                      </a:endParaRPr>
                    </a:p>
                  </a:txBody>
                  <a:tcPr marL="68580" marR="68580" marT="0" marB="0"/>
                </a:tc>
                <a:tc>
                  <a:txBody>
                    <a:bodyPr/>
                    <a:lstStyle/>
                    <a:p>
                      <a:pPr algn="just">
                        <a:lnSpc>
                          <a:spcPct val="115000"/>
                        </a:lnSpc>
                        <a:spcAft>
                          <a:spcPts val="0"/>
                        </a:spcAft>
                      </a:pPr>
                      <a:r>
                        <a:rPr lang="en-IN" sz="2000" b="1" dirty="0">
                          <a:solidFill>
                            <a:srgbClr val="0070C0"/>
                          </a:solidFill>
                          <a:latin typeface="Times New Roman"/>
                          <a:ea typeface="Calibri"/>
                          <a:cs typeface="Times New Roman"/>
                        </a:rPr>
                        <a:t>Related Samples</a:t>
                      </a:r>
                      <a:endParaRPr lang="en-IN" sz="2000" b="1" dirty="0">
                        <a:solidFill>
                          <a:srgbClr val="0070C0"/>
                        </a:solidFill>
                        <a:latin typeface="Calibri"/>
                        <a:ea typeface="Calibri"/>
                        <a:cs typeface="Times New Roman"/>
                      </a:endParaRPr>
                    </a:p>
                  </a:txBody>
                  <a:tcPr marL="68580" marR="68580" marT="0" marB="0"/>
                </a:tc>
                <a:tc>
                  <a:txBody>
                    <a:bodyPr/>
                    <a:lstStyle/>
                    <a:p>
                      <a:pPr algn="just">
                        <a:lnSpc>
                          <a:spcPct val="115000"/>
                        </a:lnSpc>
                        <a:spcAft>
                          <a:spcPts val="0"/>
                        </a:spcAft>
                      </a:pPr>
                      <a:r>
                        <a:rPr lang="en-IN" sz="2000" b="1" dirty="0">
                          <a:solidFill>
                            <a:srgbClr val="0070C0"/>
                          </a:solidFill>
                          <a:latin typeface="Times New Roman"/>
                          <a:ea typeface="Calibri"/>
                          <a:cs typeface="Times New Roman"/>
                        </a:rPr>
                        <a:t>Independent Samples</a:t>
                      </a:r>
                      <a:endParaRPr lang="en-IN" sz="2000" b="1" dirty="0">
                        <a:solidFill>
                          <a:srgbClr val="0070C0"/>
                        </a:solidFill>
                        <a:latin typeface="Calibri"/>
                        <a:ea typeface="Calibri"/>
                        <a:cs typeface="Times New Roman"/>
                      </a:endParaRPr>
                    </a:p>
                  </a:txBody>
                  <a:tcPr marL="68580" marR="68580" marT="0" marB="0"/>
                </a:tc>
                <a:extLst>
                  <a:ext uri="{0D108BD9-81ED-4DB2-BD59-A6C34878D82A}">
                    <a16:rowId xmlns:a16="http://schemas.microsoft.com/office/drawing/2014/main" val="10001"/>
                  </a:ext>
                </a:extLst>
              </a:tr>
              <a:tr h="755409">
                <a:tc>
                  <a:txBody>
                    <a:bodyPr/>
                    <a:lstStyle/>
                    <a:p>
                      <a:pPr algn="just">
                        <a:lnSpc>
                          <a:spcPct val="115000"/>
                        </a:lnSpc>
                        <a:spcAft>
                          <a:spcPts val="0"/>
                        </a:spcAft>
                      </a:pPr>
                      <a:r>
                        <a:rPr lang="en-IN" sz="1600" b="1" dirty="0">
                          <a:solidFill>
                            <a:srgbClr val="FF0000"/>
                          </a:solidFill>
                          <a:latin typeface="Times New Roman"/>
                          <a:ea typeface="Calibri"/>
                          <a:cs typeface="Times New Roman"/>
                        </a:rPr>
                        <a:t>Nominal</a:t>
                      </a:r>
                      <a:endParaRPr lang="en-IN" sz="1600" dirty="0">
                        <a:solidFill>
                          <a:srgbClr val="FF0000"/>
                        </a:solidFill>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Binomial</a:t>
                      </a:r>
                      <a:endParaRPr lang="en-IN" sz="1800" dirty="0">
                        <a:latin typeface="Calibri"/>
                        <a:ea typeface="Calibri"/>
                        <a:cs typeface="Times New Roman"/>
                      </a:endParaRPr>
                    </a:p>
                    <a:p>
                      <a:pPr algn="just">
                        <a:lnSpc>
                          <a:spcPct val="115000"/>
                        </a:lnSpc>
                        <a:spcAft>
                          <a:spcPts val="0"/>
                        </a:spcAft>
                      </a:pPr>
                      <a:r>
                        <a:rPr lang="en-IN" sz="1800" dirty="0">
                          <a:latin typeface="Times New Roman"/>
                          <a:ea typeface="Calibri"/>
                          <a:cs typeface="Times New Roman"/>
                        </a:rPr>
                        <a:t>Chi square</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err="1">
                          <a:latin typeface="Times New Roman"/>
                          <a:ea typeface="Calibri"/>
                          <a:cs typeface="Times New Roman"/>
                        </a:rPr>
                        <a:t>McNemar</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Chi square</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Cochran Q</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a:latin typeface="Times New Roman"/>
                          <a:ea typeface="Calibri"/>
                          <a:cs typeface="Times New Roman"/>
                        </a:rPr>
                        <a:t>Chi square for k samples</a:t>
                      </a:r>
                      <a:endParaRPr lang="en-IN" sz="180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1888523">
                <a:tc>
                  <a:txBody>
                    <a:bodyPr/>
                    <a:lstStyle/>
                    <a:p>
                      <a:pPr algn="just">
                        <a:lnSpc>
                          <a:spcPct val="115000"/>
                        </a:lnSpc>
                        <a:spcAft>
                          <a:spcPts val="0"/>
                        </a:spcAft>
                      </a:pPr>
                      <a:r>
                        <a:rPr lang="en-IN" sz="1600" b="1" dirty="0">
                          <a:solidFill>
                            <a:srgbClr val="FF0000"/>
                          </a:solidFill>
                          <a:latin typeface="Times New Roman"/>
                          <a:ea typeface="Calibri"/>
                          <a:cs typeface="Times New Roman"/>
                        </a:rPr>
                        <a:t>Ordinal</a:t>
                      </a:r>
                      <a:endParaRPr lang="en-IN" sz="1600" dirty="0">
                        <a:solidFill>
                          <a:srgbClr val="FF0000"/>
                        </a:solidFill>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err="1">
                          <a:latin typeface="Times New Roman"/>
                          <a:ea typeface="Calibri"/>
                          <a:cs typeface="Times New Roman"/>
                        </a:rPr>
                        <a:t>Kolmogorov-smirnov</a:t>
                      </a:r>
                      <a:r>
                        <a:rPr lang="en-IN" sz="1800" baseline="0" dirty="0">
                          <a:latin typeface="Calibri"/>
                          <a:ea typeface="Calibri"/>
                          <a:cs typeface="Times New Roman"/>
                        </a:rPr>
                        <a:t> </a:t>
                      </a:r>
                      <a:r>
                        <a:rPr lang="en-IN" sz="1800" dirty="0">
                          <a:latin typeface="Times New Roman"/>
                          <a:ea typeface="Calibri"/>
                          <a:cs typeface="Times New Roman"/>
                        </a:rPr>
                        <a:t>Run test</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Sign test</a:t>
                      </a:r>
                      <a:endParaRPr lang="en-IN" sz="1800" dirty="0">
                        <a:latin typeface="Calibri"/>
                        <a:ea typeface="Calibri"/>
                        <a:cs typeface="Times New Roman"/>
                      </a:endParaRPr>
                    </a:p>
                    <a:p>
                      <a:pPr algn="just">
                        <a:lnSpc>
                          <a:spcPct val="115000"/>
                        </a:lnSpc>
                        <a:spcAft>
                          <a:spcPts val="0"/>
                        </a:spcAft>
                      </a:pPr>
                      <a:r>
                        <a:rPr lang="en-IN" sz="1800" dirty="0" err="1">
                          <a:latin typeface="Times New Roman"/>
                          <a:ea typeface="Calibri"/>
                          <a:cs typeface="Times New Roman"/>
                        </a:rPr>
                        <a:t>Wilcoxon</a:t>
                      </a:r>
                      <a:r>
                        <a:rPr lang="en-IN" sz="1800" dirty="0">
                          <a:latin typeface="Times New Roman"/>
                          <a:ea typeface="Calibri"/>
                          <a:cs typeface="Times New Roman"/>
                        </a:rPr>
                        <a:t> matched pairs test</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Median test</a:t>
                      </a:r>
                      <a:endParaRPr lang="en-IN" sz="1800" dirty="0">
                        <a:latin typeface="Calibri"/>
                        <a:ea typeface="Calibri"/>
                        <a:cs typeface="Times New Roman"/>
                      </a:endParaRPr>
                    </a:p>
                    <a:p>
                      <a:pPr algn="just">
                        <a:lnSpc>
                          <a:spcPct val="115000"/>
                        </a:lnSpc>
                        <a:spcAft>
                          <a:spcPts val="0"/>
                        </a:spcAft>
                      </a:pPr>
                      <a:r>
                        <a:rPr lang="en-IN" sz="1800" dirty="0">
                          <a:latin typeface="Times New Roman"/>
                          <a:ea typeface="Calibri"/>
                          <a:cs typeface="Times New Roman"/>
                        </a:rPr>
                        <a:t>Mann-Whitney U test</a:t>
                      </a:r>
                      <a:endParaRPr lang="en-IN" sz="1800" dirty="0">
                        <a:latin typeface="Calibri"/>
                        <a:ea typeface="Calibri"/>
                        <a:cs typeface="Times New Roman"/>
                      </a:endParaRPr>
                    </a:p>
                    <a:p>
                      <a:pPr algn="just">
                        <a:lnSpc>
                          <a:spcPct val="115000"/>
                        </a:lnSpc>
                        <a:spcAft>
                          <a:spcPts val="0"/>
                        </a:spcAft>
                      </a:pPr>
                      <a:r>
                        <a:rPr lang="en-IN" sz="1800" dirty="0" err="1">
                          <a:latin typeface="Times New Roman"/>
                          <a:ea typeface="Calibri"/>
                          <a:cs typeface="Times New Roman"/>
                        </a:rPr>
                        <a:t>Kolmogorov-smirnov</a:t>
                      </a:r>
                      <a:r>
                        <a:rPr lang="en-IN" sz="1800" dirty="0">
                          <a:latin typeface="Times New Roman"/>
                          <a:ea typeface="Calibri"/>
                          <a:cs typeface="Times New Roman"/>
                        </a:rPr>
                        <a:t>  test</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Friedman two-way ANOVA</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Median </a:t>
                      </a:r>
                      <a:r>
                        <a:rPr lang="en-IN" sz="1800" dirty="0" err="1">
                          <a:latin typeface="Times New Roman"/>
                          <a:ea typeface="Calibri"/>
                          <a:cs typeface="Times New Roman"/>
                        </a:rPr>
                        <a:t>estension</a:t>
                      </a:r>
                      <a:r>
                        <a:rPr lang="en-IN" sz="1800" dirty="0">
                          <a:latin typeface="Times New Roman"/>
                          <a:ea typeface="Calibri"/>
                          <a:cs typeface="Times New Roman"/>
                        </a:rPr>
                        <a:t> </a:t>
                      </a:r>
                      <a:r>
                        <a:rPr lang="en-IN" sz="1800" dirty="0" err="1">
                          <a:latin typeface="Times New Roman"/>
                          <a:ea typeface="Calibri"/>
                          <a:cs typeface="Times New Roman"/>
                        </a:rPr>
                        <a:t>Kruskal-wallis</a:t>
                      </a:r>
                      <a:r>
                        <a:rPr lang="en-IN" sz="1800" dirty="0">
                          <a:latin typeface="Times New Roman"/>
                          <a:ea typeface="Calibri"/>
                          <a:cs typeface="Times New Roman"/>
                        </a:rPr>
                        <a:t> test</a:t>
                      </a:r>
                      <a:endParaRPr lang="en-IN" sz="1800" dirty="0">
                        <a:latin typeface="Calibri"/>
                        <a:ea typeface="Calibri"/>
                        <a:cs typeface="Times New Roman"/>
                      </a:endParaRPr>
                    </a:p>
                    <a:p>
                      <a:pPr algn="just">
                        <a:lnSpc>
                          <a:spcPct val="115000"/>
                        </a:lnSpc>
                        <a:spcAft>
                          <a:spcPts val="0"/>
                        </a:spcAft>
                      </a:pPr>
                      <a:r>
                        <a:rPr lang="en-IN" sz="1800" dirty="0">
                          <a:latin typeface="Times New Roman"/>
                          <a:ea typeface="Calibri"/>
                          <a:cs typeface="Times New Roman"/>
                        </a:rPr>
                        <a:t>one way ANOVA</a:t>
                      </a:r>
                      <a:endParaRPr lang="en-IN" sz="1800" dirty="0">
                        <a:latin typeface="Calibri"/>
                        <a:ea typeface="Calibri"/>
                        <a:cs typeface="Times New Roman"/>
                      </a:endParaRPr>
                    </a:p>
                  </a:txBody>
                  <a:tcPr marL="68580" marR="68580" marT="0" marB="0"/>
                </a:tc>
                <a:extLst>
                  <a:ext uri="{0D108BD9-81ED-4DB2-BD59-A6C34878D82A}">
                    <a16:rowId xmlns:a16="http://schemas.microsoft.com/office/drawing/2014/main" val="10003"/>
                  </a:ext>
                </a:extLst>
              </a:tr>
              <a:tr h="755409">
                <a:tc>
                  <a:txBody>
                    <a:bodyPr/>
                    <a:lstStyle/>
                    <a:p>
                      <a:pPr algn="just">
                        <a:lnSpc>
                          <a:spcPct val="115000"/>
                        </a:lnSpc>
                        <a:spcAft>
                          <a:spcPts val="0"/>
                        </a:spcAft>
                      </a:pPr>
                      <a:r>
                        <a:rPr lang="en-IN" sz="1600" b="1" dirty="0">
                          <a:solidFill>
                            <a:srgbClr val="FF0000"/>
                          </a:solidFill>
                          <a:latin typeface="Times New Roman"/>
                          <a:ea typeface="Calibri"/>
                          <a:cs typeface="Times New Roman"/>
                        </a:rPr>
                        <a:t>Interval and Ratio</a:t>
                      </a:r>
                      <a:endParaRPr lang="en-IN" sz="1600" dirty="0">
                        <a:solidFill>
                          <a:srgbClr val="FF0000"/>
                        </a:solidFill>
                        <a:latin typeface="Calibri"/>
                        <a:ea typeface="Calibri"/>
                        <a:cs typeface="Times New Roman"/>
                      </a:endParaRPr>
                    </a:p>
                  </a:txBody>
                  <a:tcPr marL="68580" marR="68580" marT="0" marB="0"/>
                </a:tc>
                <a:tc>
                  <a:txBody>
                    <a:bodyPr/>
                    <a:lstStyle/>
                    <a:p>
                      <a:pPr algn="just">
                        <a:lnSpc>
                          <a:spcPct val="115000"/>
                        </a:lnSpc>
                        <a:spcAft>
                          <a:spcPts val="0"/>
                        </a:spcAft>
                      </a:pPr>
                      <a:r>
                        <a:rPr lang="en-IN" sz="1800">
                          <a:latin typeface="Times New Roman"/>
                          <a:ea typeface="Calibri"/>
                          <a:cs typeface="Times New Roman"/>
                        </a:rPr>
                        <a:t>t test</a:t>
                      </a:r>
                      <a:endParaRPr lang="en-IN" sz="1800">
                        <a:latin typeface="Calibri"/>
                        <a:ea typeface="Calibri"/>
                        <a:cs typeface="Times New Roman"/>
                      </a:endParaRPr>
                    </a:p>
                    <a:p>
                      <a:pPr algn="just">
                        <a:lnSpc>
                          <a:spcPct val="115000"/>
                        </a:lnSpc>
                        <a:spcAft>
                          <a:spcPts val="0"/>
                        </a:spcAft>
                      </a:pPr>
                      <a:r>
                        <a:rPr lang="en-IN" sz="1800">
                          <a:latin typeface="Times New Roman"/>
                          <a:ea typeface="Calibri"/>
                          <a:cs typeface="Times New Roman"/>
                        </a:rPr>
                        <a:t>Z test</a:t>
                      </a:r>
                      <a:endParaRPr lang="en-IN" sz="1800">
                        <a:latin typeface="Calibri"/>
                        <a:ea typeface="Calibri"/>
                        <a:cs typeface="Times New Roman"/>
                      </a:endParaRPr>
                    </a:p>
                  </a:txBody>
                  <a:tcPr marL="68580" marR="68580" marT="0" marB="0"/>
                </a:tc>
                <a:tc>
                  <a:txBody>
                    <a:bodyPr/>
                    <a:lstStyle/>
                    <a:p>
                      <a:pPr algn="just">
                        <a:lnSpc>
                          <a:spcPct val="115000"/>
                        </a:lnSpc>
                        <a:spcAft>
                          <a:spcPts val="0"/>
                        </a:spcAft>
                      </a:pPr>
                      <a:r>
                        <a:rPr lang="en-IN" sz="1800">
                          <a:latin typeface="Times New Roman"/>
                          <a:ea typeface="Calibri"/>
                          <a:cs typeface="Times New Roman"/>
                        </a:rPr>
                        <a:t>t test for paired samples</a:t>
                      </a:r>
                      <a:endParaRPr lang="en-IN" sz="180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t test</a:t>
                      </a:r>
                      <a:endParaRPr lang="en-IN" sz="1800" dirty="0">
                        <a:latin typeface="Calibri"/>
                        <a:ea typeface="Calibri"/>
                        <a:cs typeface="Times New Roman"/>
                      </a:endParaRPr>
                    </a:p>
                    <a:p>
                      <a:pPr algn="just">
                        <a:lnSpc>
                          <a:spcPct val="115000"/>
                        </a:lnSpc>
                        <a:spcAft>
                          <a:spcPts val="0"/>
                        </a:spcAft>
                      </a:pPr>
                      <a:r>
                        <a:rPr lang="en-IN" sz="1800" dirty="0">
                          <a:latin typeface="Times New Roman"/>
                          <a:ea typeface="Calibri"/>
                          <a:cs typeface="Times New Roman"/>
                        </a:rPr>
                        <a:t>Z test</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ANOVA</a:t>
                      </a:r>
                      <a:endParaRPr lang="en-IN" sz="1800" dirty="0">
                        <a:latin typeface="Calibri"/>
                        <a:ea typeface="Calibri"/>
                        <a:cs typeface="Times New Roman"/>
                      </a:endParaRPr>
                    </a:p>
                  </a:txBody>
                  <a:tcPr marL="68580" marR="68580" marT="0" marB="0"/>
                </a:tc>
                <a:tc>
                  <a:txBody>
                    <a:bodyPr/>
                    <a:lstStyle/>
                    <a:p>
                      <a:pPr algn="just">
                        <a:lnSpc>
                          <a:spcPct val="115000"/>
                        </a:lnSpc>
                        <a:spcAft>
                          <a:spcPts val="0"/>
                        </a:spcAft>
                      </a:pPr>
                      <a:r>
                        <a:rPr lang="en-IN" sz="1800" dirty="0">
                          <a:latin typeface="Times New Roman"/>
                          <a:ea typeface="Calibri"/>
                          <a:cs typeface="Times New Roman"/>
                        </a:rPr>
                        <a:t>One way &amp; N-way ANOVA</a:t>
                      </a:r>
                      <a:endParaRPr lang="en-IN" sz="1800" dirty="0">
                        <a:latin typeface="Calibri"/>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214282" y="214290"/>
          <a:ext cx="8643998"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000108"/>
          </a:xfrm>
        </p:spPr>
        <p:txBody>
          <a:bodyPr>
            <a:normAutofit/>
          </a:bodyPr>
          <a:lstStyle/>
          <a:p>
            <a:pPr algn="ctr"/>
            <a:r>
              <a:rPr lang="en-IN" b="1" dirty="0">
                <a:solidFill>
                  <a:srgbClr val="FF0000"/>
                </a:solidFill>
              </a:rPr>
              <a:t>Types of NPT</a:t>
            </a:r>
          </a:p>
        </p:txBody>
      </p:sp>
      <p:sp>
        <p:nvSpPr>
          <p:cNvPr id="3" name="Content Placeholder 2"/>
          <p:cNvSpPr>
            <a:spLocks noGrp="1"/>
          </p:cNvSpPr>
          <p:nvPr>
            <p:ph sz="quarter" idx="1"/>
          </p:nvPr>
        </p:nvSpPr>
        <p:spPr>
          <a:xfrm>
            <a:off x="357158" y="928670"/>
            <a:ext cx="8572560" cy="5643602"/>
          </a:xfrm>
        </p:spPr>
        <p:txBody>
          <a:bodyPr>
            <a:noAutofit/>
          </a:bodyPr>
          <a:lstStyle/>
          <a:p>
            <a:r>
              <a:rPr lang="en-IN" sz="2400" dirty="0">
                <a:solidFill>
                  <a:srgbClr val="FF0000"/>
                </a:solidFill>
              </a:rPr>
              <a:t>One Sample Tests</a:t>
            </a:r>
          </a:p>
          <a:p>
            <a:pPr lvl="1"/>
            <a:r>
              <a:rPr lang="en-IN" sz="2000" dirty="0"/>
              <a:t>Chi-square Test</a:t>
            </a:r>
          </a:p>
          <a:p>
            <a:pPr lvl="1"/>
            <a:r>
              <a:rPr lang="en-IN" sz="2000" dirty="0"/>
              <a:t>Run Test for Randomness</a:t>
            </a:r>
          </a:p>
          <a:p>
            <a:pPr lvl="1"/>
            <a:r>
              <a:rPr lang="en-IN" sz="2000" b="1" dirty="0">
                <a:solidFill>
                  <a:srgbClr val="0070C0"/>
                </a:solidFill>
              </a:rPr>
              <a:t>Sign Test</a:t>
            </a:r>
          </a:p>
          <a:p>
            <a:pPr lvl="1"/>
            <a:r>
              <a:rPr lang="en-IN" sz="2000" dirty="0" err="1"/>
              <a:t>Kolmogorov</a:t>
            </a:r>
            <a:r>
              <a:rPr lang="en-IN" sz="2000" dirty="0"/>
              <a:t>- Smirnov Test</a:t>
            </a:r>
          </a:p>
          <a:p>
            <a:r>
              <a:rPr lang="en-IN" sz="2400" dirty="0">
                <a:solidFill>
                  <a:srgbClr val="FF0000"/>
                </a:solidFill>
              </a:rPr>
              <a:t>Two Sample Tests</a:t>
            </a:r>
          </a:p>
          <a:p>
            <a:pPr lvl="1"/>
            <a:r>
              <a:rPr lang="en-IN" sz="2000" b="1" dirty="0">
                <a:solidFill>
                  <a:srgbClr val="0070C0"/>
                </a:solidFill>
              </a:rPr>
              <a:t>Median Tests</a:t>
            </a:r>
          </a:p>
          <a:p>
            <a:pPr lvl="1"/>
            <a:r>
              <a:rPr lang="en-IN" sz="2000" dirty="0"/>
              <a:t>Mann-Whitney U test- </a:t>
            </a:r>
          </a:p>
          <a:p>
            <a:pPr lvl="1"/>
            <a:r>
              <a:rPr lang="en-IN" sz="2000" dirty="0"/>
              <a:t>Wald -</a:t>
            </a:r>
            <a:r>
              <a:rPr lang="en-IN" sz="2000" dirty="0" err="1"/>
              <a:t>Wolfowitz</a:t>
            </a:r>
            <a:r>
              <a:rPr lang="en-IN" sz="2000" dirty="0"/>
              <a:t> Run Test</a:t>
            </a:r>
          </a:p>
          <a:p>
            <a:r>
              <a:rPr lang="en-IN" sz="2400" dirty="0">
                <a:solidFill>
                  <a:srgbClr val="FF0000"/>
                </a:solidFill>
              </a:rPr>
              <a:t>Matched pairs Tests</a:t>
            </a:r>
          </a:p>
          <a:p>
            <a:pPr lvl="1"/>
            <a:r>
              <a:rPr lang="en-IN" sz="2000" b="1" dirty="0">
                <a:solidFill>
                  <a:srgbClr val="0070C0"/>
                </a:solidFill>
              </a:rPr>
              <a:t>Sign Test</a:t>
            </a:r>
          </a:p>
          <a:p>
            <a:pPr lvl="1"/>
            <a:r>
              <a:rPr lang="en-IN" sz="2000" dirty="0" err="1"/>
              <a:t>Wilcoxon</a:t>
            </a:r>
            <a:r>
              <a:rPr lang="en-IN" sz="2000" dirty="0"/>
              <a:t> Matched Pairs Signed Ranks Test</a:t>
            </a:r>
          </a:p>
          <a:p>
            <a:r>
              <a:rPr lang="en-IN" sz="2400" dirty="0">
                <a:solidFill>
                  <a:srgbClr val="FF0000"/>
                </a:solidFill>
              </a:rPr>
              <a:t>K Sample Tests</a:t>
            </a:r>
          </a:p>
          <a:p>
            <a:pPr lvl="1"/>
            <a:r>
              <a:rPr lang="en-IN" sz="2000" b="1" dirty="0">
                <a:solidFill>
                  <a:srgbClr val="0070C0"/>
                </a:solidFill>
              </a:rPr>
              <a:t>Median Tests</a:t>
            </a:r>
          </a:p>
          <a:p>
            <a:pPr lvl="1"/>
            <a:r>
              <a:rPr lang="en-IN" sz="2000" dirty="0" err="1"/>
              <a:t>Kruskal</a:t>
            </a:r>
            <a:r>
              <a:rPr lang="en-IN" sz="2000" dirty="0"/>
              <a:t>- Wallis Test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2564</TotalTime>
  <Words>5422</Words>
  <Application>Microsoft Office PowerPoint</Application>
  <PresentationFormat>On-screen Show (4:3)</PresentationFormat>
  <Paragraphs>1032</Paragraphs>
  <Slides>65</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65</vt:i4>
      </vt:variant>
    </vt:vector>
  </HeadingPairs>
  <TitlesOfParts>
    <vt:vector size="77" baseType="lpstr">
      <vt:lpstr>Arial</vt:lpstr>
      <vt:lpstr>Calibri</vt:lpstr>
      <vt:lpstr>Calibri Light</vt:lpstr>
      <vt:lpstr>Cambria Math</vt:lpstr>
      <vt:lpstr>Corbel</vt:lpstr>
      <vt:lpstr>Franklin Gothic Book</vt:lpstr>
      <vt:lpstr>Perpetua</vt:lpstr>
      <vt:lpstr>Times New Roman</vt:lpstr>
      <vt:lpstr>Verdana</vt:lpstr>
      <vt:lpstr>Wingdings</vt:lpstr>
      <vt:lpstr>Wingdings 2</vt:lpstr>
      <vt:lpstr>Equity</vt:lpstr>
      <vt:lpstr>NON-PARAMETRIC TEST</vt:lpstr>
      <vt:lpstr>PowerPoint Presentation</vt:lpstr>
      <vt:lpstr>Parametric Test</vt:lpstr>
      <vt:lpstr>Use of Non-parametric Tests</vt:lpstr>
      <vt:lpstr>Data Types</vt:lpstr>
      <vt:lpstr>How to Select a Test</vt:lpstr>
      <vt:lpstr>Recommended Statistical Techniques by Measurement Level</vt:lpstr>
      <vt:lpstr>PowerPoint Presentation</vt:lpstr>
      <vt:lpstr>Types of NPT</vt:lpstr>
      <vt:lpstr>One Sample Test</vt:lpstr>
      <vt:lpstr>Situations </vt:lpstr>
      <vt:lpstr>Run Test for Randomness: One Sample</vt:lpstr>
      <vt:lpstr>Run Test for Randomness: One Sample</vt:lpstr>
      <vt:lpstr>Process</vt:lpstr>
      <vt:lpstr>illustration </vt:lpstr>
      <vt:lpstr>Solution</vt:lpstr>
      <vt:lpstr>illustration</vt:lpstr>
      <vt:lpstr>solution</vt:lpstr>
      <vt:lpstr>Exercise</vt:lpstr>
      <vt:lpstr>Sign Test: One Sample</vt:lpstr>
      <vt:lpstr>Sign Test: One Sample</vt:lpstr>
      <vt:lpstr>Decision</vt:lpstr>
      <vt:lpstr>Illustration</vt:lpstr>
      <vt:lpstr>Solution cont. ..</vt:lpstr>
      <vt:lpstr>Exercise</vt:lpstr>
      <vt:lpstr>Sign Test : Matched Pairs Test</vt:lpstr>
      <vt:lpstr>Steps</vt:lpstr>
      <vt:lpstr>illustration</vt:lpstr>
      <vt:lpstr>Solution</vt:lpstr>
      <vt:lpstr>Mann-Whitney U test</vt:lpstr>
      <vt:lpstr>Mann-Whitney U test</vt:lpstr>
      <vt:lpstr>Mann-Whitney U test</vt:lpstr>
      <vt:lpstr>Mann-Whitney U test : Small Sample (n1 + n2 ≤ 20)</vt:lpstr>
      <vt:lpstr>Mann-Whitney U test Large Sample (n &gt;20)</vt:lpstr>
      <vt:lpstr>Illustration</vt:lpstr>
      <vt:lpstr>Solution</vt:lpstr>
      <vt:lpstr>Solution</vt:lpstr>
      <vt:lpstr>Illustration</vt:lpstr>
      <vt:lpstr>Solution</vt:lpstr>
      <vt:lpstr>Solution</vt:lpstr>
      <vt:lpstr>Kolmogorov-Smirnov Test</vt:lpstr>
      <vt:lpstr>Kolmogorov-Smirnov Test</vt:lpstr>
      <vt:lpstr>Kolmogorov-Smirnov Test: one sample test</vt:lpstr>
      <vt:lpstr>Illustration</vt:lpstr>
      <vt:lpstr>Solution </vt:lpstr>
      <vt:lpstr>Exercise</vt:lpstr>
      <vt:lpstr>Median Test</vt:lpstr>
      <vt:lpstr>Median Test</vt:lpstr>
      <vt:lpstr>Median Test</vt:lpstr>
      <vt:lpstr>Illustration</vt:lpstr>
      <vt:lpstr>Solution</vt:lpstr>
      <vt:lpstr>Calculation of chi square value</vt:lpstr>
      <vt:lpstr>Kruskal- Wallis Test</vt:lpstr>
      <vt:lpstr>Kruskal- Wallis Test: One Way ANOVA on ranks</vt:lpstr>
      <vt:lpstr>Kruskal- Wallis Test</vt:lpstr>
      <vt:lpstr>Process</vt:lpstr>
      <vt:lpstr>Illustration</vt:lpstr>
      <vt:lpstr>Solution</vt:lpstr>
      <vt:lpstr>Correction for common ranks</vt:lpstr>
      <vt:lpstr>Illustration</vt:lpstr>
      <vt:lpstr>Solution</vt:lpstr>
      <vt:lpstr>Solution</vt:lpstr>
      <vt:lpstr>Suggested Readings</vt:lpstr>
      <vt:lpstr>Advantages</vt:lpstr>
      <vt:lpstr>THANKS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NON-PARAMETRIC TEST</dc:title>
  <dc:creator>Shurveer Bhanawat</dc:creator>
  <cp:lastModifiedBy>shurveer@gmail.com</cp:lastModifiedBy>
  <cp:revision>151</cp:revision>
  <dcterms:created xsi:type="dcterms:W3CDTF">2015-12-26T11:04:51Z</dcterms:created>
  <dcterms:modified xsi:type="dcterms:W3CDTF">2021-04-28T06:37:31Z</dcterms:modified>
</cp:coreProperties>
</file>