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86"/>
  </p:normalViewPr>
  <p:slideViewPr>
    <p:cSldViewPr>
      <p:cViewPr varScale="1">
        <p:scale>
          <a:sx n="68" d="100"/>
          <a:sy n="68" d="100"/>
        </p:scale>
        <p:origin x="-127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5C17B3-3AFA-EC4F-9A2E-52D5FB6A2E1F}"/>
              </a:ext>
            </a:extLst>
          </p:cNvPr>
          <p:cNvSpPr txBox="1"/>
          <p:nvPr/>
        </p:nvSpPr>
        <p:spPr>
          <a:xfrm>
            <a:off x="914400" y="1655180"/>
            <a:ext cx="8430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Nature and Scope of Managerial           Economics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657600"/>
            <a:ext cx="158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-SARIKA SINGH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739140"/>
              <a:ext cx="4512564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773811"/>
              <a:ext cx="4472432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948" y="1864613"/>
            <a:ext cx="7847965" cy="42926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6875" marR="5080" indent="-384810">
              <a:lnSpc>
                <a:spcPct val="90000"/>
              </a:lnSpc>
              <a:spcBef>
                <a:spcPts val="430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Business firms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generally organised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 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purpose 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profits and, in the long run,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profits provide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chief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measure of success. In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this connection, an important point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worth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considering 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element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uncertainty  existing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about profits because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variations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costs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revenues which,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turn,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caused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factors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internal and external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firm.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If knowledge about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future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perfect,  profit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analysis would have been a very easy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task.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739140"/>
              <a:ext cx="4943856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792" y="773811"/>
              <a:ext cx="4904587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948" y="1864613"/>
            <a:ext cx="7868920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6875" marR="84455" indent="-384810">
              <a:lnSpc>
                <a:spcPts val="3020"/>
              </a:lnSpc>
              <a:spcBef>
                <a:spcPts val="480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dirty="0"/>
              <a:t> </a:t>
            </a:r>
            <a:r>
              <a:rPr lang="en-IN" sz="2800" dirty="0"/>
              <a:t>It deals with Cost of capital, Rate of Return and Selection of projects</a:t>
            </a:r>
            <a:r>
              <a:rPr lang="en-IN" dirty="0"/>
              <a:t>.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62127"/>
            <a:ext cx="8255634" cy="894715"/>
            <a:chOff x="445008" y="262127"/>
            <a:chExt cx="8255634" cy="894715"/>
          </a:xfrm>
        </p:grpSpPr>
        <p:sp>
          <p:nvSpPr>
            <p:cNvPr id="3" name="object 3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8229600" y="0"/>
                  </a:moveTo>
                  <a:lnTo>
                    <a:pt x="0" y="0"/>
                  </a:lnTo>
                  <a:lnTo>
                    <a:pt x="0" y="868680"/>
                  </a:lnTo>
                  <a:lnTo>
                    <a:pt x="8229600" y="8686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868680"/>
                  </a:moveTo>
                  <a:lnTo>
                    <a:pt x="8229600" y="868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86868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86155"/>
              <a:ext cx="3887724" cy="541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522096"/>
              <a:ext cx="3846956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56615" y="1427986"/>
            <a:ext cx="8430768" cy="5430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461820" y="1598676"/>
            <a:ext cx="8255634" cy="5067553"/>
            <a:chOff x="445008" y="1987295"/>
            <a:chExt cx="8255634" cy="3313429"/>
          </a:xfrm>
        </p:grpSpPr>
        <p:sp>
          <p:nvSpPr>
            <p:cNvPr id="10" name="object 10"/>
            <p:cNvSpPr/>
            <p:nvPr/>
          </p:nvSpPr>
          <p:spPr>
            <a:xfrm>
              <a:off x="457962" y="2000249"/>
              <a:ext cx="8229600" cy="3287395"/>
            </a:xfrm>
            <a:custGeom>
              <a:avLst/>
              <a:gdLst/>
              <a:ahLst/>
              <a:cxnLst/>
              <a:rect l="l" t="t" r="r" b="b"/>
              <a:pathLst>
                <a:path w="8229600" h="3287395">
                  <a:moveTo>
                    <a:pt x="8229600" y="0"/>
                  </a:moveTo>
                  <a:lnTo>
                    <a:pt x="0" y="0"/>
                  </a:lnTo>
                  <a:lnTo>
                    <a:pt x="0" y="3287268"/>
                  </a:lnTo>
                  <a:lnTo>
                    <a:pt x="8229600" y="3287268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2" y="2000249"/>
              <a:ext cx="8229600" cy="3287395"/>
            </a:xfrm>
            <a:custGeom>
              <a:avLst/>
              <a:gdLst/>
              <a:ahLst/>
              <a:cxnLst/>
              <a:rect l="l" t="t" r="r" b="b"/>
              <a:pathLst>
                <a:path w="8229600" h="3287395">
                  <a:moveTo>
                    <a:pt x="0" y="3287268"/>
                  </a:moveTo>
                  <a:lnTo>
                    <a:pt x="8229600" y="3287268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328726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38200" y="2133600"/>
            <a:ext cx="5943600" cy="277191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0350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81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Incremental Principle</a:t>
            </a:r>
            <a:endParaRPr sz="3000" dirty="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Equi-marginal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Principle</a:t>
            </a:r>
          </a:p>
          <a:p>
            <a:pPr marL="396875" indent="-384810">
              <a:lnSpc>
                <a:spcPct val="100000"/>
              </a:lnSpc>
              <a:spcBef>
                <a:spcPts val="72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Opportunity </a:t>
            </a:r>
            <a:r>
              <a:rPr sz="3000" dirty="0">
                <a:latin typeface="Arial"/>
                <a:cs typeface="Arial"/>
              </a:rPr>
              <a:t>Cost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5" dirty="0">
                <a:latin typeface="Arial"/>
                <a:cs typeface="Arial"/>
              </a:rPr>
              <a:t>Principle</a:t>
            </a:r>
            <a:endParaRPr sz="3000" dirty="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30" dirty="0">
                <a:latin typeface="Arial"/>
                <a:cs typeface="Arial"/>
              </a:rPr>
              <a:t>Time </a:t>
            </a:r>
            <a:r>
              <a:rPr sz="3000" spc="-5" dirty="0">
                <a:latin typeface="Arial"/>
                <a:cs typeface="Arial"/>
              </a:rPr>
              <a:t>Perspective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Principle</a:t>
            </a:r>
            <a:endParaRPr sz="3000" dirty="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Discounting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Principle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0AF484-5909-F04B-AC93-98BAFE4CD43C}"/>
              </a:ext>
            </a:extLst>
          </p:cNvPr>
          <p:cNvSpPr txBox="1"/>
          <p:nvPr/>
        </p:nvSpPr>
        <p:spPr>
          <a:xfrm>
            <a:off x="2008832" y="685800"/>
            <a:ext cx="477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Basic Tools of Economics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1559" y="745236"/>
              <a:ext cx="4957572" cy="53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9969" y="780287"/>
              <a:ext cx="4917224" cy="4939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948" y="1905761"/>
            <a:ext cx="793877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This principle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states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 decision is said </a:t>
            </a:r>
            <a:r>
              <a:rPr sz="3000" spc="-36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 rational and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sound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given the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firm’s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objective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profit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maximization, it leads to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increase in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profit, which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is in either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two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scenarios-</a:t>
            </a:r>
            <a:endParaRPr sz="3000">
              <a:latin typeface="Arial"/>
              <a:cs typeface="Arial"/>
            </a:endParaRPr>
          </a:p>
          <a:p>
            <a:pPr marL="396875" marR="638810" indent="-384810">
              <a:lnSpc>
                <a:spcPct val="10000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total revenue increases more than 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total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3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total revenue declines less than total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3940" y="745236"/>
              <a:ext cx="1036320" cy="53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5461" y="783336"/>
              <a:ext cx="989965" cy="488315"/>
            </a:xfrm>
            <a:custGeom>
              <a:avLst/>
              <a:gdLst/>
              <a:ahLst/>
              <a:cxnLst/>
              <a:rect l="l" t="t" r="r" b="b"/>
              <a:pathLst>
                <a:path w="989964" h="488315">
                  <a:moveTo>
                    <a:pt x="571220" y="352425"/>
                  </a:moveTo>
                  <a:lnTo>
                    <a:pt x="524357" y="352425"/>
                  </a:lnTo>
                  <a:lnTo>
                    <a:pt x="524357" y="487806"/>
                  </a:lnTo>
                  <a:lnTo>
                    <a:pt x="571220" y="487806"/>
                  </a:lnTo>
                  <a:lnTo>
                    <a:pt x="571220" y="352425"/>
                  </a:lnTo>
                  <a:close/>
                </a:path>
                <a:path w="989964" h="488315">
                  <a:moveTo>
                    <a:pt x="448284" y="98933"/>
                  </a:moveTo>
                  <a:lnTo>
                    <a:pt x="402135" y="108523"/>
                  </a:lnTo>
                  <a:lnTo>
                    <a:pt x="363781" y="137080"/>
                  </a:lnTo>
                  <a:lnTo>
                    <a:pt x="339788" y="183215"/>
                  </a:lnTo>
                  <a:lnTo>
                    <a:pt x="331698" y="240918"/>
                  </a:lnTo>
                  <a:lnTo>
                    <a:pt x="333915" y="273303"/>
                  </a:lnTo>
                  <a:lnTo>
                    <a:pt x="351683" y="327215"/>
                  </a:lnTo>
                  <a:lnTo>
                    <a:pt x="385852" y="365910"/>
                  </a:lnTo>
                  <a:lnTo>
                    <a:pt x="428230" y="385532"/>
                  </a:lnTo>
                  <a:lnTo>
                    <a:pt x="451967" y="387985"/>
                  </a:lnTo>
                  <a:lnTo>
                    <a:pt x="462871" y="387361"/>
                  </a:lnTo>
                  <a:lnTo>
                    <a:pt x="503033" y="372445"/>
                  </a:lnTo>
                  <a:lnTo>
                    <a:pt x="524357" y="352425"/>
                  </a:lnTo>
                  <a:lnTo>
                    <a:pt x="571220" y="352425"/>
                  </a:lnTo>
                  <a:lnTo>
                    <a:pt x="571220" y="349503"/>
                  </a:lnTo>
                  <a:lnTo>
                    <a:pt x="455904" y="349503"/>
                  </a:lnTo>
                  <a:lnTo>
                    <a:pt x="440831" y="347837"/>
                  </a:lnTo>
                  <a:lnTo>
                    <a:pt x="402183" y="322834"/>
                  </a:lnTo>
                  <a:lnTo>
                    <a:pt x="381234" y="267719"/>
                  </a:lnTo>
                  <a:lnTo>
                    <a:pt x="379831" y="242697"/>
                  </a:lnTo>
                  <a:lnTo>
                    <a:pt x="381163" y="217054"/>
                  </a:lnTo>
                  <a:lnTo>
                    <a:pt x="391779" y="176581"/>
                  </a:lnTo>
                  <a:lnTo>
                    <a:pt x="424599" y="142366"/>
                  </a:lnTo>
                  <a:lnTo>
                    <a:pt x="452729" y="135889"/>
                  </a:lnTo>
                  <a:lnTo>
                    <a:pt x="523672" y="135889"/>
                  </a:lnTo>
                  <a:lnTo>
                    <a:pt x="513006" y="123311"/>
                  </a:lnTo>
                  <a:lnTo>
                    <a:pt x="494195" y="109775"/>
                  </a:lnTo>
                  <a:lnTo>
                    <a:pt x="472620" y="101645"/>
                  </a:lnTo>
                  <a:lnTo>
                    <a:pt x="448284" y="98933"/>
                  </a:lnTo>
                  <a:close/>
                </a:path>
                <a:path w="989964" h="488315">
                  <a:moveTo>
                    <a:pt x="523672" y="135889"/>
                  </a:moveTo>
                  <a:lnTo>
                    <a:pt x="452729" y="135889"/>
                  </a:lnTo>
                  <a:lnTo>
                    <a:pt x="467640" y="137630"/>
                  </a:lnTo>
                  <a:lnTo>
                    <a:pt x="481526" y="142859"/>
                  </a:lnTo>
                  <a:lnTo>
                    <a:pt x="516251" y="179451"/>
                  </a:lnTo>
                  <a:lnTo>
                    <a:pt x="527629" y="220980"/>
                  </a:lnTo>
                  <a:lnTo>
                    <a:pt x="529056" y="246887"/>
                  </a:lnTo>
                  <a:lnTo>
                    <a:pt x="527701" y="271150"/>
                  </a:lnTo>
                  <a:lnTo>
                    <a:pt x="516894" y="309770"/>
                  </a:lnTo>
                  <a:lnTo>
                    <a:pt x="483733" y="343138"/>
                  </a:lnTo>
                  <a:lnTo>
                    <a:pt x="455904" y="349503"/>
                  </a:lnTo>
                  <a:lnTo>
                    <a:pt x="571220" y="349503"/>
                  </a:lnTo>
                  <a:lnTo>
                    <a:pt x="571220" y="142239"/>
                  </a:lnTo>
                  <a:lnTo>
                    <a:pt x="529056" y="142239"/>
                  </a:lnTo>
                  <a:lnTo>
                    <a:pt x="523672" y="135889"/>
                  </a:lnTo>
                  <a:close/>
                </a:path>
                <a:path w="989964" h="488315">
                  <a:moveTo>
                    <a:pt x="571220" y="105155"/>
                  </a:moveTo>
                  <a:lnTo>
                    <a:pt x="529056" y="105155"/>
                  </a:lnTo>
                  <a:lnTo>
                    <a:pt x="529056" y="142239"/>
                  </a:lnTo>
                  <a:lnTo>
                    <a:pt x="571220" y="142239"/>
                  </a:lnTo>
                  <a:lnTo>
                    <a:pt x="571220" y="105155"/>
                  </a:lnTo>
                  <a:close/>
                </a:path>
                <a:path w="989964" h="488315">
                  <a:moveTo>
                    <a:pt x="989558" y="105155"/>
                  </a:moveTo>
                  <a:lnTo>
                    <a:pt x="942695" y="105155"/>
                  </a:lnTo>
                  <a:lnTo>
                    <a:pt x="942695" y="381762"/>
                  </a:lnTo>
                  <a:lnTo>
                    <a:pt x="989558" y="381762"/>
                  </a:lnTo>
                  <a:lnTo>
                    <a:pt x="989558" y="105155"/>
                  </a:lnTo>
                  <a:close/>
                </a:path>
                <a:path w="989964" h="488315">
                  <a:moveTo>
                    <a:pt x="691108" y="105155"/>
                  </a:moveTo>
                  <a:lnTo>
                    <a:pt x="644245" y="105155"/>
                  </a:lnTo>
                  <a:lnTo>
                    <a:pt x="644342" y="284606"/>
                  </a:lnTo>
                  <a:lnTo>
                    <a:pt x="649516" y="330196"/>
                  </a:lnTo>
                  <a:lnTo>
                    <a:pt x="674550" y="368093"/>
                  </a:lnTo>
                  <a:lnTo>
                    <a:pt x="715111" y="385683"/>
                  </a:lnTo>
                  <a:lnTo>
                    <a:pt x="738733" y="387985"/>
                  </a:lnTo>
                  <a:lnTo>
                    <a:pt x="765018" y="385056"/>
                  </a:lnTo>
                  <a:lnTo>
                    <a:pt x="788422" y="376269"/>
                  </a:lnTo>
                  <a:lnTo>
                    <a:pt x="808920" y="361624"/>
                  </a:lnTo>
                  <a:lnTo>
                    <a:pt x="820831" y="347725"/>
                  </a:lnTo>
                  <a:lnTo>
                    <a:pt x="748131" y="347725"/>
                  </a:lnTo>
                  <a:lnTo>
                    <a:pt x="737987" y="347061"/>
                  </a:lnTo>
                  <a:lnTo>
                    <a:pt x="700871" y="324596"/>
                  </a:lnTo>
                  <a:lnTo>
                    <a:pt x="691319" y="276605"/>
                  </a:lnTo>
                  <a:lnTo>
                    <a:pt x="691223" y="270033"/>
                  </a:lnTo>
                  <a:lnTo>
                    <a:pt x="691108" y="105155"/>
                  </a:lnTo>
                  <a:close/>
                </a:path>
                <a:path w="989964" h="488315">
                  <a:moveTo>
                    <a:pt x="868400" y="341122"/>
                  </a:moveTo>
                  <a:lnTo>
                    <a:pt x="826490" y="341122"/>
                  </a:lnTo>
                  <a:lnTo>
                    <a:pt x="826490" y="381762"/>
                  </a:lnTo>
                  <a:lnTo>
                    <a:pt x="868400" y="381762"/>
                  </a:lnTo>
                  <a:lnTo>
                    <a:pt x="868400" y="341122"/>
                  </a:lnTo>
                  <a:close/>
                </a:path>
                <a:path w="989964" h="488315">
                  <a:moveTo>
                    <a:pt x="868400" y="105155"/>
                  </a:moveTo>
                  <a:lnTo>
                    <a:pt x="821537" y="105155"/>
                  </a:lnTo>
                  <a:lnTo>
                    <a:pt x="821537" y="253364"/>
                  </a:lnTo>
                  <a:lnTo>
                    <a:pt x="821061" y="270033"/>
                  </a:lnTo>
                  <a:lnTo>
                    <a:pt x="813917" y="307466"/>
                  </a:lnTo>
                  <a:lnTo>
                    <a:pt x="787755" y="336803"/>
                  </a:lnTo>
                  <a:lnTo>
                    <a:pt x="748131" y="347725"/>
                  </a:lnTo>
                  <a:lnTo>
                    <a:pt x="820831" y="347725"/>
                  </a:lnTo>
                  <a:lnTo>
                    <a:pt x="826490" y="341122"/>
                  </a:lnTo>
                  <a:lnTo>
                    <a:pt x="868400" y="341122"/>
                  </a:lnTo>
                  <a:lnTo>
                    <a:pt x="868400" y="105155"/>
                  </a:lnTo>
                  <a:close/>
                </a:path>
                <a:path w="989964" h="488315">
                  <a:moveTo>
                    <a:pt x="989558" y="0"/>
                  </a:moveTo>
                  <a:lnTo>
                    <a:pt x="942695" y="0"/>
                  </a:lnTo>
                  <a:lnTo>
                    <a:pt x="942695" y="53848"/>
                  </a:lnTo>
                  <a:lnTo>
                    <a:pt x="989558" y="53848"/>
                  </a:lnTo>
                  <a:lnTo>
                    <a:pt x="989558" y="0"/>
                  </a:lnTo>
                  <a:close/>
                </a:path>
                <a:path w="989964" h="488315">
                  <a:moveTo>
                    <a:pt x="276072" y="0"/>
                  </a:moveTo>
                  <a:lnTo>
                    <a:pt x="0" y="0"/>
                  </a:lnTo>
                  <a:lnTo>
                    <a:pt x="0" y="381762"/>
                  </a:lnTo>
                  <a:lnTo>
                    <a:pt x="284962" y="381762"/>
                  </a:lnTo>
                  <a:lnTo>
                    <a:pt x="284962" y="336676"/>
                  </a:lnTo>
                  <a:lnTo>
                    <a:pt x="50533" y="336676"/>
                  </a:lnTo>
                  <a:lnTo>
                    <a:pt x="50533" y="206755"/>
                  </a:lnTo>
                  <a:lnTo>
                    <a:pt x="261721" y="206755"/>
                  </a:lnTo>
                  <a:lnTo>
                    <a:pt x="261721" y="161925"/>
                  </a:lnTo>
                  <a:lnTo>
                    <a:pt x="50533" y="161925"/>
                  </a:lnTo>
                  <a:lnTo>
                    <a:pt x="50533" y="45085"/>
                  </a:lnTo>
                  <a:lnTo>
                    <a:pt x="276072" y="45085"/>
                  </a:lnTo>
                  <a:lnTo>
                    <a:pt x="276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2244" y="916177"/>
              <a:ext cx="155320" cy="219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5461" y="783336"/>
              <a:ext cx="989965" cy="488315"/>
            </a:xfrm>
            <a:custGeom>
              <a:avLst/>
              <a:gdLst/>
              <a:ahLst/>
              <a:cxnLst/>
              <a:rect l="l" t="t" r="r" b="b"/>
              <a:pathLst>
                <a:path w="989964" h="488315">
                  <a:moveTo>
                    <a:pt x="942695" y="105155"/>
                  </a:moveTo>
                  <a:lnTo>
                    <a:pt x="989558" y="105155"/>
                  </a:lnTo>
                  <a:lnTo>
                    <a:pt x="989558" y="381762"/>
                  </a:lnTo>
                  <a:lnTo>
                    <a:pt x="942695" y="381762"/>
                  </a:lnTo>
                  <a:lnTo>
                    <a:pt x="942695" y="105155"/>
                  </a:lnTo>
                  <a:close/>
                </a:path>
                <a:path w="989964" h="488315">
                  <a:moveTo>
                    <a:pt x="644245" y="105155"/>
                  </a:moveTo>
                  <a:lnTo>
                    <a:pt x="691108" y="105155"/>
                  </a:lnTo>
                  <a:lnTo>
                    <a:pt x="691108" y="258572"/>
                  </a:lnTo>
                  <a:lnTo>
                    <a:pt x="691277" y="275455"/>
                  </a:lnTo>
                  <a:lnTo>
                    <a:pt x="696785" y="316843"/>
                  </a:lnTo>
                  <a:lnTo>
                    <a:pt x="728700" y="345074"/>
                  </a:lnTo>
                  <a:lnTo>
                    <a:pt x="748131" y="347725"/>
                  </a:lnTo>
                  <a:lnTo>
                    <a:pt x="758537" y="347037"/>
                  </a:lnTo>
                  <a:lnTo>
                    <a:pt x="796308" y="330969"/>
                  </a:lnTo>
                  <a:lnTo>
                    <a:pt x="817251" y="297084"/>
                  </a:lnTo>
                  <a:lnTo>
                    <a:pt x="821537" y="253364"/>
                  </a:lnTo>
                  <a:lnTo>
                    <a:pt x="821537" y="105155"/>
                  </a:lnTo>
                  <a:lnTo>
                    <a:pt x="868400" y="105155"/>
                  </a:lnTo>
                  <a:lnTo>
                    <a:pt x="868400" y="381762"/>
                  </a:lnTo>
                  <a:lnTo>
                    <a:pt x="826490" y="381762"/>
                  </a:lnTo>
                  <a:lnTo>
                    <a:pt x="826490" y="341122"/>
                  </a:lnTo>
                  <a:lnTo>
                    <a:pt x="808920" y="361624"/>
                  </a:lnTo>
                  <a:lnTo>
                    <a:pt x="788422" y="376269"/>
                  </a:lnTo>
                  <a:lnTo>
                    <a:pt x="765018" y="385056"/>
                  </a:lnTo>
                  <a:lnTo>
                    <a:pt x="738733" y="387985"/>
                  </a:lnTo>
                  <a:lnTo>
                    <a:pt x="726732" y="387411"/>
                  </a:lnTo>
                  <a:lnTo>
                    <a:pt x="683109" y="373683"/>
                  </a:lnTo>
                  <a:lnTo>
                    <a:pt x="652754" y="339312"/>
                  </a:lnTo>
                  <a:lnTo>
                    <a:pt x="644414" y="290558"/>
                  </a:lnTo>
                  <a:lnTo>
                    <a:pt x="644245" y="276605"/>
                  </a:lnTo>
                  <a:lnTo>
                    <a:pt x="644245" y="105155"/>
                  </a:lnTo>
                  <a:close/>
                </a:path>
                <a:path w="989964" h="488315">
                  <a:moveTo>
                    <a:pt x="448284" y="98933"/>
                  </a:moveTo>
                  <a:lnTo>
                    <a:pt x="472620" y="101645"/>
                  </a:lnTo>
                  <a:lnTo>
                    <a:pt x="494195" y="109775"/>
                  </a:lnTo>
                  <a:lnTo>
                    <a:pt x="513006" y="123311"/>
                  </a:lnTo>
                  <a:lnTo>
                    <a:pt x="529056" y="142239"/>
                  </a:lnTo>
                  <a:lnTo>
                    <a:pt x="529056" y="105155"/>
                  </a:lnTo>
                  <a:lnTo>
                    <a:pt x="571220" y="105155"/>
                  </a:lnTo>
                  <a:lnTo>
                    <a:pt x="571220" y="487806"/>
                  </a:lnTo>
                  <a:lnTo>
                    <a:pt x="524357" y="487806"/>
                  </a:lnTo>
                  <a:lnTo>
                    <a:pt x="524357" y="352425"/>
                  </a:lnTo>
                  <a:lnTo>
                    <a:pt x="518360" y="359733"/>
                  </a:lnTo>
                  <a:lnTo>
                    <a:pt x="483775" y="382305"/>
                  </a:lnTo>
                  <a:lnTo>
                    <a:pt x="451967" y="387985"/>
                  </a:lnTo>
                  <a:lnTo>
                    <a:pt x="428230" y="385532"/>
                  </a:lnTo>
                  <a:lnTo>
                    <a:pt x="385852" y="365910"/>
                  </a:lnTo>
                  <a:lnTo>
                    <a:pt x="351683" y="327215"/>
                  </a:lnTo>
                  <a:lnTo>
                    <a:pt x="333915" y="273303"/>
                  </a:lnTo>
                  <a:lnTo>
                    <a:pt x="331698" y="240918"/>
                  </a:lnTo>
                  <a:lnTo>
                    <a:pt x="332601" y="220604"/>
                  </a:lnTo>
                  <a:lnTo>
                    <a:pt x="346049" y="166115"/>
                  </a:lnTo>
                  <a:lnTo>
                    <a:pt x="375106" y="125521"/>
                  </a:lnTo>
                  <a:lnTo>
                    <a:pt x="416852" y="103203"/>
                  </a:lnTo>
                  <a:lnTo>
                    <a:pt x="432234" y="100002"/>
                  </a:lnTo>
                  <a:lnTo>
                    <a:pt x="448284" y="98933"/>
                  </a:lnTo>
                  <a:close/>
                </a:path>
                <a:path w="989964" h="488315">
                  <a:moveTo>
                    <a:pt x="942695" y="0"/>
                  </a:moveTo>
                  <a:lnTo>
                    <a:pt x="989558" y="0"/>
                  </a:lnTo>
                  <a:lnTo>
                    <a:pt x="989558" y="53848"/>
                  </a:lnTo>
                  <a:lnTo>
                    <a:pt x="942695" y="53848"/>
                  </a:lnTo>
                  <a:lnTo>
                    <a:pt x="942695" y="0"/>
                  </a:lnTo>
                  <a:close/>
                </a:path>
                <a:path w="989964" h="488315">
                  <a:moveTo>
                    <a:pt x="0" y="0"/>
                  </a:moveTo>
                  <a:lnTo>
                    <a:pt x="276072" y="0"/>
                  </a:lnTo>
                  <a:lnTo>
                    <a:pt x="276072" y="45085"/>
                  </a:lnTo>
                  <a:lnTo>
                    <a:pt x="50533" y="45085"/>
                  </a:lnTo>
                  <a:lnTo>
                    <a:pt x="50533" y="161925"/>
                  </a:lnTo>
                  <a:lnTo>
                    <a:pt x="261721" y="161925"/>
                  </a:lnTo>
                  <a:lnTo>
                    <a:pt x="261721" y="206755"/>
                  </a:lnTo>
                  <a:lnTo>
                    <a:pt x="50533" y="206755"/>
                  </a:lnTo>
                  <a:lnTo>
                    <a:pt x="50533" y="336676"/>
                  </a:lnTo>
                  <a:lnTo>
                    <a:pt x="284962" y="336676"/>
                  </a:lnTo>
                  <a:lnTo>
                    <a:pt x="284962" y="381762"/>
                  </a:lnTo>
                  <a:lnTo>
                    <a:pt x="0" y="381762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46D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7880" y="964691"/>
              <a:ext cx="188975" cy="92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8487" y="1003402"/>
              <a:ext cx="144145" cy="47625"/>
            </a:xfrm>
            <a:custGeom>
              <a:avLst/>
              <a:gdLst/>
              <a:ahLst/>
              <a:cxnLst/>
              <a:rect l="l" t="t" r="r" b="b"/>
              <a:pathLst>
                <a:path w="144144" h="47625">
                  <a:moveTo>
                    <a:pt x="144030" y="0"/>
                  </a:moveTo>
                  <a:lnTo>
                    <a:pt x="0" y="0"/>
                  </a:lnTo>
                  <a:lnTo>
                    <a:pt x="0" y="47141"/>
                  </a:lnTo>
                  <a:lnTo>
                    <a:pt x="144030" y="47141"/>
                  </a:lnTo>
                  <a:lnTo>
                    <a:pt x="144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8487" y="1003402"/>
              <a:ext cx="144145" cy="47625"/>
            </a:xfrm>
            <a:custGeom>
              <a:avLst/>
              <a:gdLst/>
              <a:ahLst/>
              <a:cxnLst/>
              <a:rect l="l" t="t" r="r" b="b"/>
              <a:pathLst>
                <a:path w="144144" h="47625">
                  <a:moveTo>
                    <a:pt x="0" y="47141"/>
                  </a:moveTo>
                  <a:lnTo>
                    <a:pt x="144030" y="47141"/>
                  </a:lnTo>
                  <a:lnTo>
                    <a:pt x="144030" y="0"/>
                  </a:lnTo>
                  <a:lnTo>
                    <a:pt x="0" y="0"/>
                  </a:lnTo>
                  <a:lnTo>
                    <a:pt x="0" y="47141"/>
                  </a:lnTo>
                  <a:close/>
                </a:path>
              </a:pathLst>
            </a:custGeom>
            <a:ln w="6095">
              <a:solidFill>
                <a:srgbClr val="A46D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4475" y="745236"/>
              <a:ext cx="4230624" cy="539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12034" y="780287"/>
              <a:ext cx="4191127" cy="5001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9948" y="1867662"/>
            <a:ext cx="7959725" cy="41478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6875" marR="244475" indent="-384810">
              <a:lnSpc>
                <a:spcPts val="2810"/>
              </a:lnSpc>
              <a:spcBef>
                <a:spcPts val="45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laws of equi-marginal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utility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states that a  consumer will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stage of equilibrium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when  the marginal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utilities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 various commodities he  consumes are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equal.</a:t>
            </a:r>
            <a:endParaRPr sz="26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26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law of Equi-marginal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utility</a:t>
            </a:r>
            <a:endParaRPr sz="2600">
              <a:latin typeface="Arial"/>
              <a:cs typeface="Arial"/>
            </a:endParaRPr>
          </a:p>
          <a:p>
            <a:pPr marL="396875" marR="5080" indent="-384810">
              <a:lnSpc>
                <a:spcPct val="9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According to the modern economists, this law has  been formulated in form of law of proportional  marginal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utility.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It states that the consumer will  spend his money-income on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goods in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such  a way that the marginal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utility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 each good is  proportional to its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price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62127"/>
            <a:ext cx="8255634" cy="894715"/>
            <a:chOff x="445008" y="262127"/>
            <a:chExt cx="8255634" cy="894715"/>
          </a:xfrm>
        </p:grpSpPr>
        <p:sp>
          <p:nvSpPr>
            <p:cNvPr id="3" name="object 3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8229600" y="0"/>
                  </a:moveTo>
                  <a:lnTo>
                    <a:pt x="0" y="0"/>
                  </a:lnTo>
                  <a:lnTo>
                    <a:pt x="0" y="868680"/>
                  </a:lnTo>
                  <a:lnTo>
                    <a:pt x="8229600" y="8686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868680"/>
                  </a:moveTo>
                  <a:lnTo>
                    <a:pt x="8229600" y="868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86868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7176" y="480059"/>
              <a:ext cx="6196583" cy="5471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005" y="515238"/>
              <a:ext cx="6155817" cy="506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948" y="1158951"/>
            <a:ext cx="7997825" cy="44653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96875" marR="169545" indent="-384810">
              <a:lnSpc>
                <a:spcPct val="80000"/>
              </a:lnSpc>
              <a:spcBef>
                <a:spcPts val="73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Opportunity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is one of the most important and  fundamental concepts in the whole of economics.  Given that we have said that economics could be  described as a science of choice, we have to look  at what sacrifices we make when we have to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make  a choice. That is what opportunity cost is all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about.</a:t>
            </a:r>
            <a:endParaRPr sz="26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Sacrifice of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Alternatives</a:t>
            </a:r>
            <a:endParaRPr sz="2600">
              <a:latin typeface="Arial"/>
              <a:cs typeface="Arial"/>
            </a:endParaRPr>
          </a:p>
          <a:p>
            <a:pPr marL="396875" marR="5080" indent="-384810">
              <a:lnSpc>
                <a:spcPct val="8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Opportunity cost is the minimum price that would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  necessary to retain a factor-service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it’s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given use.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It is also defined as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cost of sacrificed  alternatives</a:t>
            </a:r>
            <a:endParaRPr sz="2600">
              <a:latin typeface="Arial"/>
              <a:cs typeface="Arial"/>
            </a:endParaRPr>
          </a:p>
          <a:p>
            <a:pPr marL="396875" marR="535305" indent="-384810">
              <a:lnSpc>
                <a:spcPct val="8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By opportunity cost of a decision is meant the  sacrifice of alternatives required by that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4" y="745236"/>
              <a:ext cx="6307836" cy="53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2720" y="780287"/>
              <a:ext cx="6268161" cy="4939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948" y="1828038"/>
            <a:ext cx="7668895" cy="44646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6875" marR="151765" indent="-384810">
              <a:lnSpc>
                <a:spcPct val="80000"/>
              </a:lnSpc>
              <a:spcBef>
                <a:spcPts val="7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According to this principle, a manger should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give  due emphasis, both to short-term and long-term  impact of his decisions, giving apt significance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 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time periods before reaching any  decision</a:t>
            </a:r>
            <a:endParaRPr sz="26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periods</a:t>
            </a:r>
            <a:endParaRPr sz="2600">
              <a:latin typeface="Arial"/>
              <a:cs typeface="Arial"/>
            </a:endParaRPr>
          </a:p>
          <a:p>
            <a:pPr marL="396875" marR="392430" indent="-384810">
              <a:lnSpc>
                <a:spcPct val="80000"/>
              </a:lnSpc>
              <a:spcBef>
                <a:spcPts val="62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Short-run refers to a time period in which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some  factors are fixed while others are variable. The  production can be increased by increasing the  quantity of variable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2600">
              <a:latin typeface="Arial"/>
              <a:cs typeface="Arial"/>
            </a:endParaRPr>
          </a:p>
          <a:p>
            <a:pPr marL="396875" marR="5080" indent="-384810">
              <a:lnSpc>
                <a:spcPts val="2500"/>
              </a:lnSpc>
              <a:spcBef>
                <a:spcPts val="60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long-run is a time period in which all factors of  production can become variable. Entry and exit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  seller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firms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can take place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easily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745236"/>
              <a:ext cx="4968240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780287"/>
              <a:ext cx="4927346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948" y="1597278"/>
            <a:ext cx="7872730" cy="367220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96875" marR="173990" indent="-384810" algn="just">
              <a:lnSpc>
                <a:spcPct val="80000"/>
              </a:lnSpc>
              <a:spcBef>
                <a:spcPts val="655"/>
              </a:spcBef>
              <a:buClr>
                <a:srgbClr val="EFA12D"/>
              </a:buClr>
              <a:buSzPct val="78260"/>
              <a:buChar char=""/>
              <a:tabLst>
                <a:tab pos="397510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According to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principle, if a decision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affects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costs </a:t>
            </a:r>
            <a:r>
              <a:rPr sz="2300" spc="-17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revenues in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long-run,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all those costs and revenues must  be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discounted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 present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values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valid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comparison  of alternatives is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endParaRPr sz="2300">
              <a:latin typeface="Arial"/>
              <a:cs typeface="Arial"/>
            </a:endParaRPr>
          </a:p>
          <a:p>
            <a:pPr marL="396875" indent="-384810" algn="just">
              <a:lnSpc>
                <a:spcPct val="100000"/>
              </a:lnSpc>
              <a:buClr>
                <a:srgbClr val="EFA12D"/>
              </a:buClr>
              <a:buSzPct val="78260"/>
              <a:buChar char=""/>
              <a:tabLst>
                <a:tab pos="397510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Discounting</a:t>
            </a:r>
            <a:endParaRPr sz="2300">
              <a:latin typeface="Arial"/>
              <a:cs typeface="Arial"/>
            </a:endParaRPr>
          </a:p>
          <a:p>
            <a:pPr marL="396875" marR="681990" indent="-384810">
              <a:lnSpc>
                <a:spcPts val="2210"/>
              </a:lnSpc>
              <a:spcBef>
                <a:spcPts val="535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Discounting can be defined as a process used to  transform future rupees into an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equivalent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23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  present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rupees.</a:t>
            </a:r>
            <a:endParaRPr sz="2300">
              <a:latin typeface="Arial"/>
              <a:cs typeface="Arial"/>
            </a:endParaRPr>
          </a:p>
          <a:p>
            <a:pPr marL="396875" marR="5080" indent="-384810">
              <a:lnSpc>
                <a:spcPct val="80000"/>
              </a:lnSpc>
              <a:spcBef>
                <a:spcPts val="565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This is essential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 rupee worth of money at a  future date is not worth a rupee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today.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Money actually</a:t>
            </a:r>
            <a:r>
              <a:rPr sz="23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has  time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value.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For instance, Rs.100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invested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today at 10%  interest is equivalent to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Rs.110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9948" y="1860041"/>
            <a:ext cx="7811134" cy="44608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96875" marR="43180" indent="-384810">
              <a:lnSpc>
                <a:spcPts val="3240"/>
              </a:lnSpc>
              <a:spcBef>
                <a:spcPts val="50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He studies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economic patterns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macro-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level and analysis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it’s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significance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firm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he is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in.</a:t>
            </a:r>
            <a:endParaRPr sz="3000">
              <a:latin typeface="Arial"/>
              <a:cs typeface="Arial"/>
            </a:endParaRPr>
          </a:p>
          <a:p>
            <a:pPr marL="396875" marR="1212215" indent="-384810">
              <a:lnSpc>
                <a:spcPts val="3240"/>
              </a:lnSpc>
              <a:spcBef>
                <a:spcPts val="72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He has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consistently examine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probabilities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transforming an ever-  changing economic environment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into  profitable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avenues.</a:t>
            </a:r>
            <a:endParaRPr sz="3000">
              <a:latin typeface="Arial"/>
              <a:cs typeface="Arial"/>
            </a:endParaRPr>
          </a:p>
          <a:p>
            <a:pPr marL="396875" marR="5080" indent="-384810">
              <a:lnSpc>
                <a:spcPts val="324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assists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planning process </a:t>
            </a:r>
            <a:r>
              <a:rPr sz="3000" spc="-37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 firm.</a:t>
            </a:r>
            <a:endParaRPr sz="3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31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He also carries cost-benefit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analysis.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34483" y="1824735"/>
            <a:ext cx="7776117" cy="3298852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Economics is a social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science,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studies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human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behaviour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relation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optimizing  allocation of available resources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achieve the  given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ends.</a:t>
            </a:r>
            <a:endParaRPr sz="2800" dirty="0">
              <a:latin typeface="Arial"/>
              <a:cs typeface="Arial"/>
            </a:endParaRPr>
          </a:p>
          <a:p>
            <a:pPr marL="396875" marR="580390" indent="-384810">
              <a:lnSpc>
                <a:spcPct val="80000"/>
              </a:lnSpc>
              <a:spcBef>
                <a:spcPts val="67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lang="en-IN" sz="2800" b="1" dirty="0" err="1"/>
              <a:t>Prof.</a:t>
            </a:r>
            <a:r>
              <a:rPr lang="en-IN" sz="2800" b="1" dirty="0"/>
              <a:t> Evan J Douglas,</a:t>
            </a:r>
            <a:r>
              <a:rPr lang="en-IN" sz="2800" dirty="0"/>
              <a:t> ‘Economics’ is concerned with the application of economic principles and methodologies to the decision making process within the firm or organisation under the conditions of uncertainty</a:t>
            </a:r>
            <a:r>
              <a:rPr lang="en-IN" dirty="0"/>
              <a:t>”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8691" y="5118477"/>
            <a:ext cx="3928871" cy="1695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3F3CB5-7714-F243-A155-E00F2EDB6692}"/>
              </a:ext>
            </a:extLst>
          </p:cNvPr>
          <p:cNvSpPr txBox="1"/>
          <p:nvPr/>
        </p:nvSpPr>
        <p:spPr>
          <a:xfrm>
            <a:off x="1371600" y="590309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Nature and Scope of Managerial economics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9948" y="1837182"/>
            <a:ext cx="7849234" cy="35318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655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He assists the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management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 the decisions pertaining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internal functioning of a firm such as changes in price,  investment plans, type of goods /services to be</a:t>
            </a:r>
            <a:r>
              <a:rPr sz="23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produced,  inputs to be used, techniques of production to be  employed, expansion/ contraction of firm, allocation of  capital, location of new plants, quantity of output to be  produced, replacement of plant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equipment,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sales  forecasting, inventory forecasting,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2300">
              <a:latin typeface="Arial"/>
              <a:cs typeface="Arial"/>
            </a:endParaRPr>
          </a:p>
          <a:p>
            <a:pPr marL="396875" marR="198755" indent="-384810">
              <a:lnSpc>
                <a:spcPct val="80000"/>
              </a:lnSpc>
              <a:spcBef>
                <a:spcPts val="550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 addition, a managerial economist has to analyze  changes in macro- economic indicators such as</a:t>
            </a:r>
            <a:r>
              <a:rPr sz="23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national  income,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population,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business cycles, and their possible 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effect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firm’s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functioning.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9948" y="1828038"/>
            <a:ext cx="7924165" cy="37515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6875" marR="46355" indent="-384810">
              <a:lnSpc>
                <a:spcPct val="80000"/>
              </a:lnSpc>
              <a:spcBef>
                <a:spcPts val="7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 is also involved in advicing the management on  public relations, foreign exchange, and trade. He  guides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firm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likely impact of changes in  monetary and fiscal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policy on the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firm’s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functioning.</a:t>
            </a:r>
            <a:endParaRPr sz="2600">
              <a:latin typeface="Arial"/>
              <a:cs typeface="Arial"/>
            </a:endParaRPr>
          </a:p>
          <a:p>
            <a:pPr marL="396875" marR="5080" indent="-384810">
              <a:lnSpc>
                <a:spcPct val="8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 also makes an economic analysis of the firms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  competition. He has to collect economic data and  examine all crucial information about the  environment in which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operates.</a:t>
            </a:r>
            <a:endParaRPr sz="2600">
              <a:latin typeface="Arial"/>
              <a:cs typeface="Arial"/>
            </a:endParaRPr>
          </a:p>
          <a:p>
            <a:pPr marL="396875" marR="701675" indent="-384810">
              <a:lnSpc>
                <a:spcPts val="2500"/>
              </a:lnSpc>
              <a:spcBef>
                <a:spcPts val="60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most significant function of a managerial  economist is to conduct a detailed research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  industrial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market.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9948" y="1821942"/>
            <a:ext cx="7952105" cy="412242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49530" indent="-384810">
              <a:lnSpc>
                <a:spcPct val="80000"/>
              </a:lnSpc>
              <a:spcBef>
                <a:spcPts val="76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order 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perform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all these roles, a managerial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economist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has 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conduct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elaborate  statistical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analysis.</a:t>
            </a:r>
            <a:endParaRPr sz="2800">
              <a:latin typeface="Arial"/>
              <a:cs typeface="Arial"/>
            </a:endParaRPr>
          </a:p>
          <a:p>
            <a:pPr marL="396875" marR="681355" indent="-384810">
              <a:lnSpc>
                <a:spcPts val="2690"/>
              </a:lnSpc>
              <a:spcBef>
                <a:spcPts val="650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 must 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vigilant and must have ability to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cope up with the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pressures.</a:t>
            </a:r>
            <a:endParaRPr sz="2800">
              <a:latin typeface="Arial"/>
              <a:cs typeface="Arial"/>
            </a:endParaRPr>
          </a:p>
          <a:p>
            <a:pPr marL="396875" marR="5080" indent="-384810">
              <a:lnSpc>
                <a:spcPct val="80000"/>
              </a:lnSpc>
              <a:spcBef>
                <a:spcPts val="69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 also provides management with economic  information such as tax rates,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competitor’s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price  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product, etc.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They give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their valuable  advice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government authorities as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well.</a:t>
            </a:r>
            <a:endParaRPr sz="2800">
              <a:latin typeface="Arial"/>
              <a:cs typeface="Arial"/>
            </a:endParaRPr>
          </a:p>
          <a:p>
            <a:pPr marL="396875" marR="1218565" indent="-384810">
              <a:lnSpc>
                <a:spcPts val="2690"/>
              </a:lnSpc>
              <a:spcBef>
                <a:spcPts val="650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At times, a managerial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economist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has to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prepare speeches for top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management.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43127" y="1071372"/>
            <a:ext cx="7999476" cy="528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99948" y="1625854"/>
            <a:ext cx="7656830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80000"/>
              <a:buFont typeface="Arial"/>
              <a:buChar char=""/>
              <a:tabLst>
                <a:tab pos="485140" algn="l"/>
                <a:tab pos="485775" algn="l"/>
              </a:tabLst>
            </a:pPr>
            <a:r>
              <a:rPr dirty="0"/>
              <a:t>	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It involves an application of Economic theory –  </a:t>
            </a:r>
            <a:r>
              <a:rPr sz="2500" spc="-20" dirty="0">
                <a:solidFill>
                  <a:srgbClr val="FFFFFF"/>
                </a:solidFill>
                <a:latin typeface="Arial"/>
                <a:cs typeface="Arial"/>
              </a:rPr>
              <a:t>especially,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micro economic analysis to practical  problem solving in real business life. It is essentially  applied micro</a:t>
            </a:r>
            <a:r>
              <a:rPr sz="2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economics.</a:t>
            </a:r>
            <a:endParaRPr sz="2500" dirty="0">
              <a:latin typeface="Arial"/>
              <a:cs typeface="Arial"/>
            </a:endParaRPr>
          </a:p>
          <a:p>
            <a:pPr marL="396875" marR="180975" indent="-384810">
              <a:lnSpc>
                <a:spcPct val="100000"/>
              </a:lnSpc>
              <a:spcBef>
                <a:spcPts val="600"/>
              </a:spcBef>
              <a:buClr>
                <a:srgbClr val="EFA12D"/>
              </a:buClr>
              <a:buSzPct val="80000"/>
              <a:buChar char=""/>
              <a:tabLst>
                <a:tab pos="396875" algn="l"/>
                <a:tab pos="39751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is a science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well as art facilitating better  managerial discipline..</a:t>
            </a:r>
            <a:endParaRPr sz="2500" dirty="0">
              <a:latin typeface="Arial"/>
              <a:cs typeface="Arial"/>
            </a:endParaRPr>
          </a:p>
          <a:p>
            <a:pPr marL="396875" marR="266700" indent="-38481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0000"/>
              <a:buChar char=""/>
              <a:tabLst>
                <a:tab pos="396875" algn="l"/>
                <a:tab pos="39751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is concerned with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firm’s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behaviour in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optimum 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allocation of resources. It provides tools to help in  identifying the best course among the alternatives  and competing activities in any productive sector  whether private or</a:t>
            </a:r>
            <a:r>
              <a:rPr sz="2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public.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7979E7-1CFF-494D-9755-4918E35E23FA}"/>
              </a:ext>
            </a:extLst>
          </p:cNvPr>
          <p:cNvSpPr txBox="1"/>
          <p:nvPr/>
        </p:nvSpPr>
        <p:spPr>
          <a:xfrm>
            <a:off x="1066800" y="762000"/>
            <a:ext cx="754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Characteristics of Managerial Economics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99948" y="1814321"/>
            <a:ext cx="7683500" cy="33178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819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Demand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Forecasting</a:t>
            </a:r>
            <a:endParaRPr sz="3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2. Cost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3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3. Production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and Supply</a:t>
            </a:r>
            <a:r>
              <a:rPr sz="30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3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4. Pricing Decisions, Policies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3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5. Profit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Management,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3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6.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94D230-FEB3-DA4D-86BD-6CD0C2333556}"/>
              </a:ext>
            </a:extLst>
          </p:cNvPr>
          <p:cNvSpPr txBox="1"/>
          <p:nvPr/>
        </p:nvSpPr>
        <p:spPr>
          <a:xfrm>
            <a:off x="1219200" y="304800"/>
            <a:ext cx="693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Nature and scope of Managerial Economics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19100"/>
              <a:ext cx="4620768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453770"/>
              <a:ext cx="4580255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5463" y="1065276"/>
              <a:ext cx="2756916" cy="539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3975" y="1100328"/>
              <a:ext cx="2716593" cy="5001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9948" y="1821942"/>
            <a:ext cx="7929245" cy="113800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dirty="0"/>
              <a:t> </a:t>
            </a:r>
            <a:r>
              <a:rPr lang="en-IN" sz="2800" dirty="0"/>
              <a:t>The basic tools of demand analysis i.e.; Demand, Demand curve, Determinants, Demand Distinctions and Demand Forecasting etc.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739140"/>
              <a:ext cx="3200400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792" y="773811"/>
              <a:ext cx="3160877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948" y="1864613"/>
            <a:ext cx="7944484" cy="121853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6875" marR="5080" indent="-384810">
              <a:lnSpc>
                <a:spcPct val="90000"/>
              </a:lnSpc>
              <a:spcBef>
                <a:spcPts val="430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dirty="0"/>
              <a:t> </a:t>
            </a:r>
            <a:r>
              <a:rPr lang="en-IN" sz="2800" dirty="0"/>
              <a:t>Cost concepts, cost-output relationships, Economies and Diseconomies of scale and cost control.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739140"/>
              <a:ext cx="6923532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773811"/>
              <a:ext cx="6883146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948" y="1821942"/>
            <a:ext cx="7922259" cy="1476943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sz="2800" dirty="0"/>
              <a:t> Economies and Diseconomies of scale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Supply  analysis Supply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schedule, curves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function,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Law of supply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its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limitations,  Elasticity of supply and Factors influencing 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supply.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25195"/>
              <a:ext cx="7234428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460247"/>
              <a:ext cx="7193787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6" y="1065276"/>
              <a:ext cx="2179320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1372" y="1100328"/>
              <a:ext cx="213893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9948" y="1907286"/>
            <a:ext cx="7868920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107314" indent="-384810">
              <a:lnSpc>
                <a:spcPct val="100000"/>
              </a:lnSpc>
              <a:spcBef>
                <a:spcPts val="95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Pricing is 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very important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area of Managerial  Economics.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fact, price 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genesis of the  revenue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 firm and as such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success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a  business firm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largely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depends on 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correctness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price decisions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taken by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2800">
              <a:latin typeface="Arial"/>
              <a:cs typeface="Arial"/>
            </a:endParaRPr>
          </a:p>
          <a:p>
            <a:pPr marL="396875" marR="508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important aspects dealt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area are: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Price Determination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various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Market  Forms, Pricing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Methods,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Differential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Pricing,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Product-line Pricing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Price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Forecasting.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10632</TotalTime>
  <Words>871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</cp:lastModifiedBy>
  <cp:revision>9</cp:revision>
  <dcterms:created xsi:type="dcterms:W3CDTF">2020-10-29T07:58:28Z</dcterms:created>
  <dcterms:modified xsi:type="dcterms:W3CDTF">2021-04-28T07:02:44Z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2020-10-29T00:00:00Z</vt:filetime>
  </property>
</Properties>
</file>