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4020" r:id="rId1"/>
  </p:sldMasterIdLst>
  <p:notesMasterIdLst>
    <p:notesMasterId r:id="rId2"/>
  </p:notesMasterIdLst>
  <p:sldIdLst>
    <p:sldId id="834" r:id="rId3"/>
    <p:sldId id="835" r:id="rId4"/>
    <p:sldId id="836" r:id="rId5"/>
    <p:sldId id="837" r:id="rId6"/>
    <p:sldId id="838" r:id="rId7"/>
    <p:sldId id="839" r:id="rId8"/>
    <p:sldId id="840" r:id="rId9"/>
    <p:sldId id="841" r:id="rId10"/>
    <p:sldId id="842" r:id="rId11"/>
    <p:sldId id="843" r:id="rId12"/>
    <p:sldId id="844" r:id="rId13"/>
    <p:sldId id="845" r:id="rId14"/>
    <p:sldId id="846" r:id="rId15"/>
  </p:sldIdLst>
  <p:sldSz type="screen4x3" cy="6858000" cx="9144000"/>
  <p:notesSz cx="6858000" cy="9144000"/>
  <p:defaultTextStyle>
    <a:defPPr>
      <a:defRPr lang="en-US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>
  <p:showPr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tableStyles" Target="tableStyles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5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6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66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6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6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6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p>
            <a:r>
              <a:rPr lang="en-US"/>
              <a:t>Click to edit Master title style</a:t>
            </a:r>
          </a:p>
        </p:txBody>
      </p:sp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algn="ctr" indent="0" mar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algn="ctr" indent="0" marL="457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algn="ctr" indent="0" marL="914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algn="ctr" indent="0" marL="1371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algn="ctr" indent="0" marL="182880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algn="ctr" indent="0" marL="228600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algn="ctr" indent="0" marL="2743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algn="ctr" indent="0" marL="3200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algn="ctr" indent="0" marL="3657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4858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093D072E-DBAA-481F-9DD7-F4439A7FEA88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104858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5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AF3E7397-1923-4714-AF1F-074F330F99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4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Click to edit Master title style</a:t>
            </a:r>
          </a:p>
        </p:txBody>
      </p:sp>
      <p:sp>
        <p:nvSpPr>
          <p:cNvPr id="1048632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3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093D072E-DBAA-481F-9DD7-F4439A7FEA88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104863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3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AF3E7397-1923-4714-AF1F-074F330F99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p>
            <a:r>
              <a:rPr lang="en-US"/>
              <a:t>Click to edit Master title style</a:t>
            </a:r>
          </a:p>
        </p:txBody>
      </p:sp>
      <p:sp>
        <p:nvSpPr>
          <p:cNvPr id="1048616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1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093D072E-DBAA-481F-9DD7-F4439A7FEA88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104861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1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AF3E7397-1923-4714-AF1F-074F330F99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4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Click to edit Master title style</a:t>
            </a:r>
          </a:p>
        </p:txBody>
      </p:sp>
      <p:sp>
        <p:nvSpPr>
          <p:cNvPr id="1048621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2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093D072E-DBAA-481F-9DD7-F4439A7FEA88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104862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2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AF3E7397-1923-4714-AF1F-074F330F99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6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b="1" cap="all"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8637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indent="0" mar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3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093D072E-DBAA-481F-9DD7-F4439A7FEA88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10486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AF3E7397-1923-4714-AF1F-074F330F99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4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Click to edit Master title style</a:t>
            </a:r>
          </a:p>
        </p:txBody>
      </p:sp>
      <p:sp>
        <p:nvSpPr>
          <p:cNvPr id="1048642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43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4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093D072E-DBAA-481F-9DD7-F4439A7FEA88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104864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4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AF3E7397-1923-4714-AF1F-074F330F99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4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Click to edit Master title style</a:t>
            </a:r>
          </a:p>
        </p:txBody>
      </p:sp>
      <p:sp>
        <p:nvSpPr>
          <p:cNvPr id="104864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49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50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51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52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093D072E-DBAA-481F-9DD7-F4439A7FEA88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1048653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54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AF3E7397-1923-4714-AF1F-074F330F99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Click to edit Master title style</a:t>
            </a:r>
          </a:p>
        </p:txBody>
      </p:sp>
      <p:sp>
        <p:nvSpPr>
          <p:cNvPr id="104858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093D072E-DBAA-481F-9DD7-F4439A7FEA88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104858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58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AF3E7397-1923-4714-AF1F-074F330F99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4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5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093D072E-DBAA-481F-9DD7-F4439A7FEA88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104865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5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AF3E7397-1923-4714-AF1F-074F330F99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4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8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b="1" sz="2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8659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60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6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093D072E-DBAA-481F-9DD7-F4439A7FEA88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104866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6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AF3E7397-1923-4714-AF1F-074F330F99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b="1" sz="2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8626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endParaRPr lang="en-US"/>
          </a:p>
        </p:txBody>
      </p:sp>
      <p:sp>
        <p:nvSpPr>
          <p:cNvPr id="1048627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2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093D072E-DBAA-481F-9DD7-F4439A7FEA88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104862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3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AF3E7397-1923-4714-AF1F-074F330F99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lang="en-US"/>
              <a:t>Click to edit Master title style</a:t>
            </a:r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D072E-DBAA-481F-9DD7-F4439A7FEA88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3E7397-1923-4714-AF1F-074F330F9975}" type="slidenum">
              <a:rPr lang="en-US" smtClean="0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ctr" defTabSz="914400" eaLnBrk="1" hangingPunct="1" latinLnBrk="0" rtl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342900" latinLnBrk="0" marL="342900" rtl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85750" latinLnBrk="0" marL="742950" rtl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</Relationships>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6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Title 1"/>
          <p:cNvSpPr>
            <a:spLocks noGrp="1"/>
          </p:cNvSpPr>
          <p:nvPr>
            <p:ph type="ctrTitle"/>
          </p:nvPr>
        </p:nvSpPr>
        <p:spPr>
          <a:xfrm>
            <a:off x="304800" y="304801"/>
            <a:ext cx="8153400" cy="1143000"/>
          </a:xfrm>
        </p:spPr>
        <p:txBody>
          <a:bodyPr>
            <a:noAutofit/>
          </a:bodyPr>
          <a:p>
            <a:r>
              <a:rPr b="1" dirty="0" lang="en-US"/>
              <a:t>Faculty of Management Studies</a:t>
            </a:r>
          </a:p>
        </p:txBody>
      </p:sp>
      <p:sp>
        <p:nvSpPr>
          <p:cNvPr id="1048599" name="Subtitle 2"/>
          <p:cNvSpPr>
            <a:spLocks noGrp="1"/>
          </p:cNvSpPr>
          <p:nvPr>
            <p:ph type="subTitle" idx="1"/>
          </p:nvPr>
        </p:nvSpPr>
        <p:spPr>
          <a:xfrm>
            <a:off x="304800" y="1676400"/>
            <a:ext cx="8458200" cy="4572000"/>
          </a:xfrm>
        </p:spPr>
        <p:txBody>
          <a:bodyPr>
            <a:normAutofit/>
          </a:bodyPr>
          <a:p>
            <a:r>
              <a:rPr dirty="0" sz="3500" lang="en-US">
                <a:solidFill>
                  <a:schemeClr val="tx1"/>
                </a:solidFill>
              </a:rPr>
              <a:t>Managing E-channels</a:t>
            </a:r>
            <a:endParaRPr dirty="0" sz="3500" lang="en-US" u="sng">
              <a:solidFill>
                <a:schemeClr val="tx1"/>
              </a:solidFill>
            </a:endParaRPr>
          </a:p>
          <a:p>
            <a:r>
              <a:rPr dirty="0" sz="3500" lang="en-US" u="sng">
                <a:solidFill>
                  <a:schemeClr val="tx1"/>
                </a:solidFill>
              </a:rPr>
              <a:t>U</a:t>
            </a:r>
            <a:r>
              <a:rPr dirty="0" sz="3500" lang="en-US" u="sng">
                <a:solidFill>
                  <a:schemeClr val="tx1"/>
                </a:solidFill>
              </a:rPr>
              <a:t>n</a:t>
            </a:r>
            <a:r>
              <a:rPr dirty="0" sz="3500" lang="en-US" u="sng">
                <a:solidFill>
                  <a:schemeClr val="tx1"/>
                </a:solidFill>
              </a:rPr>
              <a:t>i</a:t>
            </a:r>
            <a:r>
              <a:rPr dirty="0" sz="3500" lang="en-US" u="sng">
                <a:solidFill>
                  <a:schemeClr val="tx1"/>
                </a:solidFill>
              </a:rPr>
              <a:t>t</a:t>
            </a:r>
            <a:r>
              <a:rPr dirty="0" sz="3500" lang="en-US" u="sng">
                <a:solidFill>
                  <a:schemeClr val="tx1"/>
                </a:solidFill>
              </a:rPr>
              <a:t> </a:t>
            </a:r>
            <a:r>
              <a:rPr dirty="0" sz="3500" lang="en-US" u="sng">
                <a:solidFill>
                  <a:schemeClr val="tx1"/>
                </a:solidFill>
              </a:rPr>
              <a:t>-</a:t>
            </a:r>
            <a:r>
              <a:rPr dirty="0" sz="3500" lang="en-US" u="sng">
                <a:solidFill>
                  <a:schemeClr val="tx1"/>
                </a:solidFill>
              </a:rPr>
              <a:t> </a:t>
            </a:r>
            <a:r>
              <a:rPr dirty="0" sz="3500" lang="en-US" u="sng">
                <a:solidFill>
                  <a:schemeClr val="tx1"/>
                </a:solidFill>
              </a:rPr>
              <a:t>3</a:t>
            </a:r>
            <a:r>
              <a:rPr dirty="0" sz="3500" lang="en-US" u="sng">
                <a:solidFill>
                  <a:schemeClr val="tx1"/>
                </a:solidFill>
              </a:rPr>
              <a:t> </a:t>
            </a:r>
            <a:endParaRPr dirty="0" sz="3500" lang="en-US" u="sng">
              <a:solidFill>
                <a:schemeClr val="tx1"/>
              </a:solidFill>
            </a:endParaRPr>
          </a:p>
          <a:p>
            <a:endParaRPr dirty="0" lang="en-US" u="sng">
              <a:solidFill>
                <a:schemeClr val="tx1"/>
              </a:solidFill>
            </a:endParaRPr>
          </a:p>
          <a:p>
            <a:r>
              <a:rPr dirty="0" lang="en-US" u="sng">
                <a:solidFill>
                  <a:schemeClr val="tx1"/>
                </a:solidFill>
              </a:rPr>
              <a:t>Topic: Online Branding and Reputation   Management</a:t>
            </a:r>
          </a:p>
          <a:p>
            <a:r>
              <a:rPr dirty="0" lang="en-US" u="sng">
                <a:solidFill>
                  <a:schemeClr val="tx1"/>
                </a:solidFill>
              </a:rPr>
              <a:t>      </a:t>
            </a:r>
            <a:endParaRPr dirty="0" lang="en-US">
              <a:solidFill>
                <a:schemeClr val="tx1"/>
              </a:solidFill>
            </a:endParaRPr>
          </a:p>
          <a:p>
            <a:r>
              <a:rPr dirty="0" lang="en-US">
                <a:solidFill>
                  <a:schemeClr val="tx1"/>
                </a:solidFill>
              </a:rPr>
              <a:t>By:- Ms. Tanuja Singhal Ma’am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Title 1"/>
          <p:cNvSpPr>
            <a:spLocks noGrp="1"/>
          </p:cNvSpPr>
          <p:nvPr>
            <p:ph type="ctrTitle"/>
          </p:nvPr>
        </p:nvSpPr>
        <p:spPr>
          <a:xfrm>
            <a:off x="762000" y="228601"/>
            <a:ext cx="7772400" cy="304800"/>
          </a:xfrm>
        </p:spPr>
        <p:txBody>
          <a:bodyPr>
            <a:normAutofit fontScale="90000"/>
          </a:bodyPr>
          <a:p>
            <a:r>
              <a:rPr dirty="0" lang="en-US"/>
              <a:t> </a:t>
            </a:r>
          </a:p>
        </p:txBody>
      </p:sp>
      <p:sp>
        <p:nvSpPr>
          <p:cNvPr id="1048597" name="Subtitle 2"/>
          <p:cNvSpPr>
            <a:spLocks noGrp="1"/>
          </p:cNvSpPr>
          <p:nvPr>
            <p:ph type="subTitle" idx="1"/>
          </p:nvPr>
        </p:nvSpPr>
        <p:spPr>
          <a:xfrm>
            <a:off x="457200" y="838200"/>
            <a:ext cx="8382000" cy="5715000"/>
          </a:xfrm>
        </p:spPr>
        <p:txBody>
          <a:bodyPr>
            <a:normAutofit/>
          </a:bodyPr>
          <a:p>
            <a:pPr algn="l">
              <a:buFont typeface="Wingdings" pitchFamily="2" charset="2"/>
              <a:buChar char="Ø"/>
            </a:pPr>
            <a:r>
              <a:rPr dirty="0" lang="en-US" spc="-5">
                <a:solidFill>
                  <a:schemeClr val="tx1"/>
                </a:solidFill>
                <a:cs typeface="Times New Roman"/>
              </a:rPr>
              <a:t>The third step is to gather </a:t>
            </a:r>
            <a:r>
              <a:rPr dirty="0" lang="en-US">
                <a:solidFill>
                  <a:schemeClr val="tx1"/>
                </a:solidFill>
                <a:cs typeface="Times New Roman"/>
              </a:rPr>
              <a:t>the </a:t>
            </a:r>
            <a:r>
              <a:rPr dirty="0" lang="en-US" spc="-5">
                <a:solidFill>
                  <a:schemeClr val="tx1"/>
                </a:solidFill>
                <a:cs typeface="Times New Roman"/>
              </a:rPr>
              <a:t>necessary tools and execute </a:t>
            </a:r>
            <a:r>
              <a:rPr dirty="0" lang="en-US">
                <a:solidFill>
                  <a:schemeClr val="tx1"/>
                </a:solidFill>
                <a:cs typeface="Times New Roman"/>
              </a:rPr>
              <a:t>your </a:t>
            </a:r>
            <a:r>
              <a:rPr dirty="0" lang="en-US" spc="-5">
                <a:solidFill>
                  <a:schemeClr val="tx1"/>
                </a:solidFill>
                <a:cs typeface="Times New Roman"/>
              </a:rPr>
              <a:t>online  reputation management campaign. Utilization of optimization tools such </a:t>
            </a:r>
            <a:r>
              <a:rPr dirty="0" lang="en-US" spc="-15">
                <a:solidFill>
                  <a:schemeClr val="tx1"/>
                </a:solidFill>
                <a:cs typeface="Times New Roman"/>
              </a:rPr>
              <a:t>as  </a:t>
            </a:r>
            <a:r>
              <a:rPr dirty="0" lang="en-US" spc="-5">
                <a:solidFill>
                  <a:schemeClr val="tx1"/>
                </a:solidFill>
                <a:cs typeface="Times New Roman"/>
              </a:rPr>
              <a:t>press releases, a </a:t>
            </a:r>
            <a:r>
              <a:rPr dirty="0" lang="en-US">
                <a:solidFill>
                  <a:schemeClr val="tx1"/>
                </a:solidFill>
                <a:cs typeface="Times New Roman"/>
              </a:rPr>
              <a:t>new </a:t>
            </a:r>
            <a:r>
              <a:rPr dirty="0" lang="en-US" spc="-5">
                <a:solidFill>
                  <a:schemeClr val="tx1"/>
                </a:solidFill>
                <a:cs typeface="Times New Roman"/>
              </a:rPr>
              <a:t>network </a:t>
            </a:r>
            <a:r>
              <a:rPr dirty="0" lang="en-US">
                <a:solidFill>
                  <a:schemeClr val="tx1"/>
                </a:solidFill>
                <a:cs typeface="Times New Roman"/>
              </a:rPr>
              <a:t>of </a:t>
            </a:r>
            <a:r>
              <a:rPr dirty="0" lang="en-US" spc="-5">
                <a:solidFill>
                  <a:schemeClr val="tx1"/>
                </a:solidFill>
                <a:cs typeface="Times New Roman"/>
              </a:rPr>
              <a:t>competing sites and blogs, </a:t>
            </a:r>
            <a:r>
              <a:rPr dirty="0" lang="en-US">
                <a:solidFill>
                  <a:schemeClr val="tx1"/>
                </a:solidFill>
                <a:cs typeface="Times New Roman"/>
              </a:rPr>
              <a:t>social </a:t>
            </a:r>
            <a:r>
              <a:rPr dirty="0" lang="en-US" spc="-5">
                <a:solidFill>
                  <a:schemeClr val="tx1"/>
                </a:solidFill>
                <a:cs typeface="Times New Roman"/>
              </a:rPr>
              <a:t>media  profiles, and social bookmarking programs. Online Reputation  Management </a:t>
            </a:r>
            <a:r>
              <a:rPr dirty="0" lang="en-US" spc="-10">
                <a:solidFill>
                  <a:schemeClr val="tx1"/>
                </a:solidFill>
                <a:cs typeface="Times New Roman"/>
              </a:rPr>
              <a:t>may </a:t>
            </a:r>
            <a:r>
              <a:rPr dirty="0" lang="en-US" spc="-5">
                <a:solidFill>
                  <a:schemeClr val="tx1"/>
                </a:solidFill>
                <a:cs typeface="Times New Roman"/>
              </a:rPr>
              <a:t>also include heavy content syndication to build </a:t>
            </a:r>
            <a:r>
              <a:rPr dirty="0" lang="en-US">
                <a:solidFill>
                  <a:schemeClr val="tx1"/>
                </a:solidFill>
                <a:cs typeface="Times New Roman"/>
              </a:rPr>
              <a:t>high-  </a:t>
            </a:r>
            <a:r>
              <a:rPr dirty="0" lang="en-US" spc="-5">
                <a:solidFill>
                  <a:schemeClr val="tx1"/>
                </a:solidFill>
                <a:cs typeface="Times New Roman"/>
              </a:rPr>
              <a:t>quality links. A search engine marketing specialist will have these tools </a:t>
            </a:r>
            <a:r>
              <a:rPr dirty="0" lang="en-US" spc="-15">
                <a:solidFill>
                  <a:schemeClr val="tx1"/>
                </a:solidFill>
                <a:cs typeface="Times New Roman"/>
              </a:rPr>
              <a:t>at  </a:t>
            </a:r>
            <a:r>
              <a:rPr dirty="0" lang="en-US" spc="-5">
                <a:solidFill>
                  <a:schemeClr val="tx1"/>
                </a:solidFill>
                <a:cs typeface="Times New Roman"/>
              </a:rPr>
              <a:t>their</a:t>
            </a:r>
            <a:r>
              <a:rPr dirty="0" lang="en-US" spc="-15">
                <a:solidFill>
                  <a:schemeClr val="tx1"/>
                </a:solidFill>
                <a:cs typeface="Times New Roman"/>
              </a:rPr>
              <a:t> </a:t>
            </a:r>
            <a:r>
              <a:rPr dirty="0" lang="en-US">
                <a:solidFill>
                  <a:schemeClr val="tx1"/>
                </a:solidFill>
                <a:cs typeface="Times New Roman"/>
              </a:rPr>
              <a:t>disposal.</a:t>
            </a:r>
          </a:p>
          <a:p>
            <a:pPr algn="l">
              <a:buFont typeface="Wingdings" pitchFamily="2" charset="2"/>
              <a:buChar char="Ø"/>
            </a:pPr>
            <a:endParaRPr dirty="0"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1447799"/>
          </a:xfrm>
        </p:spPr>
        <p:txBody>
          <a:bodyPr>
            <a:noAutofit/>
          </a:bodyPr>
          <a:p>
            <a:pPr algn="l"/>
            <a:r>
              <a:rPr b="1" dirty="0" sz="3600" lang="en-US" spc="-5" u="sng"/>
              <a:t>Online Reputation Management extends to these factors </a:t>
            </a:r>
            <a:r>
              <a:rPr b="1" dirty="0" sz="3600" lang="en-US" u="sng"/>
              <a:t>connected to  </a:t>
            </a:r>
            <a:r>
              <a:rPr b="1" dirty="0" sz="3600" lang="en-US" spc="-5" u="sng"/>
              <a:t>you:</a:t>
            </a:r>
            <a:endParaRPr b="1" dirty="0" sz="3600" lang="en-US" u="sng"/>
          </a:p>
        </p:txBody>
      </p:sp>
      <p:sp>
        <p:nvSpPr>
          <p:cNvPr id="1048594" name="Subtitle 2"/>
          <p:cNvSpPr>
            <a:spLocks noGrp="1"/>
          </p:cNvSpPr>
          <p:nvPr>
            <p:ph type="subTitle" idx="1"/>
          </p:nvPr>
        </p:nvSpPr>
        <p:spPr>
          <a:xfrm>
            <a:off x="685800" y="2133600"/>
            <a:ext cx="8153400" cy="4267200"/>
          </a:xfrm>
        </p:spPr>
        <p:txBody>
          <a:bodyPr>
            <a:normAutofit/>
          </a:bodyPr>
          <a:p>
            <a:pPr algn="l" indent="-342900" marL="355600">
              <a:lnSpc>
                <a:spcPct val="100000"/>
              </a:lnSpc>
              <a:spcBef>
                <a:spcPts val="1470"/>
              </a:spcBef>
              <a:buSzPct val="31250"/>
              <a:buFont typeface="Symbol"/>
              <a:buChar char=""/>
              <a:tabLst>
                <a:tab algn="l" pos="354965"/>
                <a:tab algn="l" pos="355600"/>
              </a:tabLst>
            </a:pPr>
            <a:r>
              <a:rPr dirty="0" sz="2800" lang="en-US" spc="-80">
                <a:solidFill>
                  <a:schemeClr val="tx1"/>
                </a:solidFill>
                <a:cs typeface="Times New Roman"/>
              </a:rPr>
              <a:t>Your</a:t>
            </a:r>
            <a:r>
              <a:rPr dirty="0" sz="2800" lang="en-US" spc="-25">
                <a:solidFill>
                  <a:schemeClr val="tx1"/>
                </a:solidFill>
                <a:cs typeface="Times New Roman"/>
              </a:rPr>
              <a:t> </a:t>
            </a:r>
            <a:r>
              <a:rPr dirty="0" sz="2800" lang="en-US">
                <a:solidFill>
                  <a:schemeClr val="tx1"/>
                </a:solidFill>
                <a:cs typeface="Times New Roman"/>
              </a:rPr>
              <a:t>Name</a:t>
            </a:r>
          </a:p>
          <a:p>
            <a:pPr algn="l" indent="-342900" marL="355600">
              <a:lnSpc>
                <a:spcPct val="100000"/>
              </a:lnSpc>
              <a:spcBef>
                <a:spcPts val="1370"/>
              </a:spcBef>
              <a:buSzPct val="31250"/>
              <a:buFont typeface="Symbol"/>
              <a:buChar char=""/>
              <a:tabLst>
                <a:tab algn="l" pos="354965"/>
                <a:tab algn="l" pos="355600"/>
              </a:tabLst>
            </a:pPr>
            <a:r>
              <a:rPr dirty="0" sz="2800" lang="en-US" spc="5">
                <a:solidFill>
                  <a:schemeClr val="tx1"/>
                </a:solidFill>
                <a:cs typeface="Times New Roman"/>
              </a:rPr>
              <a:t>Company</a:t>
            </a:r>
            <a:endParaRPr dirty="0" sz="2800" lang="en-US">
              <a:solidFill>
                <a:schemeClr val="tx1"/>
              </a:solidFill>
              <a:cs typeface="Times New Roman"/>
            </a:endParaRPr>
          </a:p>
          <a:p>
            <a:pPr algn="l" indent="-342900" marL="355600">
              <a:lnSpc>
                <a:spcPct val="100000"/>
              </a:lnSpc>
              <a:spcBef>
                <a:spcPts val="1365"/>
              </a:spcBef>
              <a:buSzPct val="31250"/>
              <a:buFont typeface="Symbol"/>
              <a:buChar char=""/>
              <a:tabLst>
                <a:tab algn="l" pos="354965"/>
                <a:tab algn="l" pos="355600"/>
              </a:tabLst>
            </a:pPr>
            <a:r>
              <a:rPr dirty="0" sz="2800" lang="en-US">
                <a:solidFill>
                  <a:schemeClr val="tx1"/>
                </a:solidFill>
                <a:cs typeface="Times New Roman"/>
              </a:rPr>
              <a:t>Brand(s)</a:t>
            </a:r>
          </a:p>
          <a:p>
            <a:pPr algn="l" indent="-342900" marL="355600">
              <a:lnSpc>
                <a:spcPct val="100000"/>
              </a:lnSpc>
              <a:spcBef>
                <a:spcPts val="1370"/>
              </a:spcBef>
              <a:buSzPct val="31250"/>
              <a:buFont typeface="Symbol"/>
              <a:buChar char=""/>
              <a:tabLst>
                <a:tab algn="l" pos="354965"/>
                <a:tab algn="l" pos="355600"/>
              </a:tabLst>
            </a:pPr>
            <a:r>
              <a:rPr dirty="0" sz="2800" lang="en-US">
                <a:solidFill>
                  <a:schemeClr val="tx1"/>
                </a:solidFill>
                <a:cs typeface="Times New Roman"/>
              </a:rPr>
              <a:t>Product(s)</a:t>
            </a:r>
          </a:p>
          <a:p>
            <a:pPr algn="l" indent="-342900" marL="355600">
              <a:lnSpc>
                <a:spcPct val="100000"/>
              </a:lnSpc>
              <a:spcBef>
                <a:spcPts val="1370"/>
              </a:spcBef>
              <a:buSzPct val="31250"/>
              <a:buFont typeface="Symbol"/>
              <a:buChar char=""/>
              <a:tabLst>
                <a:tab algn="l" pos="354965"/>
                <a:tab algn="l" pos="355600"/>
              </a:tabLst>
            </a:pPr>
            <a:r>
              <a:rPr dirty="0" sz="2800" lang="en-US">
                <a:solidFill>
                  <a:schemeClr val="tx1"/>
                </a:solidFill>
                <a:cs typeface="Times New Roman"/>
              </a:rPr>
              <a:t>High profile</a:t>
            </a:r>
            <a:r>
              <a:rPr dirty="0" sz="2800" lang="en-US" spc="-70">
                <a:solidFill>
                  <a:schemeClr val="tx1"/>
                </a:solidFill>
                <a:cs typeface="Times New Roman"/>
              </a:rPr>
              <a:t> </a:t>
            </a:r>
            <a:r>
              <a:rPr dirty="0" sz="2800" lang="en-US">
                <a:solidFill>
                  <a:schemeClr val="tx1"/>
                </a:solidFill>
                <a:cs typeface="Times New Roman"/>
              </a:rPr>
              <a:t>employees</a:t>
            </a:r>
          </a:p>
          <a:p>
            <a:pPr algn="l" indent="-342900" marL="355600">
              <a:lnSpc>
                <a:spcPct val="100000"/>
              </a:lnSpc>
              <a:spcBef>
                <a:spcPts val="1365"/>
              </a:spcBef>
              <a:buSzPct val="31250"/>
              <a:buFont typeface="Symbol"/>
              <a:buChar char=""/>
              <a:tabLst>
                <a:tab algn="l" pos="354965"/>
                <a:tab algn="l" pos="355600"/>
              </a:tabLst>
            </a:pPr>
            <a:r>
              <a:rPr dirty="0" sz="2800" lang="en-US">
                <a:solidFill>
                  <a:schemeClr val="tx1"/>
                </a:solidFill>
                <a:cs typeface="Times New Roman"/>
              </a:rPr>
              <a:t>Handles/usernames</a:t>
            </a:r>
          </a:p>
          <a:p>
            <a:pPr algn="l"/>
            <a:endParaRPr dirty="0" sz="2800" lang="en-US">
              <a:solidFill>
                <a:schemeClr val="tx1"/>
              </a:solidFill>
            </a:endParaRPr>
          </a:p>
        </p:txBody>
      </p:sp>
      <p:sp>
        <p:nvSpPr>
          <p:cNvPr id="1048595" name="object 4"/>
          <p:cNvSpPr/>
          <p:nvPr/>
        </p:nvSpPr>
        <p:spPr>
          <a:xfrm>
            <a:off x="4648200" y="1752600"/>
            <a:ext cx="4267200" cy="3124200"/>
          </a:xfrm>
          <a:prstGeom prst="rect"/>
          <a:blipFill>
            <a:blip xmlns:r="http://schemas.openxmlformats.org/officeDocument/2006/relationships" r:embed="rId1" cstate="print"/>
            <a:stretch>
              <a:fillRect/>
            </a:stretch>
          </a:blipFill>
        </p:spPr>
        <p:txBody>
          <a:bodyPr bIns="0" lIns="0" rIns="0" rtlCol="0" tIns="0" wrap="square"/>
          <a:p/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1" name="Title 1"/>
          <p:cNvSpPr>
            <a:spLocks noGrp="1"/>
          </p:cNvSpPr>
          <p:nvPr>
            <p:ph type="ctrTitle"/>
          </p:nvPr>
        </p:nvSpPr>
        <p:spPr>
          <a:xfrm>
            <a:off x="762000" y="228601"/>
            <a:ext cx="7772400" cy="838199"/>
          </a:xfrm>
        </p:spPr>
        <p:txBody>
          <a:bodyPr/>
          <a:p>
            <a:r>
              <a:rPr b="1" dirty="0" lang="en-US" u="sng"/>
              <a:t>Benefits </a:t>
            </a:r>
          </a:p>
        </p:txBody>
      </p:sp>
      <p:sp>
        <p:nvSpPr>
          <p:cNvPr id="1048592" name="Subtitle 2"/>
          <p:cNvSpPr>
            <a:spLocks noGrp="1"/>
          </p:cNvSpPr>
          <p:nvPr>
            <p:ph type="subTitle" idx="1"/>
          </p:nvPr>
        </p:nvSpPr>
        <p:spPr>
          <a:xfrm>
            <a:off x="609600" y="1143000"/>
            <a:ext cx="8305800" cy="5562600"/>
          </a:xfrm>
        </p:spPr>
        <p:txBody>
          <a:bodyPr>
            <a:noAutofit/>
          </a:bodyPr>
          <a:p>
            <a:pPr algn="l" indent="-560070" marL="572135">
              <a:lnSpc>
                <a:spcPct val="100000"/>
              </a:lnSpc>
              <a:spcBef>
                <a:spcPts val="105"/>
              </a:spcBef>
              <a:buClr>
                <a:srgbClr val="212121"/>
              </a:buClr>
              <a:buFont typeface="Wingdings" pitchFamily="2" charset="2"/>
              <a:buChar char="§"/>
              <a:tabLst>
                <a:tab algn="l" pos="572135"/>
                <a:tab algn="l" pos="572770"/>
              </a:tabLst>
            </a:pPr>
            <a:r>
              <a:rPr dirty="0" sz="2000" lang="en-US">
                <a:solidFill>
                  <a:schemeClr val="tx1"/>
                </a:solidFill>
                <a:cs typeface="Times New Roman"/>
              </a:rPr>
              <a:t>It helps </a:t>
            </a:r>
            <a:r>
              <a:rPr dirty="0" sz="2000" lang="en-US" spc="5">
                <a:solidFill>
                  <a:schemeClr val="tx1"/>
                </a:solidFill>
                <a:cs typeface="Times New Roman"/>
              </a:rPr>
              <a:t>you </a:t>
            </a:r>
            <a:r>
              <a:rPr dirty="0" sz="2000" lang="en-US">
                <a:solidFill>
                  <a:schemeClr val="tx1"/>
                </a:solidFill>
                <a:cs typeface="Times New Roman"/>
              </a:rPr>
              <a:t>resolve customer complaints</a:t>
            </a:r>
            <a:r>
              <a:rPr dirty="0" sz="2000" lang="en-US" spc="-120">
                <a:solidFill>
                  <a:schemeClr val="tx1"/>
                </a:solidFill>
                <a:cs typeface="Times New Roman"/>
              </a:rPr>
              <a:t> </a:t>
            </a:r>
            <a:r>
              <a:rPr dirty="0" sz="2000" lang="en-US">
                <a:solidFill>
                  <a:schemeClr val="tx1"/>
                </a:solidFill>
                <a:cs typeface="Times New Roman"/>
              </a:rPr>
              <a:t>quickly</a:t>
            </a:r>
          </a:p>
          <a:p>
            <a:pPr algn="l" indent="-457834" marL="469900">
              <a:lnSpc>
                <a:spcPct val="100000"/>
              </a:lnSpc>
              <a:spcBef>
                <a:spcPts val="3020"/>
              </a:spcBef>
              <a:buFont typeface="Wingdings" pitchFamily="2" charset="2"/>
              <a:buChar char="§"/>
              <a:tabLst>
                <a:tab algn="l" pos="470534"/>
              </a:tabLst>
            </a:pPr>
            <a:r>
              <a:rPr dirty="0" sz="2000" lang="en-US">
                <a:solidFill>
                  <a:schemeClr val="tx1"/>
                </a:solidFill>
                <a:cs typeface="Times New Roman"/>
              </a:rPr>
              <a:t>It </a:t>
            </a:r>
            <a:r>
              <a:rPr dirty="0" sz="2000" lang="en-US" spc="5">
                <a:solidFill>
                  <a:schemeClr val="tx1"/>
                </a:solidFill>
                <a:cs typeface="Times New Roman"/>
              </a:rPr>
              <a:t>can </a:t>
            </a:r>
            <a:r>
              <a:rPr dirty="0" sz="2000" lang="en-US">
                <a:solidFill>
                  <a:schemeClr val="tx1"/>
                </a:solidFill>
                <a:cs typeface="Times New Roman"/>
              </a:rPr>
              <a:t>help show that </a:t>
            </a:r>
            <a:r>
              <a:rPr dirty="0" sz="2000" lang="en-US" spc="5">
                <a:solidFill>
                  <a:schemeClr val="tx1"/>
                </a:solidFill>
                <a:cs typeface="Times New Roman"/>
              </a:rPr>
              <a:t>your </a:t>
            </a:r>
            <a:r>
              <a:rPr dirty="0" sz="2000" lang="en-US">
                <a:solidFill>
                  <a:schemeClr val="tx1"/>
                </a:solidFill>
                <a:cs typeface="Times New Roman"/>
              </a:rPr>
              <a:t>business cares </a:t>
            </a:r>
            <a:r>
              <a:rPr dirty="0" sz="2000" lang="en-US" spc="5">
                <a:solidFill>
                  <a:schemeClr val="tx1"/>
                </a:solidFill>
                <a:cs typeface="Times New Roman"/>
              </a:rPr>
              <a:t>about </a:t>
            </a:r>
            <a:r>
              <a:rPr dirty="0" sz="2000" lang="en-US">
                <a:solidFill>
                  <a:schemeClr val="tx1"/>
                </a:solidFill>
                <a:cs typeface="Times New Roman"/>
              </a:rPr>
              <a:t>customer</a:t>
            </a:r>
            <a:r>
              <a:rPr dirty="0" sz="2000" lang="en-US" spc="-165">
                <a:solidFill>
                  <a:schemeClr val="tx1"/>
                </a:solidFill>
                <a:cs typeface="Times New Roman"/>
              </a:rPr>
              <a:t> </a:t>
            </a:r>
            <a:r>
              <a:rPr dirty="0" sz="2000" lang="en-US">
                <a:solidFill>
                  <a:schemeClr val="tx1"/>
                </a:solidFill>
                <a:cs typeface="Times New Roman"/>
              </a:rPr>
              <a:t>service</a:t>
            </a:r>
          </a:p>
          <a:p>
            <a:pPr algn="l" indent="-560070" marL="572135">
              <a:lnSpc>
                <a:spcPct val="100000"/>
              </a:lnSpc>
              <a:spcBef>
                <a:spcPts val="3015"/>
              </a:spcBef>
              <a:buFont typeface="Wingdings" pitchFamily="2" charset="2"/>
              <a:buChar char="§"/>
              <a:tabLst>
                <a:tab algn="l" pos="572135"/>
                <a:tab algn="l" pos="572770"/>
              </a:tabLst>
            </a:pPr>
            <a:r>
              <a:rPr dirty="0" sz="2000" lang="en-US">
                <a:solidFill>
                  <a:schemeClr val="tx1"/>
                </a:solidFill>
                <a:cs typeface="Times New Roman"/>
              </a:rPr>
              <a:t>It helps </a:t>
            </a:r>
            <a:r>
              <a:rPr dirty="0" sz="2000" lang="en-US" spc="5">
                <a:solidFill>
                  <a:schemeClr val="tx1"/>
                </a:solidFill>
                <a:cs typeface="Times New Roman"/>
              </a:rPr>
              <a:t>you </a:t>
            </a:r>
            <a:r>
              <a:rPr dirty="0" sz="2000" lang="en-US" spc="-5">
                <a:solidFill>
                  <a:schemeClr val="tx1"/>
                </a:solidFill>
                <a:cs typeface="Times New Roman"/>
              </a:rPr>
              <a:t>to </a:t>
            </a:r>
            <a:r>
              <a:rPr dirty="0" sz="2000" lang="en-US">
                <a:solidFill>
                  <a:schemeClr val="tx1"/>
                </a:solidFill>
                <a:cs typeface="Times New Roman"/>
              </a:rPr>
              <a:t>earn </a:t>
            </a:r>
            <a:r>
              <a:rPr dirty="0" sz="2000" lang="en-US" spc="5">
                <a:solidFill>
                  <a:schemeClr val="tx1"/>
                </a:solidFill>
                <a:cs typeface="Times New Roman"/>
              </a:rPr>
              <a:t>your </a:t>
            </a:r>
            <a:r>
              <a:rPr dirty="0" sz="2000" lang="en-US" spc="-5">
                <a:solidFill>
                  <a:schemeClr val="tx1"/>
                </a:solidFill>
                <a:cs typeface="Times New Roman"/>
              </a:rPr>
              <a:t>customer’s</a:t>
            </a:r>
            <a:r>
              <a:rPr dirty="0" sz="2000" lang="en-US" spc="-140">
                <a:solidFill>
                  <a:schemeClr val="tx1"/>
                </a:solidFill>
                <a:cs typeface="Times New Roman"/>
              </a:rPr>
              <a:t> </a:t>
            </a:r>
            <a:r>
              <a:rPr dirty="0" sz="2000" lang="en-US">
                <a:solidFill>
                  <a:schemeClr val="tx1"/>
                </a:solidFill>
                <a:cs typeface="Times New Roman"/>
              </a:rPr>
              <a:t>trust</a:t>
            </a:r>
          </a:p>
          <a:p>
            <a:pPr algn="l" indent="-457834" marL="469900">
              <a:lnSpc>
                <a:spcPct val="100000"/>
              </a:lnSpc>
              <a:spcBef>
                <a:spcPts val="3025"/>
              </a:spcBef>
              <a:buFont typeface="Wingdings" pitchFamily="2" charset="2"/>
              <a:buChar char="§"/>
              <a:tabLst>
                <a:tab algn="l" pos="470534"/>
              </a:tabLst>
            </a:pPr>
            <a:r>
              <a:rPr dirty="0" sz="2000" lang="en-US">
                <a:solidFill>
                  <a:schemeClr val="tx1"/>
                </a:solidFill>
                <a:cs typeface="Times New Roman"/>
              </a:rPr>
              <a:t>It helps </a:t>
            </a:r>
            <a:r>
              <a:rPr dirty="0" sz="2000" lang="en-US" spc="5">
                <a:solidFill>
                  <a:schemeClr val="tx1"/>
                </a:solidFill>
                <a:cs typeface="Times New Roman"/>
              </a:rPr>
              <a:t>you </a:t>
            </a:r>
            <a:r>
              <a:rPr dirty="0" sz="2000" lang="en-US">
                <a:solidFill>
                  <a:schemeClr val="tx1"/>
                </a:solidFill>
                <a:cs typeface="Times New Roman"/>
              </a:rPr>
              <a:t>increase </a:t>
            </a:r>
            <a:r>
              <a:rPr dirty="0" sz="2000" lang="en-US" spc="5">
                <a:solidFill>
                  <a:schemeClr val="tx1"/>
                </a:solidFill>
                <a:cs typeface="Times New Roman"/>
              </a:rPr>
              <a:t>your</a:t>
            </a:r>
            <a:r>
              <a:rPr dirty="0" sz="2000" lang="en-US" spc="-95">
                <a:solidFill>
                  <a:schemeClr val="tx1"/>
                </a:solidFill>
                <a:cs typeface="Times New Roman"/>
              </a:rPr>
              <a:t> </a:t>
            </a:r>
            <a:r>
              <a:rPr dirty="0" sz="2000" lang="en-US">
                <a:solidFill>
                  <a:schemeClr val="tx1"/>
                </a:solidFill>
                <a:cs typeface="Times New Roman"/>
              </a:rPr>
              <a:t>transparency</a:t>
            </a:r>
          </a:p>
          <a:p>
            <a:pPr algn="l" indent="-457834" marL="469900">
              <a:lnSpc>
                <a:spcPct val="100000"/>
              </a:lnSpc>
              <a:spcBef>
                <a:spcPts val="3025"/>
              </a:spcBef>
              <a:buFont typeface="Wingdings" pitchFamily="2" charset="2"/>
              <a:buChar char="§"/>
              <a:tabLst>
                <a:tab algn="l" pos="470534"/>
              </a:tabLst>
            </a:pPr>
            <a:r>
              <a:rPr dirty="0" sz="2000" lang="en-US">
                <a:solidFill>
                  <a:schemeClr val="tx1"/>
                </a:solidFill>
                <a:cs typeface="Times New Roman"/>
              </a:rPr>
              <a:t>It creates more positive </a:t>
            </a:r>
            <a:r>
              <a:rPr dirty="0" sz="2000" lang="en-US" spc="-5">
                <a:solidFill>
                  <a:schemeClr val="tx1"/>
                </a:solidFill>
                <a:cs typeface="Times New Roman"/>
              </a:rPr>
              <a:t>word-of-mouth </a:t>
            </a:r>
            <a:r>
              <a:rPr dirty="0" sz="2000" lang="en-US" spc="5">
                <a:solidFill>
                  <a:schemeClr val="tx1"/>
                </a:solidFill>
                <a:cs typeface="Times New Roman"/>
              </a:rPr>
              <a:t>about your</a:t>
            </a:r>
            <a:r>
              <a:rPr dirty="0" sz="2000" lang="en-US" spc="-125">
                <a:solidFill>
                  <a:schemeClr val="tx1"/>
                </a:solidFill>
                <a:cs typeface="Times New Roman"/>
              </a:rPr>
              <a:t> </a:t>
            </a:r>
            <a:r>
              <a:rPr dirty="0" sz="2000" lang="en-US">
                <a:solidFill>
                  <a:schemeClr val="tx1"/>
                </a:solidFill>
                <a:cs typeface="Times New Roman"/>
              </a:rPr>
              <a:t>brand</a:t>
            </a:r>
          </a:p>
          <a:p>
            <a:pPr algn="l" indent="-445134" marL="457200">
              <a:lnSpc>
                <a:spcPct val="100000"/>
              </a:lnSpc>
              <a:spcBef>
                <a:spcPts val="3025"/>
              </a:spcBef>
              <a:buFont typeface="Wingdings" pitchFamily="2" charset="2"/>
              <a:buChar char="§"/>
              <a:tabLst>
                <a:tab algn="l" pos="457834"/>
              </a:tabLst>
            </a:pPr>
            <a:r>
              <a:rPr dirty="0" sz="2000" lang="en-US">
                <a:solidFill>
                  <a:schemeClr val="tx1"/>
                </a:solidFill>
                <a:cs typeface="Times New Roman"/>
              </a:rPr>
              <a:t>It helps </a:t>
            </a:r>
            <a:r>
              <a:rPr dirty="0" sz="2000" lang="en-US" spc="5">
                <a:solidFill>
                  <a:schemeClr val="tx1"/>
                </a:solidFill>
                <a:cs typeface="Times New Roman"/>
              </a:rPr>
              <a:t>you </a:t>
            </a:r>
            <a:r>
              <a:rPr dirty="0" sz="2000" lang="en-US">
                <a:solidFill>
                  <a:schemeClr val="tx1"/>
                </a:solidFill>
                <a:cs typeface="Times New Roman"/>
              </a:rPr>
              <a:t>identify </a:t>
            </a:r>
            <a:r>
              <a:rPr dirty="0" sz="2000" lang="en-US" spc="5">
                <a:solidFill>
                  <a:schemeClr val="tx1"/>
                </a:solidFill>
                <a:cs typeface="Times New Roman"/>
              </a:rPr>
              <a:t>your </a:t>
            </a:r>
            <a:r>
              <a:rPr dirty="0" sz="2000" lang="en-US" spc="-20">
                <a:solidFill>
                  <a:schemeClr val="tx1"/>
                </a:solidFill>
                <a:cs typeface="Times New Roman"/>
              </a:rPr>
              <a:t>company’s</a:t>
            </a:r>
            <a:r>
              <a:rPr dirty="0" sz="2000" lang="en-US" spc="-145">
                <a:solidFill>
                  <a:schemeClr val="tx1"/>
                </a:solidFill>
                <a:cs typeface="Times New Roman"/>
              </a:rPr>
              <a:t> </a:t>
            </a:r>
            <a:r>
              <a:rPr dirty="0" sz="2000" lang="en-US">
                <a:solidFill>
                  <a:schemeClr val="tx1"/>
                </a:solidFill>
                <a:cs typeface="Times New Roman"/>
              </a:rPr>
              <a:t>opportunities</a:t>
            </a:r>
          </a:p>
          <a:p>
            <a:pPr algn="l" indent="-342900" marL="355600" marR="5080">
              <a:lnSpc>
                <a:spcPct val="150100"/>
              </a:lnSpc>
              <a:spcBef>
                <a:spcPts val="1090"/>
              </a:spcBef>
              <a:buFont typeface="Wingdings" pitchFamily="2" charset="2"/>
              <a:buChar char="§"/>
              <a:tabLst>
                <a:tab algn="l" pos="457834"/>
                <a:tab algn="l" pos="880744"/>
                <a:tab algn="l" pos="1619885"/>
                <a:tab algn="l" pos="2405380"/>
                <a:tab algn="l" pos="3415665"/>
                <a:tab algn="l" pos="4336415"/>
                <a:tab algn="l" pos="5936615"/>
                <a:tab algn="l" pos="6518909"/>
                <a:tab algn="l" pos="7191375"/>
                <a:tab algn="l" pos="8406130"/>
                <a:tab algn="l" pos="10005060"/>
              </a:tabLst>
            </a:pPr>
            <a:r>
              <a:rPr dirty="0" sz="2000" lang="en-US">
                <a:solidFill>
                  <a:schemeClr val="tx1"/>
                </a:solidFill>
                <a:cs typeface="Times New Roman"/>
              </a:rPr>
              <a:t>It	lets	you	grow	your	prese</a:t>
            </a:r>
            <a:r>
              <a:rPr dirty="0" sz="2000" lang="en-US" spc="5">
                <a:solidFill>
                  <a:schemeClr val="tx1"/>
                </a:solidFill>
                <a:cs typeface="Times New Roman"/>
              </a:rPr>
              <a:t>n</a:t>
            </a:r>
            <a:r>
              <a:rPr dirty="0" sz="2000" lang="en-US">
                <a:solidFill>
                  <a:schemeClr val="tx1"/>
                </a:solidFill>
                <a:cs typeface="Times New Roman"/>
              </a:rPr>
              <a:t>ce	</a:t>
            </a:r>
            <a:r>
              <a:rPr dirty="0" sz="2000" lang="en-US" spc="-10">
                <a:solidFill>
                  <a:schemeClr val="tx1"/>
                </a:solidFill>
                <a:cs typeface="Times New Roman"/>
              </a:rPr>
              <a:t>o</a:t>
            </a:r>
            <a:r>
              <a:rPr dirty="0" sz="2000" lang="en-US">
                <a:solidFill>
                  <a:schemeClr val="tx1"/>
                </a:solidFill>
                <a:cs typeface="Times New Roman"/>
              </a:rPr>
              <a:t>n	the	digital	channels	y</a:t>
            </a:r>
            <a:r>
              <a:rPr dirty="0" sz="2000" lang="en-US" spc="-15">
                <a:solidFill>
                  <a:schemeClr val="tx1"/>
                </a:solidFill>
                <a:cs typeface="Times New Roman"/>
              </a:rPr>
              <a:t>o</a:t>
            </a:r>
            <a:r>
              <a:rPr dirty="0" sz="2000" lang="en-US">
                <a:solidFill>
                  <a:schemeClr val="tx1"/>
                </a:solidFill>
                <a:cs typeface="Times New Roman"/>
              </a:rPr>
              <a:t>ur  customers</a:t>
            </a:r>
            <a:r>
              <a:rPr dirty="0" sz="2000" lang="en-US" spc="-25">
                <a:solidFill>
                  <a:schemeClr val="tx1"/>
                </a:solidFill>
                <a:cs typeface="Times New Roman"/>
              </a:rPr>
              <a:t> </a:t>
            </a:r>
            <a:r>
              <a:rPr dirty="0" sz="2000" lang="en-US">
                <a:solidFill>
                  <a:schemeClr val="tx1"/>
                </a:solidFill>
                <a:cs typeface="Times New Roman"/>
              </a:rPr>
              <a:t>frequent</a:t>
            </a:r>
          </a:p>
          <a:p>
            <a:pPr algn="l" indent="-546100" marL="558165">
              <a:lnSpc>
                <a:spcPct val="100000"/>
              </a:lnSpc>
              <a:spcBef>
                <a:spcPts val="3020"/>
              </a:spcBef>
              <a:buFont typeface="Wingdings" pitchFamily="2" charset="2"/>
              <a:buChar char="§"/>
              <a:tabLst>
                <a:tab algn="l" pos="558165"/>
                <a:tab algn="l" pos="558800"/>
              </a:tabLst>
            </a:pPr>
            <a:r>
              <a:rPr dirty="0" sz="2000" lang="en-US">
                <a:solidFill>
                  <a:schemeClr val="tx1"/>
                </a:solidFill>
                <a:cs typeface="Times New Roman"/>
              </a:rPr>
              <a:t>It encourages online</a:t>
            </a:r>
            <a:r>
              <a:rPr dirty="0" sz="2000" lang="en-US" spc="-55">
                <a:solidFill>
                  <a:schemeClr val="tx1"/>
                </a:solidFill>
                <a:cs typeface="Times New Roman"/>
              </a:rPr>
              <a:t> </a:t>
            </a:r>
            <a:r>
              <a:rPr dirty="0" sz="2000" lang="en-US">
                <a:solidFill>
                  <a:schemeClr val="tx1"/>
                </a:solidFill>
                <a:cs typeface="Times New Roman"/>
              </a:rPr>
              <a:t>endorsements</a:t>
            </a:r>
          </a:p>
          <a:p>
            <a:pPr algn="l">
              <a:buFont typeface="Wingdings" pitchFamily="2" charset="2"/>
              <a:buChar char="§"/>
            </a:pPr>
            <a:endParaRPr dirty="0" sz="2000"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5" name="Title 1"/>
          <p:cNvSpPr>
            <a:spLocks noGrp="1"/>
          </p:cNvSpPr>
          <p:nvPr>
            <p:ph type="title"/>
          </p:nvPr>
        </p:nvSpPr>
        <p:spPr>
          <a:xfrm>
            <a:off x="533400" y="2362200"/>
            <a:ext cx="8229600" cy="1143000"/>
          </a:xfrm>
        </p:spPr>
        <p:txBody>
          <a:bodyPr/>
          <a:p>
            <a:r>
              <a:rPr b="1" dirty="0" lang="en-US"/>
              <a:t>Thank You…!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Title 1"/>
          <p:cNvSpPr>
            <a:spLocks noGrp="1"/>
          </p:cNvSpPr>
          <p:nvPr>
            <p:ph type="ctrTitle"/>
          </p:nvPr>
        </p:nvSpPr>
        <p:spPr>
          <a:xfrm>
            <a:off x="381000" y="457200"/>
            <a:ext cx="8458200" cy="838200"/>
          </a:xfrm>
        </p:spPr>
        <p:txBody>
          <a:bodyPr>
            <a:normAutofit fontScale="90000"/>
          </a:bodyPr>
          <a:p>
            <a:r>
              <a:rPr b="1" dirty="0" lang="en-US" spc="-10" u="sng"/>
              <a:t>What </a:t>
            </a:r>
            <a:r>
              <a:rPr b="1" dirty="0" lang="en-US" spc="-5" u="sng"/>
              <a:t>is Online</a:t>
            </a:r>
            <a:r>
              <a:rPr b="1" dirty="0" lang="en-US" spc="-80" u="sng"/>
              <a:t> </a:t>
            </a:r>
            <a:r>
              <a:rPr b="1" dirty="0" lang="en-US" spc="-15" u="sng"/>
              <a:t>Branding </a:t>
            </a:r>
            <a:r>
              <a:rPr b="1" dirty="0" lang="en-US" spc="-5" u="sng"/>
              <a:t>or</a:t>
            </a:r>
            <a:r>
              <a:rPr b="1" dirty="0" lang="en-US" spc="-10" u="sng"/>
              <a:t> e-Branding</a:t>
            </a:r>
            <a:endParaRPr b="1" dirty="0" lang="en-US" u="sng"/>
          </a:p>
        </p:txBody>
      </p:sp>
      <p:sp>
        <p:nvSpPr>
          <p:cNvPr id="1048601" name="Subtitle 2"/>
          <p:cNvSpPr>
            <a:spLocks noGrp="1"/>
          </p:cNvSpPr>
          <p:nvPr>
            <p:ph type="subTitle" idx="1"/>
          </p:nvPr>
        </p:nvSpPr>
        <p:spPr>
          <a:xfrm>
            <a:off x="381000" y="1600200"/>
            <a:ext cx="8458200" cy="3581400"/>
          </a:xfrm>
        </p:spPr>
        <p:txBody>
          <a:bodyPr>
            <a:normAutofit fontScale="84375" lnSpcReduction="10000"/>
          </a:bodyPr>
          <a:p>
            <a:pPr algn="l"/>
            <a:r>
              <a:rPr dirty="0" lang="en-US">
                <a:solidFill>
                  <a:schemeClr val="tx1"/>
                </a:solidFill>
              </a:rPr>
              <a:t>Online branding (also referred to as e-branding) is a</a:t>
            </a:r>
          </a:p>
          <a:p>
            <a:pPr algn="l"/>
            <a:r>
              <a:rPr dirty="0" lang="en-US">
                <a:solidFill>
                  <a:schemeClr val="tx1"/>
                </a:solidFill>
              </a:rPr>
              <a:t>brand management technique that uses the World</a:t>
            </a:r>
          </a:p>
          <a:p>
            <a:pPr algn="l"/>
            <a:r>
              <a:rPr dirty="0" lang="en-US">
                <a:solidFill>
                  <a:schemeClr val="tx1"/>
                </a:solidFill>
              </a:rPr>
              <a:t>Wide Web as a medium for positioning a brand in the</a:t>
            </a:r>
          </a:p>
          <a:p>
            <a:pPr algn="l"/>
            <a:r>
              <a:rPr dirty="0" lang="en-US">
                <a:solidFill>
                  <a:schemeClr val="tx1"/>
                </a:solidFill>
              </a:rPr>
              <a:t>marketplace.</a:t>
            </a:r>
          </a:p>
          <a:p>
            <a:pPr algn="l"/>
            <a:endParaRPr dirty="0" lang="en-US">
              <a:solidFill>
                <a:schemeClr val="tx1"/>
              </a:solidFill>
            </a:endParaRPr>
          </a:p>
          <a:p>
            <a:pPr algn="l"/>
            <a:r>
              <a:rPr dirty="0" lang="en-US">
                <a:solidFill>
                  <a:schemeClr val="tx1"/>
                </a:solidFill>
              </a:rPr>
              <a:t>Creating and developing meaningful online strategies</a:t>
            </a:r>
          </a:p>
          <a:p>
            <a:pPr algn="l"/>
            <a:r>
              <a:rPr dirty="0" lang="en-US">
                <a:solidFill>
                  <a:schemeClr val="tx1"/>
                </a:solidFill>
              </a:rPr>
              <a:t>for brands to create a context on the web.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ctrTitle"/>
          </p:nvPr>
        </p:nvSpPr>
        <p:spPr>
          <a:xfrm>
            <a:off x="228600" y="381001"/>
            <a:ext cx="8458200" cy="685800"/>
          </a:xfrm>
        </p:spPr>
        <p:txBody>
          <a:bodyPr>
            <a:normAutofit fontScale="90000"/>
          </a:bodyPr>
          <a:p>
            <a:r>
              <a:rPr b="1" dirty="0" lang="en-US" u="sng"/>
              <a:t>Why you need e-Branding?</a:t>
            </a:r>
          </a:p>
        </p:txBody>
      </p:sp>
      <p:sp>
        <p:nvSpPr>
          <p:cNvPr id="1048603" name="Subtitle 2"/>
          <p:cNvSpPr>
            <a:spLocks noGrp="1"/>
          </p:cNvSpPr>
          <p:nvPr>
            <p:ph type="subTitle" idx="1"/>
          </p:nvPr>
        </p:nvSpPr>
        <p:spPr>
          <a:xfrm>
            <a:off x="381000" y="1219200"/>
            <a:ext cx="8458200" cy="5105400"/>
          </a:xfrm>
        </p:spPr>
        <p:txBody>
          <a:bodyPr>
            <a:normAutofit fontScale="68750" lnSpcReduction="20000"/>
          </a:bodyPr>
          <a:p>
            <a:pPr algn="l">
              <a:buFont typeface="Arial" pitchFamily="34" charset="0"/>
              <a:buChar char="•"/>
            </a:pPr>
            <a:r>
              <a:rPr dirty="0" lang="en-US">
                <a:solidFill>
                  <a:schemeClr val="tx1"/>
                </a:solidFill>
              </a:rPr>
              <a:t>The e-branding strategies focus on creating a direct</a:t>
            </a:r>
          </a:p>
          <a:p>
            <a:pPr algn="l"/>
            <a:r>
              <a:rPr dirty="0" lang="en-US">
                <a:solidFill>
                  <a:schemeClr val="tx1"/>
                </a:solidFill>
              </a:rPr>
              <a:t>relationship between company and its target</a:t>
            </a:r>
          </a:p>
          <a:p>
            <a:pPr algn="l"/>
            <a:r>
              <a:rPr dirty="0" lang="en-US">
                <a:solidFill>
                  <a:schemeClr val="tx1"/>
                </a:solidFill>
              </a:rPr>
              <a:t>audience.</a:t>
            </a:r>
          </a:p>
          <a:p>
            <a:pPr algn="l"/>
            <a:endParaRPr dirty="0" lang="en-US">
              <a:solidFill>
                <a:schemeClr val="tx1"/>
              </a:solidFill>
            </a:endParaRPr>
          </a:p>
          <a:p>
            <a:pPr algn="l"/>
            <a:r>
              <a:rPr dirty="0" lang="en-US">
                <a:solidFill>
                  <a:schemeClr val="tx1"/>
                </a:solidFill>
              </a:rPr>
              <a:t>If successfully implemented, this would eventually lead</a:t>
            </a:r>
          </a:p>
          <a:p>
            <a:pPr algn="l"/>
            <a:r>
              <a:rPr dirty="0" lang="en-US">
                <a:solidFill>
                  <a:schemeClr val="tx1"/>
                </a:solidFill>
              </a:rPr>
              <a:t>to turning the potential customers into actual buying</a:t>
            </a:r>
          </a:p>
          <a:p>
            <a:pPr algn="l"/>
            <a:r>
              <a:rPr dirty="0" lang="en-US">
                <a:solidFill>
                  <a:schemeClr val="tx1"/>
                </a:solidFill>
              </a:rPr>
              <a:t>customers.</a:t>
            </a:r>
          </a:p>
          <a:p>
            <a:pPr algn="l"/>
            <a:endParaRPr dirty="0" lang="en-US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dirty="0" lang="en-US">
                <a:solidFill>
                  <a:schemeClr val="tx1"/>
                </a:solidFill>
              </a:rPr>
              <a:t>Digital branding has much more to it than just</a:t>
            </a:r>
          </a:p>
          <a:p>
            <a:pPr algn="l"/>
            <a:r>
              <a:rPr dirty="0" lang="en-US">
                <a:solidFill>
                  <a:schemeClr val="tx1"/>
                </a:solidFill>
              </a:rPr>
              <a:t>generating revenue. It also helps business to</a:t>
            </a:r>
          </a:p>
          <a:p>
            <a:pPr algn="l"/>
            <a:r>
              <a:rPr dirty="0" lang="en-US">
                <a:solidFill>
                  <a:schemeClr val="tx1"/>
                </a:solidFill>
              </a:rPr>
              <a:t>understand:</a:t>
            </a:r>
          </a:p>
          <a:p>
            <a:pPr algn="l"/>
            <a:r>
              <a:rPr dirty="0" lang="en-US">
                <a:solidFill>
                  <a:schemeClr val="tx1"/>
                </a:solidFill>
              </a:rPr>
              <a:t>-Customer </a:t>
            </a:r>
            <a:r>
              <a:rPr dirty="0" lang="en-US" err="1">
                <a:solidFill>
                  <a:schemeClr val="tx1"/>
                </a:solidFill>
              </a:rPr>
              <a:t>behaviour</a:t>
            </a:r>
            <a:endParaRPr dirty="0" lang="en-US">
              <a:solidFill>
                <a:schemeClr val="tx1"/>
              </a:solidFill>
            </a:endParaRPr>
          </a:p>
          <a:p>
            <a:pPr algn="l"/>
            <a:r>
              <a:rPr dirty="0" lang="en-US">
                <a:solidFill>
                  <a:schemeClr val="tx1"/>
                </a:solidFill>
              </a:rPr>
              <a:t>-Customer likes and dislikes</a:t>
            </a:r>
          </a:p>
          <a:p>
            <a:pPr algn="l"/>
            <a:r>
              <a:rPr dirty="0" lang="en-US">
                <a:solidFill>
                  <a:schemeClr val="tx1"/>
                </a:solidFill>
              </a:rPr>
              <a:t>-Exposes your product or services to newer and</a:t>
            </a:r>
          </a:p>
          <a:p>
            <a:pPr algn="l"/>
            <a:r>
              <a:rPr dirty="0" lang="en-US">
                <a:solidFill>
                  <a:schemeClr val="tx1"/>
                </a:solidFill>
              </a:rPr>
              <a:t>wider audience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4" name="Title 1"/>
          <p:cNvSpPr>
            <a:spLocks noGrp="1"/>
          </p:cNvSpPr>
          <p:nvPr>
            <p:ph type="ctrTitle"/>
          </p:nvPr>
        </p:nvSpPr>
        <p:spPr>
          <a:xfrm>
            <a:off x="381000" y="381001"/>
            <a:ext cx="8458200" cy="609599"/>
          </a:xfrm>
        </p:spPr>
        <p:txBody>
          <a:bodyPr>
            <a:normAutofit fontScale="90000"/>
          </a:bodyPr>
          <a:p>
            <a:r>
              <a:rPr b="1" dirty="0" lang="en-US" u="sng"/>
              <a:t>e-Branding Strategy</a:t>
            </a:r>
          </a:p>
        </p:txBody>
      </p:sp>
      <p:sp>
        <p:nvSpPr>
          <p:cNvPr id="1048605" name="object 3"/>
          <p:cNvSpPr>
            <a:spLocks noGrp="1"/>
          </p:cNvSpPr>
          <p:nvPr>
            <p:ph type="subTitle" idx="1"/>
          </p:nvPr>
        </p:nvSpPr>
        <p:spPr>
          <a:xfrm>
            <a:off x="609600" y="1143000"/>
            <a:ext cx="8229600" cy="5410200"/>
          </a:xfrm>
          <a:prstGeom prst="rect"/>
          <a:blipFill>
            <a:blip xmlns:r="http://schemas.openxmlformats.org/officeDocument/2006/relationships" r:embed="rId1" cstate="print"/>
            <a:stretch>
              <a:fillRect/>
            </a:stretch>
          </a:blipFill>
        </p:spPr>
        <p:txBody>
          <a:bodyPr bIns="0" lIns="0" rIns="0" rtlCol="0" tIns="0" wrap="square"/>
          <a:p>
            <a:r>
              <a:rPr dirty="0" lang="en-US"/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6" name="Title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838200"/>
          </a:xfrm>
        </p:spPr>
        <p:txBody>
          <a:bodyPr>
            <a:normAutofit/>
          </a:bodyPr>
          <a:p>
            <a:r>
              <a:rPr b="1" dirty="0" lang="en-US" u="sng"/>
              <a:t>Benefits of e-Branding</a:t>
            </a:r>
          </a:p>
        </p:txBody>
      </p:sp>
      <p:sp>
        <p:nvSpPr>
          <p:cNvPr id="1048607" name="Subtitle 2"/>
          <p:cNvSpPr>
            <a:spLocks noGrp="1"/>
          </p:cNvSpPr>
          <p:nvPr>
            <p:ph type="subTitle" idx="1"/>
          </p:nvPr>
        </p:nvSpPr>
        <p:spPr>
          <a:xfrm>
            <a:off x="533400" y="1219200"/>
            <a:ext cx="8153400" cy="5486400"/>
          </a:xfrm>
        </p:spPr>
        <p:txBody>
          <a:bodyPr>
            <a:noAutofit/>
          </a:bodyPr>
          <a:p>
            <a:pPr algn="l">
              <a:buFont typeface="Arial" pitchFamily="34" charset="0"/>
              <a:buChar char="•"/>
            </a:pPr>
            <a:r>
              <a:rPr dirty="0" sz="2400" lang="en-US">
                <a:solidFill>
                  <a:schemeClr val="tx1"/>
                </a:solidFill>
              </a:rPr>
              <a:t>Easy to survive among competitors.</a:t>
            </a:r>
          </a:p>
          <a:p>
            <a:pPr algn="l">
              <a:buFont typeface="Arial" pitchFamily="34" charset="0"/>
              <a:buChar char="•"/>
            </a:pPr>
            <a:endParaRPr dirty="0" sz="2400" lang="en-US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dirty="0" sz="2400" lang="en-US">
                <a:solidFill>
                  <a:schemeClr val="tx1"/>
                </a:solidFill>
              </a:rPr>
              <a:t>Helps to build familiarity and loyalty from consumers.</a:t>
            </a:r>
          </a:p>
          <a:p>
            <a:pPr algn="l">
              <a:buFont typeface="Arial" pitchFamily="34" charset="0"/>
              <a:buChar char="•"/>
            </a:pPr>
            <a:endParaRPr dirty="0" sz="2400" lang="en-US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dirty="0" sz="2400" lang="en-US">
                <a:solidFill>
                  <a:schemeClr val="tx1"/>
                </a:solidFill>
              </a:rPr>
              <a:t>Convenient to gain reputation amongst customers.</a:t>
            </a:r>
          </a:p>
          <a:p>
            <a:pPr algn="l">
              <a:buFont typeface="Arial" pitchFamily="34" charset="0"/>
              <a:buChar char="•"/>
            </a:pPr>
            <a:endParaRPr dirty="0" sz="2400" lang="en-US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dirty="0" sz="2400" lang="en-US">
                <a:solidFill>
                  <a:schemeClr val="tx1"/>
                </a:solidFill>
              </a:rPr>
              <a:t>Becomes the digital asset for a company.</a:t>
            </a:r>
          </a:p>
          <a:p>
            <a:pPr algn="l">
              <a:buFont typeface="Arial" pitchFamily="34" charset="0"/>
              <a:buChar char="•"/>
            </a:pPr>
            <a:endParaRPr dirty="0" sz="2400" lang="en-US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dirty="0" sz="2400" lang="en-US">
                <a:solidFill>
                  <a:schemeClr val="tx1"/>
                </a:solidFill>
              </a:rPr>
              <a:t>Easy to expand customer relationship.</a:t>
            </a:r>
          </a:p>
          <a:p>
            <a:pPr algn="l">
              <a:buFont typeface="Arial" pitchFamily="34" charset="0"/>
              <a:buChar char="•"/>
            </a:pPr>
            <a:endParaRPr dirty="0" sz="2400" lang="en-US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dirty="0" sz="2400" lang="en-US">
                <a:solidFill>
                  <a:schemeClr val="tx1"/>
                </a:solidFill>
              </a:rPr>
              <a:t>Result in higher sales of not only one product, But other products associated with brand.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1142999"/>
          </a:xfrm>
        </p:spPr>
        <p:txBody>
          <a:bodyPr>
            <a:normAutofit fontScale="90000"/>
          </a:bodyPr>
          <a:p>
            <a:pPr algn="l"/>
            <a:r>
              <a:rPr b="1" dirty="0" lang="en-US" u="sng"/>
              <a:t>What </a:t>
            </a:r>
            <a:r>
              <a:rPr b="1" dirty="0" lang="en-US" spc="-5" u="sng"/>
              <a:t>is Online Reputation</a:t>
            </a:r>
            <a:r>
              <a:rPr b="1" dirty="0" lang="en-US" spc="-95" u="sng"/>
              <a:t> </a:t>
            </a:r>
            <a:r>
              <a:rPr b="1" dirty="0" lang="en-US" spc="-5" u="sng"/>
              <a:t>Management</a:t>
            </a:r>
            <a:endParaRPr b="1" dirty="0" lang="en-US" u="sng"/>
          </a:p>
        </p:txBody>
      </p:sp>
      <p:sp>
        <p:nvSpPr>
          <p:cNvPr id="1048609" name="Subtitle 2"/>
          <p:cNvSpPr>
            <a:spLocks noGrp="1"/>
          </p:cNvSpPr>
          <p:nvPr>
            <p:ph type="subTitle" idx="1"/>
          </p:nvPr>
        </p:nvSpPr>
        <p:spPr>
          <a:xfrm>
            <a:off x="381000" y="1828800"/>
            <a:ext cx="8534400" cy="4495800"/>
          </a:xfrm>
        </p:spPr>
        <p:txBody>
          <a:bodyPr>
            <a:noAutofit/>
          </a:bodyPr>
          <a:p>
            <a:pPr algn="l"/>
            <a:r>
              <a:rPr dirty="0" sz="2800" lang="en-US" spc="-5">
                <a:solidFill>
                  <a:schemeClr val="tx1"/>
                </a:solidFill>
                <a:cs typeface="Times New Roman"/>
              </a:rPr>
              <a:t>Online reputation management is </a:t>
            </a:r>
            <a:r>
              <a:rPr dirty="0" sz="2800" lang="en-US">
                <a:solidFill>
                  <a:schemeClr val="tx1"/>
                </a:solidFill>
                <a:cs typeface="Times New Roman"/>
              </a:rPr>
              <a:t>the </a:t>
            </a:r>
            <a:r>
              <a:rPr dirty="0" sz="2800" lang="en-US" spc="-5">
                <a:solidFill>
                  <a:schemeClr val="tx1"/>
                </a:solidFill>
                <a:cs typeface="Times New Roman"/>
              </a:rPr>
              <a:t>process </a:t>
            </a:r>
            <a:r>
              <a:rPr dirty="0" sz="2800" lang="en-US">
                <a:solidFill>
                  <a:schemeClr val="tx1"/>
                </a:solidFill>
                <a:cs typeface="Times New Roman"/>
              </a:rPr>
              <a:t>of </a:t>
            </a:r>
            <a:r>
              <a:rPr dirty="0" sz="2800" lang="en-US" spc="-5">
                <a:solidFill>
                  <a:schemeClr val="tx1"/>
                </a:solidFill>
                <a:cs typeface="Times New Roman"/>
              </a:rPr>
              <a:t>controlling what shows </a:t>
            </a:r>
            <a:r>
              <a:rPr dirty="0" sz="2800" lang="en-US">
                <a:solidFill>
                  <a:schemeClr val="tx1"/>
                </a:solidFill>
                <a:cs typeface="Times New Roman"/>
              </a:rPr>
              <a:t>up  </a:t>
            </a:r>
            <a:r>
              <a:rPr dirty="0" sz="2800" lang="en-US" spc="-5">
                <a:solidFill>
                  <a:schemeClr val="tx1"/>
                </a:solidFill>
                <a:cs typeface="Times New Roman"/>
              </a:rPr>
              <a:t>when someone </a:t>
            </a:r>
            <a:r>
              <a:rPr dirty="0" sz="2800" lang="en-US" spc="-5" err="1">
                <a:solidFill>
                  <a:schemeClr val="tx1"/>
                </a:solidFill>
                <a:cs typeface="Times New Roman"/>
              </a:rPr>
              <a:t>Googles</a:t>
            </a:r>
            <a:r>
              <a:rPr dirty="0" sz="2800" lang="en-US" spc="-5">
                <a:solidFill>
                  <a:schemeClr val="tx1"/>
                </a:solidFill>
                <a:cs typeface="Times New Roman"/>
              </a:rPr>
              <a:t> your </a:t>
            </a:r>
            <a:r>
              <a:rPr dirty="0" sz="2800" lang="en-US" spc="-10">
                <a:solidFill>
                  <a:schemeClr val="tx1"/>
                </a:solidFill>
                <a:cs typeface="Times New Roman"/>
              </a:rPr>
              <a:t>name. </a:t>
            </a:r>
            <a:r>
              <a:rPr dirty="0" sz="2800" lang="en-US">
                <a:solidFill>
                  <a:schemeClr val="tx1"/>
                </a:solidFill>
                <a:cs typeface="Times New Roman"/>
              </a:rPr>
              <a:t>how </a:t>
            </a:r>
            <a:r>
              <a:rPr dirty="0" sz="2800" lang="en-US" spc="-5">
                <a:solidFill>
                  <a:schemeClr val="tx1"/>
                </a:solidFill>
                <a:cs typeface="Times New Roman"/>
              </a:rPr>
              <a:t>to promote positive content </a:t>
            </a:r>
            <a:r>
              <a:rPr dirty="0" sz="2800" lang="en-US" spc="-10">
                <a:solidFill>
                  <a:schemeClr val="tx1"/>
                </a:solidFill>
                <a:cs typeface="Times New Roman"/>
              </a:rPr>
              <a:t>to </a:t>
            </a:r>
            <a:r>
              <a:rPr dirty="0" sz="2800" lang="en-US" spc="-5">
                <a:solidFill>
                  <a:schemeClr val="tx1"/>
                </a:solidFill>
                <a:cs typeface="Times New Roman"/>
              </a:rPr>
              <a:t>the  </a:t>
            </a:r>
            <a:r>
              <a:rPr dirty="0" sz="2800" lang="en-US">
                <a:solidFill>
                  <a:schemeClr val="tx1"/>
                </a:solidFill>
                <a:cs typeface="Times New Roman"/>
              </a:rPr>
              <a:t>top of </a:t>
            </a:r>
            <a:r>
              <a:rPr dirty="0" sz="2800" lang="en-US" spc="-5">
                <a:solidFill>
                  <a:schemeClr val="tx1"/>
                </a:solidFill>
                <a:cs typeface="Times New Roman"/>
              </a:rPr>
              <a:t>your search results and push unwanted content (negative, irrelevant </a:t>
            </a:r>
            <a:r>
              <a:rPr dirty="0" sz="2800" lang="en-US">
                <a:solidFill>
                  <a:schemeClr val="tx1"/>
                </a:solidFill>
                <a:cs typeface="Times New Roman"/>
              </a:rPr>
              <a:t>or  </a:t>
            </a:r>
            <a:r>
              <a:rPr dirty="0" sz="2800" lang="en-US" spc="-5">
                <a:solidFill>
                  <a:schemeClr val="tx1"/>
                </a:solidFill>
                <a:cs typeface="Times New Roman"/>
              </a:rPr>
              <a:t>competition) </a:t>
            </a:r>
            <a:r>
              <a:rPr dirty="0" sz="2800" lang="en-US">
                <a:solidFill>
                  <a:schemeClr val="tx1"/>
                </a:solidFill>
                <a:cs typeface="Times New Roman"/>
              </a:rPr>
              <a:t>farther down </a:t>
            </a:r>
            <a:r>
              <a:rPr dirty="0" sz="2800" lang="en-US" spc="-5">
                <a:solidFill>
                  <a:schemeClr val="tx1"/>
                </a:solidFill>
                <a:cs typeface="Times New Roman"/>
              </a:rPr>
              <a:t>to </a:t>
            </a:r>
            <a:r>
              <a:rPr dirty="0" sz="2800" lang="en-US">
                <a:solidFill>
                  <a:schemeClr val="tx1"/>
                </a:solidFill>
                <a:cs typeface="Times New Roman"/>
              </a:rPr>
              <a:t>ensure </a:t>
            </a:r>
            <a:r>
              <a:rPr dirty="0" sz="2800" lang="en-US" spc="-5">
                <a:solidFill>
                  <a:schemeClr val="tx1"/>
                </a:solidFill>
                <a:cs typeface="Times New Roman"/>
              </a:rPr>
              <a:t>that when someone </a:t>
            </a:r>
            <a:r>
              <a:rPr dirty="0" sz="2800" lang="en-US" spc="-5" err="1">
                <a:solidFill>
                  <a:schemeClr val="tx1"/>
                </a:solidFill>
                <a:cs typeface="Times New Roman"/>
              </a:rPr>
              <a:t>Googles</a:t>
            </a:r>
            <a:r>
              <a:rPr dirty="0" sz="2800" lang="en-US" spc="-5">
                <a:solidFill>
                  <a:schemeClr val="tx1"/>
                </a:solidFill>
                <a:cs typeface="Times New Roman"/>
              </a:rPr>
              <a:t> you, their  results are populated with positive, relevant content about you. It helps drive  </a:t>
            </a:r>
            <a:r>
              <a:rPr dirty="0" sz="2800" lang="en-US">
                <a:solidFill>
                  <a:schemeClr val="tx1"/>
                </a:solidFill>
                <a:cs typeface="Times New Roman"/>
              </a:rPr>
              <a:t>public opinion </a:t>
            </a:r>
            <a:r>
              <a:rPr dirty="0" sz="2800" lang="en-US" spc="-5">
                <a:solidFill>
                  <a:schemeClr val="tx1"/>
                </a:solidFill>
                <a:cs typeface="Times New Roman"/>
              </a:rPr>
              <a:t>about a </a:t>
            </a:r>
            <a:r>
              <a:rPr dirty="0" sz="2800" lang="en-US">
                <a:solidFill>
                  <a:schemeClr val="tx1"/>
                </a:solidFill>
                <a:cs typeface="Times New Roman"/>
              </a:rPr>
              <a:t>business </a:t>
            </a:r>
            <a:r>
              <a:rPr dirty="0" sz="2800" lang="en-US" spc="-5">
                <a:solidFill>
                  <a:schemeClr val="tx1"/>
                </a:solidFill>
                <a:cs typeface="Times New Roman"/>
              </a:rPr>
              <a:t>and its products and</a:t>
            </a:r>
            <a:r>
              <a:rPr dirty="0" sz="2800" lang="en-US" spc="-60">
                <a:solidFill>
                  <a:schemeClr val="tx1"/>
                </a:solidFill>
                <a:cs typeface="Times New Roman"/>
              </a:rPr>
              <a:t> </a:t>
            </a:r>
            <a:r>
              <a:rPr dirty="0" sz="2800" lang="en-US" spc="-5">
                <a:solidFill>
                  <a:schemeClr val="tx1"/>
                </a:solidFill>
                <a:cs typeface="Times New Roman"/>
              </a:rPr>
              <a:t>services</a:t>
            </a:r>
            <a:endParaRPr dirty="0" sz="2800"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Title 1"/>
          <p:cNvSpPr>
            <a:spLocks noGrp="1"/>
          </p:cNvSpPr>
          <p:nvPr>
            <p:ph type="ctrTitle"/>
          </p:nvPr>
        </p:nvSpPr>
        <p:spPr>
          <a:xfrm>
            <a:off x="457200" y="304801"/>
            <a:ext cx="8305800" cy="1219200"/>
          </a:xfrm>
        </p:spPr>
        <p:txBody>
          <a:bodyPr>
            <a:normAutofit fontScale="90000"/>
          </a:bodyPr>
          <a:p>
            <a:pPr algn="l"/>
            <a:r>
              <a:rPr b="1" dirty="0" lang="en-US" spc="-5" u="sng"/>
              <a:t>The best </a:t>
            </a:r>
            <a:r>
              <a:rPr b="1" dirty="0" lang="en-US" spc="-10" u="sng"/>
              <a:t>way </a:t>
            </a:r>
            <a:r>
              <a:rPr b="1" dirty="0" lang="en-US" u="sng"/>
              <a:t>to decide company needs</a:t>
            </a:r>
            <a:r>
              <a:rPr b="1" dirty="0" lang="en-US" spc="-85" u="sng"/>
              <a:t> more</a:t>
            </a:r>
            <a:endParaRPr b="1" dirty="0" lang="en-US" u="sng"/>
          </a:p>
        </p:txBody>
      </p:sp>
      <p:sp>
        <p:nvSpPr>
          <p:cNvPr id="1048611" name="Subtitle 2"/>
          <p:cNvSpPr>
            <a:spLocks noGrp="1"/>
          </p:cNvSpPr>
          <p:nvPr>
            <p:ph type="subTitle" idx="1"/>
          </p:nvPr>
        </p:nvSpPr>
        <p:spPr>
          <a:xfrm>
            <a:off x="533400" y="1676400"/>
            <a:ext cx="8229600" cy="4724400"/>
          </a:xfrm>
        </p:spPr>
        <p:txBody>
          <a:bodyPr>
            <a:normAutofit fontScale="96875" lnSpcReduction="20000"/>
          </a:bodyPr>
          <a:p>
            <a:pPr algn="l" indent="-342900" marL="355600">
              <a:lnSpc>
                <a:spcPct val="100000"/>
              </a:lnSpc>
              <a:spcBef>
                <a:spcPts val="95"/>
              </a:spcBef>
              <a:buSzPct val="35714"/>
              <a:buFont typeface="Symbol"/>
              <a:buChar char=""/>
              <a:tabLst>
                <a:tab algn="l" pos="354965"/>
                <a:tab algn="l" pos="355600"/>
              </a:tabLst>
            </a:pPr>
            <a:r>
              <a:rPr dirty="0" lang="en-US" spc="-5">
                <a:solidFill>
                  <a:schemeClr val="tx1"/>
                </a:solidFill>
                <a:cs typeface="Times New Roman"/>
              </a:rPr>
              <a:t>Check Google, look </a:t>
            </a:r>
            <a:r>
              <a:rPr dirty="0" lang="en-US">
                <a:solidFill>
                  <a:schemeClr val="tx1"/>
                </a:solidFill>
                <a:cs typeface="Times New Roman"/>
              </a:rPr>
              <a:t>for your</a:t>
            </a:r>
            <a:r>
              <a:rPr dirty="0" lang="en-US" spc="-15">
                <a:solidFill>
                  <a:schemeClr val="tx1"/>
                </a:solidFill>
                <a:cs typeface="Times New Roman"/>
              </a:rPr>
              <a:t> </a:t>
            </a:r>
            <a:r>
              <a:rPr dirty="0" lang="en-US" spc="-30">
                <a:solidFill>
                  <a:schemeClr val="tx1"/>
                </a:solidFill>
                <a:cs typeface="Times New Roman"/>
              </a:rPr>
              <a:t>company.</a:t>
            </a:r>
            <a:endParaRPr dirty="0" lang="en-US">
              <a:solidFill>
                <a:schemeClr val="tx1"/>
              </a:solidFill>
              <a:cs typeface="Times New Roman"/>
            </a:endParaRPr>
          </a:p>
          <a:p>
            <a:pPr algn="l" indent="-342900" marL="355600">
              <a:lnSpc>
                <a:spcPct val="100000"/>
              </a:lnSpc>
              <a:spcBef>
                <a:spcPts val="2485"/>
              </a:spcBef>
              <a:buSzPct val="35714"/>
              <a:buFont typeface="Symbol"/>
              <a:buChar char=""/>
              <a:tabLst>
                <a:tab algn="l" pos="354965"/>
                <a:tab algn="l" pos="355600"/>
              </a:tabLst>
            </a:pPr>
            <a:r>
              <a:rPr dirty="0" lang="en-US" spc="-5">
                <a:solidFill>
                  <a:schemeClr val="tx1"/>
                </a:solidFill>
                <a:cs typeface="Times New Roman"/>
              </a:rPr>
              <a:t>Where does it</a:t>
            </a:r>
            <a:r>
              <a:rPr dirty="0" lang="en-US" spc="-20">
                <a:solidFill>
                  <a:schemeClr val="tx1"/>
                </a:solidFill>
                <a:cs typeface="Times New Roman"/>
              </a:rPr>
              <a:t> </a:t>
            </a:r>
            <a:r>
              <a:rPr dirty="0" lang="en-US" spc="-5">
                <a:solidFill>
                  <a:schemeClr val="tx1"/>
                </a:solidFill>
                <a:cs typeface="Times New Roman"/>
              </a:rPr>
              <a:t>appear?</a:t>
            </a:r>
            <a:endParaRPr dirty="0" lang="en-US">
              <a:solidFill>
                <a:schemeClr val="tx1"/>
              </a:solidFill>
              <a:cs typeface="Times New Roman"/>
            </a:endParaRPr>
          </a:p>
          <a:p>
            <a:pPr algn="l" indent="-342900" marL="355600">
              <a:lnSpc>
                <a:spcPct val="100000"/>
              </a:lnSpc>
              <a:spcBef>
                <a:spcPts val="2475"/>
              </a:spcBef>
              <a:buSzPct val="35714"/>
              <a:buFont typeface="Symbol"/>
              <a:buChar char=""/>
              <a:tabLst>
                <a:tab algn="l" pos="354965"/>
                <a:tab algn="l" pos="355600"/>
              </a:tabLst>
            </a:pPr>
            <a:r>
              <a:rPr dirty="0" lang="en-US" spc="-10">
                <a:solidFill>
                  <a:schemeClr val="tx1"/>
                </a:solidFill>
                <a:cs typeface="Times New Roman"/>
              </a:rPr>
              <a:t>Does </a:t>
            </a:r>
            <a:r>
              <a:rPr dirty="0" lang="en-US" spc="-5">
                <a:solidFill>
                  <a:schemeClr val="tx1"/>
                </a:solidFill>
                <a:cs typeface="Times New Roman"/>
              </a:rPr>
              <a:t>your </a:t>
            </a:r>
            <a:r>
              <a:rPr dirty="0" lang="en-US" spc="-25">
                <a:solidFill>
                  <a:schemeClr val="tx1"/>
                </a:solidFill>
                <a:cs typeface="Times New Roman"/>
              </a:rPr>
              <a:t>company’s </a:t>
            </a:r>
            <a:r>
              <a:rPr dirty="0" lang="en-US" spc="-10">
                <a:solidFill>
                  <a:schemeClr val="tx1"/>
                </a:solidFill>
                <a:cs typeface="Times New Roman"/>
              </a:rPr>
              <a:t>web </a:t>
            </a:r>
            <a:r>
              <a:rPr dirty="0" lang="en-US" spc="-5">
                <a:solidFill>
                  <a:schemeClr val="tx1"/>
                </a:solidFill>
                <a:cs typeface="Times New Roman"/>
              </a:rPr>
              <a:t>presence appear</a:t>
            </a:r>
            <a:r>
              <a:rPr dirty="0" lang="en-US" spc="60">
                <a:solidFill>
                  <a:schemeClr val="tx1"/>
                </a:solidFill>
                <a:cs typeface="Times New Roman"/>
              </a:rPr>
              <a:t> </a:t>
            </a:r>
            <a:r>
              <a:rPr dirty="0" lang="en-US" spc="-5">
                <a:solidFill>
                  <a:schemeClr val="tx1"/>
                </a:solidFill>
                <a:cs typeface="Times New Roman"/>
              </a:rPr>
              <a:t>early?</a:t>
            </a:r>
            <a:endParaRPr dirty="0" lang="en-US">
              <a:solidFill>
                <a:schemeClr val="tx1"/>
              </a:solidFill>
              <a:cs typeface="Times New Roman"/>
            </a:endParaRPr>
          </a:p>
          <a:p>
            <a:pPr algn="l" indent="-342900" marL="355600">
              <a:lnSpc>
                <a:spcPct val="100000"/>
              </a:lnSpc>
              <a:spcBef>
                <a:spcPts val="2485"/>
              </a:spcBef>
              <a:buSzPct val="35714"/>
              <a:buFont typeface="Symbol"/>
              <a:buChar char=""/>
              <a:tabLst>
                <a:tab algn="l" pos="354965"/>
                <a:tab algn="l" pos="355600"/>
              </a:tabLst>
            </a:pPr>
            <a:r>
              <a:rPr dirty="0" lang="en-US" spc="-5">
                <a:solidFill>
                  <a:schemeClr val="tx1"/>
                </a:solidFill>
                <a:cs typeface="Times New Roman"/>
              </a:rPr>
              <a:t>Is there negative information anywhere you </a:t>
            </a:r>
            <a:r>
              <a:rPr dirty="0" lang="en-US" spc="-10">
                <a:solidFill>
                  <a:schemeClr val="tx1"/>
                </a:solidFill>
                <a:cs typeface="Times New Roman"/>
              </a:rPr>
              <a:t>can</a:t>
            </a:r>
            <a:r>
              <a:rPr dirty="0" lang="en-US" spc="15">
                <a:solidFill>
                  <a:schemeClr val="tx1"/>
                </a:solidFill>
                <a:cs typeface="Times New Roman"/>
              </a:rPr>
              <a:t> </a:t>
            </a:r>
            <a:r>
              <a:rPr dirty="0" lang="en-US" spc="-5">
                <a:solidFill>
                  <a:schemeClr val="tx1"/>
                </a:solidFill>
                <a:cs typeface="Times New Roman"/>
              </a:rPr>
              <a:t>see?</a:t>
            </a:r>
            <a:endParaRPr dirty="0" lang="en-US">
              <a:solidFill>
                <a:schemeClr val="tx1"/>
              </a:solidFill>
              <a:cs typeface="Times New Roman"/>
            </a:endParaRPr>
          </a:p>
          <a:p>
            <a:pPr algn="l" indent="-342900" marL="355600">
              <a:lnSpc>
                <a:spcPct val="100000"/>
              </a:lnSpc>
              <a:spcBef>
                <a:spcPts val="2485"/>
              </a:spcBef>
              <a:buSzPct val="35714"/>
              <a:buFont typeface="Symbol"/>
              <a:buChar char=""/>
              <a:tabLst>
                <a:tab algn="l" pos="354965"/>
                <a:tab algn="l" pos="355600"/>
              </a:tabLst>
            </a:pPr>
            <a:r>
              <a:rPr dirty="0" lang="en-US" spc="-5">
                <a:solidFill>
                  <a:schemeClr val="tx1"/>
                </a:solidFill>
                <a:cs typeface="Times New Roman"/>
              </a:rPr>
              <a:t>Check </a:t>
            </a:r>
            <a:r>
              <a:rPr dirty="0" lang="en-US">
                <a:solidFill>
                  <a:schemeClr val="tx1"/>
                </a:solidFill>
                <a:cs typeface="Times New Roman"/>
              </a:rPr>
              <a:t>the </a:t>
            </a:r>
            <a:r>
              <a:rPr dirty="0" lang="en-US" spc="-5">
                <a:solidFill>
                  <a:schemeClr val="tx1"/>
                </a:solidFill>
                <a:cs typeface="Times New Roman"/>
              </a:rPr>
              <a:t>employees </a:t>
            </a:r>
            <a:r>
              <a:rPr dirty="0" lang="en-US" spc="-10">
                <a:solidFill>
                  <a:schemeClr val="tx1"/>
                </a:solidFill>
                <a:cs typeface="Times New Roman"/>
              </a:rPr>
              <a:t>names </a:t>
            </a:r>
            <a:r>
              <a:rPr dirty="0" lang="en-US">
                <a:solidFill>
                  <a:schemeClr val="tx1"/>
                </a:solidFill>
                <a:cs typeface="Times New Roman"/>
              </a:rPr>
              <a:t>for </a:t>
            </a:r>
            <a:r>
              <a:rPr dirty="0" lang="en-US" spc="-5">
                <a:solidFill>
                  <a:schemeClr val="tx1"/>
                </a:solidFill>
                <a:cs typeface="Times New Roman"/>
              </a:rPr>
              <a:t>the </a:t>
            </a:r>
            <a:r>
              <a:rPr dirty="0" lang="en-US" spc="-10">
                <a:solidFill>
                  <a:schemeClr val="tx1"/>
                </a:solidFill>
                <a:cs typeface="Times New Roman"/>
              </a:rPr>
              <a:t>same </a:t>
            </a:r>
            <a:r>
              <a:rPr dirty="0" lang="en-US">
                <a:solidFill>
                  <a:schemeClr val="tx1"/>
                </a:solidFill>
                <a:cs typeface="Times New Roman"/>
              </a:rPr>
              <a:t>things.</a:t>
            </a:r>
          </a:p>
          <a:p>
            <a:pPr algn="l">
              <a:buFont typeface="Arial" pitchFamily="34" charset="0"/>
              <a:buChar char="•"/>
            </a:pPr>
            <a:endParaRPr dirty="0"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7562"/>
          </a:xfrm>
        </p:spPr>
        <p:txBody>
          <a:bodyPr/>
          <a:p>
            <a:r>
              <a:rPr dirty="0" lang="en-US"/>
              <a:t> </a:t>
            </a:r>
          </a:p>
        </p:txBody>
      </p:sp>
      <p:pic>
        <p:nvPicPr>
          <p:cNvPr id="2097152" name="Picture 2" descr="unnamed.png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914400" y="762000"/>
            <a:ext cx="7391399" cy="5562599"/>
          </a:xfrm>
          <a:prstGeom prst="rect"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761999"/>
          </a:xfrm>
        </p:spPr>
        <p:txBody>
          <a:bodyPr>
            <a:normAutofit/>
          </a:bodyPr>
          <a:p>
            <a:r>
              <a:rPr b="1" dirty="0" lang="en-US" spc="-5" u="sng"/>
              <a:t>Process of</a:t>
            </a:r>
            <a:r>
              <a:rPr b="1" dirty="0" lang="en-US" spc="-105" u="sng"/>
              <a:t> </a:t>
            </a:r>
            <a:r>
              <a:rPr b="1" dirty="0" lang="en-US" spc="-5" u="sng"/>
              <a:t>ORM</a:t>
            </a:r>
            <a:endParaRPr b="1" dirty="0" lang="en-US" u="sng"/>
          </a:p>
        </p:txBody>
      </p:sp>
      <p:sp>
        <p:nvSpPr>
          <p:cNvPr id="1048614" name="Subtitle 2"/>
          <p:cNvSpPr>
            <a:spLocks noGrp="1"/>
          </p:cNvSpPr>
          <p:nvPr>
            <p:ph type="subTitle" idx="1"/>
          </p:nvPr>
        </p:nvSpPr>
        <p:spPr>
          <a:xfrm>
            <a:off x="381000" y="1371600"/>
            <a:ext cx="8382000" cy="5181600"/>
          </a:xfrm>
        </p:spPr>
        <p:txBody>
          <a:bodyPr>
            <a:normAutofit fontScale="68750" lnSpcReduction="20000"/>
          </a:bodyPr>
          <a:p>
            <a:pPr algn="just" indent="-457834" marL="469900" marR="6985">
              <a:lnSpc>
                <a:spcPct val="150000"/>
              </a:lnSpc>
              <a:spcBef>
                <a:spcPts val="105"/>
              </a:spcBef>
              <a:buFont typeface="Wingdings"/>
              <a:buChar char=""/>
              <a:tabLst>
                <a:tab algn="l" pos="470534"/>
              </a:tabLst>
            </a:pPr>
            <a:r>
              <a:rPr dirty="0" lang="en-US" spc="-5">
                <a:solidFill>
                  <a:schemeClr val="tx1"/>
                </a:solidFill>
                <a:cs typeface="Times New Roman"/>
              </a:rPr>
              <a:t>The </a:t>
            </a:r>
            <a:r>
              <a:rPr dirty="0" lang="en-US">
                <a:solidFill>
                  <a:schemeClr val="tx1"/>
                </a:solidFill>
                <a:cs typeface="Times New Roman"/>
              </a:rPr>
              <a:t>first </a:t>
            </a:r>
            <a:r>
              <a:rPr dirty="0" lang="en-US" spc="-5">
                <a:solidFill>
                  <a:schemeClr val="tx1"/>
                </a:solidFill>
                <a:cs typeface="Times New Roman"/>
              </a:rPr>
              <a:t>step is to identify </a:t>
            </a:r>
            <a:r>
              <a:rPr dirty="0" lang="en-US" spc="-10">
                <a:solidFill>
                  <a:schemeClr val="tx1"/>
                </a:solidFill>
                <a:cs typeface="Times New Roman"/>
              </a:rPr>
              <a:t>the </a:t>
            </a:r>
            <a:r>
              <a:rPr dirty="0" lang="en-US" spc="-5">
                <a:solidFill>
                  <a:schemeClr val="tx1"/>
                </a:solidFill>
                <a:cs typeface="Times New Roman"/>
              </a:rPr>
              <a:t>sites </a:t>
            </a:r>
            <a:r>
              <a:rPr dirty="0" lang="en-US" spc="-10">
                <a:solidFill>
                  <a:schemeClr val="tx1"/>
                </a:solidFill>
                <a:cs typeface="Times New Roman"/>
              </a:rPr>
              <a:t>and </a:t>
            </a:r>
            <a:r>
              <a:rPr dirty="0" lang="en-US" spc="-5">
                <a:solidFill>
                  <a:schemeClr val="tx1"/>
                </a:solidFill>
                <a:cs typeface="Times New Roman"/>
              </a:rPr>
              <a:t>pages that contain negative publicity  about your </a:t>
            </a:r>
            <a:r>
              <a:rPr dirty="0" lang="en-US" spc="-25">
                <a:solidFill>
                  <a:schemeClr val="tx1"/>
                </a:solidFill>
                <a:cs typeface="Times New Roman"/>
              </a:rPr>
              <a:t>company, </a:t>
            </a:r>
            <a:r>
              <a:rPr dirty="0" lang="en-US" spc="-5">
                <a:solidFill>
                  <a:schemeClr val="tx1"/>
                </a:solidFill>
                <a:cs typeface="Times New Roman"/>
              </a:rPr>
              <a:t>and are ranking </a:t>
            </a:r>
            <a:r>
              <a:rPr dirty="0" lang="en-US">
                <a:solidFill>
                  <a:schemeClr val="tx1"/>
                </a:solidFill>
                <a:cs typeface="Times New Roman"/>
              </a:rPr>
              <a:t>for </a:t>
            </a:r>
            <a:r>
              <a:rPr dirty="0" lang="en-US" spc="-5">
                <a:solidFill>
                  <a:schemeClr val="tx1"/>
                </a:solidFill>
                <a:cs typeface="Times New Roman"/>
              </a:rPr>
              <a:t>important keywords. Those  keywords might include </a:t>
            </a:r>
            <a:r>
              <a:rPr dirty="0" lang="en-US">
                <a:solidFill>
                  <a:schemeClr val="tx1"/>
                </a:solidFill>
                <a:cs typeface="Times New Roman"/>
              </a:rPr>
              <a:t>your </a:t>
            </a:r>
            <a:r>
              <a:rPr dirty="0" lang="en-US" spc="-5">
                <a:solidFill>
                  <a:schemeClr val="tx1"/>
                </a:solidFill>
                <a:cs typeface="Times New Roman"/>
              </a:rPr>
              <a:t>name, that </a:t>
            </a:r>
            <a:r>
              <a:rPr dirty="0" lang="en-US">
                <a:solidFill>
                  <a:schemeClr val="tx1"/>
                </a:solidFill>
                <a:cs typeface="Times New Roman"/>
              </a:rPr>
              <a:t>of your </a:t>
            </a:r>
            <a:r>
              <a:rPr dirty="0" lang="en-US" spc="-25">
                <a:solidFill>
                  <a:schemeClr val="tx1"/>
                </a:solidFill>
                <a:cs typeface="Times New Roman"/>
              </a:rPr>
              <a:t>company, </a:t>
            </a:r>
            <a:r>
              <a:rPr dirty="0" lang="en-US">
                <a:solidFill>
                  <a:schemeClr val="tx1"/>
                </a:solidFill>
                <a:cs typeface="Times New Roman"/>
              </a:rPr>
              <a:t>or </a:t>
            </a:r>
            <a:r>
              <a:rPr dirty="0" lang="en-US" spc="-5">
                <a:solidFill>
                  <a:schemeClr val="tx1"/>
                </a:solidFill>
                <a:cs typeface="Times New Roman"/>
              </a:rPr>
              <a:t>key</a:t>
            </a:r>
            <a:r>
              <a:rPr dirty="0" lang="en-US" spc="60">
                <a:solidFill>
                  <a:schemeClr val="tx1"/>
                </a:solidFill>
                <a:cs typeface="Times New Roman"/>
              </a:rPr>
              <a:t> </a:t>
            </a:r>
            <a:r>
              <a:rPr dirty="0" lang="en-US" spc="-5">
                <a:solidFill>
                  <a:schemeClr val="tx1"/>
                </a:solidFill>
                <a:cs typeface="Times New Roman"/>
              </a:rPr>
              <a:t>employees.</a:t>
            </a:r>
            <a:endParaRPr dirty="0" lang="en-US">
              <a:solidFill>
                <a:schemeClr val="tx1"/>
              </a:solidFill>
              <a:cs typeface="Times New Roman"/>
            </a:endParaRPr>
          </a:p>
          <a:p>
            <a:pPr algn="just" indent="-457834" marL="469900" marR="5080">
              <a:lnSpc>
                <a:spcPct val="150000"/>
              </a:lnSpc>
              <a:spcBef>
                <a:spcPts val="1500"/>
              </a:spcBef>
              <a:buFont typeface="Wingdings"/>
              <a:buChar char=""/>
              <a:tabLst>
                <a:tab algn="l" pos="470534"/>
              </a:tabLst>
            </a:pPr>
            <a:r>
              <a:rPr dirty="0" lang="en-US" spc="-5">
                <a:solidFill>
                  <a:schemeClr val="tx1"/>
                </a:solidFill>
                <a:cs typeface="Times New Roman"/>
              </a:rPr>
              <a:t>The second step </a:t>
            </a:r>
            <a:r>
              <a:rPr dirty="0" lang="en-US">
                <a:solidFill>
                  <a:schemeClr val="tx1"/>
                </a:solidFill>
                <a:cs typeface="Times New Roman"/>
              </a:rPr>
              <a:t>of </a:t>
            </a:r>
            <a:r>
              <a:rPr dirty="0" lang="en-US" spc="-5">
                <a:solidFill>
                  <a:schemeClr val="tx1"/>
                </a:solidFill>
                <a:cs typeface="Times New Roman"/>
              </a:rPr>
              <a:t>online reputation management is to analyze </a:t>
            </a:r>
            <a:r>
              <a:rPr dirty="0" lang="en-US">
                <a:solidFill>
                  <a:schemeClr val="tx1"/>
                </a:solidFill>
                <a:cs typeface="Times New Roman"/>
              </a:rPr>
              <a:t>those </a:t>
            </a:r>
            <a:r>
              <a:rPr dirty="0" lang="en-US" spc="-10">
                <a:solidFill>
                  <a:schemeClr val="tx1"/>
                </a:solidFill>
                <a:cs typeface="Times New Roman"/>
              </a:rPr>
              <a:t>sites  </a:t>
            </a:r>
            <a:r>
              <a:rPr dirty="0" lang="en-US" spc="-5">
                <a:solidFill>
                  <a:schemeClr val="tx1"/>
                </a:solidFill>
                <a:cs typeface="Times New Roman"/>
              </a:rPr>
              <a:t>and pages </a:t>
            </a:r>
            <a:r>
              <a:rPr dirty="0" lang="en-US">
                <a:solidFill>
                  <a:schemeClr val="tx1"/>
                </a:solidFill>
                <a:cs typeface="Times New Roman"/>
              </a:rPr>
              <a:t>for </a:t>
            </a:r>
            <a:r>
              <a:rPr dirty="0" lang="en-US" spc="-5">
                <a:solidFill>
                  <a:schemeClr val="tx1"/>
                </a:solidFill>
                <a:cs typeface="Times New Roman"/>
              </a:rPr>
              <a:t>their respective ranking </a:t>
            </a:r>
            <a:r>
              <a:rPr dirty="0" lang="en-US" spc="-20">
                <a:solidFill>
                  <a:schemeClr val="tx1"/>
                </a:solidFill>
                <a:cs typeface="Times New Roman"/>
              </a:rPr>
              <a:t>authority. </a:t>
            </a:r>
            <a:r>
              <a:rPr dirty="0" lang="en-US" spc="-5">
                <a:solidFill>
                  <a:schemeClr val="tx1"/>
                </a:solidFill>
                <a:cs typeface="Times New Roman"/>
              </a:rPr>
              <a:t>That will help </a:t>
            </a:r>
            <a:r>
              <a:rPr dirty="0" lang="en-US">
                <a:solidFill>
                  <a:schemeClr val="tx1"/>
                </a:solidFill>
                <a:cs typeface="Times New Roman"/>
              </a:rPr>
              <a:t>you</a:t>
            </a:r>
            <a:r>
              <a:rPr dirty="0" lang="en-US" spc="475">
                <a:solidFill>
                  <a:schemeClr val="tx1"/>
                </a:solidFill>
                <a:cs typeface="Times New Roman"/>
              </a:rPr>
              <a:t> </a:t>
            </a:r>
            <a:r>
              <a:rPr dirty="0" lang="en-US" spc="-5">
                <a:solidFill>
                  <a:schemeClr val="tx1"/>
                </a:solidFill>
                <a:cs typeface="Times New Roman"/>
              </a:rPr>
              <a:t>determine </a:t>
            </a:r>
            <a:r>
              <a:rPr dirty="0" lang="en-US">
                <a:solidFill>
                  <a:schemeClr val="tx1"/>
                </a:solidFill>
                <a:cs typeface="Times New Roman"/>
              </a:rPr>
              <a:t>the </a:t>
            </a:r>
            <a:r>
              <a:rPr dirty="0" lang="en-US" spc="-10">
                <a:solidFill>
                  <a:schemeClr val="tx1"/>
                </a:solidFill>
                <a:cs typeface="Times New Roman"/>
              </a:rPr>
              <a:t>effort </a:t>
            </a:r>
            <a:r>
              <a:rPr dirty="0" lang="en-US" spc="-5">
                <a:solidFill>
                  <a:schemeClr val="tx1"/>
                </a:solidFill>
                <a:cs typeface="Times New Roman"/>
              </a:rPr>
              <a:t>and tools you'll </a:t>
            </a:r>
            <a:r>
              <a:rPr dirty="0" lang="en-US" spc="-10">
                <a:solidFill>
                  <a:schemeClr val="tx1"/>
                </a:solidFill>
                <a:cs typeface="Times New Roman"/>
              </a:rPr>
              <a:t>need </a:t>
            </a:r>
            <a:r>
              <a:rPr dirty="0" lang="en-US" spc="-5">
                <a:solidFill>
                  <a:schemeClr val="tx1"/>
                </a:solidFill>
                <a:cs typeface="Times New Roman"/>
              </a:rPr>
              <a:t>to use </a:t>
            </a:r>
            <a:r>
              <a:rPr dirty="0" lang="en-US" spc="-10">
                <a:solidFill>
                  <a:schemeClr val="tx1"/>
                </a:solidFill>
                <a:cs typeface="Times New Roman"/>
              </a:rPr>
              <a:t>in </a:t>
            </a:r>
            <a:r>
              <a:rPr dirty="0" lang="en-US" spc="-5">
                <a:solidFill>
                  <a:schemeClr val="tx1"/>
                </a:solidFill>
                <a:cs typeface="Times New Roman"/>
              </a:rPr>
              <a:t>order to move them </a:t>
            </a:r>
            <a:r>
              <a:rPr dirty="0" lang="en-US">
                <a:solidFill>
                  <a:schemeClr val="tx1"/>
                </a:solidFill>
                <a:cs typeface="Times New Roman"/>
              </a:rPr>
              <a:t>from the </a:t>
            </a:r>
            <a:r>
              <a:rPr dirty="0" lang="en-US" spc="-5">
                <a:solidFill>
                  <a:schemeClr val="tx1"/>
                </a:solidFill>
                <a:cs typeface="Times New Roman"/>
              </a:rPr>
              <a:t>first  page </a:t>
            </a:r>
            <a:r>
              <a:rPr dirty="0" lang="en-US">
                <a:solidFill>
                  <a:schemeClr val="tx1"/>
                </a:solidFill>
                <a:cs typeface="Times New Roman"/>
              </a:rPr>
              <a:t>of </a:t>
            </a:r>
            <a:r>
              <a:rPr dirty="0" lang="en-US" spc="-5">
                <a:solidFill>
                  <a:schemeClr val="tx1"/>
                </a:solidFill>
                <a:cs typeface="Times New Roman"/>
              </a:rPr>
              <a:t>listings within Google, </a:t>
            </a:r>
            <a:r>
              <a:rPr dirty="0" lang="en-US" spc="-50">
                <a:solidFill>
                  <a:schemeClr val="tx1"/>
                </a:solidFill>
                <a:cs typeface="Times New Roman"/>
              </a:rPr>
              <a:t>Yahoo, </a:t>
            </a:r>
            <a:r>
              <a:rPr dirty="0" lang="en-US" spc="-5">
                <a:solidFill>
                  <a:schemeClr val="tx1"/>
                </a:solidFill>
                <a:cs typeface="Times New Roman"/>
              </a:rPr>
              <a:t>and </a:t>
            </a:r>
            <a:r>
              <a:rPr dirty="0" lang="en-US">
                <a:solidFill>
                  <a:schemeClr val="tx1"/>
                </a:solidFill>
                <a:cs typeface="Times New Roman"/>
              </a:rPr>
              <a:t>Bing.</a:t>
            </a:r>
            <a:r>
              <a:rPr dirty="0" lang="en-US" spc="-70">
                <a:solidFill>
                  <a:schemeClr val="tx1"/>
                </a:solidFill>
                <a:cs typeface="Times New Roman"/>
              </a:rPr>
              <a:t> </a:t>
            </a:r>
            <a:r>
              <a:rPr dirty="0" lang="en-US" spc="-5">
                <a:solidFill>
                  <a:schemeClr val="tx1"/>
                </a:solidFill>
                <a:cs typeface="Times New Roman"/>
              </a:rPr>
              <a:t>domain. A negative PR blitz that is spreading across </a:t>
            </a:r>
            <a:r>
              <a:rPr dirty="0" lang="en-US">
                <a:solidFill>
                  <a:schemeClr val="tx1"/>
                </a:solidFill>
                <a:cs typeface="Times New Roman"/>
              </a:rPr>
              <a:t>the </a:t>
            </a:r>
            <a:r>
              <a:rPr dirty="0" lang="en-US" spc="-5">
                <a:solidFill>
                  <a:schemeClr val="tx1"/>
                </a:solidFill>
                <a:cs typeface="Times New Roman"/>
              </a:rPr>
              <a:t>social networking sites is  more </a:t>
            </a:r>
            <a:r>
              <a:rPr dirty="0" lang="en-US" spc="-10">
                <a:solidFill>
                  <a:schemeClr val="tx1"/>
                </a:solidFill>
                <a:cs typeface="Times New Roman"/>
              </a:rPr>
              <a:t>difficult </a:t>
            </a:r>
            <a:r>
              <a:rPr dirty="0" lang="en-US" spc="-5">
                <a:solidFill>
                  <a:schemeClr val="tx1"/>
                </a:solidFill>
                <a:cs typeface="Times New Roman"/>
              </a:rPr>
              <a:t>to remove than a </a:t>
            </a:r>
            <a:r>
              <a:rPr dirty="0" lang="en-US">
                <a:solidFill>
                  <a:schemeClr val="tx1"/>
                </a:solidFill>
                <a:cs typeface="Times New Roman"/>
              </a:rPr>
              <a:t>single </a:t>
            </a:r>
            <a:r>
              <a:rPr dirty="0" lang="en-US" spc="-5">
                <a:solidFill>
                  <a:schemeClr val="tx1"/>
                </a:solidFill>
                <a:cs typeface="Times New Roman"/>
              </a:rPr>
              <a:t>blog post that is </a:t>
            </a:r>
            <a:r>
              <a:rPr dirty="0" lang="en-US">
                <a:solidFill>
                  <a:schemeClr val="tx1"/>
                </a:solidFill>
                <a:cs typeface="Times New Roman"/>
              </a:rPr>
              <a:t>on </a:t>
            </a:r>
            <a:r>
              <a:rPr dirty="0" lang="en-US" spc="-5">
                <a:solidFill>
                  <a:schemeClr val="tx1"/>
                </a:solidFill>
                <a:cs typeface="Times New Roman"/>
              </a:rPr>
              <a:t>a</a:t>
            </a:r>
            <a:r>
              <a:rPr dirty="0" lang="en-US" spc="75">
                <a:solidFill>
                  <a:schemeClr val="tx1"/>
                </a:solidFill>
                <a:cs typeface="Times New Roman"/>
              </a:rPr>
              <a:t> </a:t>
            </a:r>
            <a:r>
              <a:rPr dirty="0" lang="en-US" spc="-5">
                <a:solidFill>
                  <a:schemeClr val="tx1"/>
                </a:solidFill>
                <a:cs typeface="Times New Roman"/>
              </a:rPr>
              <a:t>non-authoritative</a:t>
            </a:r>
            <a:endParaRPr dirty="0" lang="en-US">
              <a:solidFill>
                <a:schemeClr val="tx1"/>
              </a:solidFill>
              <a:cs typeface="Times New Roman"/>
            </a:endParaRPr>
          </a:p>
          <a:p>
            <a:pPr algn="just" indent="-457834" marL="469900" marR="5080">
              <a:lnSpc>
                <a:spcPct val="150000"/>
              </a:lnSpc>
              <a:spcBef>
                <a:spcPts val="1500"/>
              </a:spcBef>
              <a:buFont typeface="Wingdings"/>
              <a:buChar char=""/>
              <a:tabLst>
                <a:tab algn="l" pos="470534"/>
              </a:tabLst>
            </a:pPr>
            <a:endParaRPr dirty="0" lang="en-US">
              <a:solidFill>
                <a:schemeClr val="tx1"/>
              </a:solidFill>
              <a:cs typeface="Times New Roman"/>
            </a:endParaRPr>
          </a:p>
          <a:p>
            <a:endParaRPr dirty="0"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Office PowerPoint</Application>
  <ScaleCrop>0</ScaleCrop>
  <LinksUpToDate>0</LinksUpToDate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Faculty of Management Studies</dc:title>
  <dc:creator>ADDMINISTRATOR</dc:creator>
  <cp:lastModifiedBy>LENOVO</cp:lastModifiedBy>
  <dcterms:created xsi:type="dcterms:W3CDTF">2020-10-13T14:54:57Z</dcterms:created>
  <dcterms:modified xsi:type="dcterms:W3CDTF">2021-04-28T03:16:04Z</dcterms:modified>
</cp:coreProperties>
</file>