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4" r:id="rId3"/>
    <p:sldId id="257" r:id="rId4"/>
    <p:sldId id="258" r:id="rId5"/>
    <p:sldId id="259" r:id="rId6"/>
    <p:sldId id="260" r:id="rId7"/>
    <p:sldId id="261" r:id="rId8"/>
    <p:sldId id="275" r:id="rId9"/>
    <p:sldId id="262" r:id="rId10"/>
    <p:sldId id="283" r:id="rId11"/>
    <p:sldId id="286" r:id="rId12"/>
    <p:sldId id="287" r:id="rId13"/>
    <p:sldId id="284" r:id="rId14"/>
    <p:sldId id="285" r:id="rId15"/>
    <p:sldId id="276" r:id="rId16"/>
    <p:sldId id="263" r:id="rId17"/>
    <p:sldId id="264" r:id="rId18"/>
    <p:sldId id="265" r:id="rId19"/>
    <p:sldId id="266" r:id="rId20"/>
    <p:sldId id="267" r:id="rId21"/>
    <p:sldId id="268" r:id="rId22"/>
    <p:sldId id="277" r:id="rId23"/>
    <p:sldId id="269" r:id="rId24"/>
    <p:sldId id="270" r:id="rId25"/>
    <p:sldId id="271" r:id="rId26"/>
    <p:sldId id="272" r:id="rId27"/>
    <p:sldId id="273" r:id="rId28"/>
    <p:sldId id="278" r:id="rId29"/>
    <p:sldId id="279" r:id="rId30"/>
    <p:sldId id="281" r:id="rId31"/>
    <p:sldId id="280"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D29FF-E013-451B-A51F-035EFEAEC2EF}"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F2C216E1-1F7C-4F09-BD44-54ABF42EF274}">
      <dgm:prSet phldrT="[Text]"/>
      <dgm:spPr/>
      <dgm:t>
        <a:bodyPr/>
        <a:lstStyle/>
        <a:p>
          <a:r>
            <a:rPr lang="en-US" dirty="0">
              <a:latin typeface="Times New Roman" pitchFamily="18" charset="0"/>
              <a:cs typeface="Times New Roman" pitchFamily="18" charset="0"/>
            </a:rPr>
            <a:t>Online shopping experience</a:t>
          </a:r>
        </a:p>
      </dgm:t>
    </dgm:pt>
    <dgm:pt modelId="{DEA121B4-604B-4F51-8DF3-AAA1ECF8714E}" type="parTrans" cxnId="{AF7AB6BF-A597-4341-A964-044B3EB6A35E}">
      <dgm:prSet/>
      <dgm:spPr/>
      <dgm:t>
        <a:bodyPr/>
        <a:lstStyle/>
        <a:p>
          <a:endParaRPr lang="en-US"/>
        </a:p>
      </dgm:t>
    </dgm:pt>
    <dgm:pt modelId="{35A40045-5D43-430B-83B0-0CD4F4A89EB1}" type="sibTrans" cxnId="{AF7AB6BF-A597-4341-A964-044B3EB6A35E}">
      <dgm:prSet/>
      <dgm:spPr/>
      <dgm:t>
        <a:bodyPr/>
        <a:lstStyle/>
        <a:p>
          <a:endParaRPr lang="en-US"/>
        </a:p>
      </dgm:t>
    </dgm:pt>
    <dgm:pt modelId="{A6CB9015-DC41-4564-8637-DC568686064A}">
      <dgm:prSet phldrT="[Text]"/>
      <dgm:spPr/>
      <dgm:t>
        <a:bodyPr/>
        <a:lstStyle/>
        <a:p>
          <a:r>
            <a:rPr lang="en-US" dirty="0">
              <a:latin typeface="Times New Roman" pitchFamily="18" charset="0"/>
              <a:cs typeface="Times New Roman" pitchFamily="18" charset="0"/>
            </a:rPr>
            <a:t>Retail shopping experience</a:t>
          </a:r>
        </a:p>
      </dgm:t>
    </dgm:pt>
    <dgm:pt modelId="{84B26DA8-4A96-4D68-A255-004327E1E043}" type="parTrans" cxnId="{80B74F99-2565-4232-B784-591306A5A625}">
      <dgm:prSet/>
      <dgm:spPr/>
      <dgm:t>
        <a:bodyPr/>
        <a:lstStyle/>
        <a:p>
          <a:endParaRPr lang="en-US"/>
        </a:p>
      </dgm:t>
    </dgm:pt>
    <dgm:pt modelId="{7DF09893-CAD9-499C-9A18-0DBDDAAE4C46}" type="sibTrans" cxnId="{80B74F99-2565-4232-B784-591306A5A625}">
      <dgm:prSet/>
      <dgm:spPr/>
      <dgm:t>
        <a:bodyPr/>
        <a:lstStyle/>
        <a:p>
          <a:endParaRPr lang="en-US"/>
        </a:p>
      </dgm:t>
    </dgm:pt>
    <dgm:pt modelId="{1CD0D405-9BCE-4941-887A-F7C4997EF4DB}" type="pres">
      <dgm:prSet presAssocID="{C86D29FF-E013-451B-A51F-035EFEAEC2EF}" presName="linear" presStyleCnt="0">
        <dgm:presLayoutVars>
          <dgm:animLvl val="lvl"/>
          <dgm:resizeHandles val="exact"/>
        </dgm:presLayoutVars>
      </dgm:prSet>
      <dgm:spPr/>
    </dgm:pt>
    <dgm:pt modelId="{C0F33FF9-D25E-49F8-B740-F30A66B5F8D5}" type="pres">
      <dgm:prSet presAssocID="{F2C216E1-1F7C-4F09-BD44-54ABF42EF274}" presName="parentText" presStyleLbl="node1" presStyleIdx="0" presStyleCnt="2">
        <dgm:presLayoutVars>
          <dgm:chMax val="0"/>
          <dgm:bulletEnabled val="1"/>
        </dgm:presLayoutVars>
      </dgm:prSet>
      <dgm:spPr/>
    </dgm:pt>
    <dgm:pt modelId="{E960EFBD-32BD-446D-9E09-1F428D1200F1}" type="pres">
      <dgm:prSet presAssocID="{35A40045-5D43-430B-83B0-0CD4F4A89EB1}" presName="spacer" presStyleCnt="0"/>
      <dgm:spPr/>
    </dgm:pt>
    <dgm:pt modelId="{CCF7011D-EBD2-4F28-93CF-DB7E54CAA395}" type="pres">
      <dgm:prSet presAssocID="{A6CB9015-DC41-4564-8637-DC568686064A}" presName="parentText" presStyleLbl="node1" presStyleIdx="1" presStyleCnt="2">
        <dgm:presLayoutVars>
          <dgm:chMax val="0"/>
          <dgm:bulletEnabled val="1"/>
        </dgm:presLayoutVars>
      </dgm:prSet>
      <dgm:spPr/>
    </dgm:pt>
  </dgm:ptLst>
  <dgm:cxnLst>
    <dgm:cxn modelId="{1773F700-0FE8-4250-8078-DDFA6186B514}" type="presOf" srcId="{A6CB9015-DC41-4564-8637-DC568686064A}" destId="{CCF7011D-EBD2-4F28-93CF-DB7E54CAA395}" srcOrd="0" destOrd="0" presId="urn:microsoft.com/office/officeart/2005/8/layout/vList2"/>
    <dgm:cxn modelId="{E9059B14-C41B-4F76-8ED5-C196CC934E1F}" type="presOf" srcId="{C86D29FF-E013-451B-A51F-035EFEAEC2EF}" destId="{1CD0D405-9BCE-4941-887A-F7C4997EF4DB}" srcOrd="0" destOrd="0" presId="urn:microsoft.com/office/officeart/2005/8/layout/vList2"/>
    <dgm:cxn modelId="{65358E49-696A-4FEB-9A10-28C5F6BC91D5}" type="presOf" srcId="{F2C216E1-1F7C-4F09-BD44-54ABF42EF274}" destId="{C0F33FF9-D25E-49F8-B740-F30A66B5F8D5}" srcOrd="0" destOrd="0" presId="urn:microsoft.com/office/officeart/2005/8/layout/vList2"/>
    <dgm:cxn modelId="{80B74F99-2565-4232-B784-591306A5A625}" srcId="{C86D29FF-E013-451B-A51F-035EFEAEC2EF}" destId="{A6CB9015-DC41-4564-8637-DC568686064A}" srcOrd="1" destOrd="0" parTransId="{84B26DA8-4A96-4D68-A255-004327E1E043}" sibTransId="{7DF09893-CAD9-499C-9A18-0DBDDAAE4C46}"/>
    <dgm:cxn modelId="{AF7AB6BF-A597-4341-A964-044B3EB6A35E}" srcId="{C86D29FF-E013-451B-A51F-035EFEAEC2EF}" destId="{F2C216E1-1F7C-4F09-BD44-54ABF42EF274}" srcOrd="0" destOrd="0" parTransId="{DEA121B4-604B-4F51-8DF3-AAA1ECF8714E}" sibTransId="{35A40045-5D43-430B-83B0-0CD4F4A89EB1}"/>
    <dgm:cxn modelId="{CABA7F38-B0DB-42B4-AD97-D7AC39E204E2}" type="presParOf" srcId="{1CD0D405-9BCE-4941-887A-F7C4997EF4DB}" destId="{C0F33FF9-D25E-49F8-B740-F30A66B5F8D5}" srcOrd="0" destOrd="0" presId="urn:microsoft.com/office/officeart/2005/8/layout/vList2"/>
    <dgm:cxn modelId="{71F53D97-2054-470E-9E0F-0DF4B2D851C1}" type="presParOf" srcId="{1CD0D405-9BCE-4941-887A-F7C4997EF4DB}" destId="{E960EFBD-32BD-446D-9E09-1F428D1200F1}" srcOrd="1" destOrd="0" presId="urn:microsoft.com/office/officeart/2005/8/layout/vList2"/>
    <dgm:cxn modelId="{03B899CC-2D6E-4763-A9CF-8E030CC31328}" type="presParOf" srcId="{1CD0D405-9BCE-4941-887A-F7C4997EF4DB}" destId="{CCF7011D-EBD2-4F28-93CF-DB7E54CAA3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33FF9-D25E-49F8-B740-F30A66B5F8D5}">
      <dsp:nvSpPr>
        <dsp:cNvPr id="0" name=""/>
        <dsp:cNvSpPr/>
      </dsp:nvSpPr>
      <dsp:spPr>
        <a:xfrm>
          <a:off x="0" y="3150"/>
          <a:ext cx="8229600" cy="2200770"/>
        </a:xfrm>
        <a:prstGeom prst="roundRect">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dirty="0">
              <a:latin typeface="Times New Roman" pitchFamily="18" charset="0"/>
              <a:cs typeface="Times New Roman" pitchFamily="18" charset="0"/>
            </a:rPr>
            <a:t>Online shopping experience</a:t>
          </a:r>
        </a:p>
      </dsp:txBody>
      <dsp:txXfrm>
        <a:off x="107433" y="110583"/>
        <a:ext cx="8014734" cy="1985904"/>
      </dsp:txXfrm>
    </dsp:sp>
    <dsp:sp modelId="{CCF7011D-EBD2-4F28-93CF-DB7E54CAA395}">
      <dsp:nvSpPr>
        <dsp:cNvPr id="0" name=""/>
        <dsp:cNvSpPr/>
      </dsp:nvSpPr>
      <dsp:spPr>
        <a:xfrm>
          <a:off x="0" y="2368080"/>
          <a:ext cx="8229600" cy="2200770"/>
        </a:xfrm>
        <a:prstGeom prst="roundRect">
          <a:avLst/>
        </a:prstGeom>
        <a:gradFill rotWithShape="0">
          <a:gsLst>
            <a:gs pos="0">
              <a:schemeClr val="accent5">
                <a:hueOff val="367806"/>
                <a:satOff val="0"/>
                <a:lumOff val="-10393"/>
                <a:alphaOff val="0"/>
                <a:tint val="10000"/>
                <a:satMod val="300000"/>
              </a:schemeClr>
            </a:gs>
            <a:gs pos="34000">
              <a:schemeClr val="accent5">
                <a:hueOff val="367806"/>
                <a:satOff val="0"/>
                <a:lumOff val="-10393"/>
                <a:alphaOff val="0"/>
                <a:tint val="13500"/>
                <a:satMod val="250000"/>
              </a:schemeClr>
            </a:gs>
            <a:gs pos="100000">
              <a:schemeClr val="accent5">
                <a:hueOff val="367806"/>
                <a:satOff val="0"/>
                <a:lumOff val="-10393"/>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dirty="0">
              <a:latin typeface="Times New Roman" pitchFamily="18" charset="0"/>
              <a:cs typeface="Times New Roman" pitchFamily="18" charset="0"/>
            </a:rPr>
            <a:t>Retail shopping experience</a:t>
          </a:r>
        </a:p>
      </dsp:txBody>
      <dsp:txXfrm>
        <a:off x="107433" y="2475513"/>
        <a:ext cx="8014734" cy="19859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4BF9AC0-819C-49E8-94A2-4D7A66332DB9}" type="datetimeFigureOut">
              <a:rPr lang="en-US" smtClean="0"/>
              <a:pPr/>
              <a:t>4/27/2021</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0D0164C-DD4D-476A-972A-90F9AE78465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BF9AC0-819C-49E8-94A2-4D7A66332DB9}" type="datetimeFigureOut">
              <a:rPr lang="en-US" smtClean="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D0164C-DD4D-476A-972A-90F9AE78465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BF9AC0-819C-49E8-94A2-4D7A66332DB9}" type="datetimeFigureOut">
              <a:rPr lang="en-US" smtClean="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D0164C-DD4D-476A-972A-90F9AE78465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4BF9AC0-819C-49E8-94A2-4D7A66332DB9}" type="datetimeFigureOut">
              <a:rPr lang="en-US" smtClean="0"/>
              <a:pPr/>
              <a:t>4/27/2021</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D0D0164C-DD4D-476A-972A-90F9AE78465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94BF9AC0-819C-49E8-94A2-4D7A66332DB9}" type="datetimeFigureOut">
              <a:rPr lang="en-US" smtClean="0"/>
              <a:pPr/>
              <a:t>4/27/2021</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D0D0164C-DD4D-476A-972A-90F9AE784656}"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4BF9AC0-819C-49E8-94A2-4D7A66332DB9}" type="datetimeFigureOut">
              <a:rPr lang="en-US" smtClean="0"/>
              <a:pPr/>
              <a:t>4/27/2021</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D0D0164C-DD4D-476A-972A-90F9AE78465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4BF9AC0-819C-49E8-94A2-4D7A66332DB9}" type="datetimeFigureOut">
              <a:rPr lang="en-US" smtClean="0"/>
              <a:pPr/>
              <a:t>4/27/2021</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D0D0164C-DD4D-476A-972A-90F9AE78465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94BF9AC0-819C-49E8-94A2-4D7A66332DB9}" type="datetimeFigureOut">
              <a:rPr lang="en-US" smtClean="0"/>
              <a:pPr/>
              <a:t>4/27/2021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D0164C-DD4D-476A-972A-90F9AE78465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4BF9AC0-819C-49E8-94A2-4D7A66332DB9}" type="datetimeFigureOut">
              <a:rPr lang="en-US" smtClean="0"/>
              <a:pPr/>
              <a:t>4/27/2021</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D0D0164C-DD4D-476A-972A-90F9AE78465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4BF9AC0-819C-49E8-94A2-4D7A66332DB9}" type="datetimeFigureOut">
              <a:rPr lang="en-US" smtClean="0"/>
              <a:pPr/>
              <a:t>4/27/2021</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D0D0164C-DD4D-476A-972A-90F9AE78465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4BF9AC0-819C-49E8-94A2-4D7A66332DB9}" type="datetimeFigureOut">
              <a:rPr lang="en-US" smtClean="0"/>
              <a:pPr/>
              <a:t>4/27/2021</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D0D0164C-DD4D-476A-972A-90F9AE78465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4BF9AC0-819C-49E8-94A2-4D7A66332DB9}" type="datetimeFigureOut">
              <a:rPr lang="en-US" smtClean="0"/>
              <a:pPr/>
              <a:t>4/27/2021</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0D0164C-DD4D-476A-972A-90F9AE78465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jpg"/>
          <p:cNvPicPr>
            <a:picLocks noChangeAspect="1"/>
          </p:cNvPicPr>
          <p:nvPr/>
        </p:nvPicPr>
        <p:blipFill>
          <a:blip r:embed="rId2"/>
          <a:stretch>
            <a:fillRect/>
          </a:stretch>
        </p:blipFill>
        <p:spPr>
          <a:xfrm>
            <a:off x="0" y="0"/>
            <a:ext cx="9144000" cy="1365186"/>
          </a:xfrm>
          <a:prstGeom prst="rect">
            <a:avLst/>
          </a:prstGeom>
        </p:spPr>
      </p:pic>
      <p:sp>
        <p:nvSpPr>
          <p:cNvPr id="5" name="Rectangle 4"/>
          <p:cNvSpPr/>
          <p:nvPr/>
        </p:nvSpPr>
        <p:spPr>
          <a:xfrm>
            <a:off x="685800" y="1905000"/>
            <a:ext cx="8077200" cy="4524315"/>
          </a:xfrm>
          <a:prstGeom prst="rect">
            <a:avLst/>
          </a:prstGeom>
          <a:noFill/>
        </p:spPr>
        <p:txBody>
          <a:bodyPr wrap="square" lIns="91440" tIns="45720" rIns="91440" bIns="45720">
            <a:spAutoFit/>
          </a:bodyPr>
          <a:lstStyle/>
          <a:p>
            <a:pPr algn="ctr"/>
            <a:r>
              <a:rPr lang="en-US" sz="36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ECOM – III SEM</a:t>
            </a:r>
          </a:p>
          <a:p>
            <a:pPr algn="ctr"/>
            <a:r>
              <a:rPr lang="en-US" sz="36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Managing  E-channels</a:t>
            </a:r>
          </a:p>
          <a:p>
            <a:pPr algn="ctr"/>
            <a:endParaRPr lang="en-US" sz="36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36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Unit-4</a:t>
            </a:r>
          </a:p>
          <a:p>
            <a:pPr algn="ctr"/>
            <a:endParaRPr lang="en-US" sz="36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36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Topic-Perfect Shopping Experience</a:t>
            </a:r>
          </a:p>
          <a:p>
            <a:pPr algn="ctr"/>
            <a:endParaRPr lang="en-US" sz="36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en-US" sz="36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By- Tanuja Singhal</a:t>
            </a:r>
          </a:p>
        </p:txBody>
      </p:sp>
      <p:pic>
        <p:nvPicPr>
          <p:cNvPr id="7" name="Picture 6" descr="download.jpg"/>
          <p:cNvPicPr>
            <a:picLocks noChangeAspect="1"/>
          </p:cNvPicPr>
          <p:nvPr/>
        </p:nvPicPr>
        <p:blipFill>
          <a:blip r:embed="rId3"/>
          <a:stretch>
            <a:fillRect/>
          </a:stretch>
        </p:blipFill>
        <p:spPr>
          <a:xfrm>
            <a:off x="7315200" y="0"/>
            <a:ext cx="1143000" cy="1143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What Is Global Marketing</a:t>
            </a:r>
          </a:p>
        </p:txBody>
      </p:sp>
      <p:sp>
        <p:nvSpPr>
          <p:cNvPr id="3" name="Content Placeholder 2"/>
          <p:cNvSpPr>
            <a:spLocks noGrp="1"/>
          </p:cNvSpPr>
          <p:nvPr>
            <p:ph idx="1"/>
          </p:nvPr>
        </p:nvSpPr>
        <p:spPr/>
        <p:txBody>
          <a:bodyPr>
            <a:normAutofit lnSpcReduction="10000"/>
          </a:bodyPr>
          <a:lstStyle/>
          <a:p>
            <a:r>
              <a:rPr lang="en-US" dirty="0">
                <a:latin typeface="Times New Roman" pitchFamily="18" charset="0"/>
                <a:cs typeface="Times New Roman" pitchFamily="18" charset="0"/>
              </a:rPr>
              <a:t>Global marketing is more than simply selling a product internationally. Rather, it includes the whole process of planning, producing, placing, and promoting a company’s products in a worldwide market. Large businesses often have offices in the foreign countries they market to; but with the expansion of the Internet, even small companies can reach customers throughout the world.</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Times New Roman" pitchFamily="18" charset="0"/>
                <a:cs typeface="Times New Roman" pitchFamily="18" charset="0"/>
              </a:rPr>
              <a:t>Benefits of Global Marketing</a:t>
            </a:r>
          </a:p>
        </p:txBody>
      </p:sp>
      <p:sp>
        <p:nvSpPr>
          <p:cNvPr id="3" name="Content Placeholder 2"/>
          <p:cNvSpPr>
            <a:spLocks noGrp="1"/>
          </p:cNvSpPr>
          <p:nvPr>
            <p:ph idx="1"/>
          </p:nvPr>
        </p:nvSpPr>
        <p:spPr>
          <a:xfrm>
            <a:off x="457200" y="1371600"/>
            <a:ext cx="8229600" cy="4572000"/>
          </a:xfrm>
        </p:spPr>
        <p:txBody>
          <a:bodyPr>
            <a:noAutofit/>
          </a:bodyPr>
          <a:lstStyle/>
          <a:p>
            <a:r>
              <a:rPr lang="en-US" sz="2000" dirty="0">
                <a:latin typeface="Times New Roman" pitchFamily="18" charset="0"/>
                <a:cs typeface="Times New Roman" pitchFamily="18" charset="0"/>
              </a:rPr>
              <a:t>First, it can improve the effectiveness of your product or service. This is because the more you grow, the more you learn, and the faster you learn, you become more effective at producing new product or service offerings.</a:t>
            </a:r>
          </a:p>
          <a:p>
            <a:r>
              <a:rPr lang="en-US" sz="2000" dirty="0">
                <a:latin typeface="Times New Roman" pitchFamily="18" charset="0"/>
                <a:cs typeface="Times New Roman" pitchFamily="18" charset="0"/>
              </a:rPr>
              <a:t>Second, you are able to have a strong competitive advantage. It is easy enough for companies to be competing in the local market. But there are very few companies who can do so on the worldwide arena. Hence, if you can compete in the worldwide market and your competitors cannot, you have become a strong force in your industry!</a:t>
            </a:r>
          </a:p>
          <a:p>
            <a:r>
              <a:rPr lang="en-US" sz="2000" dirty="0">
                <a:latin typeface="Times New Roman" pitchFamily="18" charset="0"/>
                <a:cs typeface="Times New Roman" pitchFamily="18" charset="0"/>
              </a:rPr>
              <a:t>Third, you increase consumer awareness of your brand and product or service. Through the internet, consumers can keep track of your progress in the world.</a:t>
            </a:r>
          </a:p>
          <a:p>
            <a:r>
              <a:rPr lang="en-US" sz="2000" dirty="0">
                <a:latin typeface="Times New Roman" pitchFamily="18" charset="0"/>
                <a:cs typeface="Times New Roman" pitchFamily="18" charset="0"/>
              </a:rPr>
              <a:t>Finally, global marketing can reduce your costs and increase your savings. In focusing on other markets, you can attain economies of scale and range by standardizing your processes – not to mention the savings that you get when you leverage the internet!</a:t>
            </a:r>
          </a:p>
          <a:p>
            <a:endParaRPr lang="en-US" sz="2000" dirty="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latin typeface="Times New Roman" pitchFamily="18" charset="0"/>
                <a:cs typeface="Times New Roman" pitchFamily="18" charset="0"/>
              </a:rPr>
              <a:t>Global Marketing Issues And Mistakes</a:t>
            </a:r>
          </a:p>
        </p:txBody>
      </p:sp>
      <p:sp>
        <p:nvSpPr>
          <p:cNvPr id="3" name="Content Placeholder 2"/>
          <p:cNvSpPr>
            <a:spLocks noGrp="1"/>
          </p:cNvSpPr>
          <p:nvPr>
            <p:ph idx="1"/>
          </p:nvPr>
        </p:nvSpPr>
        <p:spPr/>
        <p:txBody>
          <a:bodyPr>
            <a:normAutofit fontScale="92500"/>
          </a:bodyPr>
          <a:lstStyle/>
          <a:p>
            <a:r>
              <a:rPr lang="en-US" dirty="0">
                <a:latin typeface="Times New Roman" pitchFamily="18" charset="0"/>
                <a:cs typeface="Times New Roman" pitchFamily="18" charset="0"/>
              </a:rPr>
              <a:t>Non-Specification of Countries</a:t>
            </a:r>
          </a:p>
          <a:p>
            <a:r>
              <a:rPr lang="en-US" dirty="0">
                <a:latin typeface="Times New Roman" pitchFamily="18" charset="0"/>
                <a:cs typeface="Times New Roman" pitchFamily="18" charset="0"/>
              </a:rPr>
              <a:t>No Focus on Internal Information</a:t>
            </a:r>
          </a:p>
          <a:p>
            <a:r>
              <a:rPr lang="en-US" dirty="0">
                <a:latin typeface="Times New Roman" pitchFamily="18" charset="0"/>
                <a:cs typeface="Times New Roman" pitchFamily="18" charset="0"/>
              </a:rPr>
              <a:t>Lack of Adaptation of Sales and Marketing Channels</a:t>
            </a:r>
          </a:p>
          <a:p>
            <a:r>
              <a:rPr lang="en-US" dirty="0">
                <a:latin typeface="Times New Roman" pitchFamily="18" charset="0"/>
                <a:cs typeface="Times New Roman" pitchFamily="18" charset="0"/>
              </a:rPr>
              <a:t>No Adaptation of Product Offerings</a:t>
            </a:r>
          </a:p>
          <a:p>
            <a:r>
              <a:rPr lang="en-US" dirty="0">
                <a:latin typeface="Times New Roman" pitchFamily="18" charset="0"/>
                <a:cs typeface="Times New Roman" pitchFamily="18" charset="0"/>
              </a:rPr>
              <a:t>Non-Usage of Local Team Leads</a:t>
            </a:r>
          </a:p>
          <a:p>
            <a:r>
              <a:rPr lang="en-US" dirty="0">
                <a:latin typeface="Times New Roman" pitchFamily="18" charset="0"/>
                <a:cs typeface="Times New Roman" pitchFamily="18" charset="0"/>
              </a:rPr>
              <a:t>Lack of Knowledge on Global Logistics</a:t>
            </a:r>
          </a:p>
          <a:p>
            <a:pPr>
              <a:buNone/>
            </a:pPr>
            <a:br>
              <a:rPr lang="en-US" dirty="0"/>
            </a:b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itchFamily="18" charset="0"/>
                <a:cs typeface="Times New Roman" pitchFamily="18" charset="0"/>
              </a:rPr>
              <a:t>Examples of Global Marketing</a:t>
            </a:r>
          </a:p>
        </p:txBody>
      </p:sp>
      <p:sp>
        <p:nvSpPr>
          <p:cNvPr id="3" name="Content Placeholder 2"/>
          <p:cNvSpPr>
            <a:spLocks noGrp="1"/>
          </p:cNvSpPr>
          <p:nvPr>
            <p:ph idx="1"/>
          </p:nvPr>
        </p:nvSpPr>
        <p:spPr/>
        <p:txBody>
          <a:bodyPr>
            <a:normAutofit fontScale="85000" lnSpcReduction="10000"/>
          </a:bodyPr>
          <a:lstStyle/>
          <a:p>
            <a:r>
              <a:rPr lang="en-US" b="1" dirty="0">
                <a:solidFill>
                  <a:srgbClr val="0070C0"/>
                </a:solidFill>
                <a:latin typeface="Times New Roman" pitchFamily="18" charset="0"/>
                <a:cs typeface="Times New Roman" pitchFamily="18" charset="0"/>
              </a:rPr>
              <a:t>Coca-Cola:-</a:t>
            </a:r>
            <a:r>
              <a:rPr lang="en-US" dirty="0">
                <a:latin typeface="Times New Roman" pitchFamily="18" charset="0"/>
                <a:cs typeface="Times New Roman" pitchFamily="18" charset="0"/>
              </a:rPr>
              <a:t> started selling internationally back in 1919, and is now present in more than 200 countries. In order to keep a consistent brand, Coke tastes the same in every region (although outside of the United States, the recipe uses sugar instead of high-fructose corn syrup), but the size, shape, and labeling of the bottle are changed to match the norms in each country. While the company formerly used a standardized advertising approach, it has changed to adapt advertising messages to local culture. Additionally, it adjusts its product line-up to fit local tastes; including a number of additional beverage brands.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228600"/>
            <a:ext cx="4038600" cy="4525963"/>
          </a:xfrm>
        </p:spPr>
        <p:txBody>
          <a:bodyPr>
            <a:noAutofit/>
          </a:bodyPr>
          <a:lstStyle/>
          <a:p>
            <a:r>
              <a:rPr lang="en-US" sz="2400" b="1" dirty="0">
                <a:solidFill>
                  <a:srgbClr val="0070C0"/>
                </a:solidFill>
                <a:latin typeface="Times New Roman" pitchFamily="18" charset="0"/>
                <a:cs typeface="Times New Roman" pitchFamily="18" charset="0"/>
              </a:rPr>
              <a:t>McDonald’s:-</a:t>
            </a:r>
            <a:r>
              <a:rPr lang="en-US" sz="2400" dirty="0">
                <a:latin typeface="Times New Roman" pitchFamily="18" charset="0"/>
                <a:cs typeface="Times New Roman" pitchFamily="18" charset="0"/>
              </a:rPr>
              <a:t> makes certain that a Big Mac tastes the same in every country; but it also varies items on its menu according to local tastes. Customers in Mexico can order a green chili cheeseburger, customers in Korea get to eat bulgogi</a:t>
            </a:r>
            <a:r>
              <a:rPr lang="en-US" sz="2400" dirty="0"/>
              <a:t> </a:t>
            </a:r>
            <a:r>
              <a:rPr lang="en-US" sz="2400" dirty="0">
                <a:latin typeface="Times New Roman" pitchFamily="18" charset="0"/>
                <a:cs typeface="Times New Roman" pitchFamily="18" charset="0"/>
              </a:rPr>
              <a:t>burgers; and customers in many Arab countries can enjoy the McArabia, a grilled kofta sandwich on pita bread.</a:t>
            </a:r>
          </a:p>
        </p:txBody>
      </p:sp>
      <p:sp>
        <p:nvSpPr>
          <p:cNvPr id="4" name="Content Placeholder 3"/>
          <p:cNvSpPr>
            <a:spLocks noGrp="1"/>
          </p:cNvSpPr>
          <p:nvPr>
            <p:ph sz="half" idx="2"/>
          </p:nvPr>
        </p:nvSpPr>
        <p:spPr>
          <a:xfrm>
            <a:off x="4495800" y="304800"/>
            <a:ext cx="4038600" cy="4525963"/>
          </a:xfrm>
        </p:spPr>
        <p:txBody>
          <a:bodyPr>
            <a:noAutofit/>
          </a:bodyPr>
          <a:lstStyle/>
          <a:p>
            <a:r>
              <a:rPr lang="en-US" sz="2800" b="1" dirty="0">
                <a:solidFill>
                  <a:srgbClr val="0070C0"/>
                </a:solidFill>
                <a:latin typeface="Times New Roman" pitchFamily="18" charset="0"/>
                <a:cs typeface="Times New Roman" pitchFamily="18" charset="0"/>
              </a:rPr>
              <a:t>Starbucks:-</a:t>
            </a:r>
            <a:r>
              <a:rPr lang="en-US" sz="2800" dirty="0">
                <a:latin typeface="Times New Roman" pitchFamily="18" charset="0"/>
                <a:cs typeface="Times New Roman" pitchFamily="18" charset="0"/>
              </a:rPr>
              <a:t> also adjusts their menu to fit local tastes. In Hong Kong, for example, they sell Dragon Dumplings. And as a global buyer of coffee, the company has long had a reputation for engaging local cultures according to their needs.</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 secu.jpg"/>
          <p:cNvPicPr>
            <a:picLocks noChangeAspect="1"/>
          </p:cNvPicPr>
          <p:nvPr/>
        </p:nvPicPr>
        <p:blipFill>
          <a:blip r:embed="rId2"/>
          <a:stretch>
            <a:fillRect/>
          </a:stretch>
        </p:blipFill>
        <p:spPr>
          <a:xfrm>
            <a:off x="0" y="0"/>
            <a:ext cx="9143999" cy="6858000"/>
          </a:xfrm>
          <a:prstGeom prst="rect">
            <a:avLst/>
          </a:prstGeom>
        </p:spPr>
      </p:pic>
      <p:sp>
        <p:nvSpPr>
          <p:cNvPr id="3" name="Rectangle 2"/>
          <p:cNvSpPr/>
          <p:nvPr/>
        </p:nvSpPr>
        <p:spPr>
          <a:xfrm>
            <a:off x="1149444" y="143470"/>
            <a:ext cx="6851556" cy="92333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nformation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Information Security Planning</a:t>
            </a:r>
          </a:p>
        </p:txBody>
      </p:sp>
      <p:sp>
        <p:nvSpPr>
          <p:cNvPr id="3" name="Content Placeholder 2"/>
          <p:cNvSpPr>
            <a:spLocks noGrp="1"/>
          </p:cNvSpPr>
          <p:nvPr>
            <p:ph idx="1"/>
          </p:nvPr>
        </p:nvSpPr>
        <p:spPr>
          <a:xfrm>
            <a:off x="457200" y="1502972"/>
            <a:ext cx="8229600" cy="4572000"/>
          </a:xfrm>
        </p:spPr>
        <p:txBody>
          <a:bodyPr>
            <a:normAutofit/>
          </a:bodyPr>
          <a:lstStyle/>
          <a:p>
            <a:r>
              <a:rPr lang="en-US" sz="2400" dirty="0">
                <a:latin typeface="Times New Roman" pitchFamily="18" charset="0"/>
                <a:cs typeface="Times New Roman" pitchFamily="18" charset="0"/>
              </a:rPr>
              <a:t>Information is an asset that, like other important business assets, is essential to an organization’s business and consequently needs to be suitably protected. This is especially important in the increasingly interconnected business environment .</a:t>
            </a:r>
          </a:p>
          <a:p>
            <a:r>
              <a:rPr lang="en-US" sz="2400" dirty="0">
                <a:latin typeface="Times New Roman" pitchFamily="18" charset="0"/>
                <a:cs typeface="Times New Roman" pitchFamily="18" charset="0"/>
              </a:rPr>
              <a:t>As a result of the increasing interconnectivity, information is now exposed to a growing number and a wider variety of threats and vulnerabilities. This raises new issues for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What is Information Security</a:t>
            </a:r>
          </a:p>
        </p:txBody>
      </p:sp>
      <p:sp>
        <p:nvSpPr>
          <p:cNvPr id="3" name="Content Placeholder 2"/>
          <p:cNvSpPr>
            <a:spLocks noGrp="1"/>
          </p:cNvSpPr>
          <p:nvPr>
            <p:ph idx="1"/>
          </p:nvPr>
        </p:nvSpPr>
        <p:spPr/>
        <p:txBody>
          <a:bodyPr>
            <a:normAutofit lnSpcReduction="10000"/>
          </a:bodyPr>
          <a:lstStyle/>
          <a:p>
            <a:pPr marL="578358" indent="-514350">
              <a:buNone/>
            </a:pPr>
            <a:r>
              <a:rPr lang="en-US" dirty="0"/>
              <a:t>    </a:t>
            </a:r>
            <a:r>
              <a:rPr lang="en-US" sz="2600" dirty="0">
                <a:latin typeface="Times New Roman" pitchFamily="18" charset="0"/>
                <a:cs typeface="Times New Roman" pitchFamily="18" charset="0"/>
              </a:rPr>
              <a:t> Information security means that the confidentiality, integrity and availability of information assets is maintained.</a:t>
            </a:r>
          </a:p>
          <a:p>
            <a:pPr marL="578358" indent="-514350">
              <a:buFont typeface="+mj-lt"/>
              <a:buAutoNum type="arabicPeriod"/>
            </a:pPr>
            <a:r>
              <a:rPr lang="en-US" sz="2600" dirty="0">
                <a:solidFill>
                  <a:srgbClr val="0070C0"/>
                </a:solidFill>
                <a:latin typeface="Times New Roman" pitchFamily="18" charset="0"/>
                <a:cs typeface="Times New Roman" pitchFamily="18" charset="0"/>
              </a:rPr>
              <a:t>Confidentiality:-</a:t>
            </a:r>
            <a:r>
              <a:rPr lang="en-US" sz="2600" dirty="0">
                <a:latin typeface="Times New Roman" pitchFamily="18" charset="0"/>
                <a:cs typeface="Times New Roman" pitchFamily="18" charset="0"/>
              </a:rPr>
              <a:t> This means that information is only used by people who are authorized to access it.</a:t>
            </a:r>
          </a:p>
          <a:p>
            <a:pPr marL="578358" indent="-514350">
              <a:buFont typeface="+mj-lt"/>
              <a:buAutoNum type="arabicPeriod"/>
            </a:pPr>
            <a:r>
              <a:rPr lang="en-US" sz="2600" dirty="0">
                <a:solidFill>
                  <a:srgbClr val="0070C0"/>
                </a:solidFill>
                <a:latin typeface="Times New Roman" pitchFamily="18" charset="0"/>
                <a:cs typeface="Times New Roman" pitchFamily="18" charset="0"/>
              </a:rPr>
              <a:t>Integrity:-</a:t>
            </a:r>
            <a:r>
              <a:rPr lang="en-US" sz="2600" dirty="0">
                <a:latin typeface="Times New Roman" pitchFamily="18" charset="0"/>
                <a:cs typeface="Times New Roman" pitchFamily="18" charset="0"/>
              </a:rPr>
              <a:t> It ensures that information remains intact and unaltered. Any changes to the information through malicious action, natural disaster, or even a simple innocent mistake are tracked.</a:t>
            </a:r>
          </a:p>
          <a:p>
            <a:pPr marL="578358" indent="-514350">
              <a:buFont typeface="+mj-lt"/>
              <a:buAutoNum type="arabicPeriod"/>
            </a:pPr>
            <a:r>
              <a:rPr lang="en-US" sz="2600" dirty="0">
                <a:solidFill>
                  <a:srgbClr val="0070C0"/>
                </a:solidFill>
                <a:latin typeface="Times New Roman" pitchFamily="18" charset="0"/>
                <a:cs typeface="Times New Roman" pitchFamily="18" charset="0"/>
              </a:rPr>
              <a:t>Availability:-</a:t>
            </a:r>
            <a:r>
              <a:rPr lang="en-US" sz="2600" dirty="0">
                <a:latin typeface="Times New Roman" pitchFamily="18" charset="0"/>
                <a:cs typeface="Times New Roman" pitchFamily="18" charset="0"/>
              </a:rPr>
              <a:t> This means that the information is accessible when authorized users need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Why Is Information Security important</a:t>
            </a: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It is important to secure information to improve overall organizational performance through clear formal arrangements with suppliers and clear strategic reasons for investment. Additionally, information security can improve organizational performance by:</a:t>
            </a:r>
          </a:p>
          <a:p>
            <a:pPr marL="578358" indent="-514350">
              <a:buFont typeface="+mj-lt"/>
              <a:buAutoNum type="arabicPeriod"/>
            </a:pPr>
            <a:r>
              <a:rPr lang="en-US" sz="2400" dirty="0">
                <a:latin typeface="Times New Roman" pitchFamily="18" charset="0"/>
                <a:cs typeface="Times New Roman" pitchFamily="18" charset="0"/>
              </a:rPr>
              <a:t>Reducing costs</a:t>
            </a:r>
          </a:p>
          <a:p>
            <a:pPr marL="578358" indent="-514350">
              <a:buFont typeface="+mj-lt"/>
              <a:buAutoNum type="arabicPeriod"/>
            </a:pPr>
            <a:r>
              <a:rPr lang="en-US" sz="2400" dirty="0">
                <a:latin typeface="Times New Roman" pitchFamily="18" charset="0"/>
                <a:cs typeface="Times New Roman" pitchFamily="18" charset="0"/>
              </a:rPr>
              <a:t>Lowering overheads</a:t>
            </a:r>
          </a:p>
          <a:p>
            <a:pPr marL="578358" indent="-514350">
              <a:buFont typeface="+mj-lt"/>
              <a:buAutoNum type="arabicPeriod"/>
            </a:pPr>
            <a:r>
              <a:rPr lang="en-US" sz="2400" dirty="0">
                <a:latin typeface="Times New Roman" pitchFamily="18" charset="0"/>
                <a:cs typeface="Times New Roman" pitchFamily="18" charset="0"/>
              </a:rPr>
              <a:t>Increasing corporate effectiveness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0088"/>
            <a:ext cx="8229600" cy="4572000"/>
          </a:xfrm>
        </p:spPr>
        <p:txBody>
          <a:bodyPr>
            <a:noAutofit/>
          </a:bodyPr>
          <a:lstStyle/>
          <a:p>
            <a:pPr>
              <a:buNone/>
            </a:pPr>
            <a:r>
              <a:rPr lang="en-US" sz="3200" dirty="0">
                <a:latin typeface="Times New Roman" pitchFamily="18" charset="0"/>
                <a:cs typeface="Times New Roman" pitchFamily="18" charset="0"/>
              </a:rPr>
              <a:t>Information security can contribute towards reducing the organization’s risk too</a:t>
            </a:r>
          </a:p>
          <a:p>
            <a:pPr marL="578358" indent="-514350">
              <a:buFont typeface="+mj-lt"/>
              <a:buAutoNum type="arabicPeriod"/>
            </a:pPr>
            <a:r>
              <a:rPr lang="en-US" sz="3200" dirty="0">
                <a:latin typeface="Times New Roman" pitchFamily="18" charset="0"/>
                <a:cs typeface="Times New Roman" pitchFamily="18" charset="0"/>
              </a:rPr>
              <a:t>Through clear and demonstrated governance</a:t>
            </a:r>
          </a:p>
          <a:p>
            <a:pPr marL="578358" indent="-514350">
              <a:buFont typeface="+mj-lt"/>
              <a:buAutoNum type="arabicPeriod"/>
            </a:pPr>
            <a:r>
              <a:rPr lang="en-US" sz="3200" dirty="0">
                <a:latin typeface="Times New Roman" pitchFamily="18" charset="0"/>
                <a:cs typeface="Times New Roman" pitchFamily="18" charset="0"/>
              </a:rPr>
              <a:t>By creating achievable IS strategy</a:t>
            </a:r>
          </a:p>
          <a:p>
            <a:pPr marL="578358" indent="-514350">
              <a:buFont typeface="+mj-lt"/>
              <a:buAutoNum type="arabicPeriod"/>
            </a:pPr>
            <a:r>
              <a:rPr lang="en-US" sz="3200" dirty="0">
                <a:latin typeface="Times New Roman" pitchFamily="18" charset="0"/>
                <a:cs typeface="Times New Roman" pitchFamily="18" charset="0"/>
              </a:rPr>
              <a:t>With a dedicated budget</a:t>
            </a:r>
          </a:p>
          <a:p>
            <a:pPr marL="578358" indent="-514350">
              <a:buFont typeface="+mj-lt"/>
              <a:buAutoNum type="arabicPeriod"/>
            </a:pPr>
            <a:r>
              <a:rPr lang="en-US" sz="3200" dirty="0">
                <a:latin typeface="Times New Roman" pitchFamily="18" charset="0"/>
                <a:cs typeface="Times New Roman" pitchFamily="18" charset="0"/>
              </a:rPr>
              <a:t>Through effective planning</a:t>
            </a:r>
          </a:p>
          <a:p>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1573855619003-97b4799dcd8b-1024x683.jpg"/>
          <p:cNvPicPr>
            <a:picLocks noChangeAspect="1"/>
          </p:cNvPicPr>
          <p:nvPr/>
        </p:nvPicPr>
        <p:blipFill>
          <a:blip r:embed="rId2"/>
          <a:stretch>
            <a:fillRect/>
          </a:stretch>
        </p:blipFill>
        <p:spPr>
          <a:xfrm>
            <a:off x="0" y="0"/>
            <a:ext cx="9144000" cy="6857999"/>
          </a:xfrm>
          <a:prstGeom prst="rect">
            <a:avLst/>
          </a:prstGeom>
        </p:spPr>
      </p:pic>
      <p:sp>
        <p:nvSpPr>
          <p:cNvPr id="3" name="Rectangle 2"/>
          <p:cNvSpPr/>
          <p:nvPr/>
        </p:nvSpPr>
        <p:spPr>
          <a:xfrm>
            <a:off x="105642" y="786795"/>
            <a:ext cx="3969356" cy="2585323"/>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erfect</a:t>
            </a:r>
          </a:p>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Shopping</a:t>
            </a:r>
          </a:p>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xperience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Information security threats</a:t>
            </a:r>
          </a:p>
        </p:txBody>
      </p:sp>
      <p:sp>
        <p:nvSpPr>
          <p:cNvPr id="3" name="Content Placeholder 2"/>
          <p:cNvSpPr>
            <a:spLocks noGrp="1"/>
          </p:cNvSpPr>
          <p:nvPr>
            <p:ph idx="1"/>
          </p:nvPr>
        </p:nvSpPr>
        <p:spPr/>
        <p:txBody>
          <a:bodyPr>
            <a:normAutofit/>
          </a:bodyPr>
          <a:lstStyle/>
          <a:p>
            <a:pPr>
              <a:buNone/>
            </a:pPr>
            <a:r>
              <a:rPr lang="en-US" dirty="0">
                <a:latin typeface="Times New Roman" pitchFamily="18" charset="0"/>
                <a:cs typeface="Times New Roman" pitchFamily="18" charset="0"/>
              </a:rPr>
              <a:t>Most common types of information security threats are</a:t>
            </a:r>
          </a:p>
          <a:p>
            <a:pPr marL="578358" indent="-514350">
              <a:buFont typeface="+mj-lt"/>
              <a:buAutoNum type="arabicPeriod"/>
            </a:pPr>
            <a:r>
              <a:rPr lang="en-US" dirty="0">
                <a:latin typeface="Times New Roman" pitchFamily="18" charset="0"/>
                <a:cs typeface="Times New Roman" pitchFamily="18" charset="0"/>
              </a:rPr>
              <a:t>Theft of confidential information by hacking</a:t>
            </a:r>
          </a:p>
          <a:p>
            <a:pPr marL="578358" indent="-514350">
              <a:buFont typeface="+mj-lt"/>
              <a:buAutoNum type="arabicPeriod"/>
            </a:pPr>
            <a:r>
              <a:rPr lang="en-US" dirty="0">
                <a:latin typeface="Times New Roman" pitchFamily="18" charset="0"/>
                <a:cs typeface="Times New Roman" pitchFamily="18" charset="0"/>
              </a:rPr>
              <a:t> System sabotage by hackers</a:t>
            </a:r>
          </a:p>
          <a:p>
            <a:pPr marL="578358" indent="-514350">
              <a:buFont typeface="+mj-lt"/>
              <a:buAutoNum type="arabicPeriod"/>
            </a:pPr>
            <a:r>
              <a:rPr lang="en-US" dirty="0">
                <a:latin typeface="Times New Roman" pitchFamily="18" charset="0"/>
                <a:cs typeface="Times New Roman" pitchFamily="18" charset="0"/>
              </a:rPr>
              <a:t> Phishing and other social engineering attacks</a:t>
            </a:r>
          </a:p>
          <a:p>
            <a:pPr marL="578358" indent="-514350">
              <a:buFont typeface="+mj-lt"/>
              <a:buAutoNum type="arabicPeriod"/>
            </a:pPr>
            <a:r>
              <a:rPr lang="en-US" dirty="0">
                <a:latin typeface="Times New Roman" pitchFamily="18" charset="0"/>
                <a:cs typeface="Times New Roman" pitchFamily="18" charset="0"/>
              </a:rPr>
              <a:t> Virus, spyware and malware</a:t>
            </a:r>
          </a:p>
          <a:p>
            <a:pPr marL="578358" indent="-514350">
              <a:buFont typeface="+mj-lt"/>
              <a:buAutoNum type="arabicPeriod"/>
            </a:pPr>
            <a:r>
              <a:rPr lang="en-US" dirty="0">
                <a:latin typeface="Times New Roman" pitchFamily="18" charset="0"/>
                <a:cs typeface="Times New Roman" pitchFamily="18" charset="0"/>
              </a:rPr>
              <a:t> Social Media-the fraud threat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Information based fraud controls</a:t>
            </a:r>
          </a:p>
        </p:txBody>
      </p:sp>
      <p:sp>
        <p:nvSpPr>
          <p:cNvPr id="3" name="Content Placeholder 2"/>
          <p:cNvSpPr>
            <a:spLocks noGrp="1"/>
          </p:cNvSpPr>
          <p:nvPr>
            <p:ph idx="1"/>
          </p:nvPr>
        </p:nvSpPr>
        <p:spPr>
          <a:xfrm>
            <a:off x="457200" y="1545176"/>
            <a:ext cx="8229600" cy="4572000"/>
          </a:xfrm>
        </p:spPr>
        <p:txBody>
          <a:bodyPr>
            <a:noAutofit/>
          </a:bodyPr>
          <a:lstStyle/>
          <a:p>
            <a:pPr>
              <a:buNone/>
            </a:pPr>
            <a:r>
              <a:rPr lang="en-US" sz="2000" dirty="0">
                <a:latin typeface="Times New Roman" pitchFamily="18" charset="0"/>
                <a:cs typeface="Times New Roman" pitchFamily="18" charset="0"/>
              </a:rPr>
              <a:t>To protect themselves from information security threats, organizations must</a:t>
            </a:r>
          </a:p>
          <a:p>
            <a:pPr marL="578358" indent="-514350">
              <a:buFont typeface="+mj-lt"/>
              <a:buAutoNum type="arabicPeriod"/>
            </a:pPr>
            <a:r>
              <a:rPr lang="en-US" sz="2000" dirty="0">
                <a:latin typeface="Times New Roman" pitchFamily="18" charset="0"/>
                <a:cs typeface="Times New Roman" pitchFamily="18" charset="0"/>
              </a:rPr>
              <a:t>Maintain information security policies that regulate employee access and guidelines for appropriate use.</a:t>
            </a:r>
          </a:p>
          <a:p>
            <a:pPr marL="578358" indent="-514350">
              <a:buFont typeface="+mj-lt"/>
              <a:buAutoNum type="arabicPeriod"/>
            </a:pPr>
            <a:r>
              <a:rPr lang="en-US" sz="2000" dirty="0">
                <a:latin typeface="Times New Roman" pitchFamily="18" charset="0"/>
                <a:cs typeface="Times New Roman" pitchFamily="18" charset="0"/>
              </a:rPr>
              <a:t> Train all employees in information security policies and procedures. Ensure consistent enforcement to prevent outside attack.</a:t>
            </a:r>
          </a:p>
          <a:p>
            <a:pPr marL="578358" indent="-514350">
              <a:buFont typeface="+mj-lt"/>
              <a:buAutoNum type="arabicPeriod"/>
            </a:pPr>
            <a:r>
              <a:rPr lang="en-US" sz="2000" dirty="0">
                <a:latin typeface="Times New Roman" pitchFamily="18" charset="0"/>
                <a:cs typeface="Times New Roman" pitchFamily="18" charset="0"/>
              </a:rPr>
              <a:t>Deploy technology: Consider using transaction monitoring software and other applications that screen for abnormalities in patterns of data usage that could point to insider fraud attempts.</a:t>
            </a:r>
          </a:p>
          <a:p>
            <a:pPr marL="578358" indent="-514350">
              <a:buFont typeface="+mj-lt"/>
              <a:buAutoNum type="arabicPeriod"/>
            </a:pPr>
            <a:r>
              <a:rPr lang="en-US" sz="2000" dirty="0">
                <a:latin typeface="Times New Roman" pitchFamily="18" charset="0"/>
                <a:cs typeface="Times New Roman" pitchFamily="18" charset="0"/>
              </a:rPr>
              <a:t>Not rely on the IT department for all security. They are familiar with the technology but not with the information management and security aspects. There should be separate computer experts or information security staff.</a:t>
            </a:r>
          </a:p>
          <a:p>
            <a:pPr marL="578358" indent="-514350">
              <a:buFont typeface="+mj-lt"/>
              <a:buAutoNum type="arabicPeriod"/>
            </a:pPr>
            <a:r>
              <a:rPr lang="en-US" sz="2000" dirty="0">
                <a:latin typeface="Times New Roman" pitchFamily="18" charset="0"/>
                <a:cs typeface="Times New Roman" pitchFamily="18" charset="0"/>
              </a:rPr>
              <a:t>Conduct IT security audit at least once in a year.</a:t>
            </a:r>
          </a:p>
          <a:p>
            <a:pPr marL="578358" indent="-514350">
              <a:buFont typeface="+mj-lt"/>
              <a:buAutoNum type="arabicPeriod"/>
            </a:pPr>
            <a:r>
              <a:rPr lang="en-US" sz="2000" dirty="0">
                <a:latin typeface="Times New Roman" pitchFamily="18" charset="0"/>
                <a:cs typeface="Times New Roman" pitchFamily="18" charset="0"/>
              </a:rPr>
              <a:t>Develop response plan for the possibility of a breach that mitigates customer losses and damage to organization’s brand.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y-internet-security.png"/>
          <p:cNvPicPr>
            <a:picLocks noChangeAspect="1"/>
          </p:cNvPicPr>
          <p:nvPr/>
        </p:nvPicPr>
        <p:blipFill>
          <a:blip r:embed="rId2"/>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Internet Security</a:t>
            </a:r>
          </a:p>
        </p:txBody>
      </p:sp>
      <p:sp>
        <p:nvSpPr>
          <p:cNvPr id="3" name="Content Placeholder 2"/>
          <p:cNvSpPr>
            <a:spLocks noGrp="1"/>
          </p:cNvSpPr>
          <p:nvPr>
            <p:ph idx="1"/>
          </p:nvPr>
        </p:nvSpPr>
        <p:spPr>
          <a:xfrm>
            <a:off x="457200" y="1432632"/>
            <a:ext cx="8229600" cy="4572000"/>
          </a:xfrm>
        </p:spPr>
        <p:txBody>
          <a:bodyPr>
            <a:normAutofit/>
          </a:bodyPr>
          <a:lstStyle/>
          <a:p>
            <a:r>
              <a:rPr lang="en-US" sz="2400" dirty="0">
                <a:latin typeface="Times New Roman" pitchFamily="18" charset="0"/>
                <a:cs typeface="Times New Roman" pitchFamily="18" charset="0"/>
              </a:rPr>
              <a:t>While the internet offers enormous advantages and opportunities, it also presents various security risks. It’s where we access our banking records, credit card statements, tax returns and other highly sensitive personal information. Banks take extensive steps to protect the information transmitted and processed when banking online. But with all the good things the Internet offers us, it also opens the door to serious, potentially devastating threats.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What Is Internet Security</a:t>
            </a:r>
          </a:p>
        </p:txBody>
      </p:sp>
      <p:sp>
        <p:nvSpPr>
          <p:cNvPr id="3" name="Content Placeholder 2"/>
          <p:cNvSpPr>
            <a:spLocks noGrp="1"/>
          </p:cNvSpPr>
          <p:nvPr>
            <p:ph idx="1"/>
          </p:nvPr>
        </p:nvSpPr>
        <p:spPr>
          <a:xfrm>
            <a:off x="457200" y="1531108"/>
            <a:ext cx="8229600" cy="4572000"/>
          </a:xfrm>
        </p:spPr>
        <p:txBody>
          <a:bodyPr>
            <a:normAutofit/>
          </a:bodyPr>
          <a:lstStyle/>
          <a:p>
            <a:r>
              <a:rPr lang="en-US" sz="2400" dirty="0">
                <a:latin typeface="Times New Roman" pitchFamily="18" charset="0"/>
                <a:cs typeface="Times New Roman" pitchFamily="18" charset="0"/>
              </a:rPr>
              <a:t>Generally, Internet security include browser security, the security of data entered through a Web form, and overall authentication and protection of data sent via Internet Protocol.</a:t>
            </a:r>
          </a:p>
          <a:p>
            <a:pPr marL="578358" indent="-514350">
              <a:buFont typeface="+mj-lt"/>
              <a:buAutoNum type="arabicPeriod"/>
            </a:pPr>
            <a:r>
              <a:rPr lang="en-US" sz="2400" i="1" dirty="0">
                <a:latin typeface="Times New Roman" pitchFamily="18" charset="0"/>
                <a:cs typeface="Times New Roman" pitchFamily="18" charset="0"/>
              </a:rPr>
              <a:t>We must secure our computers with technology in the same way that we secure the doors to our offices.</a:t>
            </a:r>
          </a:p>
          <a:p>
            <a:pPr marL="578358" indent="-514350">
              <a:buFont typeface="+mj-lt"/>
              <a:buAutoNum type="arabicPeriod"/>
            </a:pPr>
            <a:r>
              <a:rPr lang="en-US" sz="2400" i="1" dirty="0">
                <a:latin typeface="Times New Roman" pitchFamily="18" charset="0"/>
                <a:cs typeface="Times New Roman" pitchFamily="18" charset="0"/>
              </a:rPr>
              <a:t>We must act in ways that protect us against the risks and threats that come with Internet use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gstock-Internet-Security-Firewall-Or-326464240_1024X684.pn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1892036" y="1295400"/>
            <a:ext cx="5575564" cy="2585323"/>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rPr>
              <a:t>What </a:t>
            </a:r>
            <a:r>
              <a:rPr lang="en-US" sz="5400" b="1" dirty="0">
                <a:ln w="17780" cmpd="sng">
                  <a:solidFill>
                    <a:srgbClr val="FFFFFF"/>
                  </a:solidFill>
                  <a:prstDash val="solid"/>
                  <a:miter lim="800000"/>
                </a:ln>
                <a:solidFill>
                  <a:srgbClr val="002060"/>
                </a:solidFill>
                <a:effectLst>
                  <a:outerShdw blurRad="50800" algn="tl" rotWithShape="0">
                    <a:srgbClr val="000000"/>
                  </a:outerShdw>
                </a:effectLst>
              </a:rPr>
              <a:t>S</a:t>
            </a:r>
            <a: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rPr>
              <a:t>hould </a:t>
            </a:r>
          </a:p>
          <a:p>
            <a:pPr algn="ctr"/>
            <a: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rPr>
              <a:t>I Do To Be </a:t>
            </a:r>
          </a:p>
          <a:p>
            <a:pPr algn="ctr"/>
            <a:r>
              <a:rPr lang="en-US" sz="5400" b="1" cap="none" spc="0" dirty="0">
                <a:ln w="17780" cmpd="sng">
                  <a:solidFill>
                    <a:srgbClr val="FFFFFF"/>
                  </a:solidFill>
                  <a:prstDash val="solid"/>
                  <a:miter lim="800000"/>
                </a:ln>
                <a:solidFill>
                  <a:srgbClr val="002060"/>
                </a:solidFill>
                <a:effectLst>
                  <a:outerShdw blurRad="50800" algn="tl" rotWithShape="0">
                    <a:srgbClr val="000000"/>
                  </a:outerShdw>
                </a:effectLst>
              </a:rPr>
              <a:t>Safe On 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To Protect Your Self</a:t>
            </a:r>
          </a:p>
        </p:txBody>
      </p:sp>
      <p:sp>
        <p:nvSpPr>
          <p:cNvPr id="3" name="Content Placeholder 2"/>
          <p:cNvSpPr>
            <a:spLocks noGrp="1"/>
          </p:cNvSpPr>
          <p:nvPr>
            <p:ph idx="1"/>
          </p:nvPr>
        </p:nvSpPr>
        <p:spPr>
          <a:xfrm>
            <a:off x="457200" y="1488904"/>
            <a:ext cx="8229600" cy="4572000"/>
          </a:xfrm>
        </p:spPr>
        <p:txBody>
          <a:bodyPr>
            <a:normAutofit/>
          </a:bodyPr>
          <a:lstStyle/>
          <a:p>
            <a:r>
              <a:rPr lang="en-US" sz="2600" dirty="0">
                <a:latin typeface="Times New Roman" pitchFamily="18" charset="0"/>
                <a:cs typeface="Times New Roman" pitchFamily="18" charset="0"/>
              </a:rPr>
              <a:t>Keep your passwords private and create ones too strong that are hard to “crack”</a:t>
            </a:r>
          </a:p>
          <a:p>
            <a:r>
              <a:rPr lang="en-US" sz="2600" dirty="0">
                <a:latin typeface="Times New Roman" pitchFamily="18" charset="0"/>
                <a:cs typeface="Times New Roman" pitchFamily="18" charset="0"/>
              </a:rPr>
              <a:t>If you have received an Email  encounters, you may have been the target of a common scam called ‘phishing’.</a:t>
            </a:r>
          </a:p>
          <a:p>
            <a:r>
              <a:rPr lang="en-US" sz="2600" dirty="0">
                <a:latin typeface="Times New Roman" pitchFamily="18" charset="0"/>
                <a:cs typeface="Times New Roman" pitchFamily="18" charset="0"/>
              </a:rPr>
              <a:t>Be wary of publishing any information that identifies you, such as your phone number, photos of your home, your address, date of birth or full name.</a:t>
            </a:r>
          </a:p>
          <a:p>
            <a:r>
              <a:rPr lang="en-US" sz="2600" dirty="0">
                <a:latin typeface="Times New Roman" pitchFamily="18" charset="0"/>
                <a:cs typeface="Times New Roman" pitchFamily="18" charset="0"/>
              </a:rPr>
              <a:t>If you make purchases or do your banking online, make sure you protect your financial information. </a:t>
            </a:r>
          </a:p>
          <a:p>
            <a:r>
              <a:rPr lang="en-US" sz="2600" dirty="0">
                <a:latin typeface="Times New Roman" pitchFamily="18" charset="0"/>
                <a:cs typeface="Times New Roman" pitchFamily="18" charset="0"/>
              </a:rPr>
              <a:t>Use ‘https://’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To Protect Your Computer</a:t>
            </a:r>
          </a:p>
        </p:txBody>
      </p:sp>
      <p:sp>
        <p:nvSpPr>
          <p:cNvPr id="3" name="Content Placeholder 2"/>
          <p:cNvSpPr>
            <a:spLocks noGrp="1"/>
          </p:cNvSpPr>
          <p:nvPr>
            <p:ph idx="1"/>
          </p:nvPr>
        </p:nvSpPr>
        <p:spPr/>
        <p:txBody>
          <a:bodyPr>
            <a:normAutofit lnSpcReduction="10000"/>
          </a:bodyPr>
          <a:lstStyle/>
          <a:p>
            <a:r>
              <a:rPr lang="en-US" sz="2600" dirty="0">
                <a:latin typeface="Times New Roman" pitchFamily="18" charset="0"/>
                <a:cs typeface="Times New Roman" pitchFamily="18" charset="0"/>
              </a:rPr>
              <a:t>Use </a:t>
            </a:r>
            <a:r>
              <a:rPr lang="en-US" sz="2600" b="1" dirty="0">
                <a:solidFill>
                  <a:srgbClr val="0070C0"/>
                </a:solidFill>
                <a:latin typeface="Times New Roman" pitchFamily="18" charset="0"/>
                <a:cs typeface="Times New Roman" pitchFamily="18" charset="0"/>
              </a:rPr>
              <a:t>Anti-virus Software</a:t>
            </a:r>
            <a:r>
              <a:rPr lang="en-US" sz="2600" b="1" dirty="0">
                <a:latin typeface="Times New Roman" pitchFamily="18" charset="0"/>
                <a:cs typeface="Times New Roman" pitchFamily="18" charset="0"/>
              </a:rPr>
              <a:t>: </a:t>
            </a:r>
            <a:r>
              <a:rPr lang="en-US" sz="2600" dirty="0">
                <a:latin typeface="Times New Roman" pitchFamily="18" charset="0"/>
                <a:cs typeface="Times New Roman" pitchFamily="18" charset="0"/>
              </a:rPr>
              <a:t>Anti-virus software can detect and destroy computer viruses before they cause damage.</a:t>
            </a:r>
          </a:p>
          <a:p>
            <a:r>
              <a:rPr lang="en-US" sz="2600" dirty="0">
                <a:latin typeface="Times New Roman" pitchFamily="18" charset="0"/>
                <a:cs typeface="Times New Roman" pitchFamily="18" charset="0"/>
              </a:rPr>
              <a:t>Use </a:t>
            </a:r>
            <a:r>
              <a:rPr lang="en-US" sz="2600" b="1" dirty="0">
                <a:solidFill>
                  <a:srgbClr val="0070C0"/>
                </a:solidFill>
                <a:latin typeface="Times New Roman" pitchFamily="18" charset="0"/>
                <a:cs typeface="Times New Roman" pitchFamily="18" charset="0"/>
              </a:rPr>
              <a:t>Anti-spyware Software</a:t>
            </a:r>
            <a:r>
              <a:rPr lang="en-US" sz="2600" b="1" dirty="0">
                <a:latin typeface="Times New Roman" pitchFamily="18" charset="0"/>
                <a:cs typeface="Times New Roman" pitchFamily="18" charset="0"/>
              </a:rPr>
              <a:t>: </a:t>
            </a:r>
            <a:r>
              <a:rPr lang="en-US" sz="2600" dirty="0">
                <a:latin typeface="Times New Roman" pitchFamily="18" charset="0"/>
                <a:cs typeface="Times New Roman" pitchFamily="18" charset="0"/>
              </a:rPr>
              <a:t>Use anti-spyware software so unknown people cannot lurk on your computer and potentially steal your information.</a:t>
            </a:r>
          </a:p>
          <a:p>
            <a:r>
              <a:rPr lang="en-US" sz="2600" dirty="0">
                <a:latin typeface="Times New Roman" pitchFamily="18" charset="0"/>
                <a:cs typeface="Times New Roman" pitchFamily="18" charset="0"/>
              </a:rPr>
              <a:t>Keep Your Computer Updated: Install all security updates as soon as they are available Automatic updates provide the best protection.</a:t>
            </a:r>
          </a:p>
          <a:p>
            <a:r>
              <a:rPr lang="en-US" sz="2600" dirty="0">
                <a:latin typeface="Times New Roman" pitchFamily="18" charset="0"/>
                <a:cs typeface="Times New Roman" pitchFamily="18" charset="0"/>
              </a:rPr>
              <a:t>Use a Firewall: It is a placed at the gateway between the two networks which is usually a private Network and a public network such as the internet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tal-marketing.jpeg"/>
          <p:cNvPicPr>
            <a:picLocks noChangeAspect="1"/>
          </p:cNvPicPr>
          <p:nvPr/>
        </p:nvPicPr>
        <p:blipFill>
          <a:blip r:embed="rId2"/>
          <a:stretch>
            <a:fillRect/>
          </a:stretch>
        </p:blipFill>
        <p:spPr>
          <a:xfrm>
            <a:off x="0" y="0"/>
            <a:ext cx="9172574" cy="6858000"/>
          </a:xfrm>
          <a:prstGeom prst="rect">
            <a:avLst/>
          </a:prstGeom>
        </p:spPr>
      </p:pic>
      <p:sp>
        <p:nvSpPr>
          <p:cNvPr id="3" name="Rectangle 2"/>
          <p:cNvSpPr/>
          <p:nvPr/>
        </p:nvSpPr>
        <p:spPr>
          <a:xfrm>
            <a:off x="4892040" y="2316540"/>
            <a:ext cx="4023360" cy="1384995"/>
          </a:xfrm>
          <a:prstGeom prst="rect">
            <a:avLst/>
          </a:prstGeom>
          <a:noFill/>
        </p:spPr>
        <p:txBody>
          <a:bodyPr wrap="square" lIns="91440" tIns="45720" rIns="91440" bIns="45720">
            <a:spAutoFit/>
          </a:bodyPr>
          <a:lstStyle/>
          <a:p>
            <a:pPr algn="ctr"/>
            <a:r>
              <a:rPr lang="en-US" sz="28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r>
              <a:rPr lang="en-US" sz="2800" b="1" cap="none" spc="0"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igital Marketing</a:t>
            </a:r>
          </a:p>
          <a:p>
            <a:pPr algn="ctr"/>
            <a:r>
              <a:rPr lang="en-US" sz="28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a:t>
            </a:r>
          </a:p>
          <a:p>
            <a:pPr algn="ctr"/>
            <a:r>
              <a:rPr lang="en-US" sz="2800" b="1" cap="none" spc="0"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Boosting Sale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What Is Digital Marketing</a:t>
            </a:r>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Digital marketing is </a:t>
            </a:r>
            <a:r>
              <a:rPr lang="en-US" sz="2800" b="1" dirty="0">
                <a:latin typeface="Times New Roman" pitchFamily="18" charset="0"/>
                <a:cs typeface="Times New Roman" pitchFamily="18" charset="0"/>
              </a:rPr>
              <a:t>advertising,</a:t>
            </a:r>
            <a:r>
              <a:rPr lang="en-US" sz="2800" dirty="0">
                <a:latin typeface="Times New Roman" pitchFamily="18" charset="0"/>
                <a:cs typeface="Times New Roman" pitchFamily="18" charset="0"/>
              </a:rPr>
              <a:t> delivered through digital channels. Channels such as social</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media, mobile applications, email, web applications, search engines, websites, or any new digital channel.</a:t>
            </a:r>
          </a:p>
          <a:p>
            <a:r>
              <a:rPr lang="en-US" sz="2800" dirty="0">
                <a:latin typeface="Times New Roman" pitchFamily="18" charset="0"/>
                <a:cs typeface="Times New Roman" pitchFamily="18" charset="0"/>
              </a:rPr>
              <a:t>It is also an umbrella term that encompasses different marketing strategies such as Social Media Marketing, Search Engine Optimization, and Email Marketing.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Perfect shopping experience</a:t>
            </a:r>
          </a:p>
        </p:txBody>
      </p:sp>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 Digital marketing channels</a:t>
            </a:r>
          </a:p>
        </p:txBody>
      </p:sp>
      <p:sp>
        <p:nvSpPr>
          <p:cNvPr id="3" name="Content Placeholder 2"/>
          <p:cNvSpPr>
            <a:spLocks noGrp="1"/>
          </p:cNvSpPr>
          <p:nvPr>
            <p:ph idx="1"/>
          </p:nvPr>
        </p:nvSpPr>
        <p:spPr/>
        <p:txBody>
          <a:bodyPr/>
          <a:lstStyle/>
          <a:p>
            <a:r>
              <a:rPr lang="en-US" b="1" dirty="0">
                <a:latin typeface="Times New Roman" pitchFamily="18" charset="0"/>
                <a:cs typeface="Times New Roman" pitchFamily="18" charset="0"/>
              </a:rPr>
              <a:t> Search Engine Optimization (SEO)</a:t>
            </a:r>
          </a:p>
          <a:p>
            <a:r>
              <a:rPr lang="en-US" b="1" dirty="0">
                <a:latin typeface="Times New Roman" pitchFamily="18" charset="0"/>
                <a:cs typeface="Times New Roman" pitchFamily="18" charset="0"/>
              </a:rPr>
              <a:t> Search Engine Marketing (SEM)</a:t>
            </a:r>
          </a:p>
          <a:p>
            <a:pPr fontAlgn="base"/>
            <a:r>
              <a:rPr lang="en-US" b="1" dirty="0">
                <a:latin typeface="Times New Roman" pitchFamily="18" charset="0"/>
                <a:cs typeface="Times New Roman" pitchFamily="18" charset="0"/>
              </a:rPr>
              <a:t> Email Marketing</a:t>
            </a:r>
            <a:endParaRPr lang="en-US" dirty="0">
              <a:latin typeface="Times New Roman" pitchFamily="18" charset="0"/>
              <a:cs typeface="Times New Roman" pitchFamily="18" charset="0"/>
            </a:endParaRPr>
          </a:p>
          <a:p>
            <a:pPr fontAlgn="base"/>
            <a:r>
              <a:rPr lang="en-US" b="1" dirty="0">
                <a:latin typeface="Times New Roman" pitchFamily="18" charset="0"/>
                <a:cs typeface="Times New Roman" pitchFamily="18" charset="0"/>
              </a:rPr>
              <a:t> Social Media Marketing (SMM)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Objective</a:t>
            </a:r>
          </a:p>
        </p:txBody>
      </p:sp>
      <p:sp>
        <p:nvSpPr>
          <p:cNvPr id="3" name="Content Placeholder 2"/>
          <p:cNvSpPr>
            <a:spLocks noGrp="1"/>
          </p:cNvSpPr>
          <p:nvPr>
            <p:ph idx="1"/>
          </p:nvPr>
        </p:nvSpPr>
        <p:spPr>
          <a:xfrm>
            <a:off x="457200" y="1601448"/>
            <a:ext cx="8229600" cy="4572000"/>
          </a:xfrm>
        </p:spPr>
        <p:txBody>
          <a:bodyPr/>
          <a:lstStyle/>
          <a:p>
            <a:r>
              <a:rPr lang="en-US" sz="3200" dirty="0">
                <a:latin typeface="Times New Roman" pitchFamily="18" charset="0"/>
                <a:cs typeface="Times New Roman" pitchFamily="18" charset="0"/>
              </a:rPr>
              <a:t>It Is not possible for a web-site to grow organically by itself in a short span of time.</a:t>
            </a:r>
          </a:p>
          <a:p>
            <a:r>
              <a:rPr lang="en-US" sz="3200" dirty="0">
                <a:latin typeface="Times New Roman" pitchFamily="18" charset="0"/>
                <a:cs typeface="Times New Roman" pitchFamily="18" charset="0"/>
              </a:rPr>
              <a:t>digital marketing outranks other modes of marketing methods such as traditional marketing.</a:t>
            </a:r>
          </a:p>
          <a:p>
            <a:r>
              <a:rPr lang="en-US" sz="3200" dirty="0">
                <a:latin typeface="Times New Roman" pitchFamily="18" charset="0"/>
                <a:cs typeface="Times New Roman" pitchFamily="18" charset="0"/>
              </a:rPr>
              <a:t>Reach the right audience.</a:t>
            </a:r>
          </a:p>
          <a:p>
            <a:r>
              <a:rPr lang="en-US" sz="3200" dirty="0">
                <a:latin typeface="Times New Roman" pitchFamily="18" charset="0"/>
                <a:cs typeface="Times New Roman" pitchFamily="18" charset="0"/>
              </a:rPr>
              <a:t>Engage with your audience</a:t>
            </a:r>
          </a:p>
          <a:p>
            <a:r>
              <a:rPr lang="en-US" sz="3200" dirty="0">
                <a:latin typeface="Times New Roman" pitchFamily="18" charset="0"/>
                <a:cs typeface="Times New Roman" pitchFamily="18" charset="0"/>
              </a:rPr>
              <a:t>Maximize return on investment(ROI)</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52752"/>
            <a:ext cx="8416086" cy="1862048"/>
          </a:xfrm>
          <a:prstGeom prst="rect">
            <a:avLst/>
          </a:prstGeom>
          <a:noFill/>
        </p:spPr>
        <p:txBody>
          <a:bodyPr wrap="none" lIns="91440" tIns="45720" rIns="91440" bIns="45720">
            <a:spAutoFit/>
          </a:bodyPr>
          <a:lstStyle/>
          <a:p>
            <a:pPr algn="ctr"/>
            <a:r>
              <a:rPr lang="en-US" sz="115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a:t>
            </a:r>
            <a:endParaRPr lang="en-US" sz="54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8)">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nodeType="clickEffect">
                                  <p:stCondLst>
                                    <p:cond delay="0"/>
                                  </p:stCondLst>
                                  <p:iterate type="lt">
                                    <p:tmPct val="10000"/>
                                  </p:iterate>
                                  <p:childTnLst>
                                    <p:set>
                                      <p:cBhvr override="childStyle">
                                        <p:cTn id="11" dur="1000" autoRev="1" fill="hold"/>
                                        <p:tgtEl>
                                          <p:spTgt spid="2">
                                            <p:txEl>
                                              <p:pRg st="0" end="0"/>
                                            </p:txEl>
                                          </p:spTgt>
                                        </p:tgtEl>
                                        <p:attrNameLst>
                                          <p:attrName>style.color</p:attrName>
                                        </p:attrNameLst>
                                      </p:cBhvr>
                                      <p:to>
                                        <p:clrVal>
                                          <a:schemeClr val="accent2"/>
                                        </p:clrVal>
                                      </p:to>
                                    </p:set>
                                    <p:set>
                                      <p:cBhvr>
                                        <p:cTn id="12" dur="1000" autoRev="1" fill="hold"/>
                                        <p:tgtEl>
                                          <p:spTgt spid="2">
                                            <p:txEl>
                                              <p:pRg st="0" end="0"/>
                                            </p:txEl>
                                          </p:spTgt>
                                        </p:tgtEl>
                                        <p:attrNameLst>
                                          <p:attrName>fillcolor</p:attrName>
                                        </p:attrNameLst>
                                      </p:cBhvr>
                                      <p:to>
                                        <p:clrVal>
                                          <a:schemeClr val="accent2"/>
                                        </p:clrVal>
                                      </p:to>
                                    </p:set>
                                    <p:set>
                                      <p:cBhvr>
                                        <p:cTn id="13" dur="1000" autoRev="1" fill="hold"/>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84" y="112746"/>
            <a:ext cx="8229600" cy="1399032"/>
          </a:xfrm>
        </p:spPr>
        <p:txBody>
          <a:bodyPr/>
          <a:lstStyle/>
          <a:p>
            <a:pPr lvl="0"/>
            <a:r>
              <a:rPr lang="en-US" dirty="0">
                <a:latin typeface="Times New Roman" pitchFamily="18" charset="0"/>
                <a:cs typeface="Times New Roman" pitchFamily="18" charset="0"/>
              </a:rPr>
              <a:t>Online shopping experience</a:t>
            </a:r>
            <a:br>
              <a:rPr lang="en-US" dirty="0"/>
            </a:br>
            <a:endParaRPr lang="en-US" dirty="0"/>
          </a:p>
        </p:txBody>
      </p:sp>
      <p:sp>
        <p:nvSpPr>
          <p:cNvPr id="3" name="Content Placeholder 2"/>
          <p:cNvSpPr>
            <a:spLocks noGrp="1"/>
          </p:cNvSpPr>
          <p:nvPr>
            <p:ph idx="1"/>
          </p:nvPr>
        </p:nvSpPr>
        <p:spPr>
          <a:xfrm>
            <a:off x="457200" y="1080932"/>
            <a:ext cx="8229600" cy="4572000"/>
          </a:xfrm>
        </p:spPr>
        <p:txBody>
          <a:bodyPr>
            <a:normAutofit fontScale="92500" lnSpcReduction="10000"/>
          </a:bodyPr>
          <a:lstStyle/>
          <a:p>
            <a:r>
              <a:rPr lang="en-US" sz="2600" b="1" dirty="0">
                <a:solidFill>
                  <a:srgbClr val="0070C0"/>
                </a:solidFill>
                <a:latin typeface="Times New Roman" pitchFamily="18" charset="0"/>
                <a:cs typeface="Times New Roman" pitchFamily="18" charset="0"/>
              </a:rPr>
              <a:t>Engaging website:-</a:t>
            </a:r>
          </a:p>
          <a:p>
            <a:pPr>
              <a:buNone/>
            </a:pPr>
            <a:r>
              <a:rPr lang="en-US" sz="2600" dirty="0">
                <a:latin typeface="Times New Roman" pitchFamily="18" charset="0"/>
                <a:cs typeface="Times New Roman" pitchFamily="18" charset="0"/>
              </a:rPr>
              <a:t>    Your website is a potential customer’s first moment of truth when it comes to the product or service you are offering.</a:t>
            </a:r>
          </a:p>
          <a:p>
            <a:r>
              <a:rPr lang="en-US" sz="2600" b="1" dirty="0">
                <a:solidFill>
                  <a:srgbClr val="0070C0"/>
                </a:solidFill>
                <a:latin typeface="Times New Roman" pitchFamily="18" charset="0"/>
                <a:cs typeface="Times New Roman" pitchFamily="18" charset="0"/>
              </a:rPr>
              <a:t>Easy Checkout Experience:-</a:t>
            </a:r>
          </a:p>
          <a:p>
            <a:pPr>
              <a:buNone/>
            </a:pPr>
            <a:r>
              <a:rPr lang="en-US" sz="2600" dirty="0">
                <a:latin typeface="Times New Roman" pitchFamily="18" charset="0"/>
                <a:cs typeface="Times New Roman" pitchFamily="18" charset="0"/>
              </a:rPr>
              <a:t>    One of the main reasons shoppers opt to go online is to save time. And you would be hard-pressed if you waste theirs. The time it takes from browsing your products to checkout is critical in swaying online shoppers one way or the other.</a:t>
            </a:r>
          </a:p>
          <a:p>
            <a:r>
              <a:rPr lang="en-US" sz="2600" dirty="0">
                <a:solidFill>
                  <a:srgbClr val="0070C0"/>
                </a:solidFill>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Amazing after-sales:-</a:t>
            </a:r>
          </a:p>
          <a:p>
            <a:pPr>
              <a:buNone/>
            </a:pPr>
            <a:r>
              <a:rPr lang="en-US" sz="2400" dirty="0">
                <a:latin typeface="Times New Roman" pitchFamily="18" charset="0"/>
                <a:cs typeface="Times New Roman" pitchFamily="18" charset="0"/>
              </a:rPr>
              <a:t>     One thing that makes most online customers apprehensive about trying a new website or product is difficulty in contacting the seller after the product has been purchased.</a:t>
            </a:r>
            <a:endParaRPr lang="en-US" sz="2800" b="1" dirty="0">
              <a:solidFill>
                <a:srgbClr val="0070C0"/>
              </a:solidFill>
              <a:latin typeface="Times New Roman" pitchFamily="18" charset="0"/>
              <a:cs typeface="Times New Roman" pitchFamily="18" charset="0"/>
            </a:endParaRPr>
          </a:p>
          <a:p>
            <a:pPr>
              <a:buNone/>
            </a:pPr>
            <a:endParaRPr lang="en-US" sz="2600" dirty="0"/>
          </a:p>
          <a:p>
            <a:pPr>
              <a:buNone/>
            </a:pPr>
            <a:endParaRPr lang="en-US" dirty="0"/>
          </a:p>
          <a:p>
            <a:pPr>
              <a:buNone/>
            </a:pPr>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Retail shopping experience</a:t>
            </a:r>
          </a:p>
        </p:txBody>
      </p:sp>
      <p:sp>
        <p:nvSpPr>
          <p:cNvPr id="3" name="Content Placeholder 2"/>
          <p:cNvSpPr>
            <a:spLocks noGrp="1"/>
          </p:cNvSpPr>
          <p:nvPr>
            <p:ph idx="1"/>
          </p:nvPr>
        </p:nvSpPr>
        <p:spPr/>
        <p:txBody>
          <a:bodyPr>
            <a:normAutofit fontScale="85000" lnSpcReduction="20000"/>
          </a:bodyPr>
          <a:lstStyle/>
          <a:p>
            <a:pPr fontAlgn="base"/>
            <a:r>
              <a:rPr lang="en-US" b="1" dirty="0">
                <a:solidFill>
                  <a:srgbClr val="0070C0"/>
                </a:solidFill>
              </a:rPr>
              <a:t> </a:t>
            </a:r>
            <a:r>
              <a:rPr lang="en-US" b="1" dirty="0">
                <a:solidFill>
                  <a:srgbClr val="0070C0"/>
                </a:solidFill>
                <a:latin typeface="Times New Roman" pitchFamily="18" charset="0"/>
                <a:cs typeface="Times New Roman" pitchFamily="18" charset="0"/>
              </a:rPr>
              <a:t>Treasure hunts:-</a:t>
            </a:r>
            <a:endParaRPr lang="en-US" dirty="0">
              <a:solidFill>
                <a:srgbClr val="0070C0"/>
              </a:solidFill>
              <a:latin typeface="Times New Roman" pitchFamily="18" charset="0"/>
              <a:cs typeface="Times New Roman" pitchFamily="18" charset="0"/>
            </a:endParaRPr>
          </a:p>
          <a:p>
            <a:pPr>
              <a:buNone/>
            </a:pPr>
            <a:r>
              <a:rPr lang="en-US" dirty="0">
                <a:latin typeface="Times New Roman" pitchFamily="18" charset="0"/>
                <a:cs typeface="Times New Roman" pitchFamily="18" charset="0"/>
              </a:rPr>
              <a:t>    One thing that gets people into a store is the excitement that comes with seeing a great product or deal. That’s why treasure hunt experiences are so powerful and addictive.</a:t>
            </a:r>
          </a:p>
          <a:p>
            <a:pPr fontAlgn="base"/>
            <a:r>
              <a:rPr lang="en-US" b="1" dirty="0">
                <a:solidFill>
                  <a:srgbClr val="0070C0"/>
                </a:solidFill>
                <a:latin typeface="Times New Roman" pitchFamily="18" charset="0"/>
                <a:cs typeface="Times New Roman" pitchFamily="18" charset="0"/>
              </a:rPr>
              <a:t>Face to face customer service:-</a:t>
            </a:r>
          </a:p>
          <a:p>
            <a:pPr fontAlgn="base">
              <a:buNone/>
            </a:pPr>
            <a:r>
              <a:rPr lang="en-US" dirty="0">
                <a:latin typeface="Times New Roman" pitchFamily="18" charset="0"/>
                <a:cs typeface="Times New Roman" pitchFamily="18" charset="0"/>
              </a:rPr>
              <a:t>    What’s the one thing that people can’t get from online store? Face-to-face customer service. Sure, online reviews and live chat can give shoppers information to help them make a purchase decision, but nothing beats interacting with knowledgeable store associates who genuinely want to help.</a:t>
            </a:r>
          </a:p>
          <a:p>
            <a:pPr fontAlgn="base"/>
            <a:r>
              <a:rPr lang="en-US" b="1" dirty="0">
                <a:solidFill>
                  <a:srgbClr val="0070C0"/>
                </a:solidFill>
                <a:latin typeface="Times New Roman" pitchFamily="18" charset="0"/>
                <a:cs typeface="Times New Roman" pitchFamily="18" charset="0"/>
              </a:rPr>
              <a:t>Constant reinvention:-</a:t>
            </a:r>
            <a:endParaRPr lang="en-US" dirty="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077200" cy="6150008"/>
          </a:xfrm>
        </p:spPr>
        <p:txBody>
          <a:bodyPr>
            <a:normAutofit fontScale="77500" lnSpcReduction="20000"/>
          </a:bodyPr>
          <a:lstStyle/>
          <a:p>
            <a:pPr fontAlgn="base"/>
            <a:r>
              <a:rPr lang="en-US" sz="3100" b="1" dirty="0">
                <a:solidFill>
                  <a:srgbClr val="0070C0"/>
                </a:solidFill>
                <a:latin typeface="Times New Roman" pitchFamily="18" charset="0"/>
                <a:cs typeface="Times New Roman" pitchFamily="18" charset="0"/>
              </a:rPr>
              <a:t>Community:-</a:t>
            </a:r>
            <a:endParaRPr lang="en-US" sz="3100" dirty="0">
              <a:solidFill>
                <a:srgbClr val="0070C0"/>
              </a:solidFill>
              <a:latin typeface="Times New Roman" pitchFamily="18" charset="0"/>
              <a:cs typeface="Times New Roman" pitchFamily="18" charset="0"/>
            </a:endParaRPr>
          </a:p>
          <a:p>
            <a:pPr>
              <a:buNone/>
            </a:pPr>
            <a:r>
              <a:rPr lang="en-US" sz="3100" dirty="0">
                <a:latin typeface="Times New Roman" pitchFamily="18" charset="0"/>
                <a:cs typeface="Times New Roman" pitchFamily="18" charset="0"/>
              </a:rPr>
              <a:t>     Physical spaces can bring people together in ways that websites or mobile apps can’t. As a brick-and-mortar store, that’s one of your most significant strengths. Use it to your advantage.</a:t>
            </a:r>
          </a:p>
          <a:p>
            <a:r>
              <a:rPr lang="en-US" sz="3100" b="1" dirty="0">
                <a:solidFill>
                  <a:srgbClr val="0070C0"/>
                </a:solidFill>
                <a:latin typeface="Times New Roman" pitchFamily="18" charset="0"/>
                <a:cs typeface="Times New Roman" pitchFamily="18" charset="0"/>
              </a:rPr>
              <a:t>Product-building:-</a:t>
            </a:r>
          </a:p>
          <a:p>
            <a:pPr>
              <a:buNone/>
            </a:pPr>
            <a:r>
              <a:rPr lang="en-US" sz="3100" b="1" dirty="0">
                <a:latin typeface="Times New Roman" pitchFamily="18" charset="0"/>
                <a:cs typeface="Times New Roman" pitchFamily="18" charset="0"/>
              </a:rPr>
              <a:t>     </a:t>
            </a:r>
            <a:r>
              <a:rPr lang="en-US" sz="3100" dirty="0">
                <a:latin typeface="Times New Roman" pitchFamily="18" charset="0"/>
                <a:cs typeface="Times New Roman" pitchFamily="18" charset="0"/>
              </a:rPr>
              <a:t>Enabling your customers to “build” their products can be a fascinating experience. People love the concept of personalizing an item and making it their own, so if it makes sense for your business, consider letting them do just that.</a:t>
            </a:r>
          </a:p>
          <a:p>
            <a:r>
              <a:rPr lang="en-US" sz="3100" b="1" dirty="0">
                <a:solidFill>
                  <a:srgbClr val="0070C0"/>
                </a:solidFill>
                <a:latin typeface="Times New Roman" pitchFamily="18" charset="0"/>
                <a:cs typeface="Times New Roman" pitchFamily="18" charset="0"/>
              </a:rPr>
              <a:t>Bundling products and services:-</a:t>
            </a:r>
          </a:p>
          <a:p>
            <a:pPr>
              <a:buNone/>
            </a:pPr>
            <a:r>
              <a:rPr lang="en-US" sz="3100" dirty="0">
                <a:latin typeface="Times New Roman" pitchFamily="18" charset="0"/>
                <a:cs typeface="Times New Roman" pitchFamily="18" charset="0"/>
              </a:rPr>
              <a:t>      Bundling products and services in retail is becoming increasingly popular, and for a good reason: </a:t>
            </a:r>
            <a:r>
              <a:rPr lang="en-US" sz="3100" i="1" dirty="0">
                <a:latin typeface="Times New Roman" pitchFamily="18" charset="0"/>
                <a:cs typeface="Times New Roman" pitchFamily="18" charset="0"/>
              </a:rPr>
              <a:t>it just makes sense</a:t>
            </a:r>
            <a:r>
              <a:rPr lang="en-US" sz="3100" dirty="0">
                <a:latin typeface="Times New Roman" pitchFamily="18" charset="0"/>
                <a:cs typeface="Times New Roman" pitchFamily="18" charset="0"/>
              </a:rPr>
              <a:t>. If a customer is already in your store buying your products, wouldn’t it be great if they can get a related service while they’re at it.</a:t>
            </a:r>
            <a:endParaRPr lang="en-US" sz="3100" dirty="0">
              <a:solidFill>
                <a:srgbClr val="0070C0"/>
              </a:solidFill>
              <a:latin typeface="Times New Roman" pitchFamily="18" charset="0"/>
              <a:cs typeface="Times New Roman" pitchFamily="18" charset="0"/>
            </a:endParaRPr>
          </a:p>
          <a:p>
            <a:pPr>
              <a:buNone/>
            </a:pPr>
            <a:endParaRPr lang="en-US" dirty="0"/>
          </a:p>
          <a:p>
            <a:pPr>
              <a:buNone/>
            </a:pP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008"/>
            <a:ext cx="8229600" cy="4572000"/>
          </a:xfrm>
        </p:spPr>
        <p:txBody>
          <a:bodyPr>
            <a:normAutofit fontScale="77500" lnSpcReduction="20000"/>
          </a:bodyPr>
          <a:lstStyle/>
          <a:p>
            <a:r>
              <a:rPr lang="en-US" sz="3100" b="1" dirty="0">
                <a:solidFill>
                  <a:srgbClr val="0070C0"/>
                </a:solidFill>
                <a:latin typeface="Times New Roman" pitchFamily="18" charset="0"/>
                <a:cs typeface="Times New Roman" pitchFamily="18" charset="0"/>
              </a:rPr>
              <a:t>Social media opportunities:-</a:t>
            </a:r>
          </a:p>
          <a:p>
            <a:pPr fontAlgn="base">
              <a:buNone/>
            </a:pPr>
            <a:r>
              <a:rPr lang="en-US" sz="3100" dirty="0">
                <a:latin typeface="Times New Roman" pitchFamily="18" charset="0"/>
                <a:cs typeface="Times New Roman" pitchFamily="18" charset="0"/>
              </a:rPr>
              <a:t>     It’s no secret that consumers are craving for experiences that they can share on social media. “These days, if consumers can’t Instagram a store, it’s almost not even worth going.”</a:t>
            </a:r>
          </a:p>
          <a:p>
            <a:pPr fontAlgn="base"/>
            <a:r>
              <a:rPr lang="en-US" sz="3100" b="1" dirty="0">
                <a:solidFill>
                  <a:srgbClr val="0070C0"/>
                </a:solidFill>
                <a:latin typeface="Times New Roman" pitchFamily="18" charset="0"/>
                <a:cs typeface="Times New Roman" pitchFamily="18" charset="0"/>
              </a:rPr>
              <a:t>Retailtainment:-</a:t>
            </a:r>
          </a:p>
          <a:p>
            <a:pPr fontAlgn="base">
              <a:buNone/>
            </a:pPr>
            <a:r>
              <a:rPr lang="en-US" sz="3100" dirty="0">
                <a:latin typeface="Times New Roman" pitchFamily="18" charset="0"/>
                <a:cs typeface="Times New Roman" pitchFamily="18" charset="0"/>
              </a:rPr>
              <a:t>     As the name suggests, “retailtainment” is all about fusing retail and entertainment to enhance the shopping experience. In many cases, retailtainment involves spectacles or attractions to grab the attention of shoppers.</a:t>
            </a:r>
          </a:p>
          <a:p>
            <a:pPr fontAlgn="base"/>
            <a:endParaRPr lang="en-US" dirty="0"/>
          </a:p>
          <a:p>
            <a:pPr>
              <a:buNone/>
            </a:pPr>
            <a:br>
              <a:rPr lang="en-US" dirty="0"/>
            </a:b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y local.pn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0" y="533400"/>
            <a:ext cx="2541080" cy="341632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Stay</a:t>
            </a:r>
          </a:p>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Local</a:t>
            </a:r>
          </a:p>
          <a:p>
            <a:pPr algn="ctr"/>
            <a:r>
              <a:rPr lang="en-US" sz="5400" b="1" cap="none" spc="0" dirty="0">
                <a:ln w="1905"/>
                <a:solidFill>
                  <a:srgbClr val="00B0F0"/>
                </a:solidFill>
                <a:effectLst>
                  <a:innerShdw blurRad="69850" dist="43180" dir="5400000">
                    <a:srgbClr val="000000">
                      <a:alpha val="65000"/>
                    </a:srgbClr>
                  </a:innerShdw>
                </a:effectLst>
              </a:rPr>
              <a:t>Market</a:t>
            </a:r>
          </a:p>
          <a:p>
            <a:pPr algn="ctr"/>
            <a:r>
              <a:rPr lang="en-US" sz="5400" b="1" cap="none" spc="0" dirty="0">
                <a:ln w="1905"/>
                <a:solidFill>
                  <a:srgbClr val="00B0F0"/>
                </a:solidFill>
                <a:effectLst>
                  <a:innerShdw blurRad="69850" dist="43180" dir="5400000">
                    <a:srgbClr val="000000">
                      <a:alpha val="65000"/>
                    </a:srgbClr>
                  </a:innerShdw>
                </a:effectLst>
              </a:rPr>
              <a:t>Global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Stay Local Market Global</a:t>
            </a:r>
          </a:p>
        </p:txBody>
      </p:sp>
      <p:sp>
        <p:nvSpPr>
          <p:cNvPr id="3" name="Content Placeholder 2"/>
          <p:cNvSpPr>
            <a:spLocks noGrp="1"/>
          </p:cNvSpPr>
          <p:nvPr>
            <p:ph idx="1"/>
          </p:nvPr>
        </p:nvSpPr>
        <p:spPr>
          <a:xfrm>
            <a:off x="457200" y="1376360"/>
            <a:ext cx="8229600" cy="4572000"/>
          </a:xfrm>
        </p:spPr>
        <p:txBody>
          <a:bodyPr>
            <a:normAutofit fontScale="25000" lnSpcReduction="20000"/>
          </a:bodyPr>
          <a:lstStyle/>
          <a:p>
            <a:r>
              <a:rPr lang="en-US" sz="9600" dirty="0">
                <a:latin typeface="Times New Roman" pitchFamily="18" charset="0"/>
                <a:cs typeface="Times New Roman" pitchFamily="18" charset="0"/>
              </a:rPr>
              <a:t>Only a few generations ago, it took months to ship products to a market in another country, and doing so was such a difficult undertaking that only huge trading companies were able to take the risk. Then, developments in transportation technology made it possible for people and products to move much more quickly, and the first push towards globalization began.</a:t>
            </a:r>
          </a:p>
          <a:p>
            <a:r>
              <a:rPr lang="en-US" sz="9600" dirty="0">
                <a:latin typeface="Times New Roman" pitchFamily="18" charset="0"/>
                <a:cs typeface="Times New Roman" pitchFamily="18" charset="0"/>
              </a:rPr>
              <a:t>More recently, information technology—and particularly the Internet—has shrunk the world even further. A business might have partners and employees half a world away, and consumers can get products from those locations in a matter of days.</a:t>
            </a:r>
          </a:p>
          <a:p>
            <a:r>
              <a:rPr lang="en-US" sz="9600" dirty="0">
                <a:latin typeface="Times New Roman" pitchFamily="18" charset="0"/>
                <a:cs typeface="Times New Roman" pitchFamily="18" charset="0"/>
              </a:rPr>
              <a:t>It creates cost efficiencies, brand consistency and helps companies respond quickly to the market.</a:t>
            </a:r>
          </a:p>
          <a:p>
            <a:r>
              <a:rPr lang="en-US" sz="9600" dirty="0">
                <a:latin typeface="Times New Roman" pitchFamily="18" charset="0"/>
                <a:cs typeface="Times New Roman" pitchFamily="18" charset="0"/>
              </a:rPr>
              <a:t>Basically global marketing consists of finding and satisfying global customer need better than the competition.</a:t>
            </a:r>
            <a:br>
              <a:rPr lang="en-US" sz="9600" dirty="0">
                <a:latin typeface="Times New Roman" pitchFamily="18" charset="0"/>
                <a:cs typeface="Times New Roman" pitchFamily="18" charset="0"/>
              </a:rPr>
            </a:b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1796</TotalTime>
  <Words>2055</Words>
  <Application>Microsoft Office PowerPoint</Application>
  <PresentationFormat>On-screen Show (4:3)</PresentationFormat>
  <Paragraphs>142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Century Gothic</vt:lpstr>
      <vt:lpstr>Times New Roman</vt:lpstr>
      <vt:lpstr>Verdana</vt:lpstr>
      <vt:lpstr>Wingdings 2</vt:lpstr>
      <vt:lpstr>Verve</vt:lpstr>
      <vt:lpstr>PowerPoint Presentation</vt:lpstr>
      <vt:lpstr>PowerPoint Presentation</vt:lpstr>
      <vt:lpstr>Perfect shopping experience</vt:lpstr>
      <vt:lpstr>Online shopping experience </vt:lpstr>
      <vt:lpstr>Retail shopping experience</vt:lpstr>
      <vt:lpstr>PowerPoint Presentation</vt:lpstr>
      <vt:lpstr>PowerPoint Presentation</vt:lpstr>
      <vt:lpstr>PowerPoint Presentation</vt:lpstr>
      <vt:lpstr>Stay Local Market Global</vt:lpstr>
      <vt:lpstr>What Is Global Marketing</vt:lpstr>
      <vt:lpstr>Benefits of Global Marketing</vt:lpstr>
      <vt:lpstr>Global Marketing Issues And Mistakes</vt:lpstr>
      <vt:lpstr>Examples of Global Marketing</vt:lpstr>
      <vt:lpstr>PowerPoint Presentation</vt:lpstr>
      <vt:lpstr>PowerPoint Presentation</vt:lpstr>
      <vt:lpstr>Information Security Planning</vt:lpstr>
      <vt:lpstr>What is Information Security</vt:lpstr>
      <vt:lpstr>Why Is Information Security important</vt:lpstr>
      <vt:lpstr>PowerPoint Presentation</vt:lpstr>
      <vt:lpstr>Information security threats</vt:lpstr>
      <vt:lpstr>Information based fraud controls</vt:lpstr>
      <vt:lpstr>PowerPoint Presentation</vt:lpstr>
      <vt:lpstr>Internet Security</vt:lpstr>
      <vt:lpstr>What Is Internet Security</vt:lpstr>
      <vt:lpstr>PowerPoint Presentation</vt:lpstr>
      <vt:lpstr>To Protect Your Self</vt:lpstr>
      <vt:lpstr>To Protect Your Computer</vt:lpstr>
      <vt:lpstr>PowerPoint Presentation</vt:lpstr>
      <vt:lpstr>What Is Digital Marketing</vt:lpstr>
      <vt:lpstr> Digital marketing channels</vt:lpstr>
      <vt:lpstr>Objective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116</cp:revision>
  <dcterms:created xsi:type="dcterms:W3CDTF">2020-10-14T14:50:08Z</dcterms:created>
  <dcterms:modified xsi:type="dcterms:W3CDTF">2021-04-27T17:44:56Z</dcterms:modified>
</cp:coreProperties>
</file>