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7" r:id="rId10"/>
    <p:sldId id="270" r:id="rId11"/>
    <p:sldId id="271" r:id="rId12"/>
    <p:sldId id="272" r:id="rId13"/>
    <p:sldId id="273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lang="en-IN" smtClean="0"/>
              <a:pPr marL="38100">
                <a:lnSpc>
                  <a:spcPts val="1630"/>
                </a:lnSpc>
              </a:pPr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20700"/>
            <a:ext cx="9144000" cy="6837680"/>
            <a:chOff x="0" y="20700"/>
            <a:chExt cx="9144000" cy="6837680"/>
          </a:xfrm>
        </p:grpSpPr>
        <p:sp>
          <p:nvSpPr>
            <p:cNvPr id="4" name="object 4"/>
            <p:cNvSpPr/>
            <p:nvPr/>
          </p:nvSpPr>
          <p:spPr>
            <a:xfrm>
              <a:off x="0" y="20700"/>
              <a:ext cx="9137650" cy="68372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48150" y="6034087"/>
              <a:ext cx="3515995" cy="824230"/>
            </a:xfrm>
            <a:custGeom>
              <a:avLst/>
              <a:gdLst/>
              <a:ahLst/>
              <a:cxnLst/>
              <a:rect l="l" t="t" r="r" b="b"/>
              <a:pathLst>
                <a:path w="3515995" h="824229">
                  <a:moveTo>
                    <a:pt x="295275" y="117246"/>
                  </a:moveTo>
                  <a:lnTo>
                    <a:pt x="257175" y="106578"/>
                  </a:lnTo>
                  <a:lnTo>
                    <a:pt x="57150" y="0"/>
                  </a:lnTo>
                  <a:lnTo>
                    <a:pt x="85725" y="31978"/>
                  </a:lnTo>
                  <a:lnTo>
                    <a:pt x="38100" y="53289"/>
                  </a:lnTo>
                  <a:lnTo>
                    <a:pt x="28575" y="117246"/>
                  </a:lnTo>
                  <a:lnTo>
                    <a:pt x="66675" y="202501"/>
                  </a:lnTo>
                  <a:lnTo>
                    <a:pt x="76200" y="287769"/>
                  </a:lnTo>
                  <a:lnTo>
                    <a:pt x="0" y="627062"/>
                  </a:lnTo>
                  <a:lnTo>
                    <a:pt x="85725" y="413905"/>
                  </a:lnTo>
                  <a:lnTo>
                    <a:pt x="133350" y="383692"/>
                  </a:lnTo>
                  <a:lnTo>
                    <a:pt x="200025" y="223824"/>
                  </a:lnTo>
                  <a:lnTo>
                    <a:pt x="228600" y="213169"/>
                  </a:lnTo>
                  <a:lnTo>
                    <a:pt x="228600" y="159880"/>
                  </a:lnTo>
                  <a:lnTo>
                    <a:pt x="295275" y="117246"/>
                  </a:lnTo>
                  <a:close/>
                </a:path>
                <a:path w="3515995" h="824229">
                  <a:moveTo>
                    <a:pt x="1160526" y="280987"/>
                  </a:moveTo>
                  <a:lnTo>
                    <a:pt x="958850" y="309562"/>
                  </a:lnTo>
                  <a:lnTo>
                    <a:pt x="703326" y="246062"/>
                  </a:lnTo>
                  <a:lnTo>
                    <a:pt x="589026" y="160337"/>
                  </a:lnTo>
                  <a:lnTo>
                    <a:pt x="579501" y="180975"/>
                  </a:lnTo>
                  <a:lnTo>
                    <a:pt x="560451" y="223837"/>
                  </a:lnTo>
                  <a:lnTo>
                    <a:pt x="655701" y="352425"/>
                  </a:lnTo>
                  <a:lnTo>
                    <a:pt x="1052576" y="590550"/>
                  </a:lnTo>
                  <a:lnTo>
                    <a:pt x="1020826" y="381000"/>
                  </a:lnTo>
                  <a:lnTo>
                    <a:pt x="1160526" y="280987"/>
                  </a:lnTo>
                  <a:close/>
                </a:path>
                <a:path w="3515995" h="824229">
                  <a:moveTo>
                    <a:pt x="3515741" y="823912"/>
                  </a:moveTo>
                  <a:lnTo>
                    <a:pt x="3332226" y="762012"/>
                  </a:lnTo>
                  <a:lnTo>
                    <a:pt x="3027426" y="603250"/>
                  </a:lnTo>
                  <a:lnTo>
                    <a:pt x="2803525" y="598487"/>
                  </a:lnTo>
                  <a:lnTo>
                    <a:pt x="2687891" y="533400"/>
                  </a:lnTo>
                  <a:lnTo>
                    <a:pt x="2462276" y="406400"/>
                  </a:lnTo>
                  <a:lnTo>
                    <a:pt x="2219325" y="115887"/>
                  </a:lnTo>
                  <a:lnTo>
                    <a:pt x="2017776" y="11112"/>
                  </a:lnTo>
                  <a:lnTo>
                    <a:pt x="2052701" y="52387"/>
                  </a:lnTo>
                  <a:lnTo>
                    <a:pt x="2017776" y="114300"/>
                  </a:lnTo>
                  <a:lnTo>
                    <a:pt x="2065401" y="200025"/>
                  </a:lnTo>
                  <a:lnTo>
                    <a:pt x="2136775" y="396875"/>
                  </a:lnTo>
                  <a:lnTo>
                    <a:pt x="2089150" y="681037"/>
                  </a:lnTo>
                  <a:lnTo>
                    <a:pt x="2335276" y="533400"/>
                  </a:lnTo>
                  <a:lnTo>
                    <a:pt x="2910421" y="823912"/>
                  </a:lnTo>
                  <a:lnTo>
                    <a:pt x="3515741" y="823912"/>
                  </a:lnTo>
                  <a:close/>
                </a:path>
              </a:pathLst>
            </a:custGeom>
            <a:solidFill>
              <a:srgbClr val="4634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57926" y="6151562"/>
              <a:ext cx="245999" cy="1174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45001" y="6140449"/>
              <a:ext cx="66675" cy="12858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034087"/>
              <a:ext cx="6125695" cy="82391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98650" y="6021387"/>
              <a:ext cx="4330065" cy="836930"/>
            </a:xfrm>
            <a:custGeom>
              <a:avLst/>
              <a:gdLst/>
              <a:ahLst/>
              <a:cxnLst/>
              <a:rect l="l" t="t" r="r" b="b"/>
              <a:pathLst>
                <a:path w="4330065" h="836929">
                  <a:moveTo>
                    <a:pt x="579374" y="212471"/>
                  </a:moveTo>
                  <a:lnTo>
                    <a:pt x="569849" y="202806"/>
                  </a:lnTo>
                  <a:lnTo>
                    <a:pt x="531749" y="183502"/>
                  </a:lnTo>
                  <a:lnTo>
                    <a:pt x="474599" y="144868"/>
                  </a:lnTo>
                  <a:lnTo>
                    <a:pt x="274574" y="57950"/>
                  </a:lnTo>
                  <a:lnTo>
                    <a:pt x="226949" y="38633"/>
                  </a:lnTo>
                  <a:lnTo>
                    <a:pt x="207899" y="28968"/>
                  </a:lnTo>
                  <a:lnTo>
                    <a:pt x="150749" y="28968"/>
                  </a:lnTo>
                  <a:lnTo>
                    <a:pt x="114300" y="19316"/>
                  </a:lnTo>
                  <a:lnTo>
                    <a:pt x="104775" y="19316"/>
                  </a:lnTo>
                  <a:lnTo>
                    <a:pt x="66675" y="0"/>
                  </a:lnTo>
                  <a:lnTo>
                    <a:pt x="47625" y="0"/>
                  </a:lnTo>
                  <a:lnTo>
                    <a:pt x="38100" y="38633"/>
                  </a:lnTo>
                  <a:lnTo>
                    <a:pt x="0" y="96583"/>
                  </a:lnTo>
                  <a:lnTo>
                    <a:pt x="104775" y="173837"/>
                  </a:lnTo>
                  <a:lnTo>
                    <a:pt x="226949" y="289737"/>
                  </a:lnTo>
                  <a:lnTo>
                    <a:pt x="303149" y="270421"/>
                  </a:lnTo>
                  <a:lnTo>
                    <a:pt x="541274" y="461962"/>
                  </a:lnTo>
                  <a:lnTo>
                    <a:pt x="484124" y="280073"/>
                  </a:lnTo>
                  <a:lnTo>
                    <a:pt x="579374" y="212471"/>
                  </a:lnTo>
                  <a:close/>
                </a:path>
                <a:path w="4330065" h="836929">
                  <a:moveTo>
                    <a:pt x="4329862" y="836612"/>
                  </a:moveTo>
                  <a:lnTo>
                    <a:pt x="2259076" y="442912"/>
                  </a:lnTo>
                  <a:lnTo>
                    <a:pt x="2001901" y="309562"/>
                  </a:lnTo>
                  <a:lnTo>
                    <a:pt x="1860550" y="231775"/>
                  </a:lnTo>
                  <a:lnTo>
                    <a:pt x="1828800" y="222250"/>
                  </a:lnTo>
                  <a:lnTo>
                    <a:pt x="1765300" y="203200"/>
                  </a:lnTo>
                  <a:lnTo>
                    <a:pt x="1631950" y="153987"/>
                  </a:lnTo>
                  <a:lnTo>
                    <a:pt x="1481201" y="85725"/>
                  </a:lnTo>
                  <a:lnTo>
                    <a:pt x="1405001" y="66675"/>
                  </a:lnTo>
                  <a:lnTo>
                    <a:pt x="1338326" y="57150"/>
                  </a:lnTo>
                  <a:lnTo>
                    <a:pt x="1243076" y="57150"/>
                  </a:lnTo>
                  <a:lnTo>
                    <a:pt x="1204976" y="96837"/>
                  </a:lnTo>
                  <a:lnTo>
                    <a:pt x="1185926" y="260350"/>
                  </a:lnTo>
                  <a:lnTo>
                    <a:pt x="1281176" y="222250"/>
                  </a:lnTo>
                  <a:lnTo>
                    <a:pt x="1328801" y="269875"/>
                  </a:lnTo>
                  <a:lnTo>
                    <a:pt x="1424051" y="300037"/>
                  </a:lnTo>
                  <a:lnTo>
                    <a:pt x="1517650" y="490537"/>
                  </a:lnTo>
                  <a:lnTo>
                    <a:pt x="1822450" y="627062"/>
                  </a:lnTo>
                  <a:lnTo>
                    <a:pt x="2419350" y="627062"/>
                  </a:lnTo>
                  <a:lnTo>
                    <a:pt x="4299293" y="836612"/>
                  </a:lnTo>
                  <a:lnTo>
                    <a:pt x="4329862" y="836612"/>
                  </a:lnTo>
                  <a:close/>
                </a:path>
              </a:pathLst>
            </a:custGeom>
            <a:solidFill>
              <a:srgbClr val="4634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05125" y="6069012"/>
              <a:ext cx="112649" cy="9683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57375" y="6099174"/>
              <a:ext cx="255904" cy="260350"/>
            </a:xfrm>
            <a:custGeom>
              <a:avLst/>
              <a:gdLst/>
              <a:ahLst/>
              <a:cxnLst/>
              <a:rect l="l" t="t" r="r" b="b"/>
              <a:pathLst>
                <a:path w="255905" h="260350">
                  <a:moveTo>
                    <a:pt x="47625" y="0"/>
                  </a:moveTo>
                  <a:lnTo>
                    <a:pt x="0" y="0"/>
                  </a:lnTo>
                  <a:lnTo>
                    <a:pt x="47625" y="86779"/>
                  </a:lnTo>
                  <a:lnTo>
                    <a:pt x="152400" y="163918"/>
                  </a:lnTo>
                  <a:lnTo>
                    <a:pt x="255524" y="260350"/>
                  </a:lnTo>
                  <a:lnTo>
                    <a:pt x="255524" y="250710"/>
                  </a:lnTo>
                  <a:lnTo>
                    <a:pt x="245999" y="221780"/>
                  </a:lnTo>
                  <a:lnTo>
                    <a:pt x="226949" y="183210"/>
                  </a:lnTo>
                  <a:lnTo>
                    <a:pt x="190373" y="154279"/>
                  </a:lnTo>
                  <a:lnTo>
                    <a:pt x="171323" y="135001"/>
                  </a:lnTo>
                  <a:lnTo>
                    <a:pt x="152400" y="96431"/>
                  </a:lnTo>
                  <a:lnTo>
                    <a:pt x="152400" y="86779"/>
                  </a:lnTo>
                  <a:lnTo>
                    <a:pt x="180848" y="19278"/>
                  </a:lnTo>
                  <a:lnTo>
                    <a:pt x="114300" y="9639"/>
                  </a:lnTo>
                  <a:lnTo>
                    <a:pt x="76200" y="9639"/>
                  </a:lnTo>
                  <a:lnTo>
                    <a:pt x="47625" y="0"/>
                  </a:lnTo>
                  <a:close/>
                </a:path>
              </a:pathLst>
            </a:custGeom>
            <a:solidFill>
              <a:srgbClr val="4634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20775" y="6118224"/>
              <a:ext cx="93662" cy="9683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27062" y="6049962"/>
              <a:ext cx="389255" cy="328930"/>
            </a:xfrm>
            <a:custGeom>
              <a:avLst/>
              <a:gdLst/>
              <a:ahLst/>
              <a:cxnLst/>
              <a:rect l="l" t="t" r="r" b="b"/>
              <a:pathLst>
                <a:path w="389255" h="328929">
                  <a:moveTo>
                    <a:pt x="19050" y="0"/>
                  </a:moveTo>
                  <a:lnTo>
                    <a:pt x="0" y="0"/>
                  </a:lnTo>
                  <a:lnTo>
                    <a:pt x="0" y="19329"/>
                  </a:lnTo>
                  <a:lnTo>
                    <a:pt x="93662" y="57988"/>
                  </a:lnTo>
                  <a:lnTo>
                    <a:pt x="141287" y="106311"/>
                  </a:lnTo>
                  <a:lnTo>
                    <a:pt x="74612" y="135305"/>
                  </a:lnTo>
                  <a:lnTo>
                    <a:pt x="122237" y="212636"/>
                  </a:lnTo>
                  <a:lnTo>
                    <a:pt x="284162" y="328612"/>
                  </a:lnTo>
                  <a:lnTo>
                    <a:pt x="265112" y="251294"/>
                  </a:lnTo>
                  <a:lnTo>
                    <a:pt x="227012" y="212636"/>
                  </a:lnTo>
                  <a:lnTo>
                    <a:pt x="331787" y="135305"/>
                  </a:lnTo>
                  <a:lnTo>
                    <a:pt x="388937" y="67652"/>
                  </a:lnTo>
                  <a:lnTo>
                    <a:pt x="369887" y="57988"/>
                  </a:lnTo>
                  <a:lnTo>
                    <a:pt x="322262" y="38658"/>
                  </a:lnTo>
                  <a:lnTo>
                    <a:pt x="236537" y="28994"/>
                  </a:lnTo>
                  <a:lnTo>
                    <a:pt x="227012" y="28994"/>
                  </a:lnTo>
                  <a:lnTo>
                    <a:pt x="198437" y="19329"/>
                  </a:lnTo>
                  <a:lnTo>
                    <a:pt x="160337" y="19329"/>
                  </a:lnTo>
                  <a:lnTo>
                    <a:pt x="141287" y="9664"/>
                  </a:lnTo>
                  <a:lnTo>
                    <a:pt x="74612" y="9664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4634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1714499"/>
              <a:ext cx="9144000" cy="514349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924555" y="216407"/>
              <a:ext cx="3348228" cy="80010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669279" y="187452"/>
              <a:ext cx="1062227" cy="82905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28003" y="216407"/>
              <a:ext cx="2887979" cy="80010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877311" y="874775"/>
              <a:ext cx="1033272" cy="80010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307079" y="874775"/>
              <a:ext cx="2764536" cy="80010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533400" y="2362200"/>
            <a:ext cx="8260080" cy="766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4005" marR="5080" indent="-2821940">
              <a:lnSpc>
                <a:spcPct val="120000"/>
              </a:lnSpc>
              <a:spcBef>
                <a:spcPts val="100"/>
              </a:spcBef>
            </a:pPr>
            <a:r>
              <a:rPr spc="-5" smtClean="0">
                <a:solidFill>
                  <a:srgbClr val="FFFF00"/>
                </a:solidFill>
              </a:rPr>
              <a:t>Spirochetes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9986" y="836421"/>
            <a:ext cx="7869555" cy="2982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7505" algn="l"/>
              </a:tabLst>
            </a:pPr>
            <a:r>
              <a:rPr sz="2400" spc="-5" dirty="0">
                <a:latin typeface="Arial"/>
                <a:cs typeface="Arial"/>
              </a:rPr>
              <a:t>Congenital syphilis results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transplacental</a:t>
            </a:r>
            <a:r>
              <a:rPr sz="2400" spc="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infection</a:t>
            </a:r>
            <a:endParaRPr sz="240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spcBef>
                <a:spcPts val="1920"/>
              </a:spcBef>
              <a:buFont typeface="Wingdings"/>
              <a:buChar char=""/>
              <a:tabLst>
                <a:tab pos="357505" algn="l"/>
              </a:tabLst>
            </a:pPr>
            <a:r>
              <a:rPr sz="2400" i="1" spc="-114" dirty="0">
                <a:latin typeface="Arial"/>
                <a:cs typeface="Arial"/>
              </a:rPr>
              <a:t>T. </a:t>
            </a:r>
            <a:r>
              <a:rPr sz="2400" i="1" spc="-5" dirty="0">
                <a:latin typeface="Arial"/>
                <a:cs typeface="Arial"/>
              </a:rPr>
              <a:t>pallidum </a:t>
            </a:r>
            <a:r>
              <a:rPr sz="2400" spc="-5" dirty="0">
                <a:latin typeface="Arial"/>
                <a:cs typeface="Arial"/>
              </a:rPr>
              <a:t>septicemia </a:t>
            </a:r>
            <a:r>
              <a:rPr sz="2400" dirty="0">
                <a:latin typeface="Arial"/>
                <a:cs typeface="Arial"/>
              </a:rPr>
              <a:t>in the </a:t>
            </a:r>
            <a:r>
              <a:rPr sz="2400" spc="-5" dirty="0">
                <a:latin typeface="Arial"/>
                <a:cs typeface="Arial"/>
              </a:rPr>
              <a:t>developing </a:t>
            </a:r>
            <a:r>
              <a:rPr sz="2400" dirty="0">
                <a:latin typeface="Arial"/>
                <a:cs typeface="Arial"/>
              </a:rPr>
              <a:t>fetus</a:t>
            </a:r>
            <a:r>
              <a:rPr sz="2400" spc="1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spcBef>
                <a:spcPts val="720"/>
              </a:spcBef>
            </a:pPr>
            <a:r>
              <a:rPr sz="2400" spc="-5" dirty="0">
                <a:latin typeface="Arial"/>
                <a:cs typeface="Arial"/>
              </a:rPr>
              <a:t>widespread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dissemination</a:t>
            </a:r>
            <a:endParaRPr sz="2400">
              <a:latin typeface="Arial"/>
              <a:cs typeface="Arial"/>
            </a:endParaRPr>
          </a:p>
          <a:p>
            <a:pPr marL="356870" marR="5080" indent="-344805">
              <a:lnSpc>
                <a:spcPct val="125000"/>
              </a:lnSpc>
              <a:spcBef>
                <a:spcPts val="1200"/>
              </a:spcBef>
              <a:buFont typeface="Wingdings"/>
              <a:buChar char=""/>
              <a:tabLst>
                <a:tab pos="357505" algn="l"/>
              </a:tabLst>
            </a:pPr>
            <a:r>
              <a:rPr sz="2400" b="1" spc="-5" dirty="0">
                <a:latin typeface="Arial"/>
                <a:cs typeface="Arial"/>
              </a:rPr>
              <a:t>Abortion, neonatal </a:t>
            </a:r>
            <a:r>
              <a:rPr sz="2400" b="1" spc="-25" dirty="0">
                <a:latin typeface="Arial"/>
                <a:cs typeface="Arial"/>
              </a:rPr>
              <a:t>mortality, </a:t>
            </a:r>
            <a:r>
              <a:rPr sz="2400" b="1" spc="-5" dirty="0">
                <a:latin typeface="Arial"/>
                <a:cs typeface="Arial"/>
              </a:rPr>
              <a:t>and </a:t>
            </a:r>
            <a:r>
              <a:rPr sz="2400" b="1" dirty="0">
                <a:latin typeface="Arial"/>
                <a:cs typeface="Arial"/>
              </a:rPr>
              <a:t>late </a:t>
            </a:r>
            <a:r>
              <a:rPr sz="2400" b="1" spc="-5" dirty="0">
                <a:latin typeface="Arial"/>
                <a:cs typeface="Arial"/>
              </a:rPr>
              <a:t>mental or  physical problems </a:t>
            </a:r>
            <a:r>
              <a:rPr sz="2400" spc="-5" dirty="0">
                <a:latin typeface="Arial"/>
                <a:cs typeface="Arial"/>
              </a:rPr>
              <a:t>resulting </a:t>
            </a:r>
            <a:r>
              <a:rPr sz="2400" dirty="0">
                <a:latin typeface="Arial"/>
                <a:cs typeface="Arial"/>
              </a:rPr>
              <a:t>from scars from the </a:t>
            </a:r>
            <a:r>
              <a:rPr sz="2400" spc="-5" dirty="0">
                <a:latin typeface="Arial"/>
                <a:cs typeface="Arial"/>
              </a:rPr>
              <a:t>active  disease and progression </a:t>
            </a:r>
            <a:r>
              <a:rPr sz="2400" dirty="0">
                <a:latin typeface="Arial"/>
                <a:cs typeface="Arial"/>
              </a:rPr>
              <a:t>of the </a:t>
            </a:r>
            <a:r>
              <a:rPr sz="2400" spc="-5" dirty="0">
                <a:latin typeface="Arial"/>
                <a:cs typeface="Arial"/>
              </a:rPr>
              <a:t>active disease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state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87800" y="3737792"/>
            <a:ext cx="4318000" cy="122491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400" spc="-5" dirty="0">
                <a:latin typeface="Arial"/>
                <a:cs typeface="Arial"/>
              </a:rPr>
              <a:t>Deformed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faces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600"/>
              </a:spcBef>
            </a:pPr>
            <a:r>
              <a:rPr sz="1800" b="1" spc="-5" dirty="0">
                <a:solidFill>
                  <a:srgbClr val="0000CC"/>
                </a:solidFill>
                <a:latin typeface="Arial"/>
                <a:cs typeface="Arial"/>
              </a:rPr>
              <a:t>Dental deformities,saddle</a:t>
            </a:r>
            <a:r>
              <a:rPr sz="1800" b="1" spc="-1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CC"/>
                </a:solidFill>
                <a:latin typeface="Arial"/>
                <a:cs typeface="Arial"/>
              </a:rPr>
              <a:t>nose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spc="-5" dirty="0">
                <a:latin typeface="Arial"/>
                <a:cs typeface="Arial"/>
              </a:rPr>
              <a:t>Skin rashes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4410" y="3839413"/>
            <a:ext cx="231140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CC"/>
                </a:solidFill>
                <a:latin typeface="Arial"/>
                <a:cs typeface="Arial"/>
              </a:rPr>
              <a:t>Neonatal death  </a:t>
            </a:r>
            <a:r>
              <a:rPr sz="2400" spc="-5" dirty="0">
                <a:latin typeface="Arial"/>
                <a:cs typeface="Arial"/>
              </a:rPr>
              <a:t>Bone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deformities  Blindness  Deafness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79345" y="258571"/>
            <a:ext cx="39249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FF"/>
                </a:solidFill>
                <a:latin typeface="Tahoma"/>
                <a:cs typeface="Tahoma"/>
              </a:rPr>
              <a:t>Congenital</a:t>
            </a:r>
            <a:r>
              <a:rPr sz="3200" spc="-7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3200" spc="-5" dirty="0">
                <a:solidFill>
                  <a:srgbClr val="0000FF"/>
                </a:solidFill>
                <a:latin typeface="Tahoma"/>
                <a:cs typeface="Tahoma"/>
              </a:rPr>
              <a:t>Syphilis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10</a:t>
            </a:fld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7010400" y="4953000"/>
            <a:ext cx="1838325" cy="1390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03800" y="4941951"/>
            <a:ext cx="1728724" cy="14715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43276" y="5013388"/>
            <a:ext cx="1584325" cy="15445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4702" y="294738"/>
            <a:ext cx="7303770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-5" dirty="0">
                <a:solidFill>
                  <a:srgbClr val="0000FF"/>
                </a:solidFill>
                <a:latin typeface="Tahoma"/>
                <a:cs typeface="Tahoma"/>
              </a:rPr>
              <a:t>Diagnosis </a:t>
            </a:r>
            <a:r>
              <a:rPr sz="3600" spc="-120" dirty="0">
                <a:solidFill>
                  <a:srgbClr val="0000FF"/>
                </a:solidFill>
                <a:latin typeface="Tahoma"/>
                <a:cs typeface="Tahoma"/>
              </a:rPr>
              <a:t>-</a:t>
            </a:r>
            <a:r>
              <a:rPr sz="3800" i="1" spc="-120" dirty="0">
                <a:solidFill>
                  <a:srgbClr val="0000FF"/>
                </a:solidFill>
                <a:latin typeface="Tahoma"/>
                <a:cs typeface="Tahoma"/>
              </a:rPr>
              <a:t>Treponema</a:t>
            </a:r>
            <a:r>
              <a:rPr sz="3800" i="1" spc="-13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3800" i="1" spc="-110" dirty="0">
                <a:solidFill>
                  <a:srgbClr val="0000FF"/>
                </a:solidFill>
                <a:latin typeface="Tahoma"/>
                <a:cs typeface="Tahoma"/>
              </a:rPr>
              <a:t>pallidum</a:t>
            </a:r>
            <a:endParaRPr sz="38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11</a:t>
            </a:fld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6170676" y="5411723"/>
            <a:ext cx="1824227" cy="499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0168" y="1069847"/>
            <a:ext cx="7412355" cy="444627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30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Not culturable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205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Dark field</a:t>
            </a:r>
            <a:r>
              <a:rPr sz="24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microscopy</a:t>
            </a:r>
            <a:endParaRPr sz="2400">
              <a:latin typeface="Arial"/>
              <a:cs typeface="Arial"/>
            </a:endParaRPr>
          </a:p>
          <a:p>
            <a:pPr marL="926465" lvl="1" indent="-457834">
              <a:lnSpc>
                <a:spcPct val="100000"/>
              </a:lnSpc>
              <a:buChar char="–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actively motile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organisms</a:t>
            </a:r>
            <a:endParaRPr sz="2400">
              <a:latin typeface="Arial"/>
              <a:cs typeface="Arial"/>
            </a:endParaRPr>
          </a:p>
          <a:p>
            <a:pPr marL="926465" marR="5080" indent="-4572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(brightly lit against dark backdrop, light shines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spc="-10" dirty="0">
                <a:latin typeface="Arial"/>
                <a:cs typeface="Arial"/>
              </a:rPr>
              <a:t>an  </a:t>
            </a:r>
            <a:r>
              <a:rPr sz="2400" spc="-5" dirty="0">
                <a:latin typeface="Arial"/>
                <a:cs typeface="Arial"/>
              </a:rPr>
              <a:t>angle, reflected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thin organisms, enters  objective)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20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Fluorescence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microscopy</a:t>
            </a:r>
            <a:endParaRPr sz="2400">
              <a:latin typeface="Arial"/>
              <a:cs typeface="Arial"/>
            </a:endParaRPr>
          </a:p>
          <a:p>
            <a:pPr marL="926465" lvl="1" indent="-457834">
              <a:lnSpc>
                <a:spcPct val="100000"/>
              </a:lnSpc>
              <a:buChar char="–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antibody staining</a:t>
            </a:r>
            <a:endParaRPr sz="2400">
              <a:latin typeface="Arial"/>
              <a:cs typeface="Arial"/>
            </a:endParaRPr>
          </a:p>
          <a:p>
            <a:pPr marL="1177925" indent="-709295">
              <a:lnSpc>
                <a:spcPct val="100000"/>
              </a:lnSpc>
              <a:spcBef>
                <a:spcPts val="1205"/>
              </a:spcBef>
              <a:buChar char="•"/>
              <a:tabLst>
                <a:tab pos="1177925" algn="l"/>
                <a:tab pos="1178560" algn="l"/>
              </a:tabLst>
            </a:pPr>
            <a:r>
              <a:rPr sz="2400" spc="-5" dirty="0">
                <a:latin typeface="Arial"/>
                <a:cs typeface="Arial"/>
              </a:rPr>
              <a:t>Serology</a:t>
            </a:r>
            <a:endParaRPr sz="2400">
              <a:latin typeface="Arial"/>
              <a:cs typeface="Arial"/>
            </a:endParaRPr>
          </a:p>
          <a:p>
            <a:pPr marL="720725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Secondary and </a:t>
            </a:r>
            <a:r>
              <a:rPr sz="2400" spc="-35" dirty="0">
                <a:latin typeface="Arial"/>
                <a:cs typeface="Arial"/>
              </a:rPr>
              <a:t>Tertiary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Syphilis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1628" y="5487720"/>
            <a:ext cx="2501265" cy="7607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75"/>
              </a:spcBef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Screening</a:t>
            </a:r>
            <a:r>
              <a:rPr sz="2400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method  Specific</a:t>
            </a:r>
            <a:r>
              <a:rPr sz="2400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diagnosis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7915" y="5487720"/>
            <a:ext cx="4255135" cy="760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360" indent="-168275">
              <a:lnSpc>
                <a:spcPct val="100000"/>
              </a:lnSpc>
              <a:spcBef>
                <a:spcPts val="100"/>
              </a:spcBef>
              <a:buChar char="-"/>
              <a:tabLst>
                <a:tab pos="21399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Abs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cardiolipin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self</a:t>
            </a:r>
            <a:r>
              <a:rPr sz="24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antigen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180340" indent="-167640">
              <a:lnSpc>
                <a:spcPct val="100000"/>
              </a:lnSpc>
              <a:spcBef>
                <a:spcPts val="25"/>
              </a:spcBef>
              <a:buChar char="-"/>
              <a:tabLst>
                <a:tab pos="18034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Abs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treponemal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antigen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1892" y="716026"/>
            <a:ext cx="47561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FF"/>
                </a:solidFill>
                <a:latin typeface="Tahoma"/>
                <a:cs typeface="Tahoma"/>
              </a:rPr>
              <a:t>Diagnosis of</a:t>
            </a:r>
            <a:r>
              <a:rPr sz="3600" spc="-1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3600" spc="-5" dirty="0">
                <a:solidFill>
                  <a:srgbClr val="0000FF"/>
                </a:solidFill>
                <a:latin typeface="Tahoma"/>
                <a:cs typeface="Tahoma"/>
              </a:rPr>
              <a:t>Syphilis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2098675"/>
            <a:ext cx="7800975" cy="30257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Evaluation based on three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factors: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har char="–"/>
              <a:tabLst>
                <a:tab pos="756285" algn="l"/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Clinical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findings.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Demonstration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spirochetes </a:t>
            </a:r>
            <a:r>
              <a:rPr sz="2400" dirty="0">
                <a:latin typeface="Times New Roman"/>
                <a:cs typeface="Times New Roman"/>
              </a:rPr>
              <a:t>in clinical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specimen.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Present </a:t>
            </a:r>
            <a:r>
              <a:rPr sz="2400" dirty="0">
                <a:latin typeface="Times New Roman"/>
                <a:cs typeface="Times New Roman"/>
              </a:rPr>
              <a:t>of antibodies in blood or cerebrospinal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fluid.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More than one test should be</a:t>
            </a:r>
            <a:r>
              <a:rPr sz="2400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performed.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No </a:t>
            </a:r>
            <a:r>
              <a:rPr sz="2400" dirty="0">
                <a:latin typeface="Times New Roman"/>
                <a:cs typeface="Times New Roman"/>
              </a:rPr>
              <a:t>serological test can distinguish between other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treponemal  </a:t>
            </a:r>
            <a:r>
              <a:rPr sz="2400" dirty="0">
                <a:latin typeface="Times New Roman"/>
                <a:cs typeface="Times New Roman"/>
              </a:rPr>
              <a:t>infections.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600" y="228600"/>
            <a:ext cx="266446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C00000"/>
                </a:solidFill>
                <a:latin typeface="Times New Roman"/>
                <a:cs typeface="Times New Roman"/>
              </a:rPr>
              <a:t>Treatment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0739" y="906526"/>
            <a:ext cx="7555865" cy="536130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300"/>
              </a:spcBef>
            </a:pPr>
            <a:r>
              <a:rPr sz="2400" dirty="0">
                <a:latin typeface="Times New Roman"/>
                <a:cs typeface="Times New Roman"/>
              </a:rPr>
              <a:t>Penicillin </a:t>
            </a:r>
            <a:r>
              <a:rPr sz="2400" spc="-5" dirty="0">
                <a:latin typeface="Times New Roman"/>
                <a:cs typeface="Times New Roman"/>
              </a:rPr>
              <a:t>remains </a:t>
            </a:r>
            <a:r>
              <a:rPr sz="2400" dirty="0">
                <a:latin typeface="Times New Roman"/>
                <a:cs typeface="Times New Roman"/>
              </a:rPr>
              <a:t>drug of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choice</a:t>
            </a:r>
            <a:endParaRPr sz="2400">
              <a:latin typeface="Times New Roman"/>
              <a:cs typeface="Times New Roman"/>
            </a:endParaRPr>
          </a:p>
          <a:p>
            <a:pPr marL="643890" indent="-181610">
              <a:lnSpc>
                <a:spcPct val="100000"/>
              </a:lnSpc>
              <a:spcBef>
                <a:spcPts val="1600"/>
              </a:spcBef>
              <a:buSzPct val="120000"/>
              <a:buChar char="•"/>
              <a:tabLst>
                <a:tab pos="643890" algn="l"/>
              </a:tabLst>
            </a:pPr>
            <a:r>
              <a:rPr sz="2000" spc="5" dirty="0">
                <a:latin typeface="Times New Roman"/>
                <a:cs typeface="Times New Roman"/>
              </a:rPr>
              <a:t>WHO </a:t>
            </a:r>
            <a:r>
              <a:rPr sz="2000" spc="-5" dirty="0">
                <a:latin typeface="Times New Roman"/>
                <a:cs typeface="Times New Roman"/>
              </a:rPr>
              <a:t>monitors treatment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recommendations</a:t>
            </a:r>
            <a:endParaRPr sz="2000">
              <a:latin typeface="Times New Roman"/>
              <a:cs typeface="Times New Roman"/>
            </a:endParaRPr>
          </a:p>
          <a:p>
            <a:pPr marL="613410" indent="-151130">
              <a:lnSpc>
                <a:spcPct val="100000"/>
              </a:lnSpc>
              <a:spcBef>
                <a:spcPts val="1295"/>
              </a:spcBef>
              <a:buChar char="•"/>
              <a:tabLst>
                <a:tab pos="613410" algn="l"/>
              </a:tabLst>
            </a:pPr>
            <a:r>
              <a:rPr sz="2000" dirty="0">
                <a:latin typeface="Times New Roman"/>
                <a:cs typeface="Times New Roman"/>
              </a:rPr>
              <a:t>7-10 days continuously </a:t>
            </a:r>
            <a:r>
              <a:rPr sz="2000" spc="5" dirty="0">
                <a:latin typeface="Times New Roman"/>
                <a:cs typeface="Times New Roman"/>
              </a:rPr>
              <a:t>for </a:t>
            </a:r>
            <a:r>
              <a:rPr sz="2000" dirty="0">
                <a:latin typeface="Times New Roman"/>
                <a:cs typeface="Times New Roman"/>
              </a:rPr>
              <a:t>early</a:t>
            </a:r>
            <a:r>
              <a:rPr sz="2000" spc="-1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stage</a:t>
            </a:r>
            <a:endParaRPr sz="2000">
              <a:latin typeface="Times New Roman"/>
              <a:cs typeface="Times New Roman"/>
            </a:endParaRPr>
          </a:p>
          <a:p>
            <a:pPr marL="613410" indent="-151130">
              <a:lnSpc>
                <a:spcPct val="100000"/>
              </a:lnSpc>
              <a:spcBef>
                <a:spcPts val="1200"/>
              </a:spcBef>
              <a:buChar char="•"/>
              <a:tabLst>
                <a:tab pos="613410" algn="l"/>
              </a:tabLst>
            </a:pPr>
            <a:r>
              <a:rPr sz="2000" dirty="0">
                <a:latin typeface="Times New Roman"/>
                <a:cs typeface="Times New Roman"/>
              </a:rPr>
              <a:t>At </a:t>
            </a:r>
            <a:r>
              <a:rPr sz="2000" spc="-5" dirty="0">
                <a:latin typeface="Times New Roman"/>
                <a:cs typeface="Times New Roman"/>
              </a:rPr>
              <a:t>least </a:t>
            </a:r>
            <a:r>
              <a:rPr sz="2000" dirty="0">
                <a:latin typeface="Times New Roman"/>
                <a:cs typeface="Times New Roman"/>
              </a:rPr>
              <a:t>21 days continuously beyond the early</a:t>
            </a:r>
            <a:r>
              <a:rPr sz="2000" spc="-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stage</a:t>
            </a:r>
            <a:endParaRPr sz="2000">
              <a:latin typeface="Times New Roman"/>
              <a:cs typeface="Times New Roman"/>
            </a:endParaRPr>
          </a:p>
          <a:p>
            <a:pPr marL="469900" marR="5080" indent="-457834">
              <a:lnSpc>
                <a:spcPct val="100000"/>
              </a:lnSpc>
              <a:spcBef>
                <a:spcPts val="1185"/>
              </a:spcBef>
              <a:tabLst>
                <a:tab pos="3937000" algn="l"/>
              </a:tabLst>
            </a:pPr>
            <a:r>
              <a:rPr sz="2400" spc="-5" dirty="0">
                <a:latin typeface="Times New Roman"/>
                <a:cs typeface="Times New Roman"/>
              </a:rPr>
              <a:t>G PNC </a:t>
            </a:r>
            <a:r>
              <a:rPr sz="2400" dirty="0">
                <a:latin typeface="Times New Roman"/>
                <a:cs typeface="Times New Roman"/>
              </a:rPr>
              <a:t>for congenital and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late,	TTC, </a:t>
            </a:r>
            <a:r>
              <a:rPr sz="2400" spc="-10" dirty="0">
                <a:latin typeface="Times New Roman"/>
                <a:cs typeface="Times New Roman"/>
              </a:rPr>
              <a:t>ERY, </a:t>
            </a:r>
            <a:r>
              <a:rPr sz="2400" spc="-5" dirty="0">
                <a:latin typeface="Times New Roman"/>
                <a:cs typeface="Times New Roman"/>
              </a:rPr>
              <a:t>Chloramphenicol  (CMP), </a:t>
            </a:r>
            <a:r>
              <a:rPr sz="2400" dirty="0"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800" b="1" spc="-5" dirty="0">
                <a:latin typeface="Times New Roman"/>
                <a:cs typeface="Times New Roman"/>
              </a:rPr>
              <a:t>Prevention </a:t>
            </a:r>
            <a:r>
              <a:rPr sz="2800" b="1" dirty="0">
                <a:latin typeface="Times New Roman"/>
                <a:cs typeface="Times New Roman"/>
              </a:rPr>
              <a:t>and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control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220"/>
              </a:spcBef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Vaccine not</a:t>
            </a:r>
            <a:r>
              <a:rPr sz="24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available</a:t>
            </a:r>
            <a:r>
              <a:rPr sz="240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latin typeface="Times New Roman"/>
                <a:cs typeface="Times New Roman"/>
              </a:rPr>
              <a:t>Prevention </a:t>
            </a:r>
            <a:r>
              <a:rPr sz="2400" spc="-5" dirty="0">
                <a:latin typeface="Times New Roman"/>
                <a:cs typeface="Times New Roman"/>
              </a:rPr>
              <a:t>with </a:t>
            </a:r>
            <a:r>
              <a:rPr sz="2400" dirty="0">
                <a:latin typeface="Times New Roman"/>
                <a:cs typeface="Times New Roman"/>
              </a:rPr>
              <a:t>barrier </a:t>
            </a:r>
            <a:r>
              <a:rPr sz="2400" spc="-5" dirty="0">
                <a:latin typeface="Times New Roman"/>
                <a:cs typeface="Times New Roman"/>
              </a:rPr>
              <a:t>methods </a:t>
            </a:r>
            <a:r>
              <a:rPr sz="2400" dirty="0">
                <a:latin typeface="Times New Roman"/>
                <a:cs typeface="Times New Roman"/>
              </a:rPr>
              <a:t>(e.g.,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condoms)</a:t>
            </a:r>
            <a:endParaRPr sz="2400">
              <a:latin typeface="Times New Roman"/>
              <a:cs typeface="Times New Roman"/>
            </a:endParaRPr>
          </a:p>
          <a:p>
            <a:pPr marL="469900" marR="643255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latin typeface="Times New Roman"/>
                <a:cs typeface="Times New Roman"/>
              </a:rPr>
              <a:t>Prophylactic treatment of contacts identified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through  epidemiological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tracing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3575" y="1613408"/>
            <a:ext cx="30181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FF0000"/>
                </a:solidFill>
                <a:latin typeface="Tahoma"/>
                <a:cs typeface="Tahoma"/>
              </a:rPr>
              <a:t>Spirochetes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1187" y="3573462"/>
            <a:ext cx="8001000" cy="2057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776806"/>
            <a:ext cx="4476115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Order</a:t>
            </a:r>
            <a:r>
              <a:rPr sz="2800" spc="-5" dirty="0">
                <a:latin typeface="Arial"/>
                <a:cs typeface="Arial"/>
              </a:rPr>
              <a:t>: Spirochaetales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"/>
              <a:cs typeface="Arial"/>
            </a:endParaRPr>
          </a:p>
          <a:p>
            <a:pPr marL="457200" algn="ctr">
              <a:lnSpc>
                <a:spcPct val="100000"/>
              </a:lnSpc>
            </a:pPr>
            <a:r>
              <a:rPr sz="2800" b="1" spc="-10" dirty="0">
                <a:latin typeface="Arial"/>
                <a:cs typeface="Arial"/>
              </a:rPr>
              <a:t>Family</a:t>
            </a:r>
            <a:r>
              <a:rPr sz="2800" spc="-10" dirty="0">
                <a:latin typeface="Arial"/>
                <a:cs typeface="Arial"/>
              </a:rPr>
              <a:t>: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i="1" spc="-5" dirty="0">
                <a:latin typeface="Arial"/>
                <a:cs typeface="Arial"/>
              </a:rPr>
              <a:t>Spirochaetaceae</a:t>
            </a:r>
            <a:endParaRPr sz="2800">
              <a:latin typeface="Arial"/>
              <a:cs typeface="Arial"/>
            </a:endParaRPr>
          </a:p>
          <a:p>
            <a:pPr marL="474980" algn="ctr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latin typeface="Arial"/>
                <a:cs typeface="Arial"/>
              </a:rPr>
              <a:t>Genus</a:t>
            </a:r>
            <a:r>
              <a:rPr sz="2800" spc="-5" dirty="0">
                <a:latin typeface="Arial"/>
                <a:cs typeface="Arial"/>
              </a:rPr>
              <a:t>: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i="1" spc="-25" dirty="0">
                <a:latin typeface="Arial"/>
                <a:cs typeface="Arial"/>
              </a:rPr>
              <a:t>Treponema</a:t>
            </a:r>
            <a:endParaRPr sz="2800">
              <a:latin typeface="Arial"/>
              <a:cs typeface="Arial"/>
            </a:endParaRPr>
          </a:p>
          <a:p>
            <a:pPr marL="1348105" algn="ctr">
              <a:lnSpc>
                <a:spcPct val="100000"/>
              </a:lnSpc>
            </a:pPr>
            <a:r>
              <a:rPr sz="2800" i="1" spc="-5" dirty="0">
                <a:latin typeface="Arial"/>
                <a:cs typeface="Arial"/>
              </a:rPr>
              <a:t>Borrelia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"/>
              <a:cs typeface="Arial"/>
            </a:endParaRPr>
          </a:p>
          <a:p>
            <a:pPr marL="220979" algn="ctr">
              <a:lnSpc>
                <a:spcPct val="100000"/>
              </a:lnSpc>
            </a:pPr>
            <a:r>
              <a:rPr sz="2800" b="1" spc="-10" dirty="0">
                <a:latin typeface="Arial"/>
                <a:cs typeface="Arial"/>
              </a:rPr>
              <a:t>Family</a:t>
            </a:r>
            <a:r>
              <a:rPr sz="2800" spc="-10" dirty="0">
                <a:latin typeface="Arial"/>
                <a:cs typeface="Arial"/>
              </a:rPr>
              <a:t>: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Leptospiraceae</a:t>
            </a:r>
            <a:endParaRPr sz="2800">
              <a:latin typeface="Arial"/>
              <a:cs typeface="Arial"/>
            </a:endParaRPr>
          </a:p>
          <a:p>
            <a:pPr marL="343535" algn="ctr">
              <a:lnSpc>
                <a:spcPct val="100000"/>
              </a:lnSpc>
            </a:pPr>
            <a:r>
              <a:rPr sz="2800" b="1" spc="-5" dirty="0">
                <a:latin typeface="Arial"/>
                <a:cs typeface="Arial"/>
              </a:rPr>
              <a:t>Genus</a:t>
            </a:r>
            <a:r>
              <a:rPr sz="2800" spc="-5" dirty="0">
                <a:latin typeface="Arial"/>
                <a:cs typeface="Arial"/>
              </a:rPr>
              <a:t>: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i="1" spc="-5" dirty="0">
                <a:latin typeface="Arial"/>
                <a:cs typeface="Arial"/>
              </a:rPr>
              <a:t>Leptospira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2814" y="639826"/>
            <a:ext cx="32061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2C2CB8"/>
                </a:solidFill>
                <a:latin typeface="Tahoma"/>
                <a:cs typeface="Tahoma"/>
              </a:rPr>
              <a:t>Taxonomy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2477" y="290525"/>
            <a:ext cx="30200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2C2CB8"/>
                </a:solidFill>
                <a:latin typeface="Tahoma"/>
                <a:cs typeface="Tahoma"/>
              </a:rPr>
              <a:t>Spirochetes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7840" y="711453"/>
            <a:ext cx="8053705" cy="536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5626100">
              <a:lnSpc>
                <a:spcPct val="1417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Gram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negative  </a:t>
            </a:r>
            <a:r>
              <a:rPr sz="2400" spc="-5" dirty="0">
                <a:latin typeface="Arial"/>
                <a:cs typeface="Arial"/>
              </a:rPr>
              <a:t>Long, thin,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helical</a:t>
            </a:r>
            <a:endParaRPr sz="2400">
              <a:latin typeface="Arial"/>
              <a:cs typeface="Arial"/>
            </a:endParaRPr>
          </a:p>
          <a:p>
            <a:pPr marL="38735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latin typeface="Arial"/>
                <a:cs typeface="Arial"/>
              </a:rPr>
              <a:t>- </a:t>
            </a:r>
            <a:r>
              <a:rPr sz="2400" spc="-5" dirty="0">
                <a:latin typeface="Arial"/>
                <a:cs typeface="Arial"/>
              </a:rPr>
              <a:t>spirochete </a:t>
            </a:r>
            <a:r>
              <a:rPr sz="2400" dirty="0">
                <a:latin typeface="Arial"/>
                <a:cs typeface="Arial"/>
              </a:rPr>
              <a:t>from Greek for </a:t>
            </a:r>
            <a:r>
              <a:rPr sz="2400" spc="-5" dirty="0">
                <a:latin typeface="Arial"/>
                <a:cs typeface="Arial"/>
              </a:rPr>
              <a:t>“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coiled</a:t>
            </a:r>
            <a:r>
              <a:rPr sz="2400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hair</a:t>
            </a:r>
            <a:r>
              <a:rPr sz="2400" spc="-5" dirty="0">
                <a:latin typeface="Arial"/>
                <a:cs typeface="Arial"/>
              </a:rPr>
              <a:t>”</a:t>
            </a:r>
            <a:endParaRPr sz="24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200"/>
              </a:spcBef>
              <a:tabLst>
                <a:tab pos="673290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Periplasmic flagella </a:t>
            </a:r>
            <a:r>
              <a:rPr sz="2400" spc="-5" dirty="0">
                <a:latin typeface="Arial"/>
                <a:cs typeface="Arial"/>
              </a:rPr>
              <a:t>(axial fibrils</a:t>
            </a:r>
            <a:r>
              <a:rPr sz="2400" spc="1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endoflagella</a:t>
            </a:r>
            <a:r>
              <a:rPr sz="2400" spc="-5" dirty="0">
                <a:latin typeface="Arial"/>
                <a:cs typeface="Arial"/>
              </a:rPr>
              <a:t>),	-mobile</a:t>
            </a:r>
            <a:endParaRPr sz="24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-</a:t>
            </a:r>
            <a:r>
              <a:rPr sz="2000" spc="-5" dirty="0">
                <a:latin typeface="Arial"/>
                <a:cs typeface="Arial"/>
              </a:rPr>
              <a:t>differering </a:t>
            </a:r>
            <a:r>
              <a:rPr sz="2000" dirty="0">
                <a:latin typeface="Arial"/>
                <a:cs typeface="Arial"/>
              </a:rPr>
              <a:t>numbers of endoflagella according to genus &amp;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species</a:t>
            </a:r>
            <a:endParaRPr sz="2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205"/>
              </a:spcBef>
            </a:pPr>
            <a:r>
              <a:rPr sz="2400" dirty="0">
                <a:latin typeface="Arial"/>
                <a:cs typeface="Arial"/>
              </a:rPr>
              <a:t>Outer </a:t>
            </a:r>
            <a:r>
              <a:rPr sz="2400" spc="-5" dirty="0">
                <a:latin typeface="Arial"/>
                <a:cs typeface="Arial"/>
              </a:rPr>
              <a:t>sheath encloses </a:t>
            </a:r>
            <a:r>
              <a:rPr sz="2400" spc="-10" dirty="0">
                <a:latin typeface="Arial"/>
                <a:cs typeface="Arial"/>
              </a:rPr>
              <a:t>axial </a:t>
            </a:r>
            <a:r>
              <a:rPr sz="2400" spc="-5" dirty="0">
                <a:latin typeface="Arial"/>
                <a:cs typeface="Arial"/>
              </a:rPr>
              <a:t>fibrils wrapped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around</a:t>
            </a:r>
            <a:endParaRPr sz="24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protoplasmic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cylinder</a:t>
            </a:r>
            <a:endParaRPr sz="24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/>
                <a:cs typeface="Arial"/>
              </a:rPr>
              <a:t>A helical protplasmic cylinder with a peptidoglycan layer similar to </a:t>
            </a:r>
            <a:r>
              <a:rPr sz="2000" spc="5" dirty="0">
                <a:latin typeface="Arial"/>
                <a:cs typeface="Arial"/>
              </a:rPr>
              <a:t>G</a:t>
            </a:r>
            <a:r>
              <a:rPr sz="1950" spc="7" baseline="25641" dirty="0">
                <a:latin typeface="Arial"/>
                <a:cs typeface="Arial"/>
              </a:rPr>
              <a:t>-</a:t>
            </a:r>
            <a:r>
              <a:rPr sz="1950" spc="-345" baseline="25641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B,</a:t>
            </a:r>
            <a:endParaRPr sz="2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outer membrane, cytoplasmic membrane, and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cytoplasm</a:t>
            </a:r>
            <a:endParaRPr sz="2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195"/>
              </a:spcBef>
            </a:pPr>
            <a:r>
              <a:rPr sz="2400" spc="-10" dirty="0">
                <a:latin typeface="Arial"/>
                <a:cs typeface="Arial"/>
              </a:rPr>
              <a:t>axial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filaments</a:t>
            </a:r>
            <a:endParaRPr sz="2400">
              <a:latin typeface="Arial"/>
              <a:cs typeface="Arial"/>
            </a:endParaRPr>
          </a:p>
          <a:p>
            <a:pPr marL="759460" indent="-252095">
              <a:lnSpc>
                <a:spcPct val="100000"/>
              </a:lnSpc>
              <a:buClr>
                <a:srgbClr val="3366FF"/>
              </a:buClr>
              <a:buChar char="–"/>
              <a:tabLst>
                <a:tab pos="760095" algn="l"/>
              </a:tabLst>
            </a:pPr>
            <a:r>
              <a:rPr sz="2400" spc="-5" dirty="0">
                <a:latin typeface="Arial"/>
                <a:cs typeface="Arial"/>
              </a:rPr>
              <a:t>locomotion</a:t>
            </a:r>
            <a:endParaRPr sz="2400">
              <a:latin typeface="Arial"/>
              <a:cs typeface="Arial"/>
            </a:endParaRPr>
          </a:p>
          <a:p>
            <a:pPr marL="759460" indent="-252095">
              <a:lnSpc>
                <a:spcPct val="100000"/>
              </a:lnSpc>
              <a:buClr>
                <a:srgbClr val="3366FF"/>
              </a:buClr>
              <a:buChar char="–"/>
              <a:tabLst>
                <a:tab pos="760095" algn="l"/>
              </a:tabLst>
            </a:pPr>
            <a:r>
              <a:rPr sz="2400" spc="-5" dirty="0">
                <a:latin typeface="Arial"/>
                <a:cs typeface="Arial"/>
              </a:rPr>
              <a:t>between peptidoglycan layer/outer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membran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5964" y="258571"/>
            <a:ext cx="51257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3333CC"/>
                </a:solidFill>
                <a:latin typeface="Tahoma"/>
                <a:cs typeface="Tahoma"/>
              </a:rPr>
              <a:t>Tightly Coiled</a:t>
            </a:r>
            <a:r>
              <a:rPr sz="3200" spc="-9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3200" spc="-5" dirty="0">
                <a:solidFill>
                  <a:srgbClr val="3333CC"/>
                </a:solidFill>
                <a:latin typeface="Tahoma"/>
                <a:cs typeface="Tahoma"/>
              </a:rPr>
              <a:t>Spirochete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5</a:t>
            </a:fld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762000" y="914400"/>
            <a:ext cx="7631557" cy="2584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97200" y="3701541"/>
            <a:ext cx="4787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AF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89575" y="1015746"/>
            <a:ext cx="25031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OS = </a:t>
            </a:r>
            <a:r>
              <a:rPr sz="2400" spc="-5" dirty="0">
                <a:latin typeface="Arial"/>
                <a:cs typeface="Arial"/>
              </a:rPr>
              <a:t>outer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sheath  </a:t>
            </a:r>
            <a:r>
              <a:rPr sz="2400" dirty="0">
                <a:latin typeface="Arial"/>
                <a:cs typeface="Arial"/>
              </a:rPr>
              <a:t>AF = </a:t>
            </a:r>
            <a:r>
              <a:rPr sz="2400" spc="-10" dirty="0">
                <a:latin typeface="Arial"/>
                <a:cs typeface="Arial"/>
              </a:rPr>
              <a:t>axial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fibrils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34229" y="3482416"/>
            <a:ext cx="28352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Leptospira</a:t>
            </a:r>
            <a:r>
              <a:rPr sz="2400" i="1" spc="-7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interrogans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11187" y="4102100"/>
            <a:ext cx="8088630" cy="2176780"/>
            <a:chOff x="611187" y="4102100"/>
            <a:chExt cx="8088630" cy="2176780"/>
          </a:xfrm>
        </p:grpSpPr>
        <p:sp>
          <p:nvSpPr>
            <p:cNvPr id="8" name="object 8"/>
            <p:cNvSpPr/>
            <p:nvPr/>
          </p:nvSpPr>
          <p:spPr>
            <a:xfrm>
              <a:off x="611187" y="4221162"/>
              <a:ext cx="8001000" cy="2057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67600" y="4114800"/>
              <a:ext cx="1219200" cy="609600"/>
            </a:xfrm>
            <a:custGeom>
              <a:avLst/>
              <a:gdLst/>
              <a:ahLst/>
              <a:cxnLst/>
              <a:rect l="l" t="t" r="r" b="b"/>
              <a:pathLst>
                <a:path w="1219200" h="609600">
                  <a:moveTo>
                    <a:pt x="0" y="609600"/>
                  </a:moveTo>
                  <a:lnTo>
                    <a:pt x="1219200" y="609600"/>
                  </a:lnTo>
                  <a:lnTo>
                    <a:pt x="12192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254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1912" y="1525587"/>
          <a:ext cx="8991600" cy="45587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3657600"/>
                <a:gridCol w="3581400"/>
              </a:tblGrid>
              <a:tr h="548639">
                <a:tc>
                  <a:txBody>
                    <a:bodyPr/>
                    <a:lstStyle/>
                    <a:p>
                      <a:pPr marL="40132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Genus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844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Species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Disease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174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200" b="1" i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Treponema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(3</a:t>
                      </a:r>
                      <a:r>
                        <a:rPr sz="2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subspecies)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40970">
                        <a:lnSpc>
                          <a:spcPct val="120000"/>
                        </a:lnSpc>
                        <a:spcBef>
                          <a:spcPts val="130"/>
                        </a:spcBef>
                      </a:pPr>
                      <a:r>
                        <a:rPr sz="2200" b="1" i="1" spc="-5" dirty="0">
                          <a:latin typeface="Arial"/>
                          <a:cs typeface="Arial"/>
                        </a:rPr>
                        <a:t>pallidum 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ssp. </a:t>
                      </a:r>
                      <a:r>
                        <a:rPr sz="2200" b="1" i="1" spc="-5" dirty="0">
                          <a:latin typeface="Arial"/>
                          <a:cs typeface="Arial"/>
                        </a:rPr>
                        <a:t>pallidum  pallidum 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ssp. </a:t>
                      </a:r>
                      <a:r>
                        <a:rPr sz="2200" b="1" i="1" spc="-5" dirty="0">
                          <a:latin typeface="Arial"/>
                          <a:cs typeface="Arial"/>
                        </a:rPr>
                        <a:t>endemicum  pallidum ssp.</a:t>
                      </a:r>
                      <a:r>
                        <a:rPr sz="22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i="1" spc="-5" dirty="0">
                          <a:latin typeface="Arial"/>
                          <a:cs typeface="Arial"/>
                        </a:rPr>
                        <a:t>pertenue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2200" b="1" i="1" spc="-85" dirty="0">
                          <a:latin typeface="Arial"/>
                          <a:cs typeface="Arial"/>
                        </a:rPr>
                        <a:t>T.</a:t>
                      </a:r>
                      <a:r>
                        <a:rPr sz="2200" b="1" i="1" spc="-5" dirty="0">
                          <a:latin typeface="Arial"/>
                          <a:cs typeface="Arial"/>
                        </a:rPr>
                        <a:t> carateum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413635">
                        <a:lnSpc>
                          <a:spcPct val="120000"/>
                        </a:lnSpc>
                        <a:spcBef>
                          <a:spcPts val="130"/>
                        </a:spcBef>
                      </a:pPr>
                      <a:r>
                        <a:rPr sz="22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220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2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philis  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Bejel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92075" marR="1210310">
                        <a:lnSpc>
                          <a:spcPct val="121400"/>
                        </a:lnSpc>
                        <a:spcBef>
                          <a:spcPts val="220"/>
                        </a:spcBef>
                      </a:pPr>
                      <a:r>
                        <a:rPr sz="2200" b="1" spc="-25" dirty="0">
                          <a:latin typeface="Arial"/>
                          <a:cs typeface="Arial"/>
                        </a:rPr>
                        <a:t>Yaws, 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framboisie  Pinta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2283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200" b="1" i="1" spc="-5" dirty="0">
                          <a:latin typeface="Arial"/>
                          <a:cs typeface="Arial"/>
                        </a:rPr>
                        <a:t>Borrelia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741170">
                        <a:lnSpc>
                          <a:spcPct val="120000"/>
                        </a:lnSpc>
                        <a:spcBef>
                          <a:spcPts val="135"/>
                        </a:spcBef>
                      </a:pPr>
                      <a:r>
                        <a:rPr sz="2200" b="1" i="1" spc="-5" dirty="0">
                          <a:latin typeface="Arial"/>
                          <a:cs typeface="Arial"/>
                        </a:rPr>
                        <a:t>burgdorferi  recurrentis  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Many</a:t>
                      </a:r>
                      <a:r>
                        <a:rPr sz="2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species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10489" algn="just">
                        <a:lnSpc>
                          <a:spcPct val="120000"/>
                        </a:lnSpc>
                        <a:spcBef>
                          <a:spcPts val="135"/>
                        </a:spcBef>
                      </a:pPr>
                      <a:r>
                        <a:rPr sz="2200" b="1" spc="-35" dirty="0">
                          <a:latin typeface="Arial"/>
                          <a:cs typeface="Arial"/>
                        </a:rPr>
                        <a:t>Lyme 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disease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(borreliosis)  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Epidemic relapsing fever  Endemic relapsing</a:t>
                      </a:r>
                      <a:r>
                        <a:rPr sz="2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spc="-5" dirty="0">
                          <a:latin typeface="Arial"/>
                          <a:cs typeface="Arial"/>
                        </a:rPr>
                        <a:t>fever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2551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200" b="1" i="1" spc="-5" dirty="0">
                          <a:solidFill>
                            <a:srgbClr val="0000CC"/>
                          </a:solidFill>
                          <a:latin typeface="Arial"/>
                          <a:cs typeface="Arial"/>
                        </a:rPr>
                        <a:t>Leptospira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844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200" b="1" i="1" spc="-5" dirty="0">
                          <a:solidFill>
                            <a:srgbClr val="0000CC"/>
                          </a:solidFill>
                          <a:latin typeface="Arial"/>
                          <a:cs typeface="Arial"/>
                        </a:rPr>
                        <a:t>interrogans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370965">
                        <a:lnSpc>
                          <a:spcPct val="120100"/>
                        </a:lnSpc>
                        <a:spcBef>
                          <a:spcPts val="135"/>
                        </a:spcBef>
                      </a:pPr>
                      <a:r>
                        <a:rPr sz="2200" b="1" spc="-5" dirty="0">
                          <a:solidFill>
                            <a:srgbClr val="0000CC"/>
                          </a:solidFill>
                          <a:latin typeface="Arial"/>
                          <a:cs typeface="Arial"/>
                        </a:rPr>
                        <a:t>Leptospirosis  </a:t>
                      </a:r>
                      <a:r>
                        <a:rPr sz="2200" b="1" spc="-25" dirty="0">
                          <a:latin typeface="Arial"/>
                          <a:cs typeface="Arial"/>
                        </a:rPr>
                        <a:t>(Weil’s</a:t>
                      </a:r>
                      <a:r>
                        <a:rPr sz="2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b="1" spc="-10" dirty="0">
                          <a:latin typeface="Arial"/>
                          <a:cs typeface="Arial"/>
                        </a:rPr>
                        <a:t>Disease)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5726" y="447497"/>
            <a:ext cx="76835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0000"/>
                </a:solidFill>
              </a:rPr>
              <a:t>*Spirochaetales Associated</a:t>
            </a:r>
            <a:r>
              <a:rPr sz="3600" spc="-235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Human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490721" y="996441"/>
            <a:ext cx="2011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FF0000"/>
                </a:solidFill>
                <a:latin typeface="Arial"/>
                <a:cs typeface="Arial"/>
              </a:rPr>
              <a:t>Dis</a:t>
            </a:r>
            <a:r>
              <a:rPr sz="3600" b="1" spc="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3600" b="1" spc="-5" dirty="0">
                <a:solidFill>
                  <a:srgbClr val="FF0000"/>
                </a:solidFill>
                <a:latin typeface="Arial"/>
                <a:cs typeface="Arial"/>
              </a:rPr>
              <a:t>as</a:t>
            </a:r>
            <a:r>
              <a:rPr sz="3600" b="1" spc="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3600" b="1" spc="-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4242" y="555701"/>
            <a:ext cx="42240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00FF"/>
                </a:solidFill>
                <a:latin typeface="Tahoma"/>
                <a:cs typeface="Tahoma"/>
              </a:rPr>
              <a:t>Treponema</a:t>
            </a:r>
            <a:r>
              <a:rPr sz="3200" spc="-10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0000FF"/>
                </a:solidFill>
                <a:latin typeface="Tahoma"/>
                <a:cs typeface="Tahoma"/>
              </a:rPr>
              <a:t>pallidum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549272"/>
            <a:ext cx="5005705" cy="386778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1300"/>
              </a:spcBef>
              <a:buFont typeface="Arial"/>
              <a:buChar char="•"/>
              <a:tabLst>
                <a:tab pos="201930" algn="l"/>
              </a:tabLst>
            </a:pPr>
            <a:r>
              <a:rPr sz="2400" b="1" spc="-5" dirty="0">
                <a:latin typeface="Arial"/>
                <a:cs typeface="Arial"/>
              </a:rPr>
              <a:t>Physiology</a:t>
            </a:r>
            <a:endParaRPr sz="2400">
              <a:latin typeface="Arial"/>
              <a:cs typeface="Arial"/>
            </a:endParaRPr>
          </a:p>
          <a:p>
            <a:pPr marL="179705">
              <a:lnSpc>
                <a:spcPct val="100000"/>
              </a:lnSpc>
              <a:spcBef>
                <a:spcPts val="1205"/>
              </a:spcBef>
            </a:pPr>
            <a:r>
              <a:rPr sz="2400" dirty="0"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Strictly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human</a:t>
            </a:r>
            <a:r>
              <a:rPr sz="2400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pathogen</a:t>
            </a:r>
            <a:endParaRPr sz="2400">
              <a:latin typeface="Arial"/>
              <a:cs typeface="Arial"/>
            </a:endParaRPr>
          </a:p>
          <a:p>
            <a:pPr marL="179705">
              <a:lnSpc>
                <a:spcPct val="100000"/>
              </a:lnSpc>
              <a:spcBef>
                <a:spcPts val="1200"/>
              </a:spcBef>
            </a:pPr>
            <a:r>
              <a:rPr sz="2400" spc="-5" dirty="0">
                <a:latin typeface="Arial"/>
                <a:cs typeface="Arial"/>
              </a:rPr>
              <a:t>-Slow replication </a:t>
            </a:r>
            <a:r>
              <a:rPr sz="2400" dirty="0">
                <a:latin typeface="Arial"/>
                <a:cs typeface="Arial"/>
              </a:rPr>
              <a:t>(time of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replication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= 30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hrs)</a:t>
            </a:r>
            <a:endParaRPr sz="2400">
              <a:latin typeface="Arial"/>
              <a:cs typeface="Arial"/>
            </a:endParaRPr>
          </a:p>
          <a:p>
            <a:pPr marL="12700" marR="5080" indent="167640">
              <a:lnSpc>
                <a:spcPct val="100000"/>
              </a:lnSpc>
              <a:spcBef>
                <a:spcPts val="1200"/>
              </a:spcBef>
            </a:pPr>
            <a:r>
              <a:rPr sz="2400" spc="-70" dirty="0">
                <a:latin typeface="Arial"/>
                <a:cs typeface="Arial"/>
              </a:rPr>
              <a:t>-Too </a:t>
            </a:r>
            <a:r>
              <a:rPr sz="2400" spc="-5" dirty="0">
                <a:latin typeface="Arial"/>
                <a:cs typeface="Arial"/>
              </a:rPr>
              <a:t>thin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be visible in light  microscope </a:t>
            </a:r>
            <a:r>
              <a:rPr sz="2400" dirty="0">
                <a:latin typeface="Arial"/>
                <a:cs typeface="Arial"/>
              </a:rPr>
              <a:t>( </a:t>
            </a:r>
            <a:r>
              <a:rPr sz="2400" spc="-5" dirty="0">
                <a:latin typeface="Arial"/>
                <a:cs typeface="Arial"/>
              </a:rPr>
              <a:t>darkfield,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fluorescence)</a:t>
            </a:r>
            <a:endParaRPr sz="2400">
              <a:latin typeface="Arial"/>
              <a:cs typeface="Arial"/>
            </a:endParaRPr>
          </a:p>
          <a:p>
            <a:pPr marL="179705">
              <a:lnSpc>
                <a:spcPct val="100000"/>
              </a:lnSpc>
              <a:spcBef>
                <a:spcPts val="1205"/>
              </a:spcBef>
            </a:pPr>
            <a:r>
              <a:rPr sz="2400" spc="-5" dirty="0">
                <a:latin typeface="Arial"/>
                <a:cs typeface="Arial"/>
              </a:rPr>
              <a:t>-Do </a:t>
            </a:r>
            <a:r>
              <a:rPr sz="2400" dirty="0">
                <a:latin typeface="Arial"/>
                <a:cs typeface="Arial"/>
              </a:rPr>
              <a:t>not </a:t>
            </a:r>
            <a:r>
              <a:rPr sz="2400" spc="-5" dirty="0">
                <a:latin typeface="Arial"/>
                <a:cs typeface="Arial"/>
              </a:rPr>
              <a:t>survive well outside </a:t>
            </a:r>
            <a:r>
              <a:rPr sz="2400" dirty="0">
                <a:latin typeface="Arial"/>
                <a:cs typeface="Arial"/>
              </a:rPr>
              <a:t>of host</a:t>
            </a:r>
            <a:endParaRPr sz="2400">
              <a:latin typeface="Arial"/>
              <a:cs typeface="Arial"/>
            </a:endParaRPr>
          </a:p>
          <a:p>
            <a:pPr marL="179705">
              <a:lnSpc>
                <a:spcPct val="100000"/>
              </a:lnSpc>
              <a:spcBef>
                <a:spcPts val="1200"/>
              </a:spcBef>
            </a:pPr>
            <a:r>
              <a:rPr sz="2400" spc="-5" dirty="0"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Not cultivable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67400" y="990600"/>
            <a:ext cx="2946400" cy="2209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023228" y="3148660"/>
            <a:ext cx="238442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spc="-5" dirty="0">
                <a:latin typeface="Times New Roman"/>
                <a:cs typeface="Times New Roman"/>
              </a:rPr>
              <a:t>Treponema</a:t>
            </a:r>
            <a:r>
              <a:rPr sz="2000" b="1" i="1" spc="-7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pallidum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67400" y="5791200"/>
            <a:ext cx="257365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solidFill>
                  <a:srgbClr val="13078A"/>
                </a:solidFill>
                <a:latin typeface="Times New Roman"/>
                <a:cs typeface="Times New Roman"/>
              </a:rPr>
              <a:t>Darkfield Microscopy</a:t>
            </a:r>
            <a:r>
              <a:rPr sz="2000" b="1" i="1" spc="-160" dirty="0">
                <a:solidFill>
                  <a:srgbClr val="13078A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13078A"/>
                </a:solidFill>
                <a:latin typeface="Times New Roman"/>
                <a:cs typeface="Times New Roman"/>
              </a:rPr>
              <a:t>of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i="1" spc="-10" dirty="0">
                <a:solidFill>
                  <a:srgbClr val="13078A"/>
                </a:solidFill>
                <a:latin typeface="Times New Roman"/>
                <a:cs typeface="Times New Roman"/>
              </a:rPr>
              <a:t>Treponema</a:t>
            </a:r>
            <a:r>
              <a:rPr sz="2000" b="1" i="1" spc="-65" dirty="0">
                <a:solidFill>
                  <a:srgbClr val="13078A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13078A"/>
                </a:solidFill>
                <a:latin typeface="Times New Roman"/>
                <a:cs typeface="Times New Roman"/>
              </a:rPr>
              <a:t>pallidum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724905" y="3886200"/>
            <a:ext cx="3220974" cy="17716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482853"/>
            <a:ext cx="7479030" cy="578739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0014" indent="-107950" algn="ctr">
              <a:lnSpc>
                <a:spcPct val="100000"/>
              </a:lnSpc>
              <a:spcBef>
                <a:spcPts val="1300"/>
              </a:spcBef>
              <a:buSzPct val="95833"/>
              <a:buFont typeface="Arial"/>
              <a:buChar char="•"/>
              <a:tabLst>
                <a:tab pos="120650" algn="l"/>
              </a:tabLst>
            </a:pP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Syphilis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  <a:p>
            <a:pPr marL="201930" indent="-189865">
              <a:lnSpc>
                <a:spcPct val="100000"/>
              </a:lnSpc>
              <a:spcBef>
                <a:spcPts val="1200"/>
              </a:spcBef>
              <a:buSzPct val="95833"/>
              <a:buFont typeface="Arial"/>
              <a:buChar char="•"/>
              <a:tabLst>
                <a:tab pos="202565" algn="l"/>
              </a:tabLst>
            </a:pPr>
            <a:r>
              <a:rPr sz="2400" b="1" spc="-15" dirty="0">
                <a:latin typeface="Arial"/>
                <a:cs typeface="Arial"/>
              </a:rPr>
              <a:t>Transmission</a:t>
            </a:r>
            <a:endParaRPr sz="2400">
              <a:latin typeface="Arial"/>
              <a:cs typeface="Arial"/>
            </a:endParaRPr>
          </a:p>
          <a:p>
            <a:pPr marL="654050" lvl="1" indent="-184785">
              <a:lnSpc>
                <a:spcPct val="100000"/>
              </a:lnSpc>
              <a:spcBef>
                <a:spcPts val="1200"/>
              </a:spcBef>
              <a:buChar char="-"/>
              <a:tabLst>
                <a:tab pos="654685" algn="l"/>
                <a:tab pos="2856865" algn="l"/>
              </a:tabLst>
            </a:pPr>
            <a:r>
              <a:rPr sz="2400" spc="-5" dirty="0">
                <a:latin typeface="Arial"/>
                <a:cs typeface="Arial"/>
              </a:rPr>
              <a:t>sexual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contact,	</a:t>
            </a:r>
            <a:r>
              <a:rPr sz="2400" spc="-5" dirty="0">
                <a:latin typeface="Arial"/>
                <a:cs typeface="Arial"/>
              </a:rPr>
              <a:t>genital</a:t>
            </a:r>
            <a:endParaRPr sz="2400">
              <a:latin typeface="Arial"/>
              <a:cs typeface="Arial"/>
            </a:endParaRPr>
          </a:p>
          <a:p>
            <a:pPr marL="654050" lvl="1" indent="-184785">
              <a:lnSpc>
                <a:spcPct val="100000"/>
              </a:lnSpc>
              <a:spcBef>
                <a:spcPts val="1200"/>
              </a:spcBef>
              <a:buChar char="-"/>
              <a:tabLst>
                <a:tab pos="654685" algn="l"/>
              </a:tabLst>
            </a:pPr>
            <a:r>
              <a:rPr sz="2400" spc="-5" dirty="0">
                <a:latin typeface="Arial"/>
                <a:cs typeface="Arial"/>
              </a:rPr>
              <a:t>congenital </a:t>
            </a:r>
            <a:r>
              <a:rPr sz="2400" i="1" spc="-5" dirty="0">
                <a:latin typeface="Arial"/>
                <a:cs typeface="Arial"/>
              </a:rPr>
              <a:t>in </a:t>
            </a:r>
            <a:r>
              <a:rPr sz="2400" i="1" dirty="0">
                <a:latin typeface="Arial"/>
                <a:cs typeface="Arial"/>
              </a:rPr>
              <a:t>utero </a:t>
            </a:r>
            <a:r>
              <a:rPr sz="2400" spc="-5" dirty="0">
                <a:latin typeface="Arial"/>
                <a:cs typeface="Arial"/>
              </a:rPr>
              <a:t>or during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birth</a:t>
            </a:r>
            <a:endParaRPr sz="2400">
              <a:latin typeface="Arial"/>
              <a:cs typeface="Arial"/>
            </a:endParaRPr>
          </a:p>
          <a:p>
            <a:pPr marL="654050" lvl="1" indent="-184785">
              <a:lnSpc>
                <a:spcPct val="100000"/>
              </a:lnSpc>
              <a:spcBef>
                <a:spcPts val="1200"/>
              </a:spcBef>
              <a:buChar char="-"/>
              <a:tabLst>
                <a:tab pos="654685" algn="l"/>
              </a:tabLst>
            </a:pPr>
            <a:r>
              <a:rPr sz="2400" dirty="0">
                <a:latin typeface="Arial"/>
                <a:cs typeface="Arial"/>
              </a:rPr>
              <a:t>transfussion of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blood</a:t>
            </a:r>
            <a:endParaRPr sz="2400">
              <a:latin typeface="Arial"/>
              <a:cs typeface="Arial"/>
            </a:endParaRPr>
          </a:p>
          <a:p>
            <a:pPr marL="12700" marR="5080" indent="586740" algn="just">
              <a:lnSpc>
                <a:spcPct val="100000"/>
              </a:lnSpc>
              <a:spcBef>
                <a:spcPts val="1205"/>
              </a:spcBef>
            </a:pPr>
            <a:r>
              <a:rPr sz="2400" dirty="0">
                <a:latin typeface="Arial"/>
                <a:cs typeface="Arial"/>
              </a:rPr>
              <a:t>Not </a:t>
            </a:r>
            <a:r>
              <a:rPr sz="2400" spc="-5" dirty="0">
                <a:latin typeface="Arial"/>
                <a:cs typeface="Arial"/>
              </a:rPr>
              <a:t>highly contagious </a:t>
            </a:r>
            <a:r>
              <a:rPr sz="2400" dirty="0">
                <a:latin typeface="Arial"/>
                <a:cs typeface="Arial"/>
              </a:rPr>
              <a:t>(~30% chance of </a:t>
            </a:r>
            <a:r>
              <a:rPr sz="2400" spc="-5" dirty="0">
                <a:latin typeface="Arial"/>
                <a:cs typeface="Arial"/>
              </a:rPr>
              <a:t>acquiring  disease </a:t>
            </a:r>
            <a:r>
              <a:rPr sz="2400" dirty="0">
                <a:latin typeface="Arial"/>
                <a:cs typeface="Arial"/>
              </a:rPr>
              <a:t>after </a:t>
            </a:r>
            <a:r>
              <a:rPr sz="2400" spc="-5" dirty="0">
                <a:latin typeface="Arial"/>
                <a:cs typeface="Arial"/>
              </a:rPr>
              <a:t>single exposure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infected </a:t>
            </a:r>
            <a:r>
              <a:rPr sz="2400" dirty="0">
                <a:latin typeface="Arial"/>
                <a:cs typeface="Arial"/>
              </a:rPr>
              <a:t>partner) , but 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transmission rate dependent upon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stage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of</a:t>
            </a:r>
            <a:r>
              <a:rPr sz="24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disease</a:t>
            </a:r>
            <a:endParaRPr sz="2400">
              <a:solidFill>
                <a:srgbClr val="C00000"/>
              </a:solidFill>
              <a:latin typeface="Arial"/>
              <a:cs typeface="Arial"/>
            </a:endParaRPr>
          </a:p>
          <a:p>
            <a:pPr marL="12700" marR="351155" indent="586740" algn="just">
              <a:lnSpc>
                <a:spcPct val="100000"/>
              </a:lnSpc>
              <a:spcBef>
                <a:spcPts val="1200"/>
              </a:spcBef>
            </a:pPr>
            <a:r>
              <a:rPr sz="2400" spc="-5" dirty="0">
                <a:latin typeface="Arial"/>
                <a:cs typeface="Arial"/>
              </a:rPr>
              <a:t>Long incubation period during which time </a:t>
            </a:r>
            <a:r>
              <a:rPr sz="2400" dirty="0">
                <a:latin typeface="Arial"/>
                <a:cs typeface="Arial"/>
              </a:rPr>
              <a:t>host </a:t>
            </a:r>
            <a:r>
              <a:rPr sz="2400" spc="-5" dirty="0">
                <a:latin typeface="Arial"/>
                <a:cs typeface="Arial"/>
              </a:rPr>
              <a:t>is  non-infectious</a:t>
            </a:r>
            <a:endParaRPr sz="2400">
              <a:latin typeface="Arial"/>
              <a:cs typeface="Arial"/>
            </a:endParaRPr>
          </a:p>
          <a:p>
            <a:pPr marL="120014" indent="-107950" algn="just">
              <a:lnSpc>
                <a:spcPct val="100000"/>
              </a:lnSpc>
              <a:spcBef>
                <a:spcPts val="1200"/>
              </a:spcBef>
              <a:buSzPct val="95833"/>
              <a:buFont typeface="Arial"/>
              <a:buChar char="•"/>
              <a:tabLst>
                <a:tab pos="120650" algn="l"/>
              </a:tabLst>
            </a:pPr>
            <a:r>
              <a:rPr sz="2400" b="1" spc="-5" dirty="0">
                <a:latin typeface="Arial"/>
                <a:cs typeface="Arial"/>
              </a:rPr>
              <a:t>Chronic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infection</a:t>
            </a:r>
            <a:endParaRPr sz="2400">
              <a:latin typeface="Arial"/>
              <a:cs typeface="Arial"/>
            </a:endParaRPr>
          </a:p>
          <a:p>
            <a:pPr marL="684530" algn="just">
              <a:lnSpc>
                <a:spcPct val="100000"/>
              </a:lnSpc>
              <a:spcBef>
                <a:spcPts val="1205"/>
              </a:spcBef>
            </a:pPr>
            <a:r>
              <a:rPr sz="2400" spc="-5" dirty="0">
                <a:latin typeface="Arial"/>
                <a:cs typeface="Arial"/>
              </a:rPr>
              <a:t>slowly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progressive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pPr marL="38100">
                <a:lnSpc>
                  <a:spcPts val="1630"/>
                </a:lnSpc>
              </a:pPr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73973" y="6276847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93675"/>
            <a:ext cx="4619625" cy="3775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01930" algn="l"/>
              </a:tabLst>
            </a:pPr>
            <a:r>
              <a:rPr sz="2400" b="1" spc="-5" dirty="0">
                <a:latin typeface="Arial"/>
                <a:cs typeface="Arial"/>
              </a:rPr>
              <a:t>Primary lesion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–chancre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4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(</a:t>
            </a:r>
            <a:r>
              <a:rPr sz="2000" dirty="0">
                <a:latin typeface="Arial"/>
                <a:cs typeface="Arial"/>
              </a:rPr>
              <a:t>painless</a:t>
            </a:r>
            <a:r>
              <a:rPr sz="2000" b="1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201295" indent="-189230">
              <a:lnSpc>
                <a:spcPts val="2880"/>
              </a:lnSpc>
              <a:buFont typeface="Arial"/>
              <a:buChar char="•"/>
              <a:tabLst>
                <a:tab pos="201930" algn="l"/>
              </a:tabLst>
            </a:pPr>
            <a:r>
              <a:rPr sz="2400" b="1" spc="-5" dirty="0">
                <a:latin typeface="Arial"/>
                <a:cs typeface="Arial"/>
              </a:rPr>
              <a:t>(10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60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days)</a:t>
            </a:r>
            <a:endParaRPr sz="2400">
              <a:latin typeface="Arial"/>
              <a:cs typeface="Arial"/>
            </a:endParaRPr>
          </a:p>
          <a:p>
            <a:pPr marL="440690" lvl="1" indent="-252095">
              <a:lnSpc>
                <a:spcPct val="100000"/>
              </a:lnSpc>
              <a:buChar char="–"/>
              <a:tabLst>
                <a:tab pos="441325" algn="l"/>
              </a:tabLst>
            </a:pPr>
            <a:r>
              <a:rPr sz="2400" spc="-5" dirty="0">
                <a:latin typeface="Arial"/>
                <a:cs typeface="Arial"/>
              </a:rPr>
              <a:t>area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ulceration/inflammation</a:t>
            </a:r>
            <a:endParaRPr sz="2400">
              <a:latin typeface="Arial"/>
              <a:cs typeface="Arial"/>
            </a:endParaRPr>
          </a:p>
          <a:p>
            <a:pPr marL="34925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shedding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spirochetes</a:t>
            </a:r>
            <a:endParaRPr sz="2400">
              <a:latin typeface="Arial"/>
              <a:cs typeface="Arial"/>
            </a:endParaRPr>
          </a:p>
          <a:p>
            <a:pPr marL="201295" indent="-18923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01930" algn="l"/>
                <a:tab pos="1928495" algn="l"/>
              </a:tabLst>
            </a:pPr>
            <a:r>
              <a:rPr sz="2400" b="1" spc="-5" dirty="0">
                <a:latin typeface="Arial"/>
                <a:cs typeface="Arial"/>
              </a:rPr>
              <a:t>Secondary	</a:t>
            </a:r>
            <a:r>
              <a:rPr sz="2400" b="1" dirty="0">
                <a:latin typeface="Arial"/>
                <a:cs typeface="Arial"/>
              </a:rPr>
              <a:t>(2-10 weeks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later)</a:t>
            </a:r>
            <a:endParaRPr sz="2400">
              <a:latin typeface="Arial"/>
              <a:cs typeface="Arial"/>
            </a:endParaRPr>
          </a:p>
          <a:p>
            <a:pPr marL="440690" lvl="1" indent="-252095">
              <a:lnSpc>
                <a:spcPct val="100000"/>
              </a:lnSpc>
              <a:buChar char="–"/>
              <a:tabLst>
                <a:tab pos="441325" algn="l"/>
              </a:tabLst>
            </a:pPr>
            <a:r>
              <a:rPr sz="2400" dirty="0">
                <a:latin typeface="Arial"/>
                <a:cs typeface="Arial"/>
              </a:rPr>
              <a:t>systemic</a:t>
            </a:r>
            <a:r>
              <a:rPr sz="2400" spc="-5" dirty="0">
                <a:latin typeface="Arial"/>
                <a:cs typeface="Arial"/>
              </a:rPr>
              <a:t> spread</a:t>
            </a:r>
            <a:endParaRPr sz="2400">
              <a:latin typeface="Arial"/>
              <a:cs typeface="Arial"/>
            </a:endParaRPr>
          </a:p>
          <a:p>
            <a:pPr marL="189230" marR="135890" lvl="1">
              <a:lnSpc>
                <a:spcPct val="100000"/>
              </a:lnSpc>
              <a:buChar char="–"/>
              <a:tabLst>
                <a:tab pos="441325" algn="l"/>
              </a:tabLst>
            </a:pPr>
            <a:r>
              <a:rPr sz="2400" spc="-5" dirty="0">
                <a:latin typeface="Arial"/>
                <a:cs typeface="Arial"/>
              </a:rPr>
              <a:t>disseminated mucocutaneous  rash</a:t>
            </a:r>
            <a:endParaRPr sz="2400">
              <a:latin typeface="Arial"/>
              <a:cs typeface="Arial"/>
            </a:endParaRPr>
          </a:p>
          <a:p>
            <a:pPr marL="440690" lvl="1" indent="-252095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Char char="–"/>
              <a:tabLst>
                <a:tab pos="44132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highly</a:t>
            </a:r>
            <a:r>
              <a:rPr sz="24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contagious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9999" y="4096004"/>
            <a:ext cx="2889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(several </a:t>
            </a:r>
            <a:r>
              <a:rPr sz="2400" b="1" spc="-10" dirty="0">
                <a:latin typeface="Arial"/>
                <a:cs typeface="Arial"/>
              </a:rPr>
              <a:t>years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later)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140" y="4096004"/>
            <a:ext cx="13106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01930" algn="l"/>
              </a:tabLst>
            </a:pPr>
            <a:r>
              <a:rPr sz="2400" b="1" spc="-185" dirty="0">
                <a:latin typeface="Arial"/>
                <a:cs typeface="Arial"/>
              </a:rPr>
              <a:t>T</a:t>
            </a:r>
            <a:r>
              <a:rPr sz="2400" b="1" spc="-5" dirty="0">
                <a:latin typeface="Arial"/>
                <a:cs typeface="Arial"/>
              </a:rPr>
              <a:t>ert</a:t>
            </a:r>
            <a:r>
              <a:rPr sz="2400" b="1" dirty="0">
                <a:latin typeface="Arial"/>
                <a:cs typeface="Arial"/>
              </a:rPr>
              <a:t>i</a:t>
            </a:r>
            <a:r>
              <a:rPr sz="2400" b="1" spc="-5" dirty="0">
                <a:latin typeface="Arial"/>
                <a:cs typeface="Arial"/>
              </a:rPr>
              <a:t>ary</a:t>
            </a:r>
            <a:endParaRPr sz="2400">
              <a:latin typeface="Arial"/>
              <a:cs typeface="Arial"/>
            </a:endParaRPr>
          </a:p>
          <a:p>
            <a:pPr marL="440690" lvl="1" indent="-252095">
              <a:lnSpc>
                <a:spcPct val="100000"/>
              </a:lnSpc>
              <a:buChar char="–"/>
              <a:tabLst>
                <a:tab pos="441325" algn="l"/>
              </a:tabLst>
            </a:pPr>
            <a:r>
              <a:rPr sz="2400" dirty="0">
                <a:latin typeface="Arial"/>
                <a:cs typeface="Arial"/>
              </a:rPr>
              <a:t>rare</a:t>
            </a:r>
            <a:endParaRPr sz="2400">
              <a:latin typeface="Arial"/>
              <a:cs typeface="Arial"/>
            </a:endParaRPr>
          </a:p>
          <a:p>
            <a:pPr marL="440690" lvl="1" indent="-252095">
              <a:lnSpc>
                <a:spcPct val="100000"/>
              </a:lnSpc>
              <a:buChar char="–"/>
              <a:tabLst>
                <a:tab pos="441325" algn="l"/>
              </a:tabLst>
            </a:pPr>
            <a:r>
              <a:rPr sz="2400" spc="-5" dirty="0">
                <a:latin typeface="Arial"/>
                <a:cs typeface="Arial"/>
              </a:rPr>
              <a:t>skin,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1140" y="5193538"/>
            <a:ext cx="438848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" indent="-252095">
              <a:lnSpc>
                <a:spcPct val="100000"/>
              </a:lnSpc>
              <a:spcBef>
                <a:spcPts val="100"/>
              </a:spcBef>
              <a:buChar char="–"/>
              <a:tabLst>
                <a:tab pos="441325" algn="l"/>
              </a:tabLst>
            </a:pPr>
            <a:r>
              <a:rPr sz="2400" spc="-5" dirty="0">
                <a:latin typeface="Arial"/>
                <a:cs typeface="Arial"/>
              </a:rPr>
              <a:t>central nervous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</a:t>
            </a:r>
            <a:endParaRPr sz="2400">
              <a:latin typeface="Arial"/>
              <a:cs typeface="Arial"/>
            </a:endParaRPr>
          </a:p>
          <a:p>
            <a:pPr marL="440690" indent="-252095">
              <a:lnSpc>
                <a:spcPct val="100000"/>
              </a:lnSpc>
              <a:buChar char="–"/>
              <a:tabLst>
                <a:tab pos="441325" algn="l"/>
              </a:tabLst>
            </a:pPr>
            <a:r>
              <a:rPr sz="2400" spc="-5" dirty="0">
                <a:latin typeface="Arial"/>
                <a:cs typeface="Arial"/>
              </a:rPr>
              <a:t>delayed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hypersensitivity</a:t>
            </a:r>
            <a:endParaRPr sz="2400">
              <a:latin typeface="Arial"/>
              <a:cs typeface="Arial"/>
            </a:endParaRPr>
          </a:p>
          <a:p>
            <a:pPr marL="440690" indent="-252095">
              <a:lnSpc>
                <a:spcPct val="100000"/>
              </a:lnSpc>
              <a:buChar char="–"/>
              <a:tabLst>
                <a:tab pos="441325" algn="l"/>
              </a:tabLst>
            </a:pPr>
            <a:r>
              <a:rPr sz="2400" dirty="0">
                <a:latin typeface="Arial"/>
                <a:cs typeface="Arial"/>
              </a:rPr>
              <a:t>few</a:t>
            </a:r>
            <a:r>
              <a:rPr sz="2400" spc="-5" dirty="0">
                <a:latin typeface="Arial"/>
                <a:cs typeface="Arial"/>
              </a:rPr>
              <a:t> organisms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* </a:t>
            </a:r>
            <a:r>
              <a:rPr sz="2400" b="1" spc="-5" dirty="0">
                <a:latin typeface="Arial"/>
                <a:cs typeface="Arial"/>
              </a:rPr>
              <a:t>control by </a:t>
            </a:r>
            <a:r>
              <a:rPr sz="2400" b="1" dirty="0">
                <a:latin typeface="Arial"/>
                <a:cs typeface="Arial"/>
              </a:rPr>
              <a:t>immune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response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415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Spirochetes</vt:lpstr>
      <vt:lpstr>Spirochetes</vt:lpstr>
      <vt:lpstr>Taxonomy</vt:lpstr>
      <vt:lpstr>Spirochetes</vt:lpstr>
      <vt:lpstr>Tightly Coiled Spirochete</vt:lpstr>
      <vt:lpstr>*Spirochaetales Associated Human</vt:lpstr>
      <vt:lpstr>Treponema pallidum</vt:lpstr>
      <vt:lpstr>Slide 8</vt:lpstr>
      <vt:lpstr>Slide 9</vt:lpstr>
      <vt:lpstr>Congenital Syphilis</vt:lpstr>
      <vt:lpstr>Diagnosis -Treponema pallidum</vt:lpstr>
      <vt:lpstr>Diagnosis of Syphilis</vt:lpstr>
      <vt:lpstr>Treatment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模板一</dc:title>
  <dc:creator>jiang</dc:creator>
  <cp:lastModifiedBy>Dell</cp:lastModifiedBy>
  <cp:revision>10</cp:revision>
  <dcterms:created xsi:type="dcterms:W3CDTF">2021-04-26T16:21:45Z</dcterms:created>
  <dcterms:modified xsi:type="dcterms:W3CDTF">2021-04-28T09:28:57Z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2021-04-26T00:00:00Z</vt:filetime>
  </property>
</Properties>
</file>