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3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IN" smtClean="0"/>
              <a:pPr marL="38100">
                <a:lnSpc>
                  <a:spcPts val="1630"/>
                </a:lnSpc>
              </a:pPr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705178"/>
            <a:ext cx="7696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15" smtClean="0">
                <a:solidFill>
                  <a:srgbClr val="2C2CB8"/>
                </a:solidFill>
                <a:latin typeface="Tahoma"/>
                <a:cs typeface="Tahoma"/>
              </a:rPr>
              <a:t>Chlamydia</a:t>
            </a:r>
            <a:r>
              <a:rPr lang="en-US" sz="6000" b="0" spc="-15" dirty="0" smtClean="0">
                <a:solidFill>
                  <a:srgbClr val="2C2CB8"/>
                </a:solidFill>
                <a:latin typeface="Tahoma"/>
                <a:cs typeface="Tahoma"/>
              </a:rPr>
              <a:t> &amp; </a:t>
            </a:r>
            <a:r>
              <a:rPr lang="en-US" sz="6000" b="0" spc="-15" dirty="0" err="1" smtClean="0">
                <a:solidFill>
                  <a:srgbClr val="2C2CB8"/>
                </a:solidFill>
                <a:latin typeface="Tahoma"/>
                <a:cs typeface="Tahoma"/>
              </a:rPr>
              <a:t>Rickettsia</a:t>
            </a:r>
            <a:r>
              <a:rPr lang="en-US" sz="6000" b="0" spc="-15" dirty="0" smtClean="0">
                <a:solidFill>
                  <a:srgbClr val="2C2CB8"/>
                </a:solidFill>
                <a:latin typeface="Tahoma"/>
                <a:cs typeface="Tahoma"/>
              </a:rPr>
              <a:t> 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290433"/>
            <a:ext cx="7797800" cy="609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100"/>
              </a:spcBef>
              <a:tabLst>
                <a:tab pos="6223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3.	Lymphogranuloma Venereum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(LGV): genital infection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Transmitted by </a:t>
            </a:r>
            <a:r>
              <a:rPr sz="2400" b="1" spc="-5" dirty="0">
                <a:latin typeface="Times New Roman"/>
                <a:cs typeface="Times New Roman"/>
              </a:rPr>
              <a:t>sexual </a:t>
            </a:r>
            <a:r>
              <a:rPr sz="2400" b="1" dirty="0">
                <a:latin typeface="Times New Roman"/>
                <a:cs typeface="Times New Roman"/>
              </a:rPr>
              <a:t>contact</a:t>
            </a:r>
            <a:r>
              <a:rPr sz="2400" dirty="0">
                <a:latin typeface="Times New Roman"/>
                <a:cs typeface="Times New Roman"/>
              </a:rPr>
              <a:t>; </a:t>
            </a:r>
            <a:r>
              <a:rPr sz="2400" spc="-5" dirty="0">
                <a:latin typeface="Times New Roman"/>
                <a:cs typeface="Times New Roman"/>
              </a:rPr>
              <a:t>follows </a:t>
            </a:r>
            <a:r>
              <a:rPr sz="2400" dirty="0">
                <a:latin typeface="Times New Roman"/>
                <a:cs typeface="Times New Roman"/>
              </a:rPr>
              <a:t>genital inoculation  </a:t>
            </a:r>
            <a:r>
              <a:rPr sz="2400" spc="-5" dirty="0">
                <a:latin typeface="Times New Roman"/>
                <a:cs typeface="Times New Roman"/>
              </a:rPr>
              <a:t>Characterized by </a:t>
            </a:r>
            <a:r>
              <a:rPr sz="2400" b="1" spc="-5" dirty="0">
                <a:latin typeface="Times New Roman"/>
                <a:cs typeface="Times New Roman"/>
              </a:rPr>
              <a:t>transient papules on </a:t>
            </a:r>
            <a:r>
              <a:rPr sz="2400" b="1" dirty="0">
                <a:latin typeface="Times New Roman"/>
                <a:cs typeface="Times New Roman"/>
              </a:rPr>
              <a:t>external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genitalia</a:t>
            </a:r>
            <a:endParaRPr sz="2400">
              <a:latin typeface="Times New Roman"/>
              <a:cs typeface="Times New Roman"/>
            </a:endParaRPr>
          </a:p>
          <a:p>
            <a:pPr marL="494665" marR="373380" lvl="1" indent="-494665">
              <a:lnSpc>
                <a:spcPct val="100000"/>
              </a:lnSpc>
              <a:spcBef>
                <a:spcPts val="1205"/>
              </a:spcBef>
              <a:buAutoNum type="arabicPlain" startAt="2"/>
              <a:tabLst>
                <a:tab pos="494665" algn="l"/>
              </a:tabLst>
            </a:pPr>
            <a:r>
              <a:rPr sz="2400" spc="-5" dirty="0">
                <a:latin typeface="Times New Roman"/>
                <a:cs typeface="Times New Roman"/>
              </a:rPr>
              <a:t>months </a:t>
            </a:r>
            <a:r>
              <a:rPr sz="2400" dirty="0">
                <a:latin typeface="Times New Roman"/>
                <a:cs typeface="Times New Roman"/>
              </a:rPr>
              <a:t>later =&gt; painful swelling of inguinal &amp;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perirectal  </a:t>
            </a:r>
            <a:r>
              <a:rPr sz="2400" spc="-5" dirty="0">
                <a:latin typeface="Times New Roman"/>
                <a:cs typeface="Times New Roman"/>
              </a:rPr>
              <a:t>lymph </a:t>
            </a:r>
            <a:r>
              <a:rPr sz="2400" dirty="0">
                <a:latin typeface="Times New Roman"/>
                <a:cs typeface="Times New Roman"/>
              </a:rPr>
              <a:t>nodes dt/ invasion of </a:t>
            </a:r>
            <a:r>
              <a:rPr sz="2400" spc="-5" dirty="0">
                <a:latin typeface="Times New Roman"/>
                <a:cs typeface="Times New Roman"/>
              </a:rPr>
              <a:t>lymphatic </a:t>
            </a:r>
            <a:r>
              <a:rPr sz="2400" dirty="0">
                <a:latin typeface="Times New Roman"/>
                <a:cs typeface="Times New Roman"/>
              </a:rPr>
              <a:t>&amp; circulatory  </a:t>
            </a:r>
            <a:r>
              <a:rPr sz="2400" spc="-5" dirty="0">
                <a:latin typeface="Times New Roman"/>
                <a:cs typeface="Times New Roman"/>
              </a:rPr>
              <a:t>systems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Times New Roman"/>
                <a:cs typeface="Times New Roman"/>
              </a:rPr>
              <a:t>Adenopathy </a:t>
            </a:r>
            <a:r>
              <a:rPr sz="2400" spc="-5" dirty="0">
                <a:latin typeface="Times New Roman"/>
                <a:cs typeface="Times New Roman"/>
              </a:rPr>
              <a:t>(lymph </a:t>
            </a:r>
            <a:r>
              <a:rPr sz="2400" dirty="0">
                <a:latin typeface="Times New Roman"/>
                <a:cs typeface="Times New Roman"/>
              </a:rPr>
              <a:t>node swelling) </a:t>
            </a:r>
            <a:r>
              <a:rPr sz="2400" spc="-5" dirty="0">
                <a:latin typeface="Times New Roman"/>
                <a:cs typeface="Times New Roman"/>
              </a:rPr>
              <a:t>often accompanied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  <a:p>
            <a:pPr marL="6223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constitutional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symptoms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b="1" spc="-5" dirty="0">
                <a:latin typeface="Times New Roman"/>
                <a:cs typeface="Times New Roman"/>
              </a:rPr>
              <a:t>Inguinal buboes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</a:t>
            </a:r>
            <a:endParaRPr sz="2400">
              <a:latin typeface="Times New Roman"/>
              <a:cs typeface="Times New Roman"/>
            </a:endParaRPr>
          </a:p>
          <a:p>
            <a:pPr marL="1384300" lvl="2" indent="-457834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400" dirty="0">
                <a:latin typeface="Times New Roman"/>
                <a:cs typeface="Times New Roman"/>
              </a:rPr>
              <a:t>Large &amp; painful </a:t>
            </a:r>
            <a:r>
              <a:rPr sz="2400" spc="-5" dirty="0">
                <a:latin typeface="Times New Roman"/>
                <a:cs typeface="Times New Roman"/>
              </a:rPr>
              <a:t>lymph </a:t>
            </a:r>
            <a:r>
              <a:rPr sz="2400" dirty="0">
                <a:latin typeface="Times New Roman"/>
                <a:cs typeface="Times New Roman"/>
              </a:rPr>
              <a:t>nodes in inguinal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area</a:t>
            </a:r>
            <a:endParaRPr sz="2400">
              <a:latin typeface="Times New Roman"/>
              <a:cs typeface="Times New Roman"/>
            </a:endParaRPr>
          </a:p>
          <a:p>
            <a:pPr marL="1384300" lvl="2" indent="-457834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400" spc="-5" dirty="0">
                <a:latin typeface="Times New Roman"/>
                <a:cs typeface="Times New Roman"/>
              </a:rPr>
              <a:t>Lymph </a:t>
            </a:r>
            <a:r>
              <a:rPr sz="2400" dirty="0">
                <a:latin typeface="Times New Roman"/>
                <a:cs typeface="Times New Roman"/>
              </a:rPr>
              <a:t>nodes suppurate</a:t>
            </a:r>
            <a:endParaRPr sz="2400">
              <a:latin typeface="Times New Roman"/>
              <a:cs typeface="Times New Roman"/>
            </a:endParaRPr>
          </a:p>
          <a:p>
            <a:pPr marL="1384300" marR="798195" lvl="2" indent="-457200" algn="just">
              <a:lnSpc>
                <a:spcPct val="90000"/>
              </a:lnSpc>
              <a:spcBef>
                <a:spcPts val="575"/>
              </a:spcBef>
              <a:buFont typeface="Wingdings"/>
              <a:buChar char=""/>
              <a:tabLst>
                <a:tab pos="1384935" algn="l"/>
              </a:tabLst>
            </a:pPr>
            <a:r>
              <a:rPr sz="2400" dirty="0">
                <a:latin typeface="Times New Roman"/>
                <a:cs typeface="Times New Roman"/>
              </a:rPr>
              <a:t>Chronic </a:t>
            </a:r>
            <a:r>
              <a:rPr sz="2400" spc="-5" dirty="0">
                <a:latin typeface="Times New Roman"/>
                <a:cs typeface="Times New Roman"/>
              </a:rPr>
              <a:t>inflammation </a:t>
            </a:r>
            <a:r>
              <a:rPr sz="2400" dirty="0">
                <a:latin typeface="Times New Roman"/>
                <a:cs typeface="Times New Roman"/>
              </a:rPr>
              <a:t>&amp; fibrosis →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extensive  ulceration and blockage of regional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lymphatic  </a:t>
            </a:r>
            <a:r>
              <a:rPr sz="2400" dirty="0">
                <a:latin typeface="Times New Roman"/>
                <a:cs typeface="Times New Roman"/>
              </a:rPr>
              <a:t>drainage.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37005"/>
            <a:ext cx="8170545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Laboratory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Diagnosis</a:t>
            </a:r>
            <a:endParaRPr sz="2400">
              <a:latin typeface="Times New Roman"/>
              <a:cs typeface="Times New Roman"/>
            </a:endParaRPr>
          </a:p>
          <a:p>
            <a:pPr marL="463550" marR="652145" indent="-451484">
              <a:lnSpc>
                <a:spcPct val="100000"/>
              </a:lnSpc>
              <a:buAutoNum type="arabicPeriod"/>
              <a:tabLst>
                <a:tab pos="463550" algn="l"/>
                <a:tab pos="464184" algn="l"/>
              </a:tabLst>
            </a:pPr>
            <a:r>
              <a:rPr sz="2400" b="1" dirty="0">
                <a:latin typeface="Times New Roman"/>
                <a:cs typeface="Times New Roman"/>
              </a:rPr>
              <a:t>Cell culture = Gold </a:t>
            </a:r>
            <a:r>
              <a:rPr sz="2400" b="1" spc="-5" dirty="0">
                <a:latin typeface="Times New Roman"/>
                <a:cs typeface="Times New Roman"/>
              </a:rPr>
              <a:t>Standard </a:t>
            </a:r>
            <a:r>
              <a:rPr sz="2400" dirty="0">
                <a:latin typeface="Times New Roman"/>
                <a:cs typeface="Times New Roman"/>
              </a:rPr>
              <a:t>– observation of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inclusion  bodies (Reticulate Bodies), or the vacuoles, filled </a:t>
            </a:r>
            <a:r>
              <a:rPr sz="2400" spc="-5" dirty="0">
                <a:latin typeface="Times New Roman"/>
                <a:cs typeface="Times New Roman"/>
              </a:rPr>
              <a:t>w/  </a:t>
            </a:r>
            <a:r>
              <a:rPr sz="2400" i="1" dirty="0">
                <a:latin typeface="Times New Roman"/>
                <a:cs typeface="Times New Roman"/>
              </a:rPr>
              <a:t>Chlamydia </a:t>
            </a:r>
            <a:r>
              <a:rPr sz="2400" dirty="0">
                <a:latin typeface="Times New Roman"/>
                <a:cs typeface="Times New Roman"/>
              </a:rPr>
              <a:t>in cells scrapped from infected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tissues</a:t>
            </a:r>
            <a:endParaRPr sz="24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3550" algn="l"/>
                <a:tab pos="464184" algn="l"/>
              </a:tabLst>
            </a:pPr>
            <a:r>
              <a:rPr sz="2400" b="1" dirty="0">
                <a:latin typeface="Times New Roman"/>
                <a:cs typeface="Times New Roman"/>
              </a:rPr>
              <a:t>Serological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Tests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640715" lvl="1" indent="-177800">
              <a:lnSpc>
                <a:spcPct val="100000"/>
              </a:lnSpc>
              <a:buChar char="-"/>
              <a:tabLst>
                <a:tab pos="641350" algn="l"/>
              </a:tabLst>
            </a:pPr>
            <a:r>
              <a:rPr sz="2400" spc="-5" dirty="0">
                <a:latin typeface="Times New Roman"/>
                <a:cs typeface="Times New Roman"/>
              </a:rPr>
              <a:t>Enzyme immunoassay</a:t>
            </a:r>
            <a:endParaRPr sz="2400">
              <a:latin typeface="Times New Roman"/>
              <a:cs typeface="Times New Roman"/>
            </a:endParaRPr>
          </a:p>
          <a:p>
            <a:pPr marL="640715" lvl="1" indent="-177800">
              <a:lnSpc>
                <a:spcPct val="100000"/>
              </a:lnSpc>
              <a:spcBef>
                <a:spcPts val="5"/>
              </a:spcBef>
              <a:buChar char="-"/>
              <a:tabLst>
                <a:tab pos="641350" algn="l"/>
              </a:tabLst>
            </a:pPr>
            <a:r>
              <a:rPr sz="2400" dirty="0">
                <a:latin typeface="Times New Roman"/>
                <a:cs typeface="Times New Roman"/>
              </a:rPr>
              <a:t>Fluorescent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</a:t>
            </a:r>
            <a:endParaRPr sz="2400">
              <a:latin typeface="Times New Roman"/>
              <a:cs typeface="Times New Roman"/>
            </a:endParaRPr>
          </a:p>
          <a:p>
            <a:pPr marL="463550" marR="5080" indent="46291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Direct Immunofluorescence Format Ab (DFA): </a:t>
            </a:r>
            <a:r>
              <a:rPr sz="2400" dirty="0">
                <a:latin typeface="Times New Roman"/>
                <a:cs typeface="Times New Roman"/>
              </a:rPr>
              <a:t>appearance  of “apple-green” </a:t>
            </a:r>
            <a:r>
              <a:rPr sz="2400" spc="-5" dirty="0">
                <a:latin typeface="Times New Roman"/>
                <a:cs typeface="Times New Roman"/>
              </a:rPr>
              <a:t>EB’s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microscope</a:t>
            </a:r>
            <a:endParaRPr sz="24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463550" algn="l"/>
                <a:tab pos="464184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PCR </a:t>
            </a:r>
            <a:r>
              <a:rPr sz="2400" b="1" dirty="0">
                <a:latin typeface="Times New Roman"/>
                <a:cs typeface="Times New Roman"/>
              </a:rPr>
              <a:t>amplification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DNA/RNA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533400"/>
            <a:ext cx="3241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Treatment &amp;</a:t>
            </a:r>
            <a:r>
              <a:rPr sz="2400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Prevention</a:t>
            </a:r>
            <a:endParaRPr sz="2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5844" y="1531365"/>
            <a:ext cx="7401559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5080" indent="-533400">
              <a:lnSpc>
                <a:spcPct val="100000"/>
              </a:lnSpc>
              <a:spcBef>
                <a:spcPts val="100"/>
              </a:spcBef>
              <a:buChar char="-"/>
              <a:tabLst>
                <a:tab pos="545465" algn="l"/>
                <a:tab pos="546100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Antibiotic therapy: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Erythromycin </a:t>
            </a:r>
            <a:r>
              <a:rPr sz="2400" dirty="0">
                <a:latin typeface="Times New Roman"/>
                <a:cs typeface="Times New Roman"/>
              </a:rPr>
              <a:t>base or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ethylsuccinate  50 </a:t>
            </a:r>
            <a:r>
              <a:rPr sz="2400" spc="-5" dirty="0">
                <a:latin typeface="Times New Roman"/>
                <a:cs typeface="Times New Roman"/>
              </a:rPr>
              <a:t>mg/kg/day </a:t>
            </a:r>
            <a:r>
              <a:rPr sz="2400" dirty="0">
                <a:latin typeface="Times New Roman"/>
                <a:cs typeface="Times New Roman"/>
              </a:rPr>
              <a:t>orally divided into 4 doses daily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14  </a:t>
            </a:r>
            <a:r>
              <a:rPr sz="2400" spc="-5" dirty="0">
                <a:latin typeface="Times New Roman"/>
                <a:cs typeface="Times New Roman"/>
              </a:rPr>
              <a:t>days</a:t>
            </a:r>
            <a:endParaRPr sz="2400">
              <a:latin typeface="Times New Roman"/>
              <a:cs typeface="Times New Roman"/>
            </a:endParaRPr>
          </a:p>
          <a:p>
            <a:pPr marL="620395">
              <a:lnSpc>
                <a:spcPts val="2870"/>
              </a:lnSpc>
              <a:spcBef>
                <a:spcPts val="1240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azithromycin,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kiloji - P"/>
                <a:cs typeface="kiloji - P"/>
              </a:rPr>
              <a:t>阿奇霉</a:t>
            </a:r>
            <a:r>
              <a:rPr sz="2400" spc="590" dirty="0">
                <a:latin typeface="kiloji - P"/>
                <a:cs typeface="kiloji - P"/>
              </a:rPr>
              <a:t>素</a:t>
            </a:r>
            <a:r>
              <a:rPr sz="2000" dirty="0">
                <a:latin typeface="Times New Roman"/>
                <a:cs typeface="Times New Roman"/>
              </a:rPr>
              <a:t>interfering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bacteria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ability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545465">
              <a:lnSpc>
                <a:spcPts val="2390"/>
              </a:lnSpc>
            </a:pPr>
            <a:r>
              <a:rPr sz="2000" spc="-5" dirty="0">
                <a:latin typeface="Times New Roman"/>
                <a:cs typeface="Times New Roman"/>
              </a:rPr>
              <a:t>make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proteins</a:t>
            </a:r>
            <a:endParaRPr sz="20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spcBef>
                <a:spcPts val="1180"/>
              </a:spcBef>
              <a:buChar char="-"/>
              <a:tabLst>
                <a:tab pos="189865" algn="l"/>
              </a:tabLst>
            </a:pPr>
            <a:r>
              <a:rPr sz="2400" spc="-5" dirty="0">
                <a:latin typeface="Times New Roman"/>
                <a:cs typeface="Times New Roman"/>
              </a:rPr>
              <a:t>No </a:t>
            </a:r>
            <a:r>
              <a:rPr sz="2400" dirty="0">
                <a:latin typeface="Times New Roman"/>
                <a:cs typeface="Times New Roman"/>
              </a:rPr>
              <a:t>vaccine; </a:t>
            </a:r>
            <a:r>
              <a:rPr sz="2400" spc="-5" dirty="0">
                <a:latin typeface="Times New Roman"/>
                <a:cs typeface="Times New Roman"/>
              </a:rPr>
              <a:t>No </a:t>
            </a:r>
            <a:r>
              <a:rPr sz="2400" dirty="0">
                <a:latin typeface="Times New Roman"/>
                <a:cs typeface="Times New Roman"/>
              </a:rPr>
              <a:t>acquired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immunity</a:t>
            </a:r>
            <a:endParaRPr sz="2400">
              <a:latin typeface="Times New Roman"/>
              <a:cs typeface="Times New Roman"/>
            </a:endParaRPr>
          </a:p>
          <a:p>
            <a:pPr marL="189230" indent="-177165">
              <a:lnSpc>
                <a:spcPct val="100000"/>
              </a:lnSpc>
              <a:spcBef>
                <a:spcPts val="1240"/>
              </a:spcBef>
              <a:buChar char="-"/>
              <a:tabLst>
                <a:tab pos="189865" algn="l"/>
              </a:tabLst>
            </a:pPr>
            <a:r>
              <a:rPr sz="2400" dirty="0">
                <a:latin typeface="Times New Roman"/>
                <a:cs typeface="Times New Roman"/>
              </a:rPr>
              <a:t>Treat 2</a:t>
            </a:r>
            <a:r>
              <a:rPr sz="2400" dirty="0">
                <a:latin typeface="kiloji - P"/>
                <a:cs typeface="kiloji - P"/>
              </a:rPr>
              <a:t>°</a:t>
            </a:r>
            <a:r>
              <a:rPr sz="2400" dirty="0">
                <a:latin typeface="Times New Roman"/>
                <a:cs typeface="Times New Roman"/>
              </a:rPr>
              <a:t>bacterial infection in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trachoma</a:t>
            </a:r>
            <a:endParaRPr sz="2400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spcBef>
                <a:spcPts val="1165"/>
              </a:spcBef>
              <a:buChar char="-"/>
              <a:tabLst>
                <a:tab pos="265430" algn="l"/>
                <a:tab pos="266065" algn="l"/>
              </a:tabLst>
            </a:pPr>
            <a:r>
              <a:rPr sz="2400" dirty="0">
                <a:latin typeface="Times New Roman"/>
                <a:cs typeface="Times New Roman"/>
              </a:rPr>
              <a:t>Proper </a:t>
            </a:r>
            <a:r>
              <a:rPr sz="2400" spc="-5" dirty="0">
                <a:latin typeface="Times New Roman"/>
                <a:cs typeface="Times New Roman"/>
              </a:rPr>
              <a:t>face </a:t>
            </a:r>
            <a:r>
              <a:rPr sz="2400" dirty="0">
                <a:latin typeface="Times New Roman"/>
                <a:cs typeface="Times New Roman"/>
              </a:rPr>
              <a:t>hygiene &amp; sanitation –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effective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54546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preventing eyes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422" y="529793"/>
            <a:ext cx="31534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imes New Roman"/>
                <a:cs typeface="Times New Roman"/>
              </a:rPr>
              <a:t>Chlamydia</a:t>
            </a:r>
            <a:r>
              <a:rPr sz="3200" i="1" spc="-10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psittaci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318082"/>
            <a:ext cx="6877684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0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Etiological agent of Psittacosis or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Ornithosis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Zoonitic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756285" marR="40005" lvl="1" indent="-287020">
              <a:lnSpc>
                <a:spcPct val="100000"/>
              </a:lnSpc>
              <a:spcBef>
                <a:spcPts val="120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Transmitted to </a:t>
            </a:r>
            <a:r>
              <a:rPr sz="2400" spc="-5" dirty="0">
                <a:latin typeface="Times New Roman"/>
                <a:cs typeface="Times New Roman"/>
              </a:rPr>
              <a:t>humans </a:t>
            </a:r>
            <a:r>
              <a:rPr sz="2400" dirty="0">
                <a:latin typeface="Times New Roman"/>
                <a:cs typeface="Times New Roman"/>
              </a:rPr>
              <a:t>by inhalation of dust  contaminated </a:t>
            </a:r>
            <a:r>
              <a:rPr sz="2400" spc="-5" dirty="0">
                <a:latin typeface="Times New Roman"/>
                <a:cs typeface="Times New Roman"/>
              </a:rPr>
              <a:t>w/ </a:t>
            </a:r>
            <a:r>
              <a:rPr sz="2400" dirty="0">
                <a:latin typeface="Times New Roman"/>
                <a:cs typeface="Times New Roman"/>
              </a:rPr>
              <a:t>respiratory secretions or </a:t>
            </a:r>
            <a:r>
              <a:rPr sz="2400" spc="-5" dirty="0">
                <a:latin typeface="Times New Roman"/>
                <a:cs typeface="Times New Roman"/>
              </a:rPr>
              <a:t>feces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infected </a:t>
            </a:r>
            <a:r>
              <a:rPr sz="2400" b="1" spc="-5" dirty="0">
                <a:latin typeface="Times New Roman"/>
                <a:cs typeface="Times New Roman"/>
              </a:rPr>
              <a:t>BIRDS, </a:t>
            </a:r>
            <a:r>
              <a:rPr sz="2400" b="1" dirty="0">
                <a:latin typeface="Times New Roman"/>
                <a:cs typeface="Times New Roman"/>
              </a:rPr>
              <a:t>esp.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parrots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205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Affects </a:t>
            </a:r>
            <a:r>
              <a:rPr sz="2400" b="1" spc="-5" dirty="0">
                <a:latin typeface="Times New Roman"/>
                <a:cs typeface="Times New Roman"/>
              </a:rPr>
              <a:t>Lower </a:t>
            </a:r>
            <a:r>
              <a:rPr sz="2400" b="1" dirty="0">
                <a:latin typeface="Times New Roman"/>
                <a:cs typeface="Times New Roman"/>
              </a:rPr>
              <a:t>Respiratory </a:t>
            </a:r>
            <a:r>
              <a:rPr sz="2400" b="1" spc="-5" dirty="0">
                <a:latin typeface="Times New Roman"/>
                <a:cs typeface="Times New Roman"/>
              </a:rPr>
              <a:t>Tract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acute onset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fever, hacking dry cough, </a:t>
            </a:r>
            <a:r>
              <a:rPr sz="2400" spc="-5" dirty="0">
                <a:latin typeface="Times New Roman"/>
                <a:cs typeface="Times New Roman"/>
              </a:rPr>
              <a:t>flu-like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sx’s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Possible enlargement of liver &amp;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spleen</a:t>
            </a:r>
            <a:endParaRPr sz="2400">
              <a:latin typeface="Times New Roman"/>
              <a:cs typeface="Times New Roman"/>
            </a:endParaRPr>
          </a:p>
          <a:p>
            <a:pPr marL="756285" marR="57150" lvl="1" indent="-287020">
              <a:lnSpc>
                <a:spcPct val="100000"/>
              </a:lnSpc>
              <a:spcBef>
                <a:spcPts val="1200"/>
              </a:spcBef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Occupational disease (DVM’s, </a:t>
            </a:r>
            <a:r>
              <a:rPr sz="2400" spc="-5" dirty="0">
                <a:latin typeface="Times New Roman"/>
                <a:cs typeface="Times New Roman"/>
              </a:rPr>
              <a:t>animal </a:t>
            </a:r>
            <a:r>
              <a:rPr sz="2400" dirty="0">
                <a:latin typeface="Times New Roman"/>
                <a:cs typeface="Times New Roman"/>
              </a:rPr>
              <a:t>handlers)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  </a:t>
            </a:r>
            <a:r>
              <a:rPr sz="2400" spc="-5" dirty="0">
                <a:latin typeface="Times New Roman"/>
                <a:cs typeface="Times New Roman"/>
              </a:rPr>
              <a:t>pneumonia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3080" y="423494"/>
            <a:ext cx="40366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Times New Roman"/>
                <a:cs typeface="Times New Roman"/>
              </a:rPr>
              <a:t>Chlamydia</a:t>
            </a:r>
            <a:r>
              <a:rPr sz="3200" i="1" spc="-8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pneumoniae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699005"/>
            <a:ext cx="7603490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Respiratory pathogen that causes </a:t>
            </a:r>
            <a:r>
              <a:rPr sz="2400" b="1" dirty="0">
                <a:latin typeface="Times New Roman"/>
                <a:cs typeface="Times New Roman"/>
              </a:rPr>
              <a:t>pharyngitis, </a:t>
            </a:r>
            <a:r>
              <a:rPr sz="2400" b="1" spc="-5" dirty="0">
                <a:latin typeface="Times New Roman"/>
                <a:cs typeface="Times New Roman"/>
              </a:rPr>
              <a:t>followed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by  </a:t>
            </a:r>
            <a:r>
              <a:rPr sz="2400" b="1" dirty="0">
                <a:latin typeface="Times New Roman"/>
                <a:cs typeface="Times New Roman"/>
              </a:rPr>
              <a:t>laryngitis, bronchitis, sinusitis, interstial  pneumonia/pneumonitis</a:t>
            </a:r>
            <a:endParaRPr sz="2400">
              <a:latin typeface="Times New Roman"/>
              <a:cs typeface="Times New Roman"/>
            </a:endParaRPr>
          </a:p>
          <a:p>
            <a:pPr marL="355600" marR="810260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Significant cause of </a:t>
            </a:r>
            <a:r>
              <a:rPr sz="2400" spc="-5" dirty="0">
                <a:latin typeface="Times New Roman"/>
                <a:cs typeface="Times New Roman"/>
              </a:rPr>
              <a:t>community-acquired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respiratory  infection; worldwide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distribution</a:t>
            </a:r>
            <a:endParaRPr sz="2400">
              <a:latin typeface="Times New Roman"/>
              <a:cs typeface="Times New Roman"/>
            </a:endParaRPr>
          </a:p>
          <a:p>
            <a:pPr marL="355600" marR="657225" indent="-343535">
              <a:lnSpc>
                <a:spcPct val="100000"/>
              </a:lnSpc>
              <a:spcBef>
                <a:spcPts val="1205"/>
              </a:spcBef>
              <a:buFont typeface="Times New Roman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Person-to-person </a:t>
            </a:r>
            <a:r>
              <a:rPr sz="2400" b="1" dirty="0">
                <a:latin typeface="Times New Roman"/>
                <a:cs typeface="Times New Roman"/>
              </a:rPr>
              <a:t>transmission </a:t>
            </a:r>
            <a:r>
              <a:rPr sz="2400" dirty="0">
                <a:latin typeface="Times New Roman"/>
                <a:cs typeface="Times New Roman"/>
              </a:rPr>
              <a:t>usu. thru aerosolized  respiratory droplets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(sneezing)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Responsible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b="1" dirty="0">
                <a:latin typeface="Times New Roman"/>
                <a:cs typeface="Times New Roman"/>
              </a:rPr>
              <a:t>adult-onset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asthma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Antibiotic therapies are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available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2641600"/>
            <a:ext cx="2087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Ricke</a:t>
            </a:r>
            <a:r>
              <a:rPr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ts</a:t>
            </a:r>
            <a:r>
              <a:rPr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5344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i="1" spc="-5" dirty="0">
                <a:solidFill>
                  <a:srgbClr val="FF0000"/>
                </a:solidFill>
                <a:latin typeface="Arial"/>
                <a:cs typeface="Arial"/>
              </a:rPr>
              <a:t>Rickettsia, </a:t>
            </a:r>
            <a:r>
              <a:rPr i="1" spc="-5" dirty="0">
                <a:latin typeface="Arial"/>
                <a:cs typeface="Arial"/>
              </a:rPr>
              <a:t>Orientia, </a:t>
            </a:r>
            <a:r>
              <a:rPr i="1" spc="-5">
                <a:latin typeface="Arial"/>
                <a:cs typeface="Arial"/>
              </a:rPr>
              <a:t>Ehrlichia</a:t>
            </a:r>
            <a:r>
              <a:rPr i="1" spc="-50">
                <a:latin typeface="Arial"/>
                <a:cs typeface="Arial"/>
              </a:rPr>
              <a:t> </a:t>
            </a:r>
            <a:r>
              <a:rPr i="1" spc="-5" smtClean="0">
                <a:latin typeface="Arial"/>
                <a:cs typeface="Arial"/>
              </a:rPr>
              <a:t>Anaplasma</a:t>
            </a:r>
            <a:r>
              <a:rPr lang="en-US" i="1" spc="-5" dirty="0" smtClean="0">
                <a:latin typeface="Arial"/>
                <a:cs typeface="Arial"/>
              </a:rPr>
              <a:t> </a:t>
            </a:r>
            <a:r>
              <a:rPr spc="-5" smtClean="0"/>
              <a:t>and</a:t>
            </a:r>
            <a:r>
              <a:rPr lang="en-US" spc="-5" dirty="0" smtClean="0"/>
              <a:t> </a:t>
            </a:r>
            <a:r>
              <a:rPr i="1" spc="-5" smtClean="0">
                <a:latin typeface="Arial"/>
                <a:cs typeface="Arial"/>
              </a:rPr>
              <a:t>Coxiella</a:t>
            </a:r>
            <a:r>
              <a:rPr i="1" spc="5" smtClean="0">
                <a:latin typeface="Arial"/>
                <a:cs typeface="Arial"/>
              </a:rPr>
              <a:t> </a:t>
            </a:r>
            <a:r>
              <a:rPr spc="-5" dirty="0"/>
              <a:t>Biology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0168" y="2013077"/>
            <a:ext cx="7907655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Separate unrelated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genera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Gram-negative bacteria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, small, pleomorphic</a:t>
            </a:r>
            <a:r>
              <a:rPr sz="2400" spc="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coccobacilli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4965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–	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stain poorly with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Gram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stain</a:t>
            </a:r>
            <a:r>
              <a:rPr sz="24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(Giemsa)</a:t>
            </a:r>
            <a:endParaRPr sz="2400">
              <a:latin typeface="Arial"/>
              <a:cs typeface="Arial"/>
            </a:endParaRPr>
          </a:p>
          <a:p>
            <a:pPr marL="354965" marR="2661285" indent="-342900">
              <a:lnSpc>
                <a:spcPts val="3460"/>
              </a:lnSpc>
              <a:spcBef>
                <a:spcPts val="209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Small obligate intracellular microbes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 (once considered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viruses</a:t>
            </a:r>
            <a:r>
              <a:rPr sz="2400" spc="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23570" lvl="1" indent="-186690">
              <a:lnSpc>
                <a:spcPct val="100000"/>
              </a:lnSpc>
              <a:spcBef>
                <a:spcPts val="360"/>
              </a:spcBef>
              <a:buChar char="-"/>
              <a:tabLst>
                <a:tab pos="6242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grown in embryonated eggs or tissue</a:t>
            </a:r>
            <a:r>
              <a:rPr sz="2400" spc="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culture</a:t>
            </a:r>
            <a:endParaRPr sz="2400">
              <a:latin typeface="Arial"/>
              <a:cs typeface="Arial"/>
            </a:endParaRPr>
          </a:p>
          <a:p>
            <a:pPr marL="623570" lvl="1" indent="-186690">
              <a:lnSpc>
                <a:spcPct val="100000"/>
              </a:lnSpc>
              <a:spcBef>
                <a:spcPts val="575"/>
              </a:spcBef>
              <a:buChar char="-"/>
              <a:tabLst>
                <a:tab pos="624205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cultivation is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costly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24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hazardous</a:t>
            </a:r>
            <a:endParaRPr sz="2400">
              <a:latin typeface="Arial"/>
              <a:cs typeface="Arial"/>
            </a:endParaRPr>
          </a:p>
          <a:p>
            <a:pPr marL="100901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aerosol transmission easily</a:t>
            </a:r>
            <a:r>
              <a:rPr sz="2400" spc="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occur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“Reservoirs -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animals, insects and</a:t>
            </a:r>
            <a:r>
              <a:rPr sz="24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humans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Arthropod </a:t>
            </a:r>
            <a:r>
              <a:rPr sz="2400" dirty="0">
                <a:solidFill>
                  <a:srgbClr val="3333CC"/>
                </a:solidFill>
                <a:latin typeface="Arial"/>
                <a:cs typeface="Arial"/>
              </a:rPr>
              <a:t>vectors 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(except</a:t>
            </a:r>
            <a:r>
              <a:rPr sz="24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3333CC"/>
                </a:solidFill>
                <a:latin typeface="Arial"/>
                <a:cs typeface="Arial"/>
              </a:rPr>
              <a:t>Coxiella</a:t>
            </a:r>
            <a:r>
              <a:rPr sz="2400" spc="-5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5015" y="544617"/>
          <a:ext cx="8206104" cy="5521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8385"/>
                <a:gridCol w="2717800"/>
                <a:gridCol w="1264919"/>
                <a:gridCol w="1905000"/>
              </a:tblGrid>
              <a:tr h="425875">
                <a:tc>
                  <a:txBody>
                    <a:bodyPr/>
                    <a:lstStyle/>
                    <a:p>
                      <a:pPr marL="31750">
                        <a:lnSpc>
                          <a:spcPts val="2580"/>
                        </a:lnSpc>
                      </a:pPr>
                      <a:r>
                        <a:rPr sz="2200" b="1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Times New Roman"/>
                          <a:cs typeface="Times New Roman"/>
                        </a:rPr>
                        <a:t>Disease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2580"/>
                        </a:lnSpc>
                      </a:pPr>
                      <a:r>
                        <a:rPr sz="2200" b="1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Times New Roman"/>
                          <a:cs typeface="Times New Roman"/>
                        </a:rPr>
                        <a:t>Organism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2620"/>
                        </a:lnSpc>
                      </a:pPr>
                      <a:r>
                        <a:rPr sz="2400" b="1" u="heavy" spc="-4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Vector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580"/>
                        </a:lnSpc>
                      </a:pPr>
                      <a:r>
                        <a:rPr sz="2200" b="1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Times New Roman"/>
                          <a:cs typeface="Times New Roman"/>
                        </a:rPr>
                        <a:t>Reservoir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63037">
                <a:tc>
                  <a:txBody>
                    <a:bodyPr/>
                    <a:lstStyle/>
                    <a:p>
                      <a:pPr marL="31750" marR="4495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Rocky</a:t>
                      </a:r>
                      <a:r>
                        <a:rPr sz="2000" b="1" spc="-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Mountain 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spotted</a:t>
                      </a:r>
                      <a:r>
                        <a:rPr sz="20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fever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b="1" i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R.</a:t>
                      </a:r>
                      <a:r>
                        <a:rPr sz="2000" b="1" i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rickettsii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Tick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Ticks,</a:t>
                      </a:r>
                      <a:r>
                        <a:rPr sz="20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rodents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/>
                </a:tc>
              </a:tr>
              <a:tr h="7619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Ehrlichiosis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E.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chaffeensis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ewingii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82600" marR="2857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k  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k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31445" marR="124269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Deer  Deer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</a:tr>
              <a:tr h="4574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Anaplasmosis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phagocytophlium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Tick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Small</a:t>
                      </a:r>
                      <a:r>
                        <a:rPr sz="20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mammals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</a:tr>
              <a:tr h="45716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Rickettsialpox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R.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akari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Mite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Mites,</a:t>
                      </a:r>
                      <a:r>
                        <a:rPr sz="2000" b="1" spc="4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rodents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</a:tr>
              <a:tr h="4571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Scrub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typhus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O.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tsutsugamushi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Mite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Mites,</a:t>
                      </a:r>
                      <a:r>
                        <a:rPr sz="2000" b="1" spc="4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rodents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</a:tr>
              <a:tr h="137191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Epidemic</a:t>
                      </a:r>
                      <a:r>
                        <a:rPr sz="2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typhus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R.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prowazekii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ouse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31445" marR="52641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Humans,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squirrel 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fleas,</a:t>
                      </a:r>
                      <a:r>
                        <a:rPr sz="20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flying 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squirrels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</a:tr>
              <a:tr h="45754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Murine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typhus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R.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typhi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Flea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Rodents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</a:tr>
              <a:tr h="369478">
                <a:tc>
                  <a:txBody>
                    <a:bodyPr/>
                    <a:lstStyle/>
                    <a:p>
                      <a:pPr marL="31750">
                        <a:lnSpc>
                          <a:spcPts val="2335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2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fever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2335"/>
                        </a:lnSpc>
                        <a:spcBef>
                          <a:spcPts val="475"/>
                        </a:spcBef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C.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burnetii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ts val="2335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ne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335"/>
                        </a:lnSpc>
                        <a:spcBef>
                          <a:spcPts val="47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Cattle,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sheep,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46979" y="6048857"/>
            <a:ext cx="3332479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(ticks in animals) goats,</a:t>
            </a:r>
            <a:r>
              <a:rPr sz="2000" b="1" spc="-2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cats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ts val="1380"/>
              </a:lnSpc>
            </a:pPr>
            <a:r>
              <a:rPr sz="1400" spc="5" dirty="0">
                <a:latin typeface="Times New Roman"/>
                <a:cs typeface="Times New Roman"/>
              </a:rPr>
              <a:t>50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915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Replication of </a:t>
            </a:r>
            <a:r>
              <a:rPr i="1" dirty="0">
                <a:latin typeface="Arial"/>
                <a:cs typeface="Arial"/>
              </a:rPr>
              <a:t>Rickettsia </a:t>
            </a:r>
            <a:r>
              <a:rPr i="1" spc="-5" dirty="0">
                <a:latin typeface="Arial"/>
                <a:cs typeface="Arial"/>
              </a:rPr>
              <a:t>and</a:t>
            </a:r>
            <a:r>
              <a:rPr i="1" spc="35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Orientia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933704"/>
            <a:ext cx="645604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Infect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endothelial in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small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blood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vessels</a:t>
            </a:r>
            <a:endParaRPr sz="2400">
              <a:latin typeface="Arial"/>
              <a:cs typeface="Arial"/>
            </a:endParaRPr>
          </a:p>
          <a:p>
            <a:pPr marL="539750" lvl="1" indent="-184785">
              <a:lnSpc>
                <a:spcPct val="100000"/>
              </a:lnSpc>
              <a:spcBef>
                <a:spcPts val="575"/>
              </a:spcBef>
              <a:buChar char="-"/>
              <a:tabLst>
                <a:tab pos="540385" algn="l"/>
              </a:tabLst>
            </a:pPr>
            <a:r>
              <a:rPr sz="2400" spc="-5" dirty="0">
                <a:latin typeface="Arial"/>
                <a:cs typeface="Arial"/>
              </a:rPr>
              <a:t>Induced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phagocytosis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Arial"/>
                <a:cs typeface="Arial"/>
              </a:rPr>
              <a:t>Lysis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phagosome and </a:t>
            </a:r>
            <a:r>
              <a:rPr sz="2400" dirty="0">
                <a:latin typeface="Arial"/>
                <a:cs typeface="Arial"/>
              </a:rPr>
              <a:t>entry </a:t>
            </a:r>
            <a:r>
              <a:rPr sz="2400" spc="-5" dirty="0">
                <a:latin typeface="Arial"/>
                <a:cs typeface="Arial"/>
              </a:rPr>
              <a:t>into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cytoplasm</a:t>
            </a:r>
            <a:endParaRPr sz="2400">
              <a:latin typeface="Arial"/>
              <a:cs typeface="Arial"/>
            </a:endParaRPr>
          </a:p>
          <a:p>
            <a:pPr marL="539750" lvl="1" indent="-184785">
              <a:lnSpc>
                <a:spcPct val="100000"/>
              </a:lnSpc>
              <a:spcBef>
                <a:spcPts val="580"/>
              </a:spcBef>
              <a:buChar char="-"/>
              <a:tabLst>
                <a:tab pos="540385" algn="l"/>
              </a:tabLst>
            </a:pPr>
            <a:r>
              <a:rPr sz="2400" spc="-5" dirty="0">
                <a:latin typeface="Arial"/>
                <a:cs typeface="Arial"/>
              </a:rPr>
              <a:t>Phospholipase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Replication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Release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6712" y="3976751"/>
            <a:ext cx="8448675" cy="2306955"/>
            <a:chOff x="366712" y="3976751"/>
            <a:chExt cx="8448675" cy="2306955"/>
          </a:xfrm>
        </p:grpSpPr>
        <p:sp>
          <p:nvSpPr>
            <p:cNvPr id="5" name="object 5"/>
            <p:cNvSpPr/>
            <p:nvPr/>
          </p:nvSpPr>
          <p:spPr>
            <a:xfrm>
              <a:off x="395287" y="4005326"/>
              <a:ext cx="8391525" cy="2249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3991038"/>
              <a:ext cx="8420100" cy="2278380"/>
            </a:xfrm>
            <a:custGeom>
              <a:avLst/>
              <a:gdLst/>
              <a:ahLst/>
              <a:cxnLst/>
              <a:rect l="l" t="t" r="r" b="b"/>
              <a:pathLst>
                <a:path w="8420100" h="2278379">
                  <a:moveTo>
                    <a:pt x="0" y="2277999"/>
                  </a:moveTo>
                  <a:lnTo>
                    <a:pt x="8420100" y="2277999"/>
                  </a:lnTo>
                  <a:lnTo>
                    <a:pt x="8420100" y="0"/>
                  </a:lnTo>
                  <a:lnTo>
                    <a:pt x="0" y="0"/>
                  </a:lnTo>
                  <a:lnTo>
                    <a:pt x="0" y="227799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457200"/>
            <a:ext cx="5334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dirty="0">
                <a:latin typeface="Arial"/>
                <a:cs typeface="Arial"/>
              </a:rPr>
              <a:t>Rickettsia</a:t>
            </a:r>
            <a:r>
              <a:rPr i="1" spc="-8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rickettsii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168653"/>
            <a:ext cx="4405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Rocky </a:t>
            </a:r>
            <a:r>
              <a:rPr sz="2400" dirty="0">
                <a:latin typeface="Arial"/>
                <a:cs typeface="Arial"/>
              </a:rPr>
              <a:t>Mountain spotted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fever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95400" y="1571561"/>
            <a:ext cx="7199630" cy="5287010"/>
            <a:chOff x="1295400" y="1571561"/>
            <a:chExt cx="7199630" cy="5287010"/>
          </a:xfrm>
        </p:grpSpPr>
        <p:sp>
          <p:nvSpPr>
            <p:cNvPr id="5" name="object 5"/>
            <p:cNvSpPr/>
            <p:nvPr/>
          </p:nvSpPr>
          <p:spPr>
            <a:xfrm>
              <a:off x="2286000" y="1600200"/>
              <a:ext cx="6180074" cy="243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1649" y="1585849"/>
              <a:ext cx="6209030" cy="2466975"/>
            </a:xfrm>
            <a:custGeom>
              <a:avLst/>
              <a:gdLst/>
              <a:ahLst/>
              <a:cxnLst/>
              <a:rect l="l" t="t" r="r" b="b"/>
              <a:pathLst>
                <a:path w="6209030" h="2466975">
                  <a:moveTo>
                    <a:pt x="0" y="2466975"/>
                  </a:moveTo>
                  <a:lnTo>
                    <a:pt x="6208776" y="2466975"/>
                  </a:lnTo>
                  <a:lnTo>
                    <a:pt x="6208776" y="0"/>
                  </a:lnTo>
                  <a:lnTo>
                    <a:pt x="0" y="0"/>
                  </a:lnTo>
                  <a:lnTo>
                    <a:pt x="0" y="24669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5400" y="3849750"/>
              <a:ext cx="3352800" cy="30082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41694" y="1151382"/>
            <a:ext cx="15290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Vector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Tick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797" y="2464435"/>
            <a:ext cx="13569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Fluore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nt  Ab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staining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4945" y="4142613"/>
            <a:ext cx="3335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090" marR="5080" indent="-5810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From: G. </a:t>
            </a:r>
            <a:r>
              <a:rPr sz="1800" spc="-5" dirty="0">
                <a:latin typeface="Arial"/>
                <a:cs typeface="Arial"/>
              </a:rPr>
              <a:t>Wistreich,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Microbiology  Perspectives, Prentice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Hall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926" y="186944"/>
            <a:ext cx="1947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C2CB8"/>
                </a:solidFill>
                <a:latin typeface="Times New Roman"/>
                <a:cs typeface="Times New Roman"/>
              </a:rPr>
              <a:t>Chlamydia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635253"/>
            <a:ext cx="31813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Family: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Chamydiaceae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Genus: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Chlamydia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Species: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5994" y="1366773"/>
            <a:ext cx="18364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C.</a:t>
            </a:r>
            <a:r>
              <a:rPr sz="2400" i="1" spc="-10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trachomatis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C.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pneumonia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C.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psittaci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43000" y="2616263"/>
          <a:ext cx="7315835" cy="3923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6205"/>
                <a:gridCol w="4659630"/>
              </a:tblGrid>
              <a:tr h="457200">
                <a:tc>
                  <a:txBody>
                    <a:bodyPr/>
                    <a:lstStyle/>
                    <a:p>
                      <a:pPr marL="930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Species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Disease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C.</a:t>
                      </a:r>
                      <a:r>
                        <a:rPr sz="20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trachomatis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 biovars, non</a:t>
                      </a:r>
                      <a:r>
                        <a:rPr sz="20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LGV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76657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LGV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marR="236156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Trachoma,</a:t>
                      </a:r>
                      <a:r>
                        <a:rPr sz="20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NGU,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MPC,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PID,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conjunctivitis,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Infant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pneumonia,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LGVLymphogranuloma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venereum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7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C.</a:t>
                      </a:r>
                      <a:r>
                        <a:rPr sz="20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pneumoniae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marR="2941320">
                        <a:lnSpc>
                          <a:spcPts val="2880"/>
                        </a:lnSpc>
                        <a:spcBef>
                          <a:spcPts val="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Pharyn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  bronchitis,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pneumonia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C.</a:t>
                      </a:r>
                      <a:r>
                        <a:rPr sz="2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psittaci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020" algn="ctr">
                        <a:lnSpc>
                          <a:spcPct val="100000"/>
                        </a:lnSpc>
                        <a:spcBef>
                          <a:spcPts val="640"/>
                        </a:spcBef>
                        <a:tabLst>
                          <a:tab pos="4295775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Psittacosis</a:t>
                      </a:r>
                      <a:r>
                        <a:rPr sz="2000">
                          <a:latin typeface="Arial"/>
                          <a:cs typeface="Arial"/>
                        </a:rPr>
                        <a:t>	</a:t>
                      </a:r>
                      <a:endParaRPr sz="2100" baseline="-17857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12445"/>
            <a:ext cx="9144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Rocky Mountain Spotted Fever -</a:t>
            </a:r>
            <a:r>
              <a:rPr sz="3600" i="1" spc="-5" dirty="0">
                <a:latin typeface="Arial"/>
                <a:cs typeface="Arial"/>
              </a:rPr>
              <a:t>R.</a:t>
            </a:r>
            <a:r>
              <a:rPr sz="3600" i="1" spc="90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Rickettsii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943101"/>
            <a:ext cx="7696834" cy="51473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Vector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Ixodid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(hard) tick via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saliva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Prolonged exposure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to tick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  <a:p>
            <a:pPr marL="438150" indent="-425450">
              <a:lnSpc>
                <a:spcPct val="100000"/>
              </a:lnSpc>
              <a:spcBef>
                <a:spcPts val="580"/>
              </a:spcBef>
              <a:buChar char="•"/>
              <a:tabLst>
                <a:tab pos="437515" algn="l"/>
                <a:tab pos="43815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Reservoirs - ticks (transovarian passage) and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rodents</a:t>
            </a:r>
            <a:endParaRPr sz="2400">
              <a:latin typeface="Arial"/>
              <a:cs typeface="Arial"/>
            </a:endParaRPr>
          </a:p>
          <a:p>
            <a:pPr marL="756285" marR="38481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humans are accidentally infected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(most common  from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April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–</a:t>
            </a:r>
            <a:r>
              <a:rPr sz="2400" spc="-1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September)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Incubation period - 2 to 12</a:t>
            </a:r>
            <a:r>
              <a:rPr sz="24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Abrupt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onset 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fever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chills, headache and</a:t>
            </a:r>
            <a:r>
              <a:rPr sz="2400" spc="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myalgia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Rash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appears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2 -3 days later in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(90%)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 marL="756285" marR="603885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Begins on hands and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feet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and spreads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to trunk  (centripetal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spread)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Palms and soles</a:t>
            </a:r>
            <a:r>
              <a:rPr sz="2400" spc="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common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Maculopapular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but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can become petechial</a:t>
            </a:r>
            <a:r>
              <a:rPr sz="2400" spc="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4705" y="6065011"/>
            <a:ext cx="172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hemor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hagic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4406" y="4590744"/>
            <a:ext cx="20148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Rash of Rocky  Mountain</a:t>
            </a:r>
            <a:r>
              <a:rPr sz="20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Spotted  Fever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9737" y="3255962"/>
            <a:ext cx="6229350" cy="3060700"/>
            <a:chOff x="439737" y="3255962"/>
            <a:chExt cx="6229350" cy="3060700"/>
          </a:xfrm>
        </p:grpSpPr>
        <p:sp>
          <p:nvSpPr>
            <p:cNvPr id="4" name="object 4"/>
            <p:cNvSpPr/>
            <p:nvPr/>
          </p:nvSpPr>
          <p:spPr>
            <a:xfrm>
              <a:off x="468312" y="3284537"/>
              <a:ext cx="6172200" cy="30035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025" y="3270250"/>
              <a:ext cx="6200775" cy="3032125"/>
            </a:xfrm>
            <a:custGeom>
              <a:avLst/>
              <a:gdLst/>
              <a:ahLst/>
              <a:cxnLst/>
              <a:rect l="l" t="t" r="r" b="b"/>
              <a:pathLst>
                <a:path w="6200775" h="3032125">
                  <a:moveTo>
                    <a:pt x="0" y="3032125"/>
                  </a:moveTo>
                  <a:lnTo>
                    <a:pt x="6200775" y="3032125"/>
                  </a:lnTo>
                  <a:lnTo>
                    <a:pt x="6200775" y="0"/>
                  </a:lnTo>
                  <a:lnTo>
                    <a:pt x="0" y="0"/>
                  </a:lnTo>
                  <a:lnTo>
                    <a:pt x="0" y="303212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4540" y="714501"/>
            <a:ext cx="7292975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Complications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widespread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vasculitis</a:t>
            </a:r>
            <a:endParaRPr sz="24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Gastrointestinal, </a:t>
            </a:r>
            <a:r>
              <a:rPr sz="2400" b="1" spc="-5" dirty="0">
                <a:latin typeface="Arial"/>
                <a:cs typeface="Arial"/>
              </a:rPr>
              <a:t>respiratory, seizures, coma,  renal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failure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Most common </a:t>
            </a:r>
            <a:r>
              <a:rPr sz="2400" b="1" spc="5" dirty="0">
                <a:latin typeface="Arial"/>
                <a:cs typeface="Arial"/>
              </a:rPr>
              <a:t>when </a:t>
            </a:r>
            <a:r>
              <a:rPr sz="2400" b="1" spc="-5" dirty="0">
                <a:latin typeface="Arial"/>
                <a:cs typeface="Arial"/>
              </a:rPr>
              <a:t>rash does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appear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Mortality in </a:t>
            </a:r>
            <a:r>
              <a:rPr sz="2400" dirty="0">
                <a:latin typeface="Arial"/>
                <a:cs typeface="Arial"/>
              </a:rPr>
              <a:t>untreated </a:t>
            </a:r>
            <a:r>
              <a:rPr sz="2400" spc="-5" dirty="0">
                <a:latin typeface="Arial"/>
                <a:cs typeface="Arial"/>
              </a:rPr>
              <a:t>cases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 20%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249" y="641349"/>
            <a:ext cx="5918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Laboratory Diagnosis - </a:t>
            </a:r>
            <a:r>
              <a:rPr i="1" spc="-5" dirty="0">
                <a:latin typeface="Arial"/>
                <a:cs typeface="Arial"/>
              </a:rPr>
              <a:t>R.</a:t>
            </a:r>
            <a:r>
              <a:rPr i="1" spc="4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rickettsii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781365"/>
            <a:ext cx="6247130" cy="30257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Initial diagnosis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clinical</a:t>
            </a:r>
            <a:r>
              <a:rPr sz="24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grounds</a:t>
            </a:r>
            <a:endParaRPr sz="24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Fluorescent Ab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 for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Ag in punch biopsy</a:t>
            </a:r>
            <a:r>
              <a:rPr sz="2400" spc="-2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-  reference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labs</a:t>
            </a:r>
            <a:endParaRPr sz="2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PCR based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tests - reference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labs</a:t>
            </a:r>
            <a:endParaRPr sz="24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Serology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Indirect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fluorescent Ab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 for</a:t>
            </a:r>
            <a:r>
              <a:rPr sz="2400" spc="-3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Ab</a:t>
            </a:r>
            <a:endParaRPr sz="240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Latex agglutination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test for</a:t>
            </a:r>
            <a:r>
              <a:rPr sz="2400" spc="-1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Ab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Treatment, </a:t>
            </a:r>
            <a:r>
              <a:rPr spc="-5" dirty="0"/>
              <a:t>Prevention and</a:t>
            </a:r>
            <a:r>
              <a:rPr spc="35" dirty="0"/>
              <a:t> </a:t>
            </a:r>
            <a:r>
              <a:rPr spc="-5" dirty="0"/>
              <a:t>Control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486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R.</a:t>
            </a:r>
            <a:r>
              <a:rPr spc="-15" dirty="0"/>
              <a:t> </a:t>
            </a:r>
            <a:r>
              <a:rPr spc="-5" dirty="0"/>
              <a:t>rickettsii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/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b="0" i="0" spc="-25" dirty="0">
                <a:solidFill>
                  <a:srgbClr val="0000CC"/>
                </a:solidFill>
                <a:latin typeface="Arial"/>
                <a:cs typeface="Arial"/>
              </a:rPr>
              <a:t>Tetracycline </a:t>
            </a:r>
            <a:r>
              <a:rPr sz="2400" b="0" i="0" spc="-5" dirty="0">
                <a:solidFill>
                  <a:srgbClr val="0000CC"/>
                </a:solidFill>
                <a:latin typeface="Arial"/>
                <a:cs typeface="Arial"/>
              </a:rPr>
              <a:t>and</a:t>
            </a:r>
            <a:r>
              <a:rPr sz="2400" b="0" i="0" spc="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CC"/>
                </a:solidFill>
                <a:latin typeface="Arial"/>
                <a:cs typeface="Arial"/>
              </a:rPr>
              <a:t>chloramphenicol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– Prompt treatment </a:t>
            </a:r>
            <a:r>
              <a:rPr sz="2400" b="0" i="0" spc="-5" dirty="0">
                <a:solidFill>
                  <a:srgbClr val="0000CC"/>
                </a:solidFill>
                <a:latin typeface="Arial"/>
                <a:cs typeface="Arial"/>
              </a:rPr>
              <a:t>reduces morbidity and</a:t>
            </a:r>
            <a:r>
              <a:rPr sz="2400" b="0" i="0" spc="-3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0" i="0" spc="-5" dirty="0">
                <a:solidFill>
                  <a:srgbClr val="0000CC"/>
                </a:solidFill>
                <a:latin typeface="Arial"/>
                <a:cs typeface="Arial"/>
              </a:rPr>
              <a:t>mortality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b="0" i="0" spc="-5" dirty="0">
                <a:solidFill>
                  <a:srgbClr val="0000CC"/>
                </a:solidFill>
                <a:latin typeface="Arial"/>
                <a:cs typeface="Arial"/>
              </a:rPr>
              <a:t>No</a:t>
            </a:r>
            <a:r>
              <a:rPr sz="2400" b="0" i="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0" i="0" spc="-5" dirty="0">
                <a:solidFill>
                  <a:srgbClr val="0000CC"/>
                </a:solidFill>
                <a:latin typeface="Arial"/>
                <a:cs typeface="Arial"/>
              </a:rPr>
              <a:t>vaccine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b="0" i="0" dirty="0">
                <a:solidFill>
                  <a:srgbClr val="0000CC"/>
                </a:solidFill>
                <a:latin typeface="Arial"/>
                <a:cs typeface="Arial"/>
              </a:rPr>
              <a:t>Prevention of tick bites (protective </a:t>
            </a:r>
            <a:r>
              <a:rPr sz="2400" b="0" i="0" spc="-5" dirty="0">
                <a:solidFill>
                  <a:srgbClr val="0000CC"/>
                </a:solidFill>
                <a:latin typeface="Arial"/>
                <a:cs typeface="Arial"/>
              </a:rPr>
              <a:t>clothing,</a:t>
            </a:r>
            <a:r>
              <a:rPr sz="2400" b="0" i="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0000CC"/>
                </a:solidFill>
                <a:latin typeface="Arial"/>
                <a:cs typeface="Arial"/>
              </a:rPr>
              <a:t>insect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0" i="0" spc="-5" dirty="0">
                <a:solidFill>
                  <a:srgbClr val="0000CC"/>
                </a:solidFill>
                <a:latin typeface="Arial"/>
                <a:cs typeface="Arial"/>
              </a:rPr>
              <a:t>repellents)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Prompt removal of</a:t>
            </a:r>
            <a:r>
              <a:rPr sz="2400" b="0" i="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FF0000"/>
                </a:solidFill>
                <a:latin typeface="Arial"/>
                <a:cs typeface="Arial"/>
              </a:rPr>
              <a:t>ticks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b="0" i="0" spc="-5" dirty="0">
                <a:solidFill>
                  <a:srgbClr val="0000CC"/>
                </a:solidFill>
                <a:latin typeface="Arial"/>
                <a:cs typeface="Arial"/>
              </a:rPr>
              <a:t>Can’t </a:t>
            </a:r>
            <a:r>
              <a:rPr sz="2400" b="0" i="0" dirty="0">
                <a:solidFill>
                  <a:srgbClr val="0000CC"/>
                </a:solidFill>
                <a:latin typeface="Arial"/>
                <a:cs typeface="Arial"/>
              </a:rPr>
              <a:t>control the reservoir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0700"/>
            <a:ext cx="9144000" cy="6837680"/>
            <a:chOff x="0" y="20700"/>
            <a:chExt cx="9144000" cy="6837680"/>
          </a:xfrm>
        </p:grpSpPr>
        <p:sp>
          <p:nvSpPr>
            <p:cNvPr id="4" name="object 4"/>
            <p:cNvSpPr/>
            <p:nvPr/>
          </p:nvSpPr>
          <p:spPr>
            <a:xfrm>
              <a:off x="0" y="20700"/>
              <a:ext cx="9137650" cy="68372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48150" y="6034087"/>
              <a:ext cx="3515995" cy="824230"/>
            </a:xfrm>
            <a:custGeom>
              <a:avLst/>
              <a:gdLst/>
              <a:ahLst/>
              <a:cxnLst/>
              <a:rect l="l" t="t" r="r" b="b"/>
              <a:pathLst>
                <a:path w="3515995" h="824229">
                  <a:moveTo>
                    <a:pt x="295275" y="117246"/>
                  </a:moveTo>
                  <a:lnTo>
                    <a:pt x="257175" y="106578"/>
                  </a:lnTo>
                  <a:lnTo>
                    <a:pt x="57150" y="0"/>
                  </a:lnTo>
                  <a:lnTo>
                    <a:pt x="85725" y="31978"/>
                  </a:lnTo>
                  <a:lnTo>
                    <a:pt x="38100" y="53289"/>
                  </a:lnTo>
                  <a:lnTo>
                    <a:pt x="28575" y="117246"/>
                  </a:lnTo>
                  <a:lnTo>
                    <a:pt x="66675" y="202501"/>
                  </a:lnTo>
                  <a:lnTo>
                    <a:pt x="76200" y="287769"/>
                  </a:lnTo>
                  <a:lnTo>
                    <a:pt x="0" y="627062"/>
                  </a:lnTo>
                  <a:lnTo>
                    <a:pt x="85725" y="413905"/>
                  </a:lnTo>
                  <a:lnTo>
                    <a:pt x="133350" y="383692"/>
                  </a:lnTo>
                  <a:lnTo>
                    <a:pt x="200025" y="223824"/>
                  </a:lnTo>
                  <a:lnTo>
                    <a:pt x="228600" y="213169"/>
                  </a:lnTo>
                  <a:lnTo>
                    <a:pt x="228600" y="159880"/>
                  </a:lnTo>
                  <a:lnTo>
                    <a:pt x="295275" y="117246"/>
                  </a:lnTo>
                  <a:close/>
                </a:path>
                <a:path w="3515995" h="824229">
                  <a:moveTo>
                    <a:pt x="1160526" y="280987"/>
                  </a:moveTo>
                  <a:lnTo>
                    <a:pt x="958850" y="309562"/>
                  </a:lnTo>
                  <a:lnTo>
                    <a:pt x="703326" y="246062"/>
                  </a:lnTo>
                  <a:lnTo>
                    <a:pt x="589026" y="160337"/>
                  </a:lnTo>
                  <a:lnTo>
                    <a:pt x="579501" y="180975"/>
                  </a:lnTo>
                  <a:lnTo>
                    <a:pt x="560451" y="223837"/>
                  </a:lnTo>
                  <a:lnTo>
                    <a:pt x="655701" y="352425"/>
                  </a:lnTo>
                  <a:lnTo>
                    <a:pt x="1052576" y="590550"/>
                  </a:lnTo>
                  <a:lnTo>
                    <a:pt x="1020826" y="381000"/>
                  </a:lnTo>
                  <a:lnTo>
                    <a:pt x="1160526" y="280987"/>
                  </a:lnTo>
                  <a:close/>
                </a:path>
                <a:path w="3515995" h="824229">
                  <a:moveTo>
                    <a:pt x="3515741" y="823912"/>
                  </a:moveTo>
                  <a:lnTo>
                    <a:pt x="3332226" y="762012"/>
                  </a:lnTo>
                  <a:lnTo>
                    <a:pt x="3027426" y="603250"/>
                  </a:lnTo>
                  <a:lnTo>
                    <a:pt x="2803525" y="598487"/>
                  </a:lnTo>
                  <a:lnTo>
                    <a:pt x="2687891" y="533400"/>
                  </a:lnTo>
                  <a:lnTo>
                    <a:pt x="2462276" y="406400"/>
                  </a:lnTo>
                  <a:lnTo>
                    <a:pt x="2219325" y="115887"/>
                  </a:lnTo>
                  <a:lnTo>
                    <a:pt x="2017776" y="11112"/>
                  </a:lnTo>
                  <a:lnTo>
                    <a:pt x="2052701" y="52387"/>
                  </a:lnTo>
                  <a:lnTo>
                    <a:pt x="2017776" y="114300"/>
                  </a:lnTo>
                  <a:lnTo>
                    <a:pt x="2065401" y="200025"/>
                  </a:lnTo>
                  <a:lnTo>
                    <a:pt x="2136775" y="396875"/>
                  </a:lnTo>
                  <a:lnTo>
                    <a:pt x="2089150" y="681037"/>
                  </a:lnTo>
                  <a:lnTo>
                    <a:pt x="2335276" y="533400"/>
                  </a:lnTo>
                  <a:lnTo>
                    <a:pt x="2910421" y="823912"/>
                  </a:lnTo>
                  <a:lnTo>
                    <a:pt x="3515741" y="823912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7926" y="6151562"/>
              <a:ext cx="245999" cy="1174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5001" y="6140449"/>
              <a:ext cx="66675" cy="128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034087"/>
              <a:ext cx="6125695" cy="8239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8650" y="6021387"/>
              <a:ext cx="4330065" cy="836930"/>
            </a:xfrm>
            <a:custGeom>
              <a:avLst/>
              <a:gdLst/>
              <a:ahLst/>
              <a:cxnLst/>
              <a:rect l="l" t="t" r="r" b="b"/>
              <a:pathLst>
                <a:path w="4330065" h="836929">
                  <a:moveTo>
                    <a:pt x="579374" y="212471"/>
                  </a:moveTo>
                  <a:lnTo>
                    <a:pt x="569849" y="202806"/>
                  </a:lnTo>
                  <a:lnTo>
                    <a:pt x="531749" y="183502"/>
                  </a:lnTo>
                  <a:lnTo>
                    <a:pt x="474599" y="144868"/>
                  </a:lnTo>
                  <a:lnTo>
                    <a:pt x="274574" y="57950"/>
                  </a:lnTo>
                  <a:lnTo>
                    <a:pt x="226949" y="38633"/>
                  </a:lnTo>
                  <a:lnTo>
                    <a:pt x="207899" y="28968"/>
                  </a:lnTo>
                  <a:lnTo>
                    <a:pt x="150749" y="28968"/>
                  </a:lnTo>
                  <a:lnTo>
                    <a:pt x="114300" y="19316"/>
                  </a:lnTo>
                  <a:lnTo>
                    <a:pt x="104775" y="19316"/>
                  </a:lnTo>
                  <a:lnTo>
                    <a:pt x="66675" y="0"/>
                  </a:lnTo>
                  <a:lnTo>
                    <a:pt x="47625" y="0"/>
                  </a:lnTo>
                  <a:lnTo>
                    <a:pt x="38100" y="38633"/>
                  </a:lnTo>
                  <a:lnTo>
                    <a:pt x="0" y="96583"/>
                  </a:lnTo>
                  <a:lnTo>
                    <a:pt x="104775" y="173837"/>
                  </a:lnTo>
                  <a:lnTo>
                    <a:pt x="226949" y="289737"/>
                  </a:lnTo>
                  <a:lnTo>
                    <a:pt x="303149" y="270421"/>
                  </a:lnTo>
                  <a:lnTo>
                    <a:pt x="541274" y="461962"/>
                  </a:lnTo>
                  <a:lnTo>
                    <a:pt x="484124" y="280073"/>
                  </a:lnTo>
                  <a:lnTo>
                    <a:pt x="579374" y="212471"/>
                  </a:lnTo>
                  <a:close/>
                </a:path>
                <a:path w="4330065" h="836929">
                  <a:moveTo>
                    <a:pt x="4329862" y="836612"/>
                  </a:moveTo>
                  <a:lnTo>
                    <a:pt x="2259076" y="442912"/>
                  </a:lnTo>
                  <a:lnTo>
                    <a:pt x="2001901" y="309562"/>
                  </a:lnTo>
                  <a:lnTo>
                    <a:pt x="1860550" y="231775"/>
                  </a:lnTo>
                  <a:lnTo>
                    <a:pt x="1828800" y="222250"/>
                  </a:lnTo>
                  <a:lnTo>
                    <a:pt x="1765300" y="203200"/>
                  </a:lnTo>
                  <a:lnTo>
                    <a:pt x="1631950" y="153987"/>
                  </a:lnTo>
                  <a:lnTo>
                    <a:pt x="1481201" y="85725"/>
                  </a:lnTo>
                  <a:lnTo>
                    <a:pt x="1405001" y="66675"/>
                  </a:lnTo>
                  <a:lnTo>
                    <a:pt x="1338326" y="57150"/>
                  </a:lnTo>
                  <a:lnTo>
                    <a:pt x="1243076" y="57150"/>
                  </a:lnTo>
                  <a:lnTo>
                    <a:pt x="1204976" y="96837"/>
                  </a:lnTo>
                  <a:lnTo>
                    <a:pt x="1185926" y="260350"/>
                  </a:lnTo>
                  <a:lnTo>
                    <a:pt x="1281176" y="222250"/>
                  </a:lnTo>
                  <a:lnTo>
                    <a:pt x="1328801" y="269875"/>
                  </a:lnTo>
                  <a:lnTo>
                    <a:pt x="1424051" y="300037"/>
                  </a:lnTo>
                  <a:lnTo>
                    <a:pt x="1517650" y="490537"/>
                  </a:lnTo>
                  <a:lnTo>
                    <a:pt x="1822450" y="627062"/>
                  </a:lnTo>
                  <a:lnTo>
                    <a:pt x="2419350" y="627062"/>
                  </a:lnTo>
                  <a:lnTo>
                    <a:pt x="4299293" y="836612"/>
                  </a:lnTo>
                  <a:lnTo>
                    <a:pt x="4329862" y="836612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05125" y="6069012"/>
              <a:ext cx="112649" cy="968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7375" y="6099174"/>
              <a:ext cx="255904" cy="260350"/>
            </a:xfrm>
            <a:custGeom>
              <a:avLst/>
              <a:gdLst/>
              <a:ahLst/>
              <a:cxnLst/>
              <a:rect l="l" t="t" r="r" b="b"/>
              <a:pathLst>
                <a:path w="255905" h="260350">
                  <a:moveTo>
                    <a:pt x="47625" y="0"/>
                  </a:moveTo>
                  <a:lnTo>
                    <a:pt x="0" y="0"/>
                  </a:lnTo>
                  <a:lnTo>
                    <a:pt x="47625" y="86779"/>
                  </a:lnTo>
                  <a:lnTo>
                    <a:pt x="152400" y="163918"/>
                  </a:lnTo>
                  <a:lnTo>
                    <a:pt x="255524" y="260350"/>
                  </a:lnTo>
                  <a:lnTo>
                    <a:pt x="255524" y="250710"/>
                  </a:lnTo>
                  <a:lnTo>
                    <a:pt x="245999" y="221780"/>
                  </a:lnTo>
                  <a:lnTo>
                    <a:pt x="226949" y="183210"/>
                  </a:lnTo>
                  <a:lnTo>
                    <a:pt x="190373" y="154279"/>
                  </a:lnTo>
                  <a:lnTo>
                    <a:pt x="171323" y="135001"/>
                  </a:lnTo>
                  <a:lnTo>
                    <a:pt x="152400" y="96431"/>
                  </a:lnTo>
                  <a:lnTo>
                    <a:pt x="152400" y="86779"/>
                  </a:lnTo>
                  <a:lnTo>
                    <a:pt x="180848" y="19278"/>
                  </a:lnTo>
                  <a:lnTo>
                    <a:pt x="114300" y="9639"/>
                  </a:lnTo>
                  <a:lnTo>
                    <a:pt x="76200" y="9639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775" y="6118224"/>
              <a:ext cx="93662" cy="968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062" y="6049962"/>
              <a:ext cx="389255" cy="328930"/>
            </a:xfrm>
            <a:custGeom>
              <a:avLst/>
              <a:gdLst/>
              <a:ahLst/>
              <a:cxnLst/>
              <a:rect l="l" t="t" r="r" b="b"/>
              <a:pathLst>
                <a:path w="389255" h="328929">
                  <a:moveTo>
                    <a:pt x="19050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93662" y="57988"/>
                  </a:lnTo>
                  <a:lnTo>
                    <a:pt x="141287" y="106311"/>
                  </a:lnTo>
                  <a:lnTo>
                    <a:pt x="74612" y="135305"/>
                  </a:lnTo>
                  <a:lnTo>
                    <a:pt x="122237" y="212636"/>
                  </a:lnTo>
                  <a:lnTo>
                    <a:pt x="284162" y="328612"/>
                  </a:lnTo>
                  <a:lnTo>
                    <a:pt x="265112" y="251294"/>
                  </a:lnTo>
                  <a:lnTo>
                    <a:pt x="227012" y="212636"/>
                  </a:lnTo>
                  <a:lnTo>
                    <a:pt x="331787" y="135305"/>
                  </a:lnTo>
                  <a:lnTo>
                    <a:pt x="388937" y="67652"/>
                  </a:lnTo>
                  <a:lnTo>
                    <a:pt x="369887" y="57988"/>
                  </a:lnTo>
                  <a:lnTo>
                    <a:pt x="322262" y="38658"/>
                  </a:lnTo>
                  <a:lnTo>
                    <a:pt x="236537" y="28994"/>
                  </a:lnTo>
                  <a:lnTo>
                    <a:pt x="227012" y="28994"/>
                  </a:lnTo>
                  <a:lnTo>
                    <a:pt x="198437" y="19329"/>
                  </a:lnTo>
                  <a:lnTo>
                    <a:pt x="160337" y="19329"/>
                  </a:lnTo>
                  <a:lnTo>
                    <a:pt x="141287" y="9664"/>
                  </a:lnTo>
                  <a:lnTo>
                    <a:pt x="74612" y="966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714499"/>
              <a:ext cx="9144000" cy="51434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35" y="1920240"/>
              <a:ext cx="8759952" cy="22677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10320" y="2143252"/>
              <a:ext cx="353060" cy="427355"/>
            </a:xfrm>
            <a:custGeom>
              <a:avLst/>
              <a:gdLst/>
              <a:ahLst/>
              <a:cxnLst/>
              <a:rect l="l" t="t" r="r" b="b"/>
              <a:pathLst>
                <a:path w="353059" h="427355">
                  <a:moveTo>
                    <a:pt x="0" y="64135"/>
                  </a:moveTo>
                  <a:lnTo>
                    <a:pt x="53035" y="51332"/>
                  </a:lnTo>
                  <a:lnTo>
                    <a:pt x="106070" y="38523"/>
                  </a:lnTo>
                  <a:lnTo>
                    <a:pt x="159105" y="25702"/>
                  </a:lnTo>
                  <a:lnTo>
                    <a:pt x="212140" y="12863"/>
                  </a:lnTo>
                  <a:lnTo>
                    <a:pt x="265175" y="0"/>
                  </a:lnTo>
                  <a:lnTo>
                    <a:pt x="277741" y="51917"/>
                  </a:lnTo>
                  <a:lnTo>
                    <a:pt x="290293" y="103821"/>
                  </a:lnTo>
                  <a:lnTo>
                    <a:pt x="302835" y="155714"/>
                  </a:lnTo>
                  <a:lnTo>
                    <a:pt x="315367" y="207598"/>
                  </a:lnTo>
                  <a:lnTo>
                    <a:pt x="327892" y="259476"/>
                  </a:lnTo>
                  <a:lnTo>
                    <a:pt x="340414" y="311349"/>
                  </a:lnTo>
                  <a:lnTo>
                    <a:pt x="352932" y="363220"/>
                  </a:lnTo>
                  <a:lnTo>
                    <a:pt x="299897" y="376034"/>
                  </a:lnTo>
                  <a:lnTo>
                    <a:pt x="246862" y="388867"/>
                  </a:lnTo>
                  <a:lnTo>
                    <a:pt x="193827" y="401707"/>
                  </a:lnTo>
                  <a:lnTo>
                    <a:pt x="140792" y="414540"/>
                  </a:lnTo>
                  <a:lnTo>
                    <a:pt x="87756" y="427355"/>
                  </a:lnTo>
                  <a:lnTo>
                    <a:pt x="75191" y="375437"/>
                  </a:lnTo>
                  <a:lnTo>
                    <a:pt x="62639" y="323533"/>
                  </a:lnTo>
                  <a:lnTo>
                    <a:pt x="50097" y="271640"/>
                  </a:lnTo>
                  <a:lnTo>
                    <a:pt x="37565" y="219756"/>
                  </a:lnTo>
                  <a:lnTo>
                    <a:pt x="25040" y="167878"/>
                  </a:lnTo>
                  <a:lnTo>
                    <a:pt x="12518" y="116005"/>
                  </a:lnTo>
                  <a:lnTo>
                    <a:pt x="0" y="64135"/>
                  </a:lnTo>
                  <a:close/>
                </a:path>
              </a:pathLst>
            </a:custGeom>
            <a:ln w="11851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00724" y="603293"/>
              <a:ext cx="6192814" cy="33342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1201" y="2079371"/>
              <a:ext cx="1177290" cy="2061210"/>
            </a:xfrm>
            <a:custGeom>
              <a:avLst/>
              <a:gdLst/>
              <a:ahLst/>
              <a:cxnLst/>
              <a:rect l="l" t="t" r="r" b="b"/>
              <a:pathLst>
                <a:path w="1177289" h="2061210">
                  <a:moveTo>
                    <a:pt x="0" y="265556"/>
                  </a:moveTo>
                  <a:lnTo>
                    <a:pt x="49978" y="253486"/>
                  </a:lnTo>
                  <a:lnTo>
                    <a:pt x="99957" y="241415"/>
                  </a:lnTo>
                  <a:lnTo>
                    <a:pt x="149936" y="229344"/>
                  </a:lnTo>
                  <a:lnTo>
                    <a:pt x="199915" y="217273"/>
                  </a:lnTo>
                  <a:lnTo>
                    <a:pt x="249894" y="205203"/>
                  </a:lnTo>
                  <a:lnTo>
                    <a:pt x="299873" y="193132"/>
                  </a:lnTo>
                  <a:lnTo>
                    <a:pt x="349853" y="181061"/>
                  </a:lnTo>
                  <a:lnTo>
                    <a:pt x="399832" y="168990"/>
                  </a:lnTo>
                  <a:lnTo>
                    <a:pt x="449812" y="156920"/>
                  </a:lnTo>
                  <a:lnTo>
                    <a:pt x="499792" y="144849"/>
                  </a:lnTo>
                  <a:lnTo>
                    <a:pt x="549771" y="132778"/>
                  </a:lnTo>
                  <a:lnTo>
                    <a:pt x="599751" y="120707"/>
                  </a:lnTo>
                  <a:lnTo>
                    <a:pt x="649731" y="108636"/>
                  </a:lnTo>
                  <a:lnTo>
                    <a:pt x="699711" y="96566"/>
                  </a:lnTo>
                  <a:lnTo>
                    <a:pt x="749691" y="84495"/>
                  </a:lnTo>
                  <a:lnTo>
                    <a:pt x="799671" y="72424"/>
                  </a:lnTo>
                  <a:lnTo>
                    <a:pt x="849652" y="60353"/>
                  </a:lnTo>
                  <a:lnTo>
                    <a:pt x="899632" y="48283"/>
                  </a:lnTo>
                  <a:lnTo>
                    <a:pt x="949612" y="36212"/>
                  </a:lnTo>
                  <a:lnTo>
                    <a:pt x="999592" y="24141"/>
                  </a:lnTo>
                  <a:lnTo>
                    <a:pt x="1049573" y="12070"/>
                  </a:lnTo>
                  <a:lnTo>
                    <a:pt x="1099553" y="0"/>
                  </a:lnTo>
                  <a:lnTo>
                    <a:pt x="1112497" y="53403"/>
                  </a:lnTo>
                  <a:lnTo>
                    <a:pt x="1125423" y="106806"/>
                  </a:lnTo>
                  <a:lnTo>
                    <a:pt x="1138335" y="160210"/>
                  </a:lnTo>
                  <a:lnTo>
                    <a:pt x="1151237" y="213613"/>
                  </a:lnTo>
                  <a:lnTo>
                    <a:pt x="1164132" y="267017"/>
                  </a:lnTo>
                  <a:lnTo>
                    <a:pt x="1177023" y="320420"/>
                  </a:lnTo>
                  <a:lnTo>
                    <a:pt x="1125826" y="332803"/>
                  </a:lnTo>
                  <a:lnTo>
                    <a:pt x="1074629" y="345186"/>
                  </a:lnTo>
                  <a:lnTo>
                    <a:pt x="818645" y="407098"/>
                  </a:lnTo>
                  <a:lnTo>
                    <a:pt x="767448" y="419480"/>
                  </a:lnTo>
                  <a:lnTo>
                    <a:pt x="779330" y="468677"/>
                  </a:lnTo>
                  <a:lnTo>
                    <a:pt x="791213" y="517872"/>
                  </a:lnTo>
                  <a:lnTo>
                    <a:pt x="803095" y="567067"/>
                  </a:lnTo>
                  <a:lnTo>
                    <a:pt x="814978" y="616262"/>
                  </a:lnTo>
                  <a:lnTo>
                    <a:pt x="826860" y="665455"/>
                  </a:lnTo>
                  <a:lnTo>
                    <a:pt x="838742" y="714649"/>
                  </a:lnTo>
                  <a:lnTo>
                    <a:pt x="850625" y="763841"/>
                  </a:lnTo>
                  <a:lnTo>
                    <a:pt x="862507" y="813034"/>
                  </a:lnTo>
                  <a:lnTo>
                    <a:pt x="874390" y="862226"/>
                  </a:lnTo>
                  <a:lnTo>
                    <a:pt x="886272" y="911417"/>
                  </a:lnTo>
                  <a:lnTo>
                    <a:pt x="898155" y="960609"/>
                  </a:lnTo>
                  <a:lnTo>
                    <a:pt x="910037" y="1009800"/>
                  </a:lnTo>
                  <a:lnTo>
                    <a:pt x="921919" y="1058991"/>
                  </a:lnTo>
                  <a:lnTo>
                    <a:pt x="933802" y="1108182"/>
                  </a:lnTo>
                  <a:lnTo>
                    <a:pt x="945684" y="1157372"/>
                  </a:lnTo>
                  <a:lnTo>
                    <a:pt x="957567" y="1206563"/>
                  </a:lnTo>
                  <a:lnTo>
                    <a:pt x="969449" y="1255754"/>
                  </a:lnTo>
                  <a:lnTo>
                    <a:pt x="981332" y="1304944"/>
                  </a:lnTo>
                  <a:lnTo>
                    <a:pt x="993214" y="1354135"/>
                  </a:lnTo>
                  <a:lnTo>
                    <a:pt x="1005097" y="1403326"/>
                  </a:lnTo>
                  <a:lnTo>
                    <a:pt x="1016979" y="1452517"/>
                  </a:lnTo>
                  <a:lnTo>
                    <a:pt x="1028861" y="1501709"/>
                  </a:lnTo>
                  <a:lnTo>
                    <a:pt x="1040744" y="1550900"/>
                  </a:lnTo>
                  <a:lnTo>
                    <a:pt x="1052626" y="1600092"/>
                  </a:lnTo>
                  <a:lnTo>
                    <a:pt x="1064509" y="1649285"/>
                  </a:lnTo>
                  <a:lnTo>
                    <a:pt x="1076391" y="1698477"/>
                  </a:lnTo>
                  <a:lnTo>
                    <a:pt x="1088274" y="1747671"/>
                  </a:lnTo>
                  <a:lnTo>
                    <a:pt x="1100156" y="1796864"/>
                  </a:lnTo>
                  <a:lnTo>
                    <a:pt x="1112038" y="1846059"/>
                  </a:lnTo>
                  <a:lnTo>
                    <a:pt x="1123921" y="1895254"/>
                  </a:lnTo>
                  <a:lnTo>
                    <a:pt x="1135803" y="1944449"/>
                  </a:lnTo>
                  <a:lnTo>
                    <a:pt x="1147686" y="1993645"/>
                  </a:lnTo>
                  <a:lnTo>
                    <a:pt x="1101140" y="2004894"/>
                  </a:lnTo>
                  <a:lnTo>
                    <a:pt x="1054590" y="2016157"/>
                  </a:lnTo>
                  <a:lnTo>
                    <a:pt x="1008033" y="2027427"/>
                  </a:lnTo>
                  <a:lnTo>
                    <a:pt x="961466" y="2038698"/>
                  </a:lnTo>
                  <a:lnTo>
                    <a:pt x="914885" y="2049961"/>
                  </a:lnTo>
                  <a:lnTo>
                    <a:pt x="868286" y="2061209"/>
                  </a:lnTo>
                  <a:lnTo>
                    <a:pt x="856403" y="2012013"/>
                  </a:lnTo>
                  <a:lnTo>
                    <a:pt x="844521" y="1962816"/>
                  </a:lnTo>
                  <a:lnTo>
                    <a:pt x="737579" y="1520047"/>
                  </a:lnTo>
                  <a:lnTo>
                    <a:pt x="725697" y="1470850"/>
                  </a:lnTo>
                  <a:lnTo>
                    <a:pt x="499930" y="536114"/>
                  </a:lnTo>
                  <a:lnTo>
                    <a:pt x="488048" y="486917"/>
                  </a:lnTo>
                  <a:lnTo>
                    <a:pt x="436708" y="499342"/>
                  </a:lnTo>
                  <a:lnTo>
                    <a:pt x="385370" y="511756"/>
                  </a:lnTo>
                  <a:lnTo>
                    <a:pt x="334034" y="524161"/>
                  </a:lnTo>
                  <a:lnTo>
                    <a:pt x="282702" y="536559"/>
                  </a:lnTo>
                  <a:lnTo>
                    <a:pt x="231374" y="548950"/>
                  </a:lnTo>
                  <a:lnTo>
                    <a:pt x="180052" y="561338"/>
                  </a:lnTo>
                  <a:lnTo>
                    <a:pt x="128738" y="573722"/>
                  </a:lnTo>
                  <a:lnTo>
                    <a:pt x="77431" y="586104"/>
                  </a:lnTo>
                  <a:lnTo>
                    <a:pt x="64527" y="532700"/>
                  </a:lnTo>
                  <a:lnTo>
                    <a:pt x="51622" y="479293"/>
                  </a:lnTo>
                  <a:lnTo>
                    <a:pt x="38715" y="425878"/>
                  </a:lnTo>
                  <a:lnTo>
                    <a:pt x="25809" y="372453"/>
                  </a:lnTo>
                  <a:lnTo>
                    <a:pt x="12904" y="319014"/>
                  </a:lnTo>
                  <a:lnTo>
                    <a:pt x="0" y="265556"/>
                  </a:lnTo>
                  <a:close/>
                </a:path>
              </a:pathLst>
            </a:custGeom>
            <a:ln w="11851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6080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General Genus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Characteristics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982726"/>
            <a:ext cx="7621905" cy="53467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Small, </a:t>
            </a:r>
            <a:r>
              <a:rPr sz="2400" dirty="0">
                <a:latin typeface="Times New Roman"/>
                <a:cs typeface="Times New Roman"/>
              </a:rPr>
              <a:t>round-to-oval </a:t>
            </a:r>
            <a:r>
              <a:rPr sz="2400" spc="-5" dirty="0">
                <a:latin typeface="Times New Roman"/>
                <a:cs typeface="Times New Roman"/>
              </a:rPr>
              <a:t>organisms, </a:t>
            </a:r>
            <a:r>
              <a:rPr sz="2400" dirty="0">
                <a:latin typeface="Times New Roman"/>
                <a:cs typeface="Times New Roman"/>
              </a:rPr>
              <a:t>vary 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size</a:t>
            </a:r>
            <a:endParaRPr sz="2400">
              <a:latin typeface="Times New Roman"/>
              <a:cs typeface="Times New Roman"/>
            </a:endParaRPr>
          </a:p>
          <a:p>
            <a:pPr marL="299085" marR="139065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Cell envelope consists of 2 lipid bilayers </a:t>
            </a:r>
            <a:r>
              <a:rPr sz="2400" spc="-5" dirty="0">
                <a:latin typeface="Times New Roman"/>
                <a:cs typeface="Times New Roman"/>
              </a:rPr>
              <a:t>w/ </a:t>
            </a:r>
            <a:r>
              <a:rPr sz="2400" dirty="0">
                <a:latin typeface="Times New Roman"/>
                <a:cs typeface="Times New Roman"/>
              </a:rPr>
              <a:t>associated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  wall</a:t>
            </a:r>
            <a:endParaRPr sz="2400">
              <a:latin typeface="Times New Roman"/>
              <a:cs typeface="Times New Roman"/>
            </a:endParaRPr>
          </a:p>
          <a:p>
            <a:pPr marL="299085" marR="1084580" indent="-299085">
              <a:lnSpc>
                <a:spcPct val="100000"/>
              </a:lnSpc>
              <a:spcBef>
                <a:spcPts val="600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Outer </a:t>
            </a:r>
            <a:r>
              <a:rPr sz="2400" spc="-5" dirty="0">
                <a:latin typeface="Times New Roman"/>
                <a:cs typeface="Times New Roman"/>
              </a:rPr>
              <a:t>membrane similar </a:t>
            </a:r>
            <a:r>
              <a:rPr sz="2400" dirty="0">
                <a:latin typeface="Times New Roman"/>
                <a:cs typeface="Times New Roman"/>
              </a:rPr>
              <a:t>to Gram-negative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bacteria  but no </a:t>
            </a:r>
            <a:r>
              <a:rPr sz="2400" spc="-5" dirty="0">
                <a:latin typeface="Times New Roman"/>
                <a:cs typeface="Times New Roman"/>
              </a:rPr>
              <a:t>PG </a:t>
            </a:r>
            <a:r>
              <a:rPr sz="2400" dirty="0">
                <a:latin typeface="Times New Roman"/>
                <a:cs typeface="Times New Roman"/>
              </a:rPr>
              <a:t>&amp; no </a:t>
            </a:r>
            <a:r>
              <a:rPr sz="2400" spc="-10" dirty="0">
                <a:latin typeface="Times New Roman"/>
                <a:cs typeface="Times New Roman"/>
              </a:rPr>
              <a:t>muramic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acid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har char="–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Possess ribosomes </a:t>
            </a:r>
            <a:r>
              <a:rPr sz="2400" dirty="0">
                <a:latin typeface="Times New Roman"/>
                <a:cs typeface="Times New Roman"/>
              </a:rPr>
              <a:t>and synthesize their own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proteins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Times New Roman"/>
              <a:buChar char="–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Obligate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INTRA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CELLULAR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bacterial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parasite</a:t>
            </a:r>
            <a:endParaRPr sz="2400">
              <a:latin typeface="Times New Roman"/>
              <a:cs typeface="Times New Roman"/>
            </a:endParaRPr>
          </a:p>
          <a:p>
            <a:pPr marL="299085" marR="5080" indent="28575">
              <a:lnSpc>
                <a:spcPct val="100000"/>
              </a:lnSpc>
              <a:spcBef>
                <a:spcPts val="615"/>
              </a:spcBef>
            </a:pPr>
            <a:r>
              <a:rPr sz="2000" dirty="0">
                <a:latin typeface="Times New Roman"/>
                <a:cs typeface="Times New Roman"/>
              </a:rPr>
              <a:t>Infect </a:t>
            </a:r>
            <a:r>
              <a:rPr sz="2000" spc="-5" dirty="0">
                <a:latin typeface="Times New Roman"/>
                <a:cs typeface="Times New Roman"/>
              </a:rPr>
              <a:t>columnar epithelial cells, </a:t>
            </a:r>
            <a:r>
              <a:rPr sz="2000" dirty="0">
                <a:latin typeface="Times New Roman"/>
                <a:cs typeface="Times New Roman"/>
              </a:rPr>
              <a:t>survive by replication that results in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death of 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85"/>
              </a:spcBef>
              <a:buClr>
                <a:srgbClr val="000000"/>
              </a:buClr>
              <a:buFont typeface="Times New Roman"/>
              <a:buChar char="–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Unique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developmental cycle (life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cycle)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latin typeface="Times New Roman"/>
                <a:cs typeface="Times New Roman"/>
              </a:rPr>
              <a:t>Two </a:t>
            </a:r>
            <a:r>
              <a:rPr sz="2000" spc="-5" dirty="0">
                <a:latin typeface="Times New Roman"/>
                <a:cs typeface="Times New Roman"/>
              </a:rPr>
              <a:t>forms </a:t>
            </a:r>
            <a:r>
              <a:rPr sz="2000" dirty="0">
                <a:latin typeface="Times New Roman"/>
                <a:cs typeface="Times New Roman"/>
              </a:rPr>
              <a:t>in the </a:t>
            </a:r>
            <a:r>
              <a:rPr sz="2000" spc="-5" dirty="0">
                <a:latin typeface="Times New Roman"/>
                <a:cs typeface="Times New Roman"/>
              </a:rPr>
              <a:t>life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cycle:</a:t>
            </a:r>
            <a:endParaRPr sz="2000">
              <a:latin typeface="Times New Roman"/>
              <a:cs typeface="Times New Roman"/>
            </a:endParaRPr>
          </a:p>
          <a:p>
            <a:pPr marL="615950" lvl="1" indent="-14668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-"/>
              <a:tabLst>
                <a:tab pos="616585" algn="l"/>
              </a:tabLst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Elementary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body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(EB)</a:t>
            </a:r>
            <a:endParaRPr sz="2000">
              <a:latin typeface="Times New Roman"/>
              <a:cs typeface="Times New Roman"/>
            </a:endParaRPr>
          </a:p>
          <a:p>
            <a:pPr marL="615950" lvl="1" indent="-146685">
              <a:lnSpc>
                <a:spcPct val="100000"/>
              </a:lnSpc>
              <a:spcBef>
                <a:spcPts val="960"/>
              </a:spcBef>
              <a:buChar char="-"/>
              <a:tabLst>
                <a:tab pos="616585" algn="l"/>
              </a:tabLst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Reticulate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body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(RB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016254"/>
            <a:ext cx="7646670" cy="39954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Development (Life)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Cycle</a:t>
            </a:r>
            <a:endParaRPr sz="2400">
              <a:latin typeface="Times New Roman"/>
              <a:cs typeface="Times New Roman"/>
            </a:endParaRPr>
          </a:p>
          <a:p>
            <a:pPr marL="1003300" indent="-534035">
              <a:lnSpc>
                <a:spcPct val="100000"/>
              </a:lnSpc>
              <a:spcBef>
                <a:spcPts val="575"/>
              </a:spcBef>
              <a:buChar char="–"/>
              <a:tabLst>
                <a:tab pos="1003300" algn="l"/>
                <a:tab pos="1003935" algn="l"/>
              </a:tabLst>
            </a:pPr>
            <a:r>
              <a:rPr sz="2400" spc="-5" dirty="0">
                <a:latin typeface="Times New Roman"/>
                <a:cs typeface="Times New Roman"/>
              </a:rPr>
              <a:t>Occurs </a:t>
            </a:r>
            <a:r>
              <a:rPr sz="2400" dirty="0">
                <a:latin typeface="Times New Roman"/>
                <a:cs typeface="Times New Roman"/>
              </a:rPr>
              <a:t>inside </a:t>
            </a:r>
            <a:r>
              <a:rPr sz="2400" spc="-5" dirty="0">
                <a:latin typeface="Times New Roman"/>
                <a:cs typeface="Times New Roman"/>
              </a:rPr>
              <a:t>cytoplasmic </a:t>
            </a:r>
            <a:r>
              <a:rPr sz="2400" dirty="0">
                <a:latin typeface="Times New Roman"/>
                <a:cs typeface="Times New Roman"/>
              </a:rPr>
              <a:t>vacuoles of host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endParaRPr sz="2400">
              <a:latin typeface="Times New Roman"/>
              <a:cs typeface="Times New Roman"/>
            </a:endParaRPr>
          </a:p>
          <a:p>
            <a:pPr marL="1003300" indent="-534035">
              <a:lnSpc>
                <a:spcPct val="100000"/>
              </a:lnSpc>
              <a:spcBef>
                <a:spcPts val="580"/>
              </a:spcBef>
              <a:buChar char="–"/>
              <a:tabLst>
                <a:tab pos="1003300" algn="l"/>
                <a:tab pos="1003935" algn="l"/>
              </a:tabLst>
            </a:pPr>
            <a:r>
              <a:rPr sz="2400" dirty="0">
                <a:latin typeface="Times New Roman"/>
                <a:cs typeface="Times New Roman"/>
              </a:rPr>
              <a:t>2 </a:t>
            </a:r>
            <a:r>
              <a:rPr sz="2400" spc="-5" dirty="0">
                <a:latin typeface="Times New Roman"/>
                <a:cs typeface="Times New Roman"/>
              </a:rPr>
              <a:t>forms: </a:t>
            </a:r>
            <a:r>
              <a:rPr sz="2400" b="1" dirty="0">
                <a:latin typeface="Times New Roman"/>
                <a:cs typeface="Times New Roman"/>
              </a:rPr>
              <a:t>Elementary </a:t>
            </a:r>
            <a:r>
              <a:rPr sz="2400" b="1" spc="-5" dirty="0">
                <a:latin typeface="Times New Roman"/>
                <a:cs typeface="Times New Roman"/>
              </a:rPr>
              <a:t>body </a:t>
            </a:r>
            <a:r>
              <a:rPr sz="2400" b="1" dirty="0">
                <a:latin typeface="Times New Roman"/>
                <a:cs typeface="Times New Roman"/>
              </a:rPr>
              <a:t>&amp; Reticulate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1003300" marR="5080" indent="-533400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latin typeface="Times New Roman"/>
                <a:cs typeface="Times New Roman"/>
              </a:rPr>
              <a:t>Elementary </a:t>
            </a:r>
            <a:r>
              <a:rPr sz="2400" b="1" spc="-5" dirty="0">
                <a:latin typeface="Times New Roman"/>
                <a:cs typeface="Times New Roman"/>
              </a:rPr>
              <a:t>Body </a:t>
            </a:r>
            <a:r>
              <a:rPr sz="2400" b="1" dirty="0">
                <a:latin typeface="Times New Roman"/>
                <a:cs typeface="Times New Roman"/>
              </a:rPr>
              <a:t>(EB):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extracellular and infectious</a:t>
            </a:r>
            <a:r>
              <a:rPr sz="2400" dirty="0">
                <a:latin typeface="Times New Roman"/>
                <a:cs typeface="Times New Roman"/>
              </a:rPr>
              <a:t>;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tiny,  condensed, inert structure that can survive  </a:t>
            </a:r>
            <a:r>
              <a:rPr sz="2400" spc="-5" dirty="0">
                <a:latin typeface="Times New Roman"/>
                <a:cs typeface="Times New Roman"/>
              </a:rPr>
              <a:t>extracellular </a:t>
            </a:r>
            <a:r>
              <a:rPr sz="2400" dirty="0">
                <a:latin typeface="Times New Roman"/>
                <a:cs typeface="Times New Roman"/>
              </a:rPr>
              <a:t>cell-to-cell passage; </a:t>
            </a: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initiates</a:t>
            </a:r>
            <a:r>
              <a:rPr sz="2400" b="1" spc="-14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CC"/>
                </a:solidFill>
                <a:latin typeface="Times New Roman"/>
                <a:cs typeface="Times New Roman"/>
              </a:rPr>
              <a:t>infection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latin typeface="Times New Roman"/>
                <a:cs typeface="Times New Roman"/>
              </a:rPr>
              <a:t>Reticulate </a:t>
            </a:r>
            <a:r>
              <a:rPr sz="2400" b="1" spc="-5" dirty="0">
                <a:latin typeface="Times New Roman"/>
                <a:cs typeface="Times New Roman"/>
              </a:rPr>
              <a:t>Body </a:t>
            </a:r>
            <a:r>
              <a:rPr sz="2400" b="1" dirty="0">
                <a:latin typeface="Times New Roman"/>
                <a:cs typeface="Times New Roman"/>
              </a:rPr>
              <a:t>(RB):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intracellular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non-infectious</a:t>
            </a:r>
            <a:endParaRPr sz="2400">
              <a:latin typeface="Times New Roman"/>
              <a:cs typeface="Times New Roman"/>
            </a:endParaRPr>
          </a:p>
          <a:p>
            <a:pPr marL="10033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(inclusion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body)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205"/>
              </a:spcBef>
            </a:pPr>
            <a:r>
              <a:rPr sz="2400" b="1" dirty="0">
                <a:latin typeface="Times New Roman"/>
                <a:cs typeface="Times New Roman"/>
              </a:rPr>
              <a:t>EB → </a:t>
            </a:r>
            <a:r>
              <a:rPr sz="2400" b="1" spc="-5" dirty="0">
                <a:latin typeface="Times New Roman"/>
                <a:cs typeface="Times New Roman"/>
              </a:rPr>
              <a:t>RB </a:t>
            </a:r>
            <a:r>
              <a:rPr sz="2400" b="1" dirty="0">
                <a:latin typeface="Times New Roman"/>
                <a:cs typeface="Times New Roman"/>
              </a:rPr>
              <a:t>→ </a:t>
            </a:r>
            <a:r>
              <a:rPr sz="2400" b="1" spc="-5" dirty="0">
                <a:latin typeface="Times New Roman"/>
                <a:cs typeface="Times New Roman"/>
              </a:rPr>
              <a:t>EB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etc.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CYLCE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95209" y="26923"/>
            <a:ext cx="1039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th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715" y="6460947"/>
            <a:ext cx="7446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Source</a:t>
            </a:r>
            <a:r>
              <a:rPr sz="2400" spc="-5" dirty="0">
                <a:latin typeface="Arial"/>
                <a:cs typeface="Arial"/>
              </a:rPr>
              <a:t>: California STD/HIV Prevention </a:t>
            </a:r>
            <a:r>
              <a:rPr sz="2400" spc="-15" dirty="0">
                <a:latin typeface="Arial"/>
                <a:cs typeface="Arial"/>
              </a:rPr>
              <a:t>Training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Center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457200"/>
            <a:ext cx="5715000" cy="591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52476"/>
            <a:ext cx="4036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Development (Life) Cycle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(reference)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57823"/>
            <a:ext cx="7999095" cy="52089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49580" indent="-43751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EB </a:t>
            </a:r>
            <a:r>
              <a:rPr sz="2000" dirty="0">
                <a:latin typeface="Times New Roman"/>
                <a:cs typeface="Times New Roman"/>
              </a:rPr>
              <a:t>enters susceptible host </a:t>
            </a:r>
            <a:r>
              <a:rPr sz="2000" spc="-5" dirty="0">
                <a:latin typeface="Times New Roman"/>
                <a:cs typeface="Times New Roman"/>
              </a:rPr>
              <a:t>cell </a:t>
            </a:r>
            <a:r>
              <a:rPr sz="2000" dirty="0">
                <a:latin typeface="Times New Roman"/>
                <a:cs typeface="Times New Roman"/>
              </a:rPr>
              <a:t>by receptor-mediated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phagocytosis</a:t>
            </a:r>
            <a:endParaRPr sz="2000">
              <a:latin typeface="Times New Roman"/>
              <a:cs typeface="Times New Roman"/>
            </a:endParaRPr>
          </a:p>
          <a:p>
            <a:pPr marL="449580" marR="66167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chlamydial cell membrane </a:t>
            </a:r>
            <a:r>
              <a:rPr sz="2000" dirty="0">
                <a:latin typeface="Times New Roman"/>
                <a:cs typeface="Times New Roman"/>
              </a:rPr>
              <a:t>proteins directing </a:t>
            </a:r>
            <a:r>
              <a:rPr sz="2000" spc="-5" dirty="0">
                <a:latin typeface="Times New Roman"/>
                <a:cs typeface="Times New Roman"/>
              </a:rPr>
              <a:t>attachment </a:t>
            </a:r>
            <a:r>
              <a:rPr sz="2000" dirty="0">
                <a:latin typeface="Times New Roman"/>
                <a:cs typeface="Times New Roman"/>
              </a:rPr>
              <a:t>to host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  </a:t>
            </a:r>
            <a:r>
              <a:rPr sz="2000" dirty="0">
                <a:latin typeface="Times New Roman"/>
                <a:cs typeface="Times New Roman"/>
              </a:rPr>
              <a:t>glycolipid or glycopolysaccharide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receptors</a:t>
            </a:r>
            <a:endParaRPr sz="2000">
              <a:latin typeface="Times New Roman"/>
              <a:cs typeface="Times New Roman"/>
            </a:endParaRPr>
          </a:p>
          <a:p>
            <a:pPr marL="449580" marR="701040" indent="-437515">
              <a:lnSpc>
                <a:spcPct val="110100"/>
              </a:lnSpc>
              <a:spcBef>
                <a:spcPts val="240"/>
              </a:spcBef>
              <a:buFont typeface="Times New Roman"/>
              <a:buAutoNum type="arabicPeriod" startAt="2"/>
              <a:tabLst>
                <a:tab pos="545465" algn="l"/>
                <a:tab pos="546100" algn="l"/>
              </a:tabLst>
            </a:pPr>
            <a:r>
              <a:rPr dirty="0"/>
              <a:t>	</a:t>
            </a:r>
            <a:r>
              <a:rPr sz="2000" b="1" spc="-5" dirty="0">
                <a:latin typeface="Times New Roman"/>
                <a:cs typeface="Times New Roman"/>
              </a:rPr>
              <a:t>EB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dirty="0">
                <a:latin typeface="Times New Roman"/>
                <a:cs typeface="Times New Roman"/>
              </a:rPr>
              <a:t>when present w/in phagosomes, prevent </a:t>
            </a:r>
            <a:r>
              <a:rPr sz="2000" spc="-5" dirty="0">
                <a:latin typeface="Times New Roman"/>
                <a:cs typeface="Times New Roman"/>
              </a:rPr>
              <a:t>formation </a:t>
            </a:r>
            <a:r>
              <a:rPr sz="2000" dirty="0">
                <a:latin typeface="Times New Roman"/>
                <a:cs typeface="Times New Roman"/>
              </a:rPr>
              <a:t>of  </a:t>
            </a:r>
            <a:r>
              <a:rPr sz="2000" spc="-5" dirty="0">
                <a:latin typeface="Times New Roman"/>
                <a:cs typeface="Times New Roman"/>
              </a:rPr>
              <a:t>phagolysosomes </a:t>
            </a:r>
            <a:r>
              <a:rPr sz="2000" dirty="0">
                <a:latin typeface="Times New Roman"/>
                <a:cs typeface="Times New Roman"/>
              </a:rPr>
              <a:t>(i.e., prevent fusion of phagosome and </a:t>
            </a:r>
            <a:r>
              <a:rPr sz="2000" spc="-5" dirty="0">
                <a:latin typeface="Times New Roman"/>
                <a:cs typeface="Times New Roman"/>
              </a:rPr>
              <a:t>lysosome) </a:t>
            </a:r>
            <a:r>
              <a:rPr sz="2000" spc="-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Protection from </a:t>
            </a:r>
            <a:r>
              <a:rPr sz="2000" spc="-5" dirty="0">
                <a:solidFill>
                  <a:srgbClr val="CC0000"/>
                </a:solidFill>
                <a:latin typeface="Times New Roman"/>
                <a:cs typeface="Times New Roman"/>
              </a:rPr>
              <a:t>enzymatic</a:t>
            </a:r>
            <a:r>
              <a:rPr sz="2000" spc="-9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destruction</a:t>
            </a:r>
            <a:endParaRPr sz="20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000" b="1" dirty="0">
                <a:latin typeface="Times New Roman"/>
                <a:cs typeface="Times New Roman"/>
              </a:rPr>
              <a:t>EB ∆</a:t>
            </a:r>
            <a:r>
              <a:rPr sz="2000" dirty="0">
                <a:latin typeface="Times New Roman"/>
                <a:cs typeface="Times New Roman"/>
              </a:rPr>
              <a:t>’s into larger </a:t>
            </a:r>
            <a:r>
              <a:rPr sz="2000" spc="-5" dirty="0">
                <a:latin typeface="Times New Roman"/>
                <a:cs typeface="Times New Roman"/>
              </a:rPr>
              <a:t>structure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b="1" spc="5" dirty="0">
                <a:latin typeface="Times New Roman"/>
                <a:cs typeface="Times New Roman"/>
              </a:rPr>
              <a:t>RB </a:t>
            </a:r>
            <a:r>
              <a:rPr sz="2000" dirty="0">
                <a:latin typeface="Times New Roman"/>
                <a:cs typeface="Times New Roman"/>
              </a:rPr>
              <a:t>(8 hr. </a:t>
            </a:r>
            <a:r>
              <a:rPr sz="2000" spc="-10" dirty="0">
                <a:latin typeface="Times New Roman"/>
                <a:cs typeface="Times New Roman"/>
              </a:rPr>
              <a:t>time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lapse)</a:t>
            </a:r>
            <a:endParaRPr sz="2000">
              <a:latin typeface="Times New Roman"/>
              <a:cs typeface="Times New Roman"/>
            </a:endParaRPr>
          </a:p>
          <a:p>
            <a:pPr marL="44958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infectious, </a:t>
            </a:r>
            <a:r>
              <a:rPr sz="2000" b="1" dirty="0">
                <a:latin typeface="Times New Roman"/>
                <a:cs typeface="Times New Roman"/>
              </a:rPr>
              <a:t>replicating form, metabolically active</a:t>
            </a:r>
            <a:r>
              <a:rPr sz="2000" dirty="0">
                <a:latin typeface="Times New Roman"/>
                <a:cs typeface="Times New Roman"/>
              </a:rPr>
              <a:t>, survives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endParaRPr sz="2000">
              <a:latin typeface="Times New Roman"/>
              <a:cs typeface="Times New Roman"/>
            </a:endParaRPr>
          </a:p>
          <a:p>
            <a:pPr marL="44958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intracellularly</a:t>
            </a:r>
            <a:endParaRPr sz="2000">
              <a:latin typeface="Times New Roman"/>
              <a:cs typeface="Times New Roman"/>
            </a:endParaRPr>
          </a:p>
          <a:p>
            <a:pPr marL="44958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RB’s </a:t>
            </a:r>
            <a:r>
              <a:rPr sz="2000" dirty="0">
                <a:latin typeface="Times New Roman"/>
                <a:cs typeface="Times New Roman"/>
              </a:rPr>
              <a:t>divide by </a:t>
            </a:r>
            <a:r>
              <a:rPr sz="2000" b="1" dirty="0">
                <a:latin typeface="Times New Roman"/>
                <a:cs typeface="Times New Roman"/>
              </a:rPr>
              <a:t>binary fission </a:t>
            </a:r>
            <a:r>
              <a:rPr sz="2000" dirty="0">
                <a:latin typeface="Times New Roman"/>
                <a:cs typeface="Times New Roman"/>
              </a:rPr>
              <a:t>to fill &amp; enlarge the vacuole,</a:t>
            </a:r>
            <a:r>
              <a:rPr sz="2000" spc="-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forming</a:t>
            </a:r>
            <a:endParaRPr sz="2000">
              <a:latin typeface="Times New Roman"/>
              <a:cs typeface="Times New Roman"/>
            </a:endParaRPr>
          </a:p>
          <a:p>
            <a:pPr marL="44958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inclusion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body</a:t>
            </a:r>
            <a:endParaRPr sz="20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480"/>
              </a:spcBef>
              <a:buAutoNum type="arabicPeriod" startAt="4"/>
              <a:tabLst>
                <a:tab pos="545465" algn="l"/>
                <a:tab pos="546100" algn="l"/>
              </a:tabLst>
            </a:pPr>
            <a:r>
              <a:rPr sz="2000" dirty="0">
                <a:latin typeface="Times New Roman"/>
                <a:cs typeface="Times New Roman"/>
              </a:rPr>
              <a:t>After 48 hours, </a:t>
            </a:r>
            <a:r>
              <a:rPr sz="2000" b="1" spc="5" dirty="0">
                <a:latin typeface="Times New Roman"/>
                <a:cs typeface="Times New Roman"/>
              </a:rPr>
              <a:t>RB </a:t>
            </a:r>
            <a:r>
              <a:rPr sz="2000" spc="-5" dirty="0">
                <a:latin typeface="Times New Roman"/>
                <a:cs typeface="Times New Roman"/>
              </a:rPr>
              <a:t>multiplication </a:t>
            </a:r>
            <a:r>
              <a:rPr sz="2000" dirty="0">
                <a:latin typeface="Times New Roman"/>
                <a:cs typeface="Times New Roman"/>
              </a:rPr>
              <a:t>ceases; </a:t>
            </a:r>
            <a:r>
              <a:rPr sz="2000" b="1" dirty="0">
                <a:latin typeface="Times New Roman"/>
                <a:cs typeface="Times New Roman"/>
              </a:rPr>
              <a:t>RB </a:t>
            </a:r>
            <a:r>
              <a:rPr sz="2000" dirty="0">
                <a:latin typeface="Times New Roman"/>
                <a:cs typeface="Times New Roman"/>
              </a:rPr>
              <a:t>∆’s into </a:t>
            </a:r>
            <a:r>
              <a:rPr sz="2000" spc="-5" dirty="0">
                <a:latin typeface="Times New Roman"/>
                <a:cs typeface="Times New Roman"/>
              </a:rPr>
              <a:t>smaller,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infectious</a:t>
            </a:r>
            <a:endParaRPr sz="20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EB’s</a:t>
            </a:r>
            <a:r>
              <a:rPr sz="2000" dirty="0">
                <a:latin typeface="Times New Roman"/>
                <a:cs typeface="Times New Roman"/>
              </a:rPr>
              <a:t>--</a:t>
            </a:r>
            <a:r>
              <a:rPr sz="2000" b="1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able to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multiply</a:t>
            </a:r>
            <a:endParaRPr sz="2000">
              <a:latin typeface="Times New Roman"/>
              <a:cs typeface="Times New Roman"/>
            </a:endParaRPr>
          </a:p>
          <a:p>
            <a:pPr marL="449580" marR="947419" indent="-437515">
              <a:lnSpc>
                <a:spcPct val="120000"/>
              </a:lnSpc>
              <a:buFont typeface="Times New Roman"/>
              <a:buAutoNum type="arabicPeriod" startAt="5"/>
              <a:tabLst>
                <a:tab pos="545465" algn="l"/>
                <a:tab pos="546100" algn="l"/>
              </a:tabLst>
            </a:pPr>
            <a:r>
              <a:rPr dirty="0"/>
              <a:t>	</a:t>
            </a:r>
            <a:r>
              <a:rPr sz="2000" b="1" spc="-5" dirty="0">
                <a:latin typeface="Times New Roman"/>
                <a:cs typeface="Times New Roman"/>
              </a:rPr>
              <a:t>EB’s </a:t>
            </a:r>
            <a:r>
              <a:rPr sz="2000" dirty="0">
                <a:latin typeface="Times New Roman"/>
                <a:cs typeface="Times New Roman"/>
              </a:rPr>
              <a:t>released from host </a:t>
            </a:r>
            <a:r>
              <a:rPr sz="2000" spc="-5" dirty="0">
                <a:latin typeface="Times New Roman"/>
                <a:cs typeface="Times New Roman"/>
              </a:rPr>
              <a:t>cell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b="1" dirty="0">
                <a:latin typeface="Times New Roman"/>
                <a:cs typeface="Times New Roman"/>
              </a:rPr>
              <a:t>cytolysis</a:t>
            </a:r>
            <a:r>
              <a:rPr sz="2000" dirty="0">
                <a:latin typeface="Times New Roman"/>
                <a:cs typeface="Times New Roman"/>
              </a:rPr>
              <a:t>, resulting in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death  </a:t>
            </a:r>
            <a:r>
              <a:rPr sz="2000" spc="-5" dirty="0">
                <a:latin typeface="Times New Roman"/>
                <a:cs typeface="Times New Roman"/>
              </a:rPr>
              <a:t>Released </a:t>
            </a:r>
            <a:r>
              <a:rPr sz="2000" b="1" spc="-5" dirty="0">
                <a:latin typeface="Times New Roman"/>
                <a:cs typeface="Times New Roman"/>
              </a:rPr>
              <a:t>EB’s </a:t>
            </a:r>
            <a:r>
              <a:rPr sz="2000" dirty="0">
                <a:latin typeface="Times New Roman"/>
                <a:cs typeface="Times New Roman"/>
              </a:rPr>
              <a:t>enter a new host </a:t>
            </a:r>
            <a:r>
              <a:rPr sz="2000" spc="-5" dirty="0">
                <a:latin typeface="Times New Roman"/>
                <a:cs typeface="Times New Roman"/>
              </a:rPr>
              <a:t>cell </a:t>
            </a:r>
            <a:r>
              <a:rPr sz="2000" dirty="0">
                <a:latin typeface="Times New Roman"/>
                <a:cs typeface="Times New Roman"/>
              </a:rPr>
              <a:t>and the </a:t>
            </a:r>
            <a:r>
              <a:rPr sz="2000" spc="-5" dirty="0">
                <a:latin typeface="Times New Roman"/>
                <a:cs typeface="Times New Roman"/>
              </a:rPr>
              <a:t>cycle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repeated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570" y="782165"/>
            <a:ext cx="804481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2C2CB8"/>
                </a:solidFill>
                <a:latin typeface="Tahoma"/>
                <a:cs typeface="Tahoma"/>
              </a:rPr>
              <a:t>Clinical Syndromes </a:t>
            </a:r>
            <a:r>
              <a:rPr spc="-5" dirty="0">
                <a:solidFill>
                  <a:srgbClr val="2C2CB8"/>
                </a:solidFill>
                <a:latin typeface="Tahoma"/>
                <a:cs typeface="Tahoma"/>
              </a:rPr>
              <a:t>Caused by </a:t>
            </a:r>
            <a:r>
              <a:rPr sz="2950" i="1" spc="-80" dirty="0">
                <a:solidFill>
                  <a:srgbClr val="2C2CB8"/>
                </a:solidFill>
                <a:latin typeface="Tahoma"/>
                <a:cs typeface="Tahoma"/>
              </a:rPr>
              <a:t>C.</a:t>
            </a:r>
            <a:r>
              <a:rPr sz="2950" i="1" spc="110" dirty="0">
                <a:solidFill>
                  <a:srgbClr val="2C2CB8"/>
                </a:solidFill>
                <a:latin typeface="Tahoma"/>
                <a:cs typeface="Tahoma"/>
              </a:rPr>
              <a:t> </a:t>
            </a:r>
            <a:r>
              <a:rPr sz="2950" i="1" spc="-90" dirty="0">
                <a:solidFill>
                  <a:srgbClr val="2C2CB8"/>
                </a:solidFill>
                <a:latin typeface="Tahoma"/>
                <a:cs typeface="Tahoma"/>
              </a:rPr>
              <a:t>trachomatis</a:t>
            </a:r>
            <a:endParaRPr sz="2950">
              <a:latin typeface="Tahoma"/>
              <a:cs typeface="Taho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51088" y="1643062"/>
          <a:ext cx="6920230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0120"/>
                <a:gridCol w="2322195"/>
                <a:gridCol w="2367915"/>
              </a:tblGrid>
              <a:tr h="533400"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2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Infection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Complication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Sequelae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365125" marR="358775" algn="ctr">
                        <a:lnSpc>
                          <a:spcPts val="288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Conjun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  Urethritis  Proctitis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Epididymitis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Reiter’s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syndrome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(rare)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Infertility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(rare)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Chronic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arthritis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(rare)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365125" marR="358775" algn="ctr">
                        <a:lnSpc>
                          <a:spcPct val="120000"/>
                        </a:lnSpc>
                        <a:spcBef>
                          <a:spcPts val="103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Conjun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  Urethritis  Cervicitis  Proctitis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025" marR="447040" algn="ctr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Endometrit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  Salpingitis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Perihepatitis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33350" marR="1282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Reiter’s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syndrome  (rare)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 marR="129539" indent="57277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Infertility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Ectopic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pregnancy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Chronic pelvic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pain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94005" marR="28765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Chronic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arthritis  (rare)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Conjunctivitis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15290" marR="407670" algn="ctr">
                        <a:lnSpc>
                          <a:spcPct val="103299"/>
                        </a:lnSpc>
                        <a:spcBef>
                          <a:spcPts val="4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Pneumonitis  Pharyngitis  Rhinitis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650240" marR="441959" indent="-2032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Chronic</a:t>
                      </a:r>
                      <a:r>
                        <a:rPr sz="2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lung  disease?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Rare, </a:t>
                      </a:r>
                      <a:r>
                        <a:rPr sz="2000">
                          <a:latin typeface="Arial"/>
                          <a:cs typeface="Arial"/>
                        </a:rPr>
                        <a:t>if</a:t>
                      </a:r>
                      <a:r>
                        <a:rPr sz="2000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2000" smtClean="0">
                          <a:latin typeface="Arial"/>
                          <a:cs typeface="Arial"/>
                        </a:rPr>
                        <a:t>any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04228" y="26923"/>
            <a:ext cx="229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Clinical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Manifestations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150" y="2306701"/>
            <a:ext cx="1641475" cy="688975"/>
          </a:xfrm>
          <a:custGeom>
            <a:avLst/>
            <a:gdLst/>
            <a:ahLst/>
            <a:cxnLst/>
            <a:rect l="l" t="t" r="r" b="b"/>
            <a:pathLst>
              <a:path w="1641475" h="688975">
                <a:moveTo>
                  <a:pt x="0" y="0"/>
                </a:moveTo>
                <a:lnTo>
                  <a:pt x="1094359" y="0"/>
                </a:lnTo>
                <a:lnTo>
                  <a:pt x="1094359" y="258318"/>
                </a:lnTo>
                <a:lnTo>
                  <a:pt x="1370076" y="258318"/>
                </a:lnTo>
                <a:lnTo>
                  <a:pt x="1370076" y="172212"/>
                </a:lnTo>
                <a:lnTo>
                  <a:pt x="1641475" y="344424"/>
                </a:lnTo>
                <a:lnTo>
                  <a:pt x="1370076" y="516636"/>
                </a:lnTo>
                <a:lnTo>
                  <a:pt x="1370076" y="430529"/>
                </a:lnTo>
                <a:lnTo>
                  <a:pt x="1094359" y="430529"/>
                </a:lnTo>
                <a:lnTo>
                  <a:pt x="1094359" y="688848"/>
                </a:lnTo>
                <a:lnTo>
                  <a:pt x="0" y="68884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581" y="2457958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150" y="3810000"/>
            <a:ext cx="1641475" cy="688975"/>
          </a:xfrm>
          <a:custGeom>
            <a:avLst/>
            <a:gdLst/>
            <a:ahLst/>
            <a:cxnLst/>
            <a:rect l="l" t="t" r="r" b="b"/>
            <a:pathLst>
              <a:path w="1641475" h="688975">
                <a:moveTo>
                  <a:pt x="0" y="0"/>
                </a:moveTo>
                <a:lnTo>
                  <a:pt x="1094359" y="0"/>
                </a:lnTo>
                <a:lnTo>
                  <a:pt x="1094359" y="258318"/>
                </a:lnTo>
                <a:lnTo>
                  <a:pt x="1367917" y="258318"/>
                </a:lnTo>
                <a:lnTo>
                  <a:pt x="1367917" y="172212"/>
                </a:lnTo>
                <a:lnTo>
                  <a:pt x="1641475" y="344424"/>
                </a:lnTo>
                <a:lnTo>
                  <a:pt x="1367917" y="516763"/>
                </a:lnTo>
                <a:lnTo>
                  <a:pt x="1367917" y="430656"/>
                </a:lnTo>
                <a:lnTo>
                  <a:pt x="1094359" y="430656"/>
                </a:lnTo>
                <a:lnTo>
                  <a:pt x="1094359" y="688975"/>
                </a:lnTo>
                <a:lnTo>
                  <a:pt x="0" y="6889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1503" y="3925316"/>
            <a:ext cx="1069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omen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962" y="5170423"/>
            <a:ext cx="1642110" cy="689610"/>
          </a:xfrm>
          <a:custGeom>
            <a:avLst/>
            <a:gdLst/>
            <a:ahLst/>
            <a:cxnLst/>
            <a:rect l="l" t="t" r="r" b="b"/>
            <a:pathLst>
              <a:path w="1642110" h="689610">
                <a:moveTo>
                  <a:pt x="0" y="0"/>
                </a:moveTo>
                <a:lnTo>
                  <a:pt x="1094295" y="0"/>
                </a:lnTo>
                <a:lnTo>
                  <a:pt x="1094295" y="258444"/>
                </a:lnTo>
                <a:lnTo>
                  <a:pt x="1367853" y="258444"/>
                </a:lnTo>
                <a:lnTo>
                  <a:pt x="1367853" y="172338"/>
                </a:lnTo>
                <a:lnTo>
                  <a:pt x="1641538" y="344550"/>
                </a:lnTo>
                <a:lnTo>
                  <a:pt x="1367853" y="516788"/>
                </a:lnTo>
                <a:lnTo>
                  <a:pt x="1367853" y="430669"/>
                </a:lnTo>
                <a:lnTo>
                  <a:pt x="1094295" y="430669"/>
                </a:lnTo>
                <a:lnTo>
                  <a:pt x="1094295" y="689038"/>
                </a:lnTo>
                <a:lnTo>
                  <a:pt x="0" y="68903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285" y="5285943"/>
            <a:ext cx="9410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Inf</a:t>
            </a:r>
            <a:r>
              <a:rPr sz="2400" spc="-5" dirty="0">
                <a:latin typeface="Arial"/>
                <a:cs typeface="Arial"/>
              </a:rPr>
              <a:t>ants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89" y="286544"/>
            <a:ext cx="4143375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i="1" spc="-95" dirty="0">
                <a:solidFill>
                  <a:srgbClr val="2C2CB8"/>
                </a:solidFill>
                <a:latin typeface="Tahoma"/>
                <a:cs typeface="Tahoma"/>
              </a:rPr>
              <a:t>Chlamydia</a:t>
            </a:r>
            <a:r>
              <a:rPr sz="2950" i="1" spc="-70" dirty="0">
                <a:solidFill>
                  <a:srgbClr val="2C2CB8"/>
                </a:solidFill>
                <a:latin typeface="Tahoma"/>
                <a:cs typeface="Tahoma"/>
              </a:rPr>
              <a:t> </a:t>
            </a:r>
            <a:r>
              <a:rPr sz="2950" i="1" spc="-85" dirty="0">
                <a:solidFill>
                  <a:srgbClr val="2C2CB8"/>
                </a:solidFill>
                <a:latin typeface="Tahoma"/>
                <a:cs typeface="Tahoma"/>
              </a:rPr>
              <a:t>trachomatis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878179"/>
            <a:ext cx="7993380" cy="49949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Times New Roman"/>
                <a:cs typeface="Times New Roman"/>
              </a:rPr>
              <a:t>Etiological agent for </a:t>
            </a:r>
            <a:r>
              <a:rPr sz="2000" b="1" dirty="0">
                <a:latin typeface="Times New Roman"/>
                <a:cs typeface="Times New Roman"/>
              </a:rPr>
              <a:t>non-gonoccocal urethritis (NGU)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0000"/>
                </a:solidFill>
                <a:latin typeface="Times New Roman"/>
                <a:cs typeface="Times New Roman"/>
              </a:rPr>
              <a:t>STD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Causative </a:t>
            </a:r>
            <a:r>
              <a:rPr sz="2000" dirty="0">
                <a:latin typeface="Times New Roman"/>
                <a:cs typeface="Times New Roman"/>
              </a:rPr>
              <a:t>agent for range of genitourinary &amp; ocular (eye)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infections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93700" algn="l"/>
              </a:tabLst>
            </a:pPr>
            <a:r>
              <a:rPr sz="2000" b="1" dirty="0">
                <a:latin typeface="Times New Roman"/>
                <a:cs typeface="Times New Roman"/>
              </a:rPr>
              <a:t>1.	Non-gonnococcal Urethritis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(NGU)</a:t>
            </a:r>
            <a:endParaRPr sz="2000">
              <a:latin typeface="Times New Roman"/>
              <a:cs typeface="Times New Roman"/>
            </a:endParaRPr>
          </a:p>
          <a:p>
            <a:pPr marL="455930" indent="-443865">
              <a:lnSpc>
                <a:spcPct val="100000"/>
              </a:lnSpc>
              <a:spcBef>
                <a:spcPts val="505"/>
              </a:spcBef>
              <a:buFont typeface="Wingdings"/>
              <a:buChar char=""/>
              <a:tabLst>
                <a:tab pos="455930" algn="l"/>
                <a:tab pos="456565" algn="l"/>
              </a:tabLst>
            </a:pPr>
            <a:r>
              <a:rPr sz="2000" dirty="0">
                <a:latin typeface="kiloji - P"/>
                <a:cs typeface="kiloji - P"/>
              </a:rPr>
              <a:t>♂</a:t>
            </a:r>
            <a:r>
              <a:rPr sz="2000" dirty="0">
                <a:latin typeface="Times New Roman"/>
                <a:cs typeface="Times New Roman"/>
              </a:rPr>
              <a:t>: urethra = locus of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infection</a:t>
            </a:r>
            <a:endParaRPr sz="2000">
              <a:latin typeface="Times New Roman"/>
              <a:cs typeface="Times New Roman"/>
            </a:endParaRPr>
          </a:p>
          <a:p>
            <a:pPr marL="455930" marR="669290" indent="-455930">
              <a:lnSpc>
                <a:spcPct val="119000"/>
              </a:lnSpc>
              <a:spcBef>
                <a:spcPts val="25"/>
              </a:spcBef>
              <a:buFont typeface="Wingdings"/>
              <a:buChar char=""/>
              <a:tabLst>
                <a:tab pos="455930" algn="l"/>
                <a:tab pos="456565" algn="l"/>
              </a:tabLst>
            </a:pPr>
            <a:r>
              <a:rPr sz="2000" dirty="0">
                <a:latin typeface="kiloji - P"/>
                <a:cs typeface="kiloji - P"/>
              </a:rPr>
              <a:t>♀</a:t>
            </a:r>
            <a:r>
              <a:rPr sz="2000" dirty="0">
                <a:latin typeface="Times New Roman"/>
                <a:cs typeface="Times New Roman"/>
              </a:rPr>
              <a:t>: </a:t>
            </a:r>
            <a:r>
              <a:rPr sz="2000" spc="-10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present w/ </a:t>
            </a:r>
            <a:r>
              <a:rPr sz="2000" spc="-5" dirty="0">
                <a:latin typeface="Times New Roman"/>
                <a:cs typeface="Times New Roman"/>
              </a:rPr>
              <a:t>cervicitis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CC0000"/>
                </a:solidFill>
                <a:latin typeface="Times New Roman"/>
                <a:cs typeface="Times New Roman"/>
              </a:rPr>
              <a:t>sign of early infection</a:t>
            </a:r>
            <a:r>
              <a:rPr sz="2000" dirty="0">
                <a:latin typeface="Times New Roman"/>
                <a:cs typeface="Times New Roman"/>
              </a:rPr>
              <a:t>) </a:t>
            </a:r>
            <a:r>
              <a:rPr sz="2000" spc="-5" dirty="0">
                <a:latin typeface="Times New Roman"/>
                <a:cs typeface="Times New Roman"/>
              </a:rPr>
              <a:t>+/or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urethritis  often </a:t>
            </a:r>
            <a:r>
              <a:rPr sz="2000" spc="-5" dirty="0">
                <a:latin typeface="Times New Roman"/>
                <a:cs typeface="Times New Roman"/>
              </a:rPr>
              <a:t>asymptomatic, </a:t>
            </a:r>
            <a:r>
              <a:rPr sz="2000" spc="5" dirty="0">
                <a:latin typeface="Times New Roman"/>
                <a:cs typeface="Times New Roman"/>
              </a:rPr>
              <a:t>but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communicable</a:t>
            </a:r>
            <a:endParaRPr sz="2000">
              <a:latin typeface="Times New Roman"/>
              <a:cs typeface="Times New Roman"/>
            </a:endParaRPr>
          </a:p>
          <a:p>
            <a:pPr marL="264160" indent="-251460">
              <a:lnSpc>
                <a:spcPct val="100000"/>
              </a:lnSpc>
              <a:spcBef>
                <a:spcPts val="480"/>
              </a:spcBef>
              <a:buFont typeface="Wingdings"/>
              <a:buChar char=""/>
              <a:tabLst>
                <a:tab pos="264160" algn="l"/>
              </a:tabLst>
            </a:pPr>
            <a:r>
              <a:rPr sz="2000" dirty="0">
                <a:latin typeface="Times New Roman"/>
                <a:cs typeface="Times New Roman"/>
              </a:rPr>
              <a:t>Contiguous spread </a:t>
            </a:r>
            <a:r>
              <a:rPr sz="2000" spc="-5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involve </a:t>
            </a:r>
            <a:r>
              <a:rPr sz="2000" b="1" dirty="0">
                <a:latin typeface="Times New Roman"/>
                <a:cs typeface="Times New Roman"/>
              </a:rPr>
              <a:t>epididymis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men,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b="1" dirty="0">
                <a:latin typeface="Times New Roman"/>
                <a:cs typeface="Times New Roman"/>
              </a:rPr>
              <a:t>uterine tubes</a:t>
            </a:r>
            <a:r>
              <a:rPr sz="2000" b="1" spc="-204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&amp;</a:t>
            </a:r>
            <a:endParaRPr sz="2000">
              <a:latin typeface="Times New Roman"/>
              <a:cs typeface="Times New Roman"/>
            </a:endParaRPr>
          </a:p>
          <a:p>
            <a:pPr marL="2730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surrounding tiss.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women, </a:t>
            </a:r>
            <a:r>
              <a:rPr sz="2000" dirty="0">
                <a:latin typeface="Times New Roman"/>
                <a:cs typeface="Times New Roman"/>
              </a:rPr>
              <a:t>leading to </a:t>
            </a:r>
            <a:r>
              <a:rPr sz="2000" b="1" dirty="0">
                <a:latin typeface="Times New Roman"/>
                <a:cs typeface="Times New Roman"/>
              </a:rPr>
              <a:t>PID- </a:t>
            </a:r>
            <a:r>
              <a:rPr sz="2000" dirty="0">
                <a:latin typeface="Times New Roman"/>
                <a:cs typeface="Times New Roman"/>
              </a:rPr>
              <a:t>Pelvic </a:t>
            </a:r>
            <a:r>
              <a:rPr sz="2000" spc="-5" dirty="0">
                <a:latin typeface="Times New Roman"/>
                <a:cs typeface="Times New Roman"/>
              </a:rPr>
              <a:t>Inflammatory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27305" marR="147955" indent="-15240">
              <a:lnSpc>
                <a:spcPts val="2380"/>
              </a:lnSpc>
              <a:spcBef>
                <a:spcPts val="600"/>
              </a:spcBef>
              <a:buFont typeface="Wingdings"/>
              <a:buChar char=""/>
              <a:tabLst>
                <a:tab pos="264160" algn="l"/>
              </a:tabLst>
            </a:pPr>
            <a:r>
              <a:rPr sz="2000" b="1" dirty="0">
                <a:latin typeface="Times New Roman"/>
                <a:cs typeface="Times New Roman"/>
              </a:rPr>
              <a:t>Asymptomatic or untreated </a:t>
            </a:r>
            <a:r>
              <a:rPr sz="2000" b="0" dirty="0">
                <a:latin typeface="Noto Sans CJK JP Medium"/>
                <a:cs typeface="Noto Sans CJK JP Medium"/>
              </a:rPr>
              <a:t>♂ </a:t>
            </a:r>
            <a:r>
              <a:rPr sz="2000" b="1" dirty="0">
                <a:latin typeface="Times New Roman"/>
                <a:cs typeface="Times New Roman"/>
              </a:rPr>
              <a:t>cases </a:t>
            </a:r>
            <a:r>
              <a:rPr sz="2000" dirty="0">
                <a:latin typeface="Times New Roman"/>
                <a:cs typeface="Times New Roman"/>
              </a:rPr>
              <a:t>→ </a:t>
            </a:r>
            <a:r>
              <a:rPr sz="2000" spc="-5" dirty="0">
                <a:latin typeface="Times New Roman"/>
                <a:cs typeface="Times New Roman"/>
              </a:rPr>
              <a:t>chlamydia </a:t>
            </a:r>
            <a:r>
              <a:rPr sz="2000" dirty="0">
                <a:latin typeface="Times New Roman"/>
                <a:cs typeface="Times New Roman"/>
              </a:rPr>
              <a:t>ascends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reproductive  tract to </a:t>
            </a:r>
            <a:r>
              <a:rPr sz="2000" spc="-5" dirty="0">
                <a:latin typeface="Times New Roman"/>
                <a:cs typeface="Times New Roman"/>
              </a:rPr>
              <a:t>epididymis </a:t>
            </a:r>
            <a:r>
              <a:rPr sz="2000" dirty="0">
                <a:latin typeface="Times New Roman"/>
                <a:cs typeface="Times New Roman"/>
              </a:rPr>
              <a:t>→ potential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sterility</a:t>
            </a:r>
            <a:endParaRPr sz="2000">
              <a:latin typeface="Times New Roman"/>
              <a:cs typeface="Times New Roman"/>
            </a:endParaRPr>
          </a:p>
          <a:p>
            <a:pPr marL="264160" indent="-251460">
              <a:lnSpc>
                <a:spcPts val="2390"/>
              </a:lnSpc>
              <a:spcBef>
                <a:spcPts val="430"/>
              </a:spcBef>
              <a:buFont typeface="Wingdings"/>
              <a:buChar char=""/>
              <a:tabLst>
                <a:tab pos="264160" algn="l"/>
              </a:tabLst>
            </a:pPr>
            <a:r>
              <a:rPr sz="2000" b="1" dirty="0">
                <a:latin typeface="Times New Roman"/>
                <a:cs typeface="Times New Roman"/>
              </a:rPr>
              <a:t>Asymptomatic or untreated </a:t>
            </a:r>
            <a:r>
              <a:rPr sz="2000" b="0" spc="5" dirty="0">
                <a:latin typeface="Noto Sans CJK JP Medium"/>
                <a:cs typeface="Noto Sans CJK JP Medium"/>
              </a:rPr>
              <a:t>♀ </a:t>
            </a:r>
            <a:r>
              <a:rPr sz="2000" b="1" dirty="0">
                <a:latin typeface="Times New Roman"/>
                <a:cs typeface="Times New Roman"/>
              </a:rPr>
              <a:t>cases </a:t>
            </a:r>
            <a:r>
              <a:rPr sz="2000" spc="5" dirty="0">
                <a:latin typeface="Times New Roman"/>
                <a:cs typeface="Times New Roman"/>
              </a:rPr>
              <a:t>→ </a:t>
            </a:r>
            <a:r>
              <a:rPr sz="2000" dirty="0">
                <a:latin typeface="Times New Roman"/>
                <a:cs typeface="Times New Roman"/>
              </a:rPr>
              <a:t>scarring of uterus </a:t>
            </a:r>
            <a:r>
              <a:rPr sz="2000" spc="5" dirty="0">
                <a:latin typeface="Times New Roman"/>
                <a:cs typeface="Times New Roman"/>
              </a:rPr>
              <a:t>&amp; </a:t>
            </a:r>
            <a:r>
              <a:rPr sz="2000" dirty="0">
                <a:latin typeface="Times New Roman"/>
                <a:cs typeface="Times New Roman"/>
              </a:rPr>
              <a:t>uterine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tubes</a:t>
            </a:r>
            <a:endParaRPr sz="2000">
              <a:latin typeface="Times New Roman"/>
              <a:cs typeface="Times New Roman"/>
            </a:endParaRPr>
          </a:p>
          <a:p>
            <a:pPr marL="27305">
              <a:lnSpc>
                <a:spcPts val="2390"/>
              </a:lnSpc>
            </a:pPr>
            <a:r>
              <a:rPr sz="2000" spc="-5" dirty="0">
                <a:latin typeface="Times New Roman"/>
                <a:cs typeface="Times New Roman"/>
              </a:rPr>
              <a:t>(chlamydia </a:t>
            </a:r>
            <a:r>
              <a:rPr sz="2000" dirty="0">
                <a:latin typeface="Times New Roman"/>
                <a:cs typeface="Times New Roman"/>
              </a:rPr>
              <a:t>ascends reproductive </a:t>
            </a:r>
            <a:r>
              <a:rPr sz="2000" spc="-5" dirty="0">
                <a:latin typeface="Times New Roman"/>
                <a:cs typeface="Times New Roman"/>
              </a:rPr>
              <a:t>tract) </a:t>
            </a:r>
            <a:r>
              <a:rPr sz="2000" dirty="0">
                <a:latin typeface="Times New Roman"/>
                <a:cs typeface="Times New Roman"/>
              </a:rPr>
              <a:t>→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sterility</a:t>
            </a:r>
            <a:endParaRPr sz="2000">
              <a:latin typeface="Times New Roman"/>
              <a:cs typeface="Times New Roman"/>
            </a:endParaRPr>
          </a:p>
          <a:p>
            <a:pPr marL="27305" marR="429895" indent="-15240">
              <a:lnSpc>
                <a:spcPct val="100000"/>
              </a:lnSpc>
              <a:spcBef>
                <a:spcPts val="480"/>
              </a:spcBef>
              <a:buFont typeface="Wingdings"/>
              <a:buChar char=""/>
              <a:tabLst>
                <a:tab pos="264160" algn="l"/>
              </a:tabLst>
            </a:pPr>
            <a:r>
              <a:rPr sz="2000" b="1" dirty="0">
                <a:latin typeface="Times New Roman"/>
                <a:cs typeface="Times New Roman"/>
              </a:rPr>
              <a:t>Symptomatic cases</a:t>
            </a:r>
            <a:r>
              <a:rPr sz="2000" dirty="0">
                <a:latin typeface="Times New Roman"/>
                <a:cs typeface="Times New Roman"/>
              </a:rPr>
              <a:t>: </a:t>
            </a:r>
            <a:r>
              <a:rPr sz="2000" spc="-5" dirty="0">
                <a:latin typeface="Times New Roman"/>
                <a:cs typeface="Times New Roman"/>
              </a:rPr>
              <a:t>similar </a:t>
            </a:r>
            <a:r>
              <a:rPr sz="2000" dirty="0">
                <a:latin typeface="Times New Roman"/>
                <a:cs typeface="Times New Roman"/>
              </a:rPr>
              <a:t>to infections caused by </a:t>
            </a:r>
            <a:r>
              <a:rPr sz="2000" i="1" dirty="0">
                <a:latin typeface="Times New Roman"/>
                <a:cs typeface="Times New Roman"/>
              </a:rPr>
              <a:t>N. gonorrhoea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but  </a:t>
            </a:r>
            <a:r>
              <a:rPr sz="2000" dirty="0">
                <a:latin typeface="Times New Roman"/>
                <a:cs typeface="Times New Roman"/>
              </a:rPr>
              <a:t>incubation is longer </a:t>
            </a:r>
            <a:r>
              <a:rPr sz="2000" spc="5" dirty="0">
                <a:latin typeface="Times New Roman"/>
                <a:cs typeface="Times New Roman"/>
              </a:rPr>
              <a:t>(2-3 </a:t>
            </a:r>
            <a:r>
              <a:rPr sz="2000" dirty="0">
                <a:latin typeface="Times New Roman"/>
                <a:cs typeface="Times New Roman"/>
              </a:rPr>
              <a:t>wks) and discharge is </a:t>
            </a:r>
            <a:r>
              <a:rPr sz="2000" spc="-5" dirty="0">
                <a:latin typeface="Times New Roman"/>
                <a:cs typeface="Times New Roman"/>
              </a:rPr>
              <a:t>mucoid </a:t>
            </a:r>
            <a:r>
              <a:rPr sz="2000" dirty="0">
                <a:latin typeface="Times New Roman"/>
                <a:cs typeface="Times New Roman"/>
              </a:rPr>
              <a:t>w/ fewer </a:t>
            </a:r>
            <a:r>
              <a:rPr sz="2000" spc="5" dirty="0">
                <a:latin typeface="Times New Roman"/>
                <a:cs typeface="Times New Roman"/>
              </a:rPr>
              <a:t>pus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53746"/>
            <a:ext cx="7940675" cy="6099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C. Trachoma: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ocular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</a:t>
            </a:r>
            <a:endParaRPr sz="2400">
              <a:latin typeface="Times New Roman"/>
              <a:cs typeface="Times New Roman"/>
            </a:endParaRPr>
          </a:p>
          <a:p>
            <a:pPr marL="12700" marR="826769">
              <a:lnSpc>
                <a:spcPct val="12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Chronic contagious form of </a:t>
            </a:r>
            <a:r>
              <a:rPr sz="2400" b="1" dirty="0">
                <a:latin typeface="Times New Roman"/>
                <a:cs typeface="Times New Roman"/>
              </a:rPr>
              <a:t>keratoconjunctivitis  </a:t>
            </a:r>
            <a:r>
              <a:rPr sz="2400" b="1" spc="-5" dirty="0">
                <a:latin typeface="Times New Roman"/>
                <a:cs typeface="Times New Roman"/>
              </a:rPr>
              <a:t>Leading cause of blindness </a:t>
            </a:r>
            <a:r>
              <a:rPr sz="2400" dirty="0">
                <a:latin typeface="Times New Roman"/>
                <a:cs typeface="Times New Roman"/>
              </a:rPr>
              <a:t>in underdeveloped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countries;</a:t>
            </a:r>
            <a:endParaRPr sz="2400">
              <a:latin typeface="Times New Roman"/>
              <a:cs typeface="Times New Roman"/>
            </a:endParaRPr>
          </a:p>
          <a:p>
            <a:pPr marR="1677670" algn="ct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tremendous inflammation </a:t>
            </a:r>
            <a:r>
              <a:rPr sz="2400" dirty="0">
                <a:latin typeface="Times New Roman"/>
                <a:cs typeface="Times New Roman"/>
              </a:rPr>
              <a:t>– can’t </a:t>
            </a:r>
            <a:r>
              <a:rPr sz="2400" spc="-5" dirty="0">
                <a:latin typeface="Times New Roman"/>
                <a:cs typeface="Times New Roman"/>
              </a:rPr>
              <a:t>see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eye</a:t>
            </a:r>
            <a:endParaRPr sz="2400">
              <a:latin typeface="Times New Roman"/>
              <a:cs typeface="Times New Roman"/>
            </a:endParaRPr>
          </a:p>
          <a:p>
            <a:pPr marR="1670685" algn="ctr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Transmitted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personal contact (eye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epithelium)</a:t>
            </a:r>
            <a:endParaRPr sz="2400">
              <a:latin typeface="Times New Roman"/>
              <a:cs typeface="Times New Roman"/>
            </a:endParaRPr>
          </a:p>
          <a:p>
            <a:pPr marL="1384300" lvl="1" indent="-457834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400" dirty="0">
                <a:latin typeface="Times New Roman"/>
                <a:cs typeface="Times New Roman"/>
              </a:rPr>
              <a:t>Eye-to-eye via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droplets</a:t>
            </a:r>
            <a:endParaRPr sz="2400">
              <a:latin typeface="Times New Roman"/>
              <a:cs typeface="Times New Roman"/>
            </a:endParaRPr>
          </a:p>
          <a:p>
            <a:pPr marL="1384300" marR="5080" lvl="1" indent="-4572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Contaminated surfaces </a:t>
            </a:r>
            <a:r>
              <a:rPr sz="2400" dirty="0">
                <a:latin typeface="Times New Roman"/>
                <a:cs typeface="Times New Roman"/>
              </a:rPr>
              <a:t>touched by hands &amp;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conveyed  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eyes</a:t>
            </a:r>
            <a:endParaRPr sz="2400">
              <a:latin typeface="Times New Roman"/>
              <a:cs typeface="Times New Roman"/>
            </a:endParaRPr>
          </a:p>
          <a:p>
            <a:pPr marL="1384300" lvl="1" indent="-457834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400" spc="-5" dirty="0">
                <a:latin typeface="Times New Roman"/>
                <a:cs typeface="Times New Roman"/>
              </a:rPr>
              <a:t>Flies</a:t>
            </a:r>
            <a:endParaRPr sz="2400">
              <a:latin typeface="Times New Roman"/>
              <a:cs typeface="Times New Roman"/>
            </a:endParaRPr>
          </a:p>
          <a:p>
            <a:pPr marL="1384300" marR="2888615" indent="-4572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Inflammatory </a:t>
            </a:r>
            <a:r>
              <a:rPr sz="2400" dirty="0">
                <a:latin typeface="Times New Roman"/>
                <a:cs typeface="Times New Roman"/>
              </a:rPr>
              <a:t>response  </a:t>
            </a:r>
            <a:r>
              <a:rPr sz="2400" spc="-5" dirty="0">
                <a:latin typeface="Times New Roman"/>
                <a:cs typeface="Times New Roman"/>
              </a:rPr>
              <a:t>permanent </a:t>
            </a:r>
            <a:r>
              <a:rPr sz="2400" dirty="0">
                <a:latin typeface="Times New Roman"/>
                <a:cs typeface="Times New Roman"/>
              </a:rPr>
              <a:t>opacities of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cornea  distortion of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eyelids</a:t>
            </a:r>
            <a:endParaRPr sz="2400">
              <a:latin typeface="Times New Roman"/>
              <a:cs typeface="Times New Roman"/>
            </a:endParaRPr>
          </a:p>
          <a:p>
            <a:pPr marL="1384300" marR="74993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conjunctival follicles undergo tissue necrosis  2</a:t>
            </a:r>
            <a:r>
              <a:rPr sz="2400" dirty="0">
                <a:latin typeface="kiloji - P"/>
                <a:cs typeface="kiloji - P"/>
              </a:rPr>
              <a:t>°</a:t>
            </a:r>
            <a:r>
              <a:rPr sz="2400" spc="-785" dirty="0">
                <a:latin typeface="kiloji - P"/>
                <a:cs typeface="kiloji - P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bacterial infection of the eye (opportunistic  bacteria) → leads to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blindness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1018</Words>
  <Application>Microsoft Office PowerPoint</Application>
  <PresentationFormat>On-screen Show (4:3)</PresentationFormat>
  <Paragraphs>251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Chlamydia &amp; Rickettsia </vt:lpstr>
      <vt:lpstr>Chlamydia</vt:lpstr>
      <vt:lpstr>General Genus Characteristics</vt:lpstr>
      <vt:lpstr>Slide 4</vt:lpstr>
      <vt:lpstr>Slide 5</vt:lpstr>
      <vt:lpstr>Development (Life) Cycle (reference)</vt:lpstr>
      <vt:lpstr>Clinical Syndromes Caused by C. trachomatis</vt:lpstr>
      <vt:lpstr>Chlamydia trachomatis</vt:lpstr>
      <vt:lpstr>Slide 9</vt:lpstr>
      <vt:lpstr>Slide 10</vt:lpstr>
      <vt:lpstr>Slide 11</vt:lpstr>
      <vt:lpstr>Treatment &amp; Prevention</vt:lpstr>
      <vt:lpstr>Chlamydia psittaci</vt:lpstr>
      <vt:lpstr>Chlamydia pneumoniae</vt:lpstr>
      <vt:lpstr>Rickettsia</vt:lpstr>
      <vt:lpstr>Rickettsia, Orientia, Ehrlichia Anaplasma and Coxiella Biology</vt:lpstr>
      <vt:lpstr>Slide 17</vt:lpstr>
      <vt:lpstr>Replication of Rickettsia and Orientia</vt:lpstr>
      <vt:lpstr>Rickettsia rickettsii</vt:lpstr>
      <vt:lpstr>Rocky Mountain Spotted Fever -R. Rickettsii</vt:lpstr>
      <vt:lpstr>Slide 21</vt:lpstr>
      <vt:lpstr>Laboratory Diagnosis - R. rickettsii</vt:lpstr>
      <vt:lpstr>Treatment, Prevention and Control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模板一</dc:title>
  <dc:creator>jiang</dc:creator>
  <cp:lastModifiedBy>Dell</cp:lastModifiedBy>
  <cp:revision>10</cp:revision>
  <dcterms:created xsi:type="dcterms:W3CDTF">2021-04-26T16:21:45Z</dcterms:created>
  <dcterms:modified xsi:type="dcterms:W3CDTF">2021-04-28T09:17:25Z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2021-04-26T00:00:00Z</vt:filetime>
  </property>
</Properties>
</file>