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 snapToObjects="1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4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6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3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832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5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36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97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721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2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7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3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28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77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1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45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EC4439-D6BF-3B43-8C7B-13B0C209BBFF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1E1E92-4AED-D544-A901-528DB5D33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BC34-F0C3-5347-904E-A100A19E0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7420" y="1871131"/>
            <a:ext cx="7140648" cy="1515533"/>
          </a:xfrm>
        </p:spPr>
        <p:txBody>
          <a:bodyPr/>
          <a:lstStyle/>
          <a:p>
            <a:r>
              <a:rPr lang="en-US" dirty="0"/>
              <a:t>Government Accounting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72BDC-F681-5643-935B-6EF358B242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Dr. Shilpa Vardia</a:t>
            </a:r>
          </a:p>
        </p:txBody>
      </p:sp>
    </p:spTree>
    <p:extLst>
      <p:ext uri="{BB962C8B-B14F-4D97-AF65-F5344CB8AC3E}">
        <p14:creationId xmlns:p14="http://schemas.microsoft.com/office/powerpoint/2010/main" val="77596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6582-3DC4-C647-9AC0-219B59E7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9FF-213A-6446-93E5-E7A77FF43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Structure/ Classification of Accounts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	Consolidated Funds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Contingency Funds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Public Funds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4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905E-E5B0-8343-9B08-CD3E8185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C079D-5AC0-BA4A-AB8A-4629E01F5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Appropriation</a:t>
            </a:r>
          </a:p>
        </p:txBody>
      </p:sp>
    </p:spTree>
    <p:extLst>
      <p:ext uri="{BB962C8B-B14F-4D97-AF65-F5344CB8AC3E}">
        <p14:creationId xmlns:p14="http://schemas.microsoft.com/office/powerpoint/2010/main" val="26159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A90C-8AC0-D641-9DC2-B5AED320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43EF3-553A-124E-9C01-A7584B26E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DISBURSEMENT OF GRANTS</a:t>
            </a:r>
          </a:p>
        </p:txBody>
      </p:sp>
    </p:spTree>
    <p:extLst>
      <p:ext uri="{BB962C8B-B14F-4D97-AF65-F5344CB8AC3E}">
        <p14:creationId xmlns:p14="http://schemas.microsoft.com/office/powerpoint/2010/main" val="251034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443B-1880-FB49-B5EC-5D862989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DCBA8-B503-A24B-A700-EC2C7359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SUPPLEMENTARY BUDGET</a:t>
            </a:r>
          </a:p>
        </p:txBody>
      </p:sp>
    </p:spTree>
    <p:extLst>
      <p:ext uri="{BB962C8B-B14F-4D97-AF65-F5344CB8AC3E}">
        <p14:creationId xmlns:p14="http://schemas.microsoft.com/office/powerpoint/2010/main" val="7681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31E0-2B04-274B-9CC8-366F6844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2088-3022-344B-9A94-8E48E1689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 CONTROL AND AUDIT</a:t>
            </a:r>
          </a:p>
        </p:txBody>
      </p:sp>
    </p:spTree>
    <p:extLst>
      <p:ext uri="{BB962C8B-B14F-4D97-AF65-F5344CB8AC3E}">
        <p14:creationId xmlns:p14="http://schemas.microsoft.com/office/powerpoint/2010/main" val="289501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FF7F4-A69C-1C4B-ACF3-A543879C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4A6A-128E-BC4D-B23A-AD31A6F07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Statutory Control</a:t>
            </a:r>
          </a:p>
        </p:txBody>
      </p:sp>
    </p:spTree>
    <p:extLst>
      <p:ext uri="{BB962C8B-B14F-4D97-AF65-F5344CB8AC3E}">
        <p14:creationId xmlns:p14="http://schemas.microsoft.com/office/powerpoint/2010/main" val="254690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00358-9B5F-C340-96ED-1800AD3A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73BAD-96CB-DF4B-B66A-B160D055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Coding of Accounting Head</a:t>
            </a:r>
          </a:p>
        </p:txBody>
      </p:sp>
    </p:spTree>
    <p:extLst>
      <p:ext uri="{BB962C8B-B14F-4D97-AF65-F5344CB8AC3E}">
        <p14:creationId xmlns:p14="http://schemas.microsoft.com/office/powerpoint/2010/main" val="3343873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A7D6-CE1C-A340-84B2-C6B6863D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269F6-1219-3342-9E0C-124DB977F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Appropriation</a:t>
            </a:r>
          </a:p>
        </p:txBody>
      </p:sp>
    </p:spTree>
    <p:extLst>
      <p:ext uri="{BB962C8B-B14F-4D97-AF65-F5344CB8AC3E}">
        <p14:creationId xmlns:p14="http://schemas.microsoft.com/office/powerpoint/2010/main" val="3945445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2DAE-6276-754A-BB43-A53B6AA6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71A99-2131-DA41-9D5F-9EC28D5D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Disbursement of Grants</a:t>
            </a:r>
          </a:p>
        </p:txBody>
      </p:sp>
    </p:spTree>
    <p:extLst>
      <p:ext uri="{BB962C8B-B14F-4D97-AF65-F5344CB8AC3E}">
        <p14:creationId xmlns:p14="http://schemas.microsoft.com/office/powerpoint/2010/main" val="2043037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A5983-4EC6-B74F-8235-09F69760B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46582-4438-B44A-B907-1FCC9EF17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86333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1A4E-4CB3-CC45-A493-E5A0C0AB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35E00-BB4F-DB45-A6C6-2B98CA5D7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Accounting Code</a:t>
            </a:r>
          </a:p>
        </p:txBody>
      </p:sp>
    </p:spTree>
    <p:extLst>
      <p:ext uri="{BB962C8B-B14F-4D97-AF65-F5344CB8AC3E}">
        <p14:creationId xmlns:p14="http://schemas.microsoft.com/office/powerpoint/2010/main" val="2266464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1BB0-28F9-7D4B-9148-BDEE96E2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8003C-C003-5745-972C-906F3F547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Supplementary Budget</a:t>
            </a:r>
          </a:p>
        </p:txBody>
      </p:sp>
    </p:spTree>
    <p:extLst>
      <p:ext uri="{BB962C8B-B14F-4D97-AF65-F5344CB8AC3E}">
        <p14:creationId xmlns:p14="http://schemas.microsoft.com/office/powerpoint/2010/main" val="611241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2C44-9CF9-6949-B3A3-F49732B1B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6D20E-749E-8944-8EF0-C4171001D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Control and Audit</a:t>
            </a:r>
          </a:p>
        </p:txBody>
      </p:sp>
    </p:spTree>
    <p:extLst>
      <p:ext uri="{BB962C8B-B14F-4D97-AF65-F5344CB8AC3E}">
        <p14:creationId xmlns:p14="http://schemas.microsoft.com/office/powerpoint/2010/main" val="86990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AA4F-E3D5-9140-B291-D339B57B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A37C4-2552-774E-ACB7-8B8CCCCB1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Statutory Control</a:t>
            </a:r>
          </a:p>
        </p:txBody>
      </p:sp>
    </p:spTree>
    <p:extLst>
      <p:ext uri="{BB962C8B-B14F-4D97-AF65-F5344CB8AC3E}">
        <p14:creationId xmlns:p14="http://schemas.microsoft.com/office/powerpoint/2010/main" val="336265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1312-A341-3846-BC13-5D5E87BF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02EDD-28FE-504B-91BF-3039C22DC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en-US" dirty="0"/>
              <a:t>Coding of Accounting Head</a:t>
            </a:r>
          </a:p>
          <a:p>
            <a:pPr lvl="1"/>
            <a:r>
              <a:rPr lang="en-US" dirty="0"/>
              <a:t>0 &amp;1 for Revenue</a:t>
            </a:r>
          </a:p>
          <a:p>
            <a:pPr lvl="1"/>
            <a:r>
              <a:rPr lang="en-US" dirty="0"/>
              <a:t>2 &amp; 3 for Expenditure</a:t>
            </a:r>
          </a:p>
          <a:p>
            <a:pPr lvl="1"/>
            <a:r>
              <a:rPr lang="en-US" dirty="0"/>
              <a:t>4 &amp; 5 Capital Expenditure</a:t>
            </a:r>
          </a:p>
          <a:p>
            <a:pPr lvl="1"/>
            <a:r>
              <a:rPr lang="en-US" dirty="0"/>
              <a:t>6 &amp;  7 Credit and Advance</a:t>
            </a:r>
          </a:p>
          <a:p>
            <a:pPr lvl="1"/>
            <a:r>
              <a:rPr lang="en-US"/>
              <a:t>8 Casual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10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437D-1FE7-7D48-B7FB-CBF78EBE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4E33B-A4DA-414D-9E01-E9C76310D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Charged Vs Voted</a:t>
            </a:r>
          </a:p>
        </p:txBody>
      </p:sp>
    </p:spTree>
    <p:extLst>
      <p:ext uri="{BB962C8B-B14F-4D97-AF65-F5344CB8AC3E}">
        <p14:creationId xmlns:p14="http://schemas.microsoft.com/office/powerpoint/2010/main" val="994481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DF03B-AAA7-8A44-A51A-B4A63ABC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of Financial Administration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EEF51-D76F-A045-9F94-DB65732A7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Accounts Classification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	Consolidated Funds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Contingency Funds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Public Accounts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Debt and Deposit Division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Remittance Division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31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CCC6-91E9-4A43-8946-2FE020DA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0609-F9D3-2742-B527-D0652EB6E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Treasuries Rules</a:t>
            </a:r>
          </a:p>
          <a:p>
            <a:r>
              <a:rPr lang="en-US" dirty="0"/>
              <a:t>Account with the Reserve Bank</a:t>
            </a:r>
          </a:p>
        </p:txBody>
      </p:sp>
    </p:spTree>
    <p:extLst>
      <p:ext uri="{BB962C8B-B14F-4D97-AF65-F5344CB8AC3E}">
        <p14:creationId xmlns:p14="http://schemas.microsoft.com/office/powerpoint/2010/main" val="2829771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DC30-E512-6640-AD77-AC974F474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63DCF-B370-5546-B4AC-088EBD6B2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FCE1-B405-5145-A827-74009A5A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9750C-1013-BB4B-A1D3-8060A0768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Accounting Year</a:t>
            </a:r>
          </a:p>
        </p:txBody>
      </p:sp>
    </p:spTree>
    <p:extLst>
      <p:ext uri="{BB962C8B-B14F-4D97-AF65-F5344CB8AC3E}">
        <p14:creationId xmlns:p14="http://schemas.microsoft.com/office/powerpoint/2010/main" val="210197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C706-83E4-9D4E-9598-D47E6E80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C2491-EE70-874B-BF48-A7834697B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Responsibility Fixation</a:t>
            </a:r>
          </a:p>
        </p:txBody>
      </p:sp>
    </p:spTree>
    <p:extLst>
      <p:ext uri="{BB962C8B-B14F-4D97-AF65-F5344CB8AC3E}">
        <p14:creationId xmlns:p14="http://schemas.microsoft.com/office/powerpoint/2010/main" val="94162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84DA-DE41-CA4F-A6A1-4AC0C22D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DA966-4636-2D47-9DC6-042E077BB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Sector Commercial Enterprises</a:t>
            </a:r>
          </a:p>
        </p:txBody>
      </p:sp>
    </p:spTree>
    <p:extLst>
      <p:ext uri="{BB962C8B-B14F-4D97-AF65-F5344CB8AC3E}">
        <p14:creationId xmlns:p14="http://schemas.microsoft.com/office/powerpoint/2010/main" val="220955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E806-0A84-8341-B311-BA45E4F0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5A3BE-EEE7-BA40-8525-688B231C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Sector Commercial Enterprises</a:t>
            </a:r>
          </a:p>
        </p:txBody>
      </p:sp>
    </p:spTree>
    <p:extLst>
      <p:ext uri="{BB962C8B-B14F-4D97-AF65-F5344CB8AC3E}">
        <p14:creationId xmlns:p14="http://schemas.microsoft.com/office/powerpoint/2010/main" val="104189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1628-A763-6D48-AC69-A3F4F907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14439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007DC-5064-B547-A585-DC612267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96571"/>
            <a:ext cx="9601196" cy="4279297"/>
          </a:xfrm>
        </p:spPr>
        <p:txBody>
          <a:bodyPr/>
          <a:lstStyle/>
          <a:p>
            <a:r>
              <a:rPr lang="en-US" dirty="0"/>
              <a:t>Income and Expenditure Classification</a:t>
            </a:r>
          </a:p>
          <a:p>
            <a:endParaRPr lang="en-US" dirty="0"/>
          </a:p>
        </p:txBody>
      </p:sp>
      <p:pic>
        <p:nvPicPr>
          <p:cNvPr id="8" name="Picture 7" descr="A close up of a newspaper&#10;&#10;Description automatically generated">
            <a:extLst>
              <a:ext uri="{FF2B5EF4-FFF2-40B4-BE49-F238E27FC236}">
                <a16:creationId xmlns:a16="http://schemas.microsoft.com/office/drawing/2014/main" id="{72484320-23FC-474D-A814-07A34CDE1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43" y="2002971"/>
            <a:ext cx="8736375" cy="3556001"/>
          </a:xfrm>
          <a:prstGeom prst="rect">
            <a:avLst/>
          </a:prstGeom>
        </p:spPr>
      </p:pic>
      <p:pic>
        <p:nvPicPr>
          <p:cNvPr id="10" name="Picture 9" descr="A close up of mat&#10;&#10;Description automatically generated">
            <a:extLst>
              <a:ext uri="{FF2B5EF4-FFF2-40B4-BE49-F238E27FC236}">
                <a16:creationId xmlns:a16="http://schemas.microsoft.com/office/drawing/2014/main" id="{12C927F4-C265-6B40-A88B-77B332100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42" y="5477535"/>
            <a:ext cx="8736374" cy="7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7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A8512-6A13-AA4D-8C13-B42668AF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Government Accounting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F9083-4831-4B4C-938D-D38950DBA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Maintaining Internal Accounts</a:t>
            </a:r>
          </a:p>
        </p:txBody>
      </p:sp>
    </p:spTree>
    <p:extLst>
      <p:ext uri="{BB962C8B-B14F-4D97-AF65-F5344CB8AC3E}">
        <p14:creationId xmlns:p14="http://schemas.microsoft.com/office/powerpoint/2010/main" val="243518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93AC-AE75-6244-9117-F27956A9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C2557-12E7-6542-9E0A-F58DFEED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Combined Accounts</a:t>
            </a:r>
          </a:p>
        </p:txBody>
      </p:sp>
    </p:spTree>
    <p:extLst>
      <p:ext uri="{BB962C8B-B14F-4D97-AF65-F5344CB8AC3E}">
        <p14:creationId xmlns:p14="http://schemas.microsoft.com/office/powerpoint/2010/main" val="1054768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{A80C8360-9B3C-C74A-A4E6-AE6BDC0D8D51}tf10001064</Template>
  <TotalTime>253</TotalTime>
  <Words>223</Words>
  <Application>Microsoft Macintosh PowerPoint</Application>
  <PresentationFormat>Widescreen</PresentationFormat>
  <Paragraphs>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Garamond</vt:lpstr>
      <vt:lpstr>Wingdings</vt:lpstr>
      <vt:lpstr>Organic</vt:lpstr>
      <vt:lpstr>Government Accounting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PowerPoint Presentation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Characteristics of Government Accounting </vt:lpstr>
      <vt:lpstr>System of Financial Administration in India</vt:lpstr>
      <vt:lpstr>Treasuries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Accounting</dc:title>
  <dc:creator>Shilpa Verdia</dc:creator>
  <cp:lastModifiedBy>Shilpa Verdia</cp:lastModifiedBy>
  <cp:revision>14</cp:revision>
  <dcterms:created xsi:type="dcterms:W3CDTF">2020-07-24T17:17:25Z</dcterms:created>
  <dcterms:modified xsi:type="dcterms:W3CDTF">2020-08-27T05:54:30Z</dcterms:modified>
</cp:coreProperties>
</file>